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8" r:id="rId5"/>
    <p:sldId id="271" r:id="rId6"/>
    <p:sldId id="267" r:id="rId7"/>
    <p:sldId id="276" r:id="rId8"/>
    <p:sldId id="277" r:id="rId9"/>
    <p:sldId id="278" r:id="rId10"/>
    <p:sldId id="261" r:id="rId11"/>
    <p:sldId id="265" r:id="rId12"/>
    <p:sldId id="266" r:id="rId13"/>
    <p:sldId id="269" r:id="rId14"/>
    <p:sldId id="270" r:id="rId15"/>
    <p:sldId id="273" r:id="rId16"/>
    <p:sldId id="272" r:id="rId17"/>
    <p:sldId id="279" r:id="rId18"/>
    <p:sldId id="280" r:id="rId19"/>
    <p:sldId id="274" r:id="rId20"/>
    <p:sldId id="275" r:id="rId21"/>
    <p:sldId id="281" r:id="rId22"/>
    <p:sldId id="283" r:id="rId23"/>
    <p:sldId id="285" r:id="rId24"/>
    <p:sldId id="284" r:id="rId25"/>
    <p:sldId id="282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28" autoAdjust="0"/>
  </p:normalViewPr>
  <p:slideViewPr>
    <p:cSldViewPr snapToGrid="0">
      <p:cViewPr varScale="1">
        <p:scale>
          <a:sx n="81" d="100"/>
          <a:sy n="81" d="100"/>
        </p:scale>
        <p:origin x="7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7FD0C-2520-4B09-B1F0-34C6A1F3D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5D2473-1D13-44B8-8D52-A06379A48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CFA21-9B60-4646-9FA3-46CAB310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710A5-D07C-49BF-AE3A-EDF2B5E6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87F68-5AC1-4AB8-B970-CBD8296F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3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5A02A-2DE1-4DD1-B341-C02F8BF3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B880AF-AE6F-410F-9B19-B6B8A5742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36F02-4416-4D92-9A7F-09BC37CE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5B139-A75B-4A2F-9BD1-081E6C46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6B28F-4103-4516-93D8-EB0F12AA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4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98E2E-7E28-465C-89A8-DC73F260D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14FB1-A895-4F3B-B124-C06344107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165CF-66E5-42EC-842C-CCF7C695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C989-6D1E-41BA-BA44-AAE267AD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FF4C7-C82B-41E1-BD55-8ABEAC1C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3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FF155-BEC6-4D8D-AD38-67E74CD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FAE6C-9BAC-4D27-8E84-DF1E27E5D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5C502-2437-4EF6-973A-851380C2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C35B5-BD4C-40AC-8DE5-02313435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AD6ED-35C5-4F5B-AC56-456716C1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9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03E3A-D390-4B45-9CD5-55E66C68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8929F-96EC-471E-B2B7-98014264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58A67-AC72-425D-81D4-D9FFB4DF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ACCB9-8329-4D40-9A1A-064A23BB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C8410-CF6D-4A5E-837F-8E6D39D6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69FEA-03EA-4646-A41B-94004684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9AA4-4C79-4C3E-9991-E4C488CE6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0A9B9-D188-4FEE-905F-6254721B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18AE4-205E-4019-835B-69C13BA1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98025-51C8-42D3-A58B-5A6B085B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6D9C2-D0C1-4F0B-A00F-E47E05E1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1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0E6C6-DE20-4ACF-9C4E-3C889E25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5D8FC-A375-4A04-82C5-29FF8014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483E96-DF4A-4330-AF9A-3D0ECD9D0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5F0E74-49A9-40B0-8CFE-6B7754EDA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E0496D-0EE5-4E08-A599-228918AB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8304A6-2380-4F75-8567-F5D34BB0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2D7AB6-94E3-40EF-BA35-5D516598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6D548-A8B6-494B-A651-230A1FBD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314B5-4401-4596-A8D8-9322839E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79123B-381C-493B-8D92-A8478ADA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A92B15-F331-490C-861A-2ACE6363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8E2050-63A0-4A5F-A1B5-1D94F538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55F1AB-E6A0-4AD8-A5B1-9CA4AA28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87E0F8-86E4-4A42-B45A-6095E1A8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D308BE-5CBD-41F2-97D6-B34BF0F9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3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BC717-D52A-44D7-AB27-05EB3C61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58D35-4F54-40E6-926A-BC73FC50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265E1-863E-48B8-8CC8-DBEEC745A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91AFD-C394-4D7B-A3C7-FC725950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E972DC-A3E4-43AB-9FFF-63B1796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9EF7B-D0EC-4428-930E-9ADB0296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6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BD218-EAF7-4B7E-B0AB-8F9605CF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B35168-F98D-4242-8365-7862D0948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11F2A-6DCA-49D2-BB65-526F38336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610A8C-DF11-416A-ADDB-903FF47A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0A865-68B2-4BB2-9AB4-9D1E8CF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704496-B678-447B-BB22-1FE6C10A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4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D731C-0B04-472E-98F5-5A53D68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29E25-0014-4901-9DFA-8668FACE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FC2E7-9C27-43D0-B6B1-3E5B9351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212F-666F-4268-82FD-E2AF2073A049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5DC52-A2C4-4D14-B657-AF0A57884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E1281-5D10-4E03-BED6-286E0D0CB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2E29-1480-4F19-B7EB-E5373B77F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1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75BE-0F9F-40C5-9E60-2A2F49F8A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КИМ ОГЭ, ЕГЭ. </a:t>
            </a:r>
            <a:br>
              <a:rPr lang="ru-RU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предполагаемых затруднений обучающихся при решении КИМ-2024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400580-C7C1-42FB-BE5F-230145E7F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692" y="4298622"/>
            <a:ext cx="4446308" cy="95917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ГМО учителей биологии г. Сургута,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к.биол.н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Измайловна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1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1AB92-E9B8-4DEA-9522-899BC89B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775" y="593889"/>
            <a:ext cx="8616100" cy="1093509"/>
          </a:xfrm>
        </p:spPr>
        <p:txBody>
          <a:bodyPr>
            <a:normAutofit fontScale="90000"/>
          </a:bodyPr>
          <a:lstStyle/>
          <a:p>
            <a:pPr marR="27305">
              <a:spcBef>
                <a:spcPts val="5"/>
              </a:spcBef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2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ОГЭ</a:t>
            </a:r>
            <a:r>
              <a:rPr lang="ru-RU" sz="2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биологии</a:t>
            </a:r>
            <a:r>
              <a:rPr lang="ru-RU" sz="2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Сургуте в 2022-2023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4943A2-9593-4EA7-9038-397A674CF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3835"/>
            <a:ext cx="9165996" cy="222543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6D4226-79E0-44BE-BD22-8E4D78374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33380"/>
              </p:ext>
            </p:extLst>
          </p:nvPr>
        </p:nvGraphicFramePr>
        <p:xfrm>
          <a:off x="1291472" y="2403834"/>
          <a:ext cx="9558779" cy="2225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259">
                  <a:extLst>
                    <a:ext uri="{9D8B030D-6E8A-4147-A177-3AD203B41FA5}">
                      <a16:colId xmlns:a16="http://schemas.microsoft.com/office/drawing/2014/main" val="2074126243"/>
                    </a:ext>
                  </a:extLst>
                </a:gridCol>
                <a:gridCol w="895911">
                  <a:extLst>
                    <a:ext uri="{9D8B030D-6E8A-4147-A177-3AD203B41FA5}">
                      <a16:colId xmlns:a16="http://schemas.microsoft.com/office/drawing/2014/main" val="1111405961"/>
                    </a:ext>
                  </a:extLst>
                </a:gridCol>
                <a:gridCol w="895911">
                  <a:extLst>
                    <a:ext uri="{9D8B030D-6E8A-4147-A177-3AD203B41FA5}">
                      <a16:colId xmlns:a16="http://schemas.microsoft.com/office/drawing/2014/main" val="2082580089"/>
                    </a:ext>
                  </a:extLst>
                </a:gridCol>
                <a:gridCol w="895911">
                  <a:extLst>
                    <a:ext uri="{9D8B030D-6E8A-4147-A177-3AD203B41FA5}">
                      <a16:colId xmlns:a16="http://schemas.microsoft.com/office/drawing/2014/main" val="933597277"/>
                    </a:ext>
                  </a:extLst>
                </a:gridCol>
                <a:gridCol w="895911">
                  <a:extLst>
                    <a:ext uri="{9D8B030D-6E8A-4147-A177-3AD203B41FA5}">
                      <a16:colId xmlns:a16="http://schemas.microsoft.com/office/drawing/2014/main" val="3095223958"/>
                    </a:ext>
                  </a:extLst>
                </a:gridCol>
                <a:gridCol w="895911">
                  <a:extLst>
                    <a:ext uri="{9D8B030D-6E8A-4147-A177-3AD203B41FA5}">
                      <a16:colId xmlns:a16="http://schemas.microsoft.com/office/drawing/2014/main" val="1411268611"/>
                    </a:ext>
                  </a:extLst>
                </a:gridCol>
                <a:gridCol w="895911">
                  <a:extLst>
                    <a:ext uri="{9D8B030D-6E8A-4147-A177-3AD203B41FA5}">
                      <a16:colId xmlns:a16="http://schemas.microsoft.com/office/drawing/2014/main" val="119367088"/>
                    </a:ext>
                  </a:extLst>
                </a:gridCol>
                <a:gridCol w="896629">
                  <a:extLst>
                    <a:ext uri="{9D8B030D-6E8A-4147-A177-3AD203B41FA5}">
                      <a16:colId xmlns:a16="http://schemas.microsoft.com/office/drawing/2014/main" val="589270985"/>
                    </a:ext>
                  </a:extLst>
                </a:gridCol>
                <a:gridCol w="896629">
                  <a:extLst>
                    <a:ext uri="{9D8B030D-6E8A-4147-A177-3AD203B41FA5}">
                      <a16:colId xmlns:a16="http://schemas.microsoft.com/office/drawing/2014/main" val="2963040348"/>
                    </a:ext>
                  </a:extLst>
                </a:gridCol>
                <a:gridCol w="1309796">
                  <a:extLst>
                    <a:ext uri="{9D8B030D-6E8A-4147-A177-3AD203B41FA5}">
                      <a16:colId xmlns:a16="http://schemas.microsoft.com/office/drawing/2014/main" val="707841853"/>
                    </a:ext>
                  </a:extLst>
                </a:gridCol>
              </a:tblGrid>
              <a:tr h="857840">
                <a:tc rowSpan="2">
                  <a:txBody>
                    <a:bodyPr/>
                    <a:lstStyle/>
                    <a:p>
                      <a:pPr marL="145415" algn="l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участников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2910" marR="400685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L="422910" marR="400685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"2"</a:t>
                      </a:r>
                    </a:p>
                    <a:p>
                      <a:pPr marL="422910" marR="400685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75615" marR="452120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"3"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76250" marR="451485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"4"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22910" marR="397510" algn="ct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"5"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0640" marR="1079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</a:t>
                      </a:r>
                      <a:r>
                        <a:rPr lang="ru-RU" sz="1800" spc="-3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знаний</a:t>
                      </a:r>
                    </a:p>
                    <a:p>
                      <a:pPr marL="40005" marR="10795" algn="ctr">
                        <a:lnSpc>
                          <a:spcPts val="97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2127207"/>
                  </a:ext>
                </a:extLst>
              </a:tr>
              <a:tr h="122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380" marR="97790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5" marR="97790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 marR="97155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 marR="95885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87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05898"/>
                  </a:ext>
                </a:extLst>
              </a:tr>
              <a:tr h="1223004">
                <a:tc>
                  <a:txBody>
                    <a:bodyPr/>
                    <a:lstStyle/>
                    <a:p>
                      <a:pPr marR="192405" algn="ctr">
                        <a:lnSpc>
                          <a:spcPts val="895"/>
                        </a:lnSpc>
                      </a:pPr>
                      <a:r>
                        <a:rPr lang="ru-RU" sz="1800">
                          <a:effectLst/>
                        </a:rPr>
                        <a:t>856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95"/>
                        </a:lnSpc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97790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32080" algn="ctr">
                        <a:lnSpc>
                          <a:spcPts val="895"/>
                        </a:lnSpc>
                      </a:pPr>
                      <a:r>
                        <a:rPr lang="ru-RU" sz="1800">
                          <a:effectLst/>
                        </a:rPr>
                        <a:t>36,9%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7790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060" marR="97790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2870" marR="97790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10490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marR="10795" algn="ctr">
                        <a:lnSpc>
                          <a:spcPts val="8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62,7%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723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85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85448-A329-42CC-B459-C03AC6BC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889"/>
            <a:ext cx="10515600" cy="433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решаемости заданий </a:t>
            </a:r>
            <a:r>
              <a:rPr lang="ru-RU" sz="27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КИМов</a:t>
            </a: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ОГЭ по биологии группами обучающихся</a:t>
            </a:r>
            <a:r>
              <a:rPr lang="ru-RU" sz="2700" b="1" spc="-3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7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разным уровнем</a:t>
            </a:r>
            <a:r>
              <a:rPr lang="ru-RU" sz="27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 в 2022-2023 г.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F18259A-AA7A-4557-AFA8-5A830E204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612085"/>
              </p:ext>
            </p:extLst>
          </p:nvPr>
        </p:nvGraphicFramePr>
        <p:xfrm>
          <a:off x="838201" y="952107"/>
          <a:ext cx="10341989" cy="5561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521">
                  <a:extLst>
                    <a:ext uri="{9D8B030D-6E8A-4147-A177-3AD203B41FA5}">
                      <a16:colId xmlns:a16="http://schemas.microsoft.com/office/drawing/2014/main" val="3202600421"/>
                    </a:ext>
                  </a:extLst>
                </a:gridCol>
                <a:gridCol w="4356757">
                  <a:extLst>
                    <a:ext uri="{9D8B030D-6E8A-4147-A177-3AD203B41FA5}">
                      <a16:colId xmlns:a16="http://schemas.microsoft.com/office/drawing/2014/main" val="1387388281"/>
                    </a:ext>
                  </a:extLst>
                </a:gridCol>
                <a:gridCol w="943094">
                  <a:extLst>
                    <a:ext uri="{9D8B030D-6E8A-4147-A177-3AD203B41FA5}">
                      <a16:colId xmlns:a16="http://schemas.microsoft.com/office/drawing/2014/main" val="1965770498"/>
                    </a:ext>
                  </a:extLst>
                </a:gridCol>
                <a:gridCol w="1043393">
                  <a:extLst>
                    <a:ext uri="{9D8B030D-6E8A-4147-A177-3AD203B41FA5}">
                      <a16:colId xmlns:a16="http://schemas.microsoft.com/office/drawing/2014/main" val="2390231980"/>
                    </a:ext>
                  </a:extLst>
                </a:gridCol>
                <a:gridCol w="799610">
                  <a:extLst>
                    <a:ext uri="{9D8B030D-6E8A-4147-A177-3AD203B41FA5}">
                      <a16:colId xmlns:a16="http://schemas.microsoft.com/office/drawing/2014/main" val="1768635866"/>
                    </a:ext>
                  </a:extLst>
                </a:gridCol>
                <a:gridCol w="799610">
                  <a:extLst>
                    <a:ext uri="{9D8B030D-6E8A-4147-A177-3AD203B41FA5}">
                      <a16:colId xmlns:a16="http://schemas.microsoft.com/office/drawing/2014/main" val="2669986144"/>
                    </a:ext>
                  </a:extLst>
                </a:gridCol>
                <a:gridCol w="801002">
                  <a:extLst>
                    <a:ext uri="{9D8B030D-6E8A-4147-A177-3AD203B41FA5}">
                      <a16:colId xmlns:a16="http://schemas.microsoft.com/office/drawing/2014/main" val="2832105734"/>
                    </a:ext>
                  </a:extLst>
                </a:gridCol>
                <a:gridCol w="801002">
                  <a:extLst>
                    <a:ext uri="{9D8B030D-6E8A-4147-A177-3AD203B41FA5}">
                      <a16:colId xmlns:a16="http://schemas.microsoft.com/office/drawing/2014/main" val="1419177038"/>
                    </a:ext>
                  </a:extLst>
                </a:gridCol>
              </a:tblGrid>
              <a:tr h="284413">
                <a:tc rowSpan="2">
                  <a:txBody>
                    <a:bodyPr/>
                    <a:lstStyle/>
                    <a:p>
                      <a:pPr marL="107950" marR="97790" indent="-12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Номер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задания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КИМ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8105" marR="7239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Проверяемые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виды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деятельности,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умения,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навыки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39700" marR="124460" indent="60960"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сложности</a:t>
                      </a:r>
                      <a:endParaRPr lang="ru-RU" sz="1000">
                        <a:effectLst/>
                      </a:endParaRPr>
                    </a:p>
                    <a:p>
                      <a:pPr marL="219075" algn="l">
                        <a:lnSpc>
                          <a:spcPts val="1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46050" marR="14033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процент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выполнения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84810" marR="382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выполнения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ОУ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группах,</a:t>
                      </a:r>
                      <a:endParaRPr lang="ru-RU" sz="1000">
                        <a:effectLst/>
                      </a:endParaRPr>
                    </a:p>
                    <a:p>
                      <a:pPr marL="383540" marR="382905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получивших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отметку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33043"/>
                  </a:ext>
                </a:extLst>
              </a:tr>
              <a:tr h="181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680" marR="22733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«2»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796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«3»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«4»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02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6927135"/>
                  </a:ext>
                </a:extLst>
              </a:tr>
              <a:tr h="139371">
                <a:tc gridSpan="8">
                  <a:txBody>
                    <a:bodyPr/>
                    <a:lstStyle/>
                    <a:p>
                      <a:pPr marL="4472940" marR="446595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Часть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957986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82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marR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признаки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разных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уровнях</a:t>
                      </a:r>
                      <a:endParaRPr lang="ru-RU" sz="1000">
                        <a:effectLst/>
                      </a:endParaRPr>
                    </a:p>
                    <a:p>
                      <a:pPr marL="77470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живого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0056940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82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marR="7239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признаки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разных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уровнях</a:t>
                      </a:r>
                      <a:endParaRPr lang="ru-RU" sz="1000">
                        <a:effectLst/>
                      </a:endParaRPr>
                    </a:p>
                    <a:p>
                      <a:pPr marL="77470" marR="72390" algn="ctr">
                        <a:lnSpc>
                          <a:spcPts val="107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живого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4578885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825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marR="7239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признаки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разных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уровнях</a:t>
                      </a:r>
                      <a:endParaRPr lang="ru-RU" sz="1000">
                        <a:effectLst/>
                      </a:endParaRPr>
                    </a:p>
                    <a:p>
                      <a:pPr marL="77470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живого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3061720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82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Обладать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приёмами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работы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информацией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биологического</a:t>
                      </a:r>
                      <a:endParaRPr lang="ru-RU" sz="1000">
                        <a:effectLst/>
                      </a:endParaRPr>
                    </a:p>
                    <a:p>
                      <a:pPr marL="78105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содержания,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представленной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графической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форме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0137769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82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определять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последовательности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процессов,</a:t>
                      </a:r>
                      <a:endParaRPr lang="ru-RU" sz="1000">
                        <a:effectLst/>
                      </a:endParaRPr>
                    </a:p>
                    <a:p>
                      <a:pPr marL="78740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явлений,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48%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5250006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82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Приобретать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опыт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использования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аналоговых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цифровых</a:t>
                      </a:r>
                      <a:endParaRPr lang="ru-RU" sz="1000">
                        <a:effectLst/>
                      </a:endParaRPr>
                    </a:p>
                    <a:p>
                      <a:pPr marL="78105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приборов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инструментов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8198120"/>
                  </a:ext>
                </a:extLst>
              </a:tr>
              <a:tr h="418511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8255" algn="ctr"/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7112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Обладать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приёмами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работы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критическому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анализу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полученной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информации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пользоваться простейшими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способами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оценки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её</a:t>
                      </a:r>
                      <a:endParaRPr lang="ru-RU" sz="1000">
                        <a:effectLst/>
                      </a:endParaRPr>
                    </a:p>
                    <a:p>
                      <a:pPr marL="78740" marR="71755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достоверности.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проводить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множественный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выбор.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8255" algn="ctr"/>
                      <a:r>
                        <a:rPr lang="ru-RU" sz="900">
                          <a:effectLst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73%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4942471"/>
                  </a:ext>
                </a:extLst>
              </a:tr>
              <a:tr h="566584"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8255" algn="ctr"/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239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Использовать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понятийный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аппарат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символический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язык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биологии;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грамотно применять научные термины, понятия, теории, законы для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объяснения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наблюдаемых биологических объектов,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явлений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endParaRPr lang="ru-RU" sz="1000">
                        <a:effectLst/>
                      </a:endParaRPr>
                    </a:p>
                    <a:p>
                      <a:pPr marL="77470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процессов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620" algn="ctr"/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53%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1137302"/>
                  </a:ext>
                </a:extLst>
              </a:tr>
              <a:tr h="139371">
                <a:tc>
                  <a:txBody>
                    <a:bodyPr/>
                    <a:lstStyle/>
                    <a:p>
                      <a:pPr marL="8255" algn="ctr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2010" algn="l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проводить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множественный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выбор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46%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2759697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marR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включать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биологический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текст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пропущенные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термины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endParaRPr lang="ru-RU" sz="1000">
                        <a:effectLst/>
                      </a:endParaRPr>
                    </a:p>
                    <a:p>
                      <a:pPr marL="76835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понятия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из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числа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предложенных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43%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2918668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0" algn="l">
                        <a:lnSpc>
                          <a:spcPts val="1120"/>
                        </a:lnSpc>
                      </a:pPr>
                      <a:r>
                        <a:rPr lang="ru-RU" sz="900">
                          <a:effectLst/>
                        </a:rPr>
                        <a:t>Знать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признаки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разных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уровнях</a:t>
                      </a:r>
                      <a:endParaRPr lang="ru-RU" sz="1000">
                        <a:effectLst/>
                      </a:endParaRPr>
                    </a:p>
                    <a:p>
                      <a:pPr marL="417195" algn="l">
                        <a:lnSpc>
                          <a:spcPts val="1070"/>
                        </a:lnSpc>
                      </a:pPr>
                      <a:r>
                        <a:rPr lang="ru-RU" sz="900">
                          <a:effectLst/>
                        </a:rPr>
                        <a:t>организации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живого.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устанавливать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соответствие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49%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6727119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7112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Обладать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приёмами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работы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критическому</a:t>
                      </a:r>
                      <a:r>
                        <a:rPr lang="ru-RU" sz="900" spc="-2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анализу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полученной</a:t>
                      </a:r>
                      <a:r>
                        <a:rPr lang="ru-RU" sz="900" spc="-2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информации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пользоваться простейшими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способами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оценки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её</a:t>
                      </a:r>
                      <a:endParaRPr lang="ru-RU" sz="1000" dirty="0">
                        <a:effectLst/>
                      </a:endParaRPr>
                    </a:p>
                    <a:p>
                      <a:pPr marL="78105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достоверности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620" algn="ctr"/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51%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4442197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соотносить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морфологические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признаки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организма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или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его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отдельных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органов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предложенными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моделями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 заданному</a:t>
                      </a:r>
                      <a:endParaRPr lang="ru-RU" sz="1000">
                        <a:effectLst/>
                      </a:endParaRPr>
                    </a:p>
                    <a:p>
                      <a:pPr marL="78105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алгоритму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8255" algn="ctr"/>
                      <a:r>
                        <a:rPr lang="ru-RU" sz="900">
                          <a:effectLst/>
                        </a:rPr>
                        <a:t>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47%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51%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5714215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indent="42545" algn="l"/>
                      <a:r>
                        <a:rPr lang="ru-RU" sz="900">
                          <a:effectLst/>
                        </a:rPr>
                        <a:t>Распознавать и описывать на рисунках (изображениях) признаки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строения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разных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уровнях организации</a:t>
                      </a:r>
                      <a:endParaRPr lang="ru-RU" sz="1000">
                        <a:effectLst/>
                      </a:endParaRPr>
                    </a:p>
                    <a:p>
                      <a:pPr marL="1788795" algn="l">
                        <a:lnSpc>
                          <a:spcPts val="1065"/>
                        </a:lnSpc>
                      </a:pPr>
                      <a:r>
                        <a:rPr lang="ru-RU" sz="900">
                          <a:effectLst/>
                        </a:rPr>
                        <a:t>живого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620" algn="ctr"/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98%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3692636"/>
                  </a:ext>
                </a:extLst>
              </a:tr>
              <a:tr h="284413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marR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Раскрывать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особенности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организма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человека,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его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строения,</a:t>
                      </a:r>
                      <a:endParaRPr lang="ru-RU" sz="1000">
                        <a:effectLst/>
                      </a:endParaRPr>
                    </a:p>
                    <a:p>
                      <a:pPr marL="75565" marR="72390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жизнедеятельности,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высшей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нервной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деятельности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42%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426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79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1AC16-D2CB-44AC-8C5D-A9CF0A4C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решаемости заданий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КИМов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ОГЭ по биологии группами обучающихся</a:t>
            </a:r>
            <a:r>
              <a:rPr lang="ru-RU" sz="2400" b="1" spc="-3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разным уровнем</a:t>
            </a:r>
            <a:r>
              <a:rPr lang="ru-RU" sz="24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 2022-2023 г.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F32E895-EB0F-4813-978E-9581EF522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690794"/>
              </p:ext>
            </p:extLst>
          </p:nvPr>
        </p:nvGraphicFramePr>
        <p:xfrm>
          <a:off x="838200" y="1366887"/>
          <a:ext cx="10341992" cy="50244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521">
                  <a:extLst>
                    <a:ext uri="{9D8B030D-6E8A-4147-A177-3AD203B41FA5}">
                      <a16:colId xmlns:a16="http://schemas.microsoft.com/office/drawing/2014/main" val="2694079863"/>
                    </a:ext>
                  </a:extLst>
                </a:gridCol>
                <a:gridCol w="4356758">
                  <a:extLst>
                    <a:ext uri="{9D8B030D-6E8A-4147-A177-3AD203B41FA5}">
                      <a16:colId xmlns:a16="http://schemas.microsoft.com/office/drawing/2014/main" val="3342256716"/>
                    </a:ext>
                  </a:extLst>
                </a:gridCol>
                <a:gridCol w="943094">
                  <a:extLst>
                    <a:ext uri="{9D8B030D-6E8A-4147-A177-3AD203B41FA5}">
                      <a16:colId xmlns:a16="http://schemas.microsoft.com/office/drawing/2014/main" val="2434136564"/>
                    </a:ext>
                  </a:extLst>
                </a:gridCol>
                <a:gridCol w="1043393">
                  <a:extLst>
                    <a:ext uri="{9D8B030D-6E8A-4147-A177-3AD203B41FA5}">
                      <a16:colId xmlns:a16="http://schemas.microsoft.com/office/drawing/2014/main" val="141636856"/>
                    </a:ext>
                  </a:extLst>
                </a:gridCol>
                <a:gridCol w="799610">
                  <a:extLst>
                    <a:ext uri="{9D8B030D-6E8A-4147-A177-3AD203B41FA5}">
                      <a16:colId xmlns:a16="http://schemas.microsoft.com/office/drawing/2014/main" val="1531718487"/>
                    </a:ext>
                  </a:extLst>
                </a:gridCol>
                <a:gridCol w="799610">
                  <a:extLst>
                    <a:ext uri="{9D8B030D-6E8A-4147-A177-3AD203B41FA5}">
                      <a16:colId xmlns:a16="http://schemas.microsoft.com/office/drawing/2014/main" val="262027725"/>
                    </a:ext>
                  </a:extLst>
                </a:gridCol>
                <a:gridCol w="801003">
                  <a:extLst>
                    <a:ext uri="{9D8B030D-6E8A-4147-A177-3AD203B41FA5}">
                      <a16:colId xmlns:a16="http://schemas.microsoft.com/office/drawing/2014/main" val="1102222436"/>
                    </a:ext>
                  </a:extLst>
                </a:gridCol>
                <a:gridCol w="801003">
                  <a:extLst>
                    <a:ext uri="{9D8B030D-6E8A-4147-A177-3AD203B41FA5}">
                      <a16:colId xmlns:a16="http://schemas.microsoft.com/office/drawing/2014/main" val="3759363640"/>
                    </a:ext>
                  </a:extLst>
                </a:gridCol>
              </a:tblGrid>
              <a:tr h="318420">
                <a:tc rowSpan="2">
                  <a:txBody>
                    <a:bodyPr/>
                    <a:lstStyle/>
                    <a:p>
                      <a:pPr marL="107950" marR="97790" indent="-12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Номер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задания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КИМ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5"/>
                        </a:spcBef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78105" marR="723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Проверяемые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виды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деятельности,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умения,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навыки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39700" marR="124460" indent="6096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сложности</a:t>
                      </a:r>
                      <a:endParaRPr lang="ru-RU" sz="900">
                        <a:effectLst/>
                      </a:endParaRPr>
                    </a:p>
                    <a:p>
                      <a:pPr marL="219075" algn="l">
                        <a:lnSpc>
                          <a:spcPts val="10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46050" marR="14033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процент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выполнения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881380" marR="388620" indent="-48768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выполнения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ОУ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группах,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получивших отметку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53420"/>
                  </a:ext>
                </a:extLst>
              </a:tr>
              <a:tr h="163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680" marR="22733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«2»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796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«3»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«4»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02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«5»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0924334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indent="120015" algn="l">
                        <a:lnSpc>
                          <a:spcPts val="1150"/>
                        </a:lnSpc>
                      </a:pPr>
                      <a:r>
                        <a:rPr lang="ru-RU" sz="900">
                          <a:effectLst/>
                        </a:rPr>
                        <a:t>Раскрывать особенности организма человека, его строения,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жизнедеятельности,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высшей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нервной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деятельности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поведения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96%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5632906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indent="120015" algn="l">
                        <a:lnSpc>
                          <a:spcPts val="1150"/>
                        </a:lnSpc>
                      </a:pPr>
                      <a:r>
                        <a:rPr lang="ru-RU" sz="900">
                          <a:effectLst/>
                        </a:rPr>
                        <a:t>Раскрывать особенности организма человека, его строения,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жизнедеятельности,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высшей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нервной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деятельности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поведения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7135327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indent="120015" algn="l">
                        <a:lnSpc>
                          <a:spcPts val="1150"/>
                        </a:lnSpc>
                      </a:pPr>
                      <a:r>
                        <a:rPr lang="ru-RU" sz="900">
                          <a:effectLst/>
                        </a:rPr>
                        <a:t>Раскрывать особенности организма человека, его строения,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жизнедеятельности,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высшей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нервной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деятельности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поведения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6069308"/>
                  </a:ext>
                </a:extLst>
              </a:tr>
              <a:tr h="578945"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marR="69850" indent="123190"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Экосистемная организация живой природы. Обладать приемами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работы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информацией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биологического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содержания,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представленной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разной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форме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(в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виде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текста, табличных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данных,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схем,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графиков,</a:t>
                      </a:r>
                    </a:p>
                    <a:p>
                      <a:pPr marL="1491615" algn="l">
                        <a:lnSpc>
                          <a:spcPts val="1045"/>
                        </a:lnSpc>
                      </a:pPr>
                      <a:r>
                        <a:rPr lang="ru-RU" sz="900">
                          <a:effectLst/>
                        </a:rPr>
                        <a:t>фотографий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др.)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8255" algn="ctr"/>
                      <a:r>
                        <a:rPr lang="ru-RU" sz="900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85%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2863"/>
                  </a:ext>
                </a:extLst>
              </a:tr>
              <a:tr h="144327">
                <a:tc>
                  <a:txBody>
                    <a:bodyPr/>
                    <a:lstStyle/>
                    <a:p>
                      <a:pPr marL="287655" marR="27940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8355" algn="l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Экосистемная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организация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живой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природы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lnSpc>
                          <a:spcPts val="1050"/>
                        </a:lnSpc>
                      </a:pPr>
                      <a:r>
                        <a:rPr lang="ru-RU" sz="900">
                          <a:effectLst/>
                        </a:rPr>
                        <a:t>88%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0942393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704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Экосистемная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организация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живой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природы.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Выявлять причинно-</a:t>
                      </a:r>
                    </a:p>
                    <a:p>
                      <a:pPr marL="78740" marR="7175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следственные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связи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между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биологическими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объектами,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явлениями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процессами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8255" algn="ctr"/>
                      <a:r>
                        <a:rPr lang="ru-RU" sz="900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85%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2659268"/>
                  </a:ext>
                </a:extLst>
              </a:tr>
              <a:tr h="144327">
                <a:tc gridSpan="8">
                  <a:txBody>
                    <a:bodyPr/>
                    <a:lstStyle/>
                    <a:p>
                      <a:pPr marL="4472940" marR="446595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Часть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99586"/>
                  </a:ext>
                </a:extLst>
              </a:tr>
              <a:tr h="734195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3375" indent="-242570" algn="l"/>
                      <a:r>
                        <a:rPr lang="ru-RU" sz="900" dirty="0">
                          <a:effectLst/>
                        </a:rPr>
                        <a:t>Объяснять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роль</a:t>
                      </a:r>
                      <a:r>
                        <a:rPr lang="ru-RU" sz="900" spc="-2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биологии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формировании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современной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естественно-</a:t>
                      </a:r>
                      <a:r>
                        <a:rPr lang="ru-RU" sz="900" spc="-2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научной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картины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мира, в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практической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деятельности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людей.</a:t>
                      </a:r>
                    </a:p>
                    <a:p>
                      <a:pPr marL="179070" indent="42545" algn="l"/>
                      <a:r>
                        <a:rPr lang="ru-RU" sz="900" dirty="0">
                          <a:effectLst/>
                        </a:rPr>
                        <a:t>Распознавать и описывать на рисунках (изображениях) признаки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строения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биологических</a:t>
                      </a:r>
                      <a:r>
                        <a:rPr lang="ru-RU" sz="900" spc="-2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объектов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разных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уровнях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организации</a:t>
                      </a:r>
                    </a:p>
                    <a:p>
                      <a:pPr marL="1788795" algn="l">
                        <a:lnSpc>
                          <a:spcPts val="1050"/>
                        </a:lnSpc>
                      </a:pPr>
                      <a:r>
                        <a:rPr lang="ru-RU" sz="900" dirty="0">
                          <a:effectLst/>
                        </a:rPr>
                        <a:t>живого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7620" algn="ctr"/>
                      <a:r>
                        <a:rPr lang="ru-RU" sz="900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24%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35585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27%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7117290"/>
                  </a:ext>
                </a:extLst>
              </a:tr>
              <a:tr h="482272"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87655" marR="2794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7239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Объяснять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опыт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использования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методов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биологической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науки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целях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изучения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объектов,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явлений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процессов: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наблюдение,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описание,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проведение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несложных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биологических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экспериментов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7620" algn="ctr"/>
                      <a:r>
                        <a:rPr lang="ru-RU" sz="900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144780" marR="1403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31%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33680" marR="2279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35585" marR="2286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245745" algn="l"/>
                      <a:r>
                        <a:rPr lang="ru-RU" sz="900">
                          <a:effectLst/>
                        </a:rPr>
                        <a:t>39%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41910" marR="336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3305896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0965" indent="-1216660" algn="l">
                        <a:lnSpc>
                          <a:spcPts val="1150"/>
                        </a:lnSpc>
                      </a:pP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работать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текстом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биологического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содержания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(понимать,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сравнивать,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обобщать)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45014"/>
                  </a:ext>
                </a:extLst>
              </a:tr>
              <a:tr h="232398">
                <a:tc>
                  <a:txBody>
                    <a:bodyPr/>
                    <a:lstStyle/>
                    <a:p>
                      <a:pPr marL="287655" marR="27940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0" indent="-1363980" algn="l">
                        <a:lnSpc>
                          <a:spcPts val="1140"/>
                        </a:lnSpc>
                      </a:pPr>
                      <a:r>
                        <a:rPr lang="ru-RU" sz="900">
                          <a:effectLst/>
                        </a:rPr>
                        <a:t>Умение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работать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статистическими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данными,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представленными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табличной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форме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14033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45%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80" marR="22796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860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algn="l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3365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1673361"/>
                  </a:ext>
                </a:extLst>
              </a:tr>
              <a:tr h="586728"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87655" marR="2794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 indent="-109855" algn="l"/>
                      <a:r>
                        <a:rPr lang="ru-RU" sz="900">
                          <a:effectLst/>
                        </a:rPr>
                        <a:t>Решать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учебные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задачи</a:t>
                      </a:r>
                      <a:r>
                        <a:rPr lang="ru-RU" sz="900" spc="-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биологического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содержания:</a:t>
                      </a:r>
                      <a:r>
                        <a:rPr lang="ru-RU" sz="900" spc="-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проводить</a:t>
                      </a:r>
                      <a:r>
                        <a:rPr lang="ru-RU" sz="900" spc="-23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качественные и количественные расчёты, делать выводы на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основании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полученных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результатов. Умение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обосновывать</a:t>
                      </a:r>
                    </a:p>
                    <a:p>
                      <a:pPr marL="577215" algn="l">
                        <a:lnSpc>
                          <a:spcPts val="105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необходимость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рационального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здорового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питания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76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144780" marR="1403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33680" marR="2279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35585" marR="2286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marL="24574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41910" marR="336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78%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084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28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FEBFE-15D2-45CF-AB76-C1CF040D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89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2022-2023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менее 50% выполняемости было в заданиях: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C59E9-B703-45AD-B57F-D8DBCEDE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989814"/>
            <a:ext cx="10816472" cy="54864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последовательность биологических процессов, явлений, объектов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умение проводить множественный выбор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умение включать в биологический текст пропущенные термины и понятия из числа предложенных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–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знание признаков биологических объектов на разных уровнях организации живого, умение устанавливать соответствие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умение соотносить морфологические признаки организма или его отдельных органов с предложенными моделями по заданному алгоритму</a:t>
            </a:r>
          </a:p>
          <a:p>
            <a:pPr marL="376555" indent="-28575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Объяснять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формировании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естественно-</a:t>
            </a:r>
            <a:r>
              <a:rPr lang="ru-RU" sz="18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картины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мира, 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практической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людей. Распознавать и описывать на рисунках (изображениях) признаки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биологических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уровнях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живого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Объяснять опыт использования методов биологической науки в целях изучения биологических объектов, явлений и процессов: наблюдение, описание, проведение несложных биологических экспериментов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работать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статистическими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данными,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представленными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табличной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Решать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учебные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биологического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содержания: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</a:t>
            </a:r>
            <a:r>
              <a:rPr lang="ru-RU" sz="18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качественные и количественные расчёты, делать выводы 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полученных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результатов. Умение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обосновывать необходимость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рационального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здорового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8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>
            <a:extLst>
              <a:ext uri="{FF2B5EF4-FFF2-40B4-BE49-F238E27FC236}">
                <a16:creationId xmlns:a16="http://schemas.microsoft.com/office/drawing/2014/main" id="{8C070252-3985-4472-8D00-A6B6A6CD50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43" y="2102177"/>
            <a:ext cx="8843645" cy="2677213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8EFBD4F-B11B-4C09-958A-5AC99F8AC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3828" y="365125"/>
            <a:ext cx="105485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31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31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базов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31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сложности,</a:t>
            </a:r>
            <a:r>
              <a:rPr lang="ru-RU" sz="31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вызвавшего</a:t>
            </a:r>
            <a:r>
              <a:rPr lang="ru-RU" sz="3100" b="1" spc="-6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наибольшие</a:t>
            </a:r>
            <a:r>
              <a:rPr lang="ru-RU" sz="31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труднения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7D80D-7BB5-499D-897C-260FD4B475ED}"/>
              </a:ext>
            </a:extLst>
          </p:cNvPr>
          <p:cNvSpPr txBox="1"/>
          <p:nvPr/>
        </p:nvSpPr>
        <p:spPr>
          <a:xfrm>
            <a:off x="7871381" y="592946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4,3,2,5,1</a:t>
            </a:r>
          </a:p>
        </p:txBody>
      </p:sp>
    </p:spTree>
    <p:extLst>
      <p:ext uri="{BB962C8B-B14F-4D97-AF65-F5344CB8AC3E}">
        <p14:creationId xmlns:p14="http://schemas.microsoft.com/office/powerpoint/2010/main" val="212946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0F907-F62A-4B15-8D65-5E358180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5595" marR="229870" indent="-64135" algn="ctr">
              <a:lnSpc>
                <a:spcPct val="120000"/>
              </a:lnSpc>
              <a:spcBef>
                <a:spcPts val="465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28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8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базов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8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сложности,</a:t>
            </a:r>
            <a:r>
              <a:rPr lang="ru-RU" sz="28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вызвавшего</a:t>
            </a:r>
            <a:r>
              <a:rPr lang="ru-RU" sz="2800" b="1" spc="-6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наибольшие</a:t>
            </a:r>
            <a:r>
              <a:rPr lang="ru-RU" sz="28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труднения</a:t>
            </a:r>
            <a:endParaRPr lang="ru-RU" sz="2800" dirty="0"/>
          </a:p>
        </p:txBody>
      </p:sp>
      <p:pic>
        <p:nvPicPr>
          <p:cNvPr id="4" name="image3.jpeg">
            <a:extLst>
              <a:ext uri="{FF2B5EF4-FFF2-40B4-BE49-F238E27FC236}">
                <a16:creationId xmlns:a16="http://schemas.microsoft.com/office/drawing/2014/main" id="{A9A710C6-2981-4E59-83D0-809833611A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167" y="2061140"/>
            <a:ext cx="920998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FD6D30-9472-43DE-8D7B-C155DA98A391}"/>
              </a:ext>
            </a:extLst>
          </p:cNvPr>
          <p:cNvSpPr txBox="1"/>
          <p:nvPr/>
        </p:nvSpPr>
        <p:spPr>
          <a:xfrm>
            <a:off x="3047215" y="3043878"/>
            <a:ext cx="60944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3931CD4-DEA6-404A-B446-41B3B61F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31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31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высокого</a:t>
            </a:r>
            <a:r>
              <a:rPr lang="ru-RU" sz="31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уровня,</a:t>
            </a:r>
            <a:r>
              <a:rPr lang="ru-RU" sz="31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вызвавшего</a:t>
            </a:r>
            <a:r>
              <a:rPr lang="ru-RU" sz="3100" b="1" spc="-6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наибольшие</a:t>
            </a:r>
            <a:r>
              <a:rPr lang="ru-RU" sz="31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8" name="image13.jpeg">
            <a:extLst>
              <a:ext uri="{FF2B5EF4-FFF2-40B4-BE49-F238E27FC236}">
                <a16:creationId xmlns:a16="http://schemas.microsoft.com/office/drawing/2014/main" id="{BBE8E4F0-88C7-4521-8660-5AF81B4424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23129"/>
            <a:ext cx="7032396" cy="2205872"/>
          </a:xfrm>
          <a:prstGeom prst="rect">
            <a:avLst/>
          </a:prstGeom>
        </p:spPr>
      </p:pic>
      <p:pic>
        <p:nvPicPr>
          <p:cNvPr id="9" name="image14.jpeg">
            <a:extLst>
              <a:ext uri="{FF2B5EF4-FFF2-40B4-BE49-F238E27FC236}">
                <a16:creationId xmlns:a16="http://schemas.microsoft.com/office/drawing/2014/main" id="{D12C968B-1E89-4F27-AD62-4D0C23D1AC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3543618"/>
            <a:ext cx="7155730" cy="1175880"/>
          </a:xfrm>
          <a:prstGeom prst="rect">
            <a:avLst/>
          </a:prstGeom>
        </p:spPr>
      </p:pic>
      <p:pic>
        <p:nvPicPr>
          <p:cNvPr id="10" name="image15.jpeg">
            <a:extLst>
              <a:ext uri="{FF2B5EF4-FFF2-40B4-BE49-F238E27FC236}">
                <a16:creationId xmlns:a16="http://schemas.microsoft.com/office/drawing/2014/main" id="{0FBBFB00-7D3F-4628-9E26-9CD7439F33B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4429" y="4487159"/>
            <a:ext cx="5161175" cy="20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3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A6CC8-CE68-46E2-BF0A-71A9E3A0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6"/>
            <a:ext cx="10515600" cy="11217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28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8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высокого</a:t>
            </a:r>
            <a:r>
              <a:rPr lang="ru-RU" sz="28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уровня,</a:t>
            </a:r>
            <a:r>
              <a:rPr lang="ru-RU" sz="28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вызвавшего</a:t>
            </a:r>
            <a:r>
              <a:rPr lang="ru-RU" sz="2800" b="1" spc="-6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наибольшие</a:t>
            </a:r>
            <a:r>
              <a:rPr lang="ru-RU" sz="28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endParaRPr lang="ru-RU" sz="280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7913498E-CDDF-404C-88D1-1F053AF42F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8" y="1319754"/>
            <a:ext cx="680233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35BA73B-12C0-4D94-9B94-F9F12D9A10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6" y="3780148"/>
            <a:ext cx="4885300" cy="26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6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B8BE2-E228-4670-B2D2-BA23FA8C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75"/>
            <a:ext cx="10515600" cy="11312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28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8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высокого</a:t>
            </a:r>
            <a:r>
              <a:rPr lang="ru-RU" sz="28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уровня,</a:t>
            </a:r>
            <a:r>
              <a:rPr lang="ru-RU" sz="28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вызвавшего</a:t>
            </a:r>
            <a:r>
              <a:rPr lang="ru-RU" sz="2800" b="1" spc="-6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наибольшие</a:t>
            </a:r>
            <a:r>
              <a:rPr lang="ru-RU" sz="28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20FE5-5AA1-4D1E-A293-D0F8344D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846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3599B01D-D149-4399-A429-EC7B3077E12F}"/>
              </a:ext>
            </a:extLst>
          </p:cNvPr>
          <p:cNvGrpSpPr>
            <a:grpSpLocks/>
          </p:cNvGrpSpPr>
          <p:nvPr/>
        </p:nvGrpSpPr>
        <p:grpSpPr bwMode="auto">
          <a:xfrm>
            <a:off x="838199" y="1117919"/>
            <a:ext cx="10851037" cy="5471418"/>
            <a:chOff x="0" y="177"/>
            <a:chExt cx="14174" cy="7277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871EF700-6C09-4A7E-BE1B-25F83A868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"/>
              <a:ext cx="8775" cy="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273E6F31-F8C9-403B-9EC3-C49FB8501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" y="1065"/>
              <a:ext cx="5986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466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91B49-4FDB-4626-935E-35BBA413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681037"/>
            <a:ext cx="8874236" cy="477204"/>
          </a:xfrm>
        </p:spPr>
        <p:txBody>
          <a:bodyPr>
            <a:normAutofit fontScale="90000"/>
          </a:bodyPr>
          <a:lstStyle/>
          <a:p>
            <a:pPr marL="3411855" marR="1226185" indent="-2183130" algn="ctr">
              <a:lnSpc>
                <a:spcPct val="101000"/>
              </a:lnSpc>
              <a:spcBef>
                <a:spcPts val="195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  <a:r>
              <a:rPr lang="ru-RU" sz="28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выполнению </a:t>
            </a:r>
            <a:r>
              <a:rPr lang="ru-RU" sz="2800" b="1" spc="-9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8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image21.jpeg">
            <a:extLst>
              <a:ext uri="{FF2B5EF4-FFF2-40B4-BE49-F238E27FC236}">
                <a16:creationId xmlns:a16="http://schemas.microsoft.com/office/drawing/2014/main" id="{E94232D6-D633-4460-AA3F-6CE725E335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740" y="914400"/>
            <a:ext cx="90351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B1339B4-2330-44DF-9CDD-9923AA849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88123"/>
              </p:ext>
            </p:extLst>
          </p:nvPr>
        </p:nvGraphicFramePr>
        <p:xfrm>
          <a:off x="838200" y="1825625"/>
          <a:ext cx="10515600" cy="291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891">
                  <a:extLst>
                    <a:ext uri="{9D8B030D-6E8A-4147-A177-3AD203B41FA5}">
                      <a16:colId xmlns:a16="http://schemas.microsoft.com/office/drawing/2014/main" val="2219790042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4040973030"/>
                    </a:ext>
                  </a:extLst>
                </a:gridCol>
                <a:gridCol w="2055043">
                  <a:extLst>
                    <a:ext uri="{9D8B030D-6E8A-4147-A177-3AD203B41FA5}">
                      <a16:colId xmlns:a16="http://schemas.microsoft.com/office/drawing/2014/main" val="696683248"/>
                    </a:ext>
                  </a:extLst>
                </a:gridCol>
                <a:gridCol w="2717905">
                  <a:extLst>
                    <a:ext uri="{9D8B030D-6E8A-4147-A177-3AD203B41FA5}">
                      <a16:colId xmlns:a16="http://schemas.microsoft.com/office/drawing/2014/main" val="36836939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86154261"/>
                    </a:ext>
                  </a:extLst>
                </a:gridCol>
              </a:tblGrid>
              <a:tr h="96179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5595" marR="31115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35585" marR="2324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36525" marR="1308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 marR="169545"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 максимального первичного</a:t>
                      </a:r>
                      <a:r>
                        <a:rPr lang="ru-RU" sz="1400" b="1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балла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данной</a:t>
                      </a:r>
                      <a:r>
                        <a:rPr lang="ru-RU" sz="1400" b="1" spc="-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максимального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первичного балла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всю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работу,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равного 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8435" marR="17589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321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5595" marR="3092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Часть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98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827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0" marR="10680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 marR="17716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кратким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ответом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521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5595" marR="30924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Часть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763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0" marR="1068070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 marR="17716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развернутым</a:t>
                      </a:r>
                    </a:p>
                    <a:p>
                      <a:pPr marL="178435" marR="17653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ответом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69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5595" marR="3105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98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82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785" marR="10680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4272886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B83486-0C6A-4C20-94EC-42C2DA80D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9496" y="381224"/>
            <a:ext cx="10194303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КИМов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ОГЭ 2024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BCA7E-8CB6-47FF-B999-0E8BDA79DC73}"/>
              </a:ext>
            </a:extLst>
          </p:cNvPr>
          <p:cNvSpPr txBox="1"/>
          <p:nvPr/>
        </p:nvSpPr>
        <p:spPr>
          <a:xfrm>
            <a:off x="838200" y="5552388"/>
            <a:ext cx="1080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биологии в 2024 году в основной период пройдет 27.05 и 14.06 (дополнительный – 10.09)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201C4-FC82-4B63-8038-80E2EBB11E1C}"/>
              </a:ext>
            </a:extLst>
          </p:cNvPr>
          <p:cNvSpPr txBox="1"/>
          <p:nvPr/>
        </p:nvSpPr>
        <p:spPr>
          <a:xfrm>
            <a:off x="1960774" y="1140643"/>
            <a:ext cx="750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работы 2, 5 часа (150 минут)</a:t>
            </a:r>
          </a:p>
        </p:txBody>
      </p:sp>
    </p:spTree>
    <p:extLst>
      <p:ext uri="{BB962C8B-B14F-4D97-AF65-F5344CB8AC3E}">
        <p14:creationId xmlns:p14="http://schemas.microsoft.com/office/powerpoint/2010/main" val="366004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8DE86-EE54-4662-B54D-998BE8D3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240"/>
            <a:ext cx="10515600" cy="207391"/>
          </a:xfrm>
        </p:spPr>
        <p:txBody>
          <a:bodyPr>
            <a:normAutofit fontScale="90000"/>
          </a:bodyPr>
          <a:lstStyle/>
          <a:p>
            <a:pPr marL="678815" marR="678815" algn="ctr">
              <a:lnSpc>
                <a:spcPts val="4445"/>
              </a:lnSpc>
              <a:spcAft>
                <a:spcPts val="0"/>
              </a:spcAft>
            </a:pP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31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100" b="1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выполнению задания</a:t>
            </a:r>
            <a:r>
              <a:rPr lang="ru-RU" sz="31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image22.jpeg">
            <a:extLst>
              <a:ext uri="{FF2B5EF4-FFF2-40B4-BE49-F238E27FC236}">
                <a16:creationId xmlns:a16="http://schemas.microsoft.com/office/drawing/2014/main" id="{B570258F-2F16-433A-AE54-E4A4D7B212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1921" y="1074655"/>
            <a:ext cx="842756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8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FBEAA-33A7-42EE-86A6-ACE8DE74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КИМов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ЕГЭ 2024</a:t>
            </a: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BBFB65B-C1C5-40A2-B37C-96F7D55E4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98016"/>
              </p:ext>
            </p:extLst>
          </p:nvPr>
        </p:nvGraphicFramePr>
        <p:xfrm>
          <a:off x="838200" y="1825625"/>
          <a:ext cx="10515600" cy="316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821751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66804751"/>
                    </a:ext>
                  </a:extLst>
                </a:gridCol>
                <a:gridCol w="1771139">
                  <a:extLst>
                    <a:ext uri="{9D8B030D-6E8A-4147-A177-3AD203B41FA5}">
                      <a16:colId xmlns:a16="http://schemas.microsoft.com/office/drawing/2014/main" val="1394322307"/>
                    </a:ext>
                  </a:extLst>
                </a:gridCol>
                <a:gridCol w="2435101">
                  <a:extLst>
                    <a:ext uri="{9D8B030D-6E8A-4147-A177-3AD203B41FA5}">
                      <a16:colId xmlns:a16="http://schemas.microsoft.com/office/drawing/2014/main" val="42532169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94980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5595" marR="31115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35585" marR="2324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36525" marR="1308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 marR="169545"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 максимального первичного</a:t>
                      </a:r>
                      <a:r>
                        <a:rPr lang="ru-RU" sz="1400" b="1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балла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данной</a:t>
                      </a:r>
                      <a:r>
                        <a:rPr lang="ru-RU" sz="1400" b="1" spc="-2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части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максимального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первичного балла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всю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работу,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равного 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8435" marR="17589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753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5595" marR="30924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Часть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98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82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0" marR="10680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 marR="17716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кратким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ответом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8242316"/>
                  </a:ext>
                </a:extLst>
              </a:tr>
              <a:tr h="449636">
                <a:tc>
                  <a:txBody>
                    <a:bodyPr/>
                    <a:lstStyle/>
                    <a:p>
                      <a:pPr marL="315595" marR="30924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Часть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7635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0" marR="1068070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 marR="17716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Задания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развернутым</a:t>
                      </a:r>
                    </a:p>
                    <a:p>
                      <a:pPr marL="178435" marR="17653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ответом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969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5595" marR="3105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98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82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785" marR="106807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03046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D635AB-4EDA-4894-BE94-61F6EC7D0086}"/>
              </a:ext>
            </a:extLst>
          </p:cNvPr>
          <p:cNvSpPr txBox="1"/>
          <p:nvPr/>
        </p:nvSpPr>
        <p:spPr>
          <a:xfrm>
            <a:off x="2903456" y="1348033"/>
            <a:ext cx="70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работы – 3 ч. 55 мин (235 минут)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A3722-D811-4AF4-A9FB-07811D504C2A}"/>
              </a:ext>
            </a:extLst>
          </p:cNvPr>
          <p:cNvSpPr txBox="1"/>
          <p:nvPr/>
        </p:nvSpPr>
        <p:spPr>
          <a:xfrm>
            <a:off x="1555423" y="5750351"/>
            <a:ext cx="901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ЕГЭ по биологии в основной период – 13.06 (резерв – 27.06, 01.07)</a:t>
            </a:r>
          </a:p>
        </p:txBody>
      </p:sp>
    </p:spTree>
    <p:extLst>
      <p:ext uri="{BB962C8B-B14F-4D97-AF65-F5344CB8AC3E}">
        <p14:creationId xmlns:p14="http://schemas.microsoft.com/office/powerpoint/2010/main" val="64487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0247E-2C6C-451F-AE36-25A9B148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экзаменационной работы по содержательным разделам курса биологии в ЕГЭ 2024 года: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F510C25-13ED-4611-AF81-47EB7682D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37964"/>
              </p:ext>
            </p:extLst>
          </p:nvPr>
        </p:nvGraphicFramePr>
        <p:xfrm>
          <a:off x="838200" y="1825625"/>
          <a:ext cx="105156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26">
                  <a:extLst>
                    <a:ext uri="{9D8B030D-6E8A-4147-A177-3AD203B41FA5}">
                      <a16:colId xmlns:a16="http://schemas.microsoft.com/office/drawing/2014/main" val="768561125"/>
                    </a:ext>
                  </a:extLst>
                </a:gridCol>
                <a:gridCol w="3734114">
                  <a:extLst>
                    <a:ext uri="{9D8B030D-6E8A-4147-A177-3AD203B41FA5}">
                      <a16:colId xmlns:a16="http://schemas.microsoft.com/office/drawing/2014/main" val="30118993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4189291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64154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3035540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Тематический блок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заданий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813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часть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Биология как наука. Живые системы и их изучение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5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Клетка как биологическая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2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Организм как биологическая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3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Система и многообразие органического мира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39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Организм человека и его здоровье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5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Эволюция живой природы. Развитие жизни на Земле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1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Экосистемы и присущие им закономерности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5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6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FCE6D-59DB-495A-B41D-33DE5798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экзаменационной работы по биологии 2024 года по уровням сложности:</a:t>
            </a:r>
            <a:br>
              <a:rPr lang="ru-RU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20EF0C0-D6E3-4BAB-A637-196095C4F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624404"/>
              </p:ext>
            </p:extLst>
          </p:nvPr>
        </p:nvGraphicFramePr>
        <p:xfrm>
          <a:off x="838200" y="1395168"/>
          <a:ext cx="10515600" cy="382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942938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230295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350401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55032242"/>
                    </a:ext>
                  </a:extLst>
                </a:gridCol>
              </a:tblGrid>
              <a:tr h="1685967">
                <a:tc>
                  <a:txBody>
                    <a:bodyPr/>
                    <a:lstStyle/>
                    <a:p>
                      <a:pPr marL="153670" marR="147955" indent="-635" algn="ctr">
                        <a:lnSpc>
                          <a:spcPct val="102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53670" marR="147955" indent="-635" algn="ctr">
                        <a:lnSpc>
                          <a:spcPct val="102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сложности</a:t>
                      </a:r>
                      <a:r>
                        <a:rPr lang="ru-RU" sz="1400" spc="-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indent="-84455" algn="ctr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30810" indent="-84455" algn="ctr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spc="-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0800" algn="ctr">
                        <a:lnSpc>
                          <a:spcPct val="102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57785" marR="50800" algn="ctr">
                        <a:lnSpc>
                          <a:spcPct val="102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400" spc="-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3370" marR="2870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</a:t>
                      </a:r>
                      <a:r>
                        <a:rPr lang="ru-RU" sz="1400" spc="1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максимального</a:t>
                      </a:r>
                      <a:r>
                        <a:rPr lang="ru-RU" sz="14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балла</a:t>
                      </a:r>
                    </a:p>
                    <a:p>
                      <a:pPr marL="60960" marR="53340" indent="-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выполнение заданий данного уровня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сложности</a:t>
                      </a:r>
                      <a:r>
                        <a:rPr lang="ru-RU" sz="14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ru-RU" sz="14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максимального</a:t>
                      </a:r>
                      <a:r>
                        <a:rPr lang="ru-RU" sz="14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первичного</a:t>
                      </a:r>
                      <a:r>
                        <a:rPr lang="ru-RU" sz="1400" spc="-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балла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всю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работу,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равного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528884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45720" algn="l">
                        <a:lnSpc>
                          <a:spcPts val="835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6540" algn="ctr">
                        <a:lnSpc>
                          <a:spcPts val="835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50800" algn="ctr">
                        <a:lnSpc>
                          <a:spcPts val="8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40435" algn="l">
                        <a:lnSpc>
                          <a:spcPts val="835"/>
                        </a:lnSpc>
                        <a:spcBef>
                          <a:spcPts val="5"/>
                        </a:spcBef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9414591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45720" algn="l">
                        <a:lnSpc>
                          <a:spcPts val="830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Повышенный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ts val="830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50800" algn="ctr">
                        <a:lnSpc>
                          <a:spcPts val="83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40435" algn="l">
                        <a:lnSpc>
                          <a:spcPts val="830"/>
                        </a:lnSpc>
                        <a:spcBef>
                          <a:spcPts val="5"/>
                        </a:spcBef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2967344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45720" algn="l">
                        <a:lnSpc>
                          <a:spcPts val="830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Высокий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algn="ctr">
                        <a:lnSpc>
                          <a:spcPts val="830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50800" algn="ctr">
                        <a:lnSpc>
                          <a:spcPts val="83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41070" algn="l">
                        <a:lnSpc>
                          <a:spcPts val="830"/>
                        </a:lnSpc>
                        <a:spcBef>
                          <a:spcPts val="5"/>
                        </a:spcBef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404322"/>
                  </a:ext>
                </a:extLst>
              </a:tr>
              <a:tr h="535329">
                <a:tc>
                  <a:txBody>
                    <a:bodyPr/>
                    <a:lstStyle/>
                    <a:p>
                      <a:pPr marL="473710" algn="l">
                        <a:lnSpc>
                          <a:spcPts val="835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7175" algn="ctr">
                        <a:lnSpc>
                          <a:spcPts val="835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50800" algn="ctr">
                        <a:lnSpc>
                          <a:spcPts val="8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0" algn="l">
                        <a:lnSpc>
                          <a:spcPts val="835"/>
                        </a:lnSpc>
                        <a:spcBef>
                          <a:spcPts val="5"/>
                        </a:spcBef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783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0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C6DF0-BC8A-4B32-BA94-D479A3A4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711" y="336844"/>
            <a:ext cx="10515600" cy="6246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 ЕГЭ 2024 по отдельным зданиям</a:t>
            </a:r>
            <a:endParaRPr lang="ru-RU" sz="2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0CAA64F-CE29-4B79-98D1-76E55F247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362254"/>
              </p:ext>
            </p:extLst>
          </p:nvPr>
        </p:nvGraphicFramePr>
        <p:xfrm>
          <a:off x="782425" y="1112363"/>
          <a:ext cx="10571375" cy="550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675">
                  <a:extLst>
                    <a:ext uri="{9D8B030D-6E8A-4147-A177-3AD203B41FA5}">
                      <a16:colId xmlns:a16="http://schemas.microsoft.com/office/drawing/2014/main" val="25074536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954036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263942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2001286"/>
                    </a:ext>
                  </a:extLst>
                </a:gridCol>
              </a:tblGrid>
              <a:tr h="367017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Задание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Максимальный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Задание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Максимальный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67194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r>
                        <a:rPr lang="ru-RU" dirty="0"/>
                        <a:t>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95573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r>
                        <a:rPr lang="ru-RU" dirty="0"/>
                        <a:t>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88056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r>
                        <a:rPr lang="ru-RU" dirty="0"/>
                        <a:t>№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41395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r>
                        <a:rPr lang="ru-RU" dirty="0"/>
                        <a:t>№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76545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r>
                        <a:rPr lang="ru-RU" dirty="0"/>
                        <a:t>№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20029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730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43292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843623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88583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32684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38424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72369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69986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№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ПБ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36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0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E06B-546C-49BC-A6BD-B460123C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ru-RU" sz="2800" b="1" kern="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kern="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спецификации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DD071-C442-4FC9-8B16-D6F9A09EF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Исключено задание 20 по нумерации 2023 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заданий сократилось с 29 до 28.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уменьшен с 59 до 57 баллов.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70475-4FD8-427F-900B-5A19A850361C}"/>
              </a:ext>
            </a:extLst>
          </p:cNvPr>
          <p:cNvSpPr txBox="1"/>
          <p:nvPr/>
        </p:nvSpPr>
        <p:spPr>
          <a:xfrm>
            <a:off x="1498862" y="2969691"/>
            <a:ext cx="93985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экзаменационной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участнику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разрешается</a:t>
            </a:r>
            <a:r>
              <a:rPr lang="ru-RU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непрограммируемый</a:t>
            </a:r>
            <a:r>
              <a:rPr lang="ru-RU" sz="1800" b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калькулятор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7645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75236-3361-4716-BCAC-BF11669D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ФИПИ для учителей на основе анализа результатов ЕГЭ 2023 года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D82F3-EC97-4AAA-8762-854C68A5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рекомендациях приведён анализ результатов ЕГЭ 2023 года, в том числе типичных ошибок участников ЕГЭ с разными уровнями подготовки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https://4ege.ru/index.php?do=download&amp;id=22903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28761-1897-4D55-A1C7-A781BDAD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распространенные ошибки в тестах ЕГЭ 2023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EE56A56-2D48-4FF4-A6F6-030F8CAB0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186883"/>
              </p:ext>
            </p:extLst>
          </p:nvPr>
        </p:nvGraphicFramePr>
        <p:xfrm>
          <a:off x="838201" y="2564091"/>
          <a:ext cx="10515600" cy="2422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5145">
                  <a:extLst>
                    <a:ext uri="{9D8B030D-6E8A-4147-A177-3AD203B41FA5}">
                      <a16:colId xmlns:a16="http://schemas.microsoft.com/office/drawing/2014/main" val="2516517492"/>
                    </a:ext>
                  </a:extLst>
                </a:gridCol>
                <a:gridCol w="7970455">
                  <a:extLst>
                    <a:ext uri="{9D8B030D-6E8A-4147-A177-3AD203B41FA5}">
                      <a16:colId xmlns:a16="http://schemas.microsoft.com/office/drawing/2014/main" val="1835030451"/>
                    </a:ext>
                  </a:extLst>
                </a:gridCol>
              </a:tblGrid>
              <a:tr h="697013">
                <a:tc>
                  <a:txBody>
                    <a:bodyPr/>
                    <a:lstStyle/>
                    <a:p>
                      <a:pPr marL="89535">
                        <a:lnSpc>
                          <a:spcPts val="117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18160">
                        <a:lnSpc>
                          <a:spcPts val="117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092113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89535">
                        <a:lnSpc>
                          <a:spcPts val="116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6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органов, систем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организма в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8896805"/>
                  </a:ext>
                </a:extLst>
              </a:tr>
              <a:tr h="1028662">
                <a:tc>
                  <a:txBody>
                    <a:bodyPr/>
                    <a:lstStyle/>
                    <a:p>
                      <a:pPr marL="25400" algn="ctr">
                        <a:lnSpc>
                          <a:spcPts val="1235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235"/>
                        </a:lnSpc>
                        <a:tabLst>
                          <a:tab pos="1136650" algn="l"/>
                          <a:tab pos="1962785" algn="l"/>
                          <a:tab pos="2167890" algn="l"/>
                          <a:tab pos="325247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	организмов	в	промышленном	производстве</a:t>
                      </a:r>
                    </a:p>
                    <a:p>
                      <a:pPr marL="6858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</a:t>
                      </a:r>
                      <a:r>
                        <a:rPr lang="ru-RU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4570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B6D8B4-A1DA-40A1-BBD8-BB598770D681}"/>
              </a:ext>
            </a:extLst>
          </p:cNvPr>
          <p:cNvSpPr txBox="1"/>
          <p:nvPr/>
        </p:nvSpPr>
        <p:spPr>
          <a:xfrm>
            <a:off x="669303" y="1687399"/>
            <a:ext cx="1113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Рассмотрите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таблицу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«Биология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комплексная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наука»</a:t>
            </a:r>
            <a:r>
              <a:rPr lang="ru-RU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ячейку,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вписав</a:t>
            </a:r>
            <a:r>
              <a:rPr lang="ru-RU" sz="18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соответствующий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термин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FB8BC-BFD6-4024-A0B5-ABB5E80B797C}"/>
              </a:ext>
            </a:extLst>
          </p:cNvPr>
          <p:cNvSpPr txBox="1"/>
          <p:nvPr/>
        </p:nvSpPr>
        <p:spPr>
          <a:xfrm>
            <a:off x="10256363" y="6221691"/>
            <a:ext cx="17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247836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7">
            <a:extLst>
              <a:ext uri="{FF2B5EF4-FFF2-40B4-BE49-F238E27FC236}">
                <a16:creationId xmlns:a16="http://schemas.microsoft.com/office/drawing/2014/main" id="{698D93BF-31D2-41BE-BB77-4326B901CBA5}"/>
              </a:ext>
            </a:extLst>
          </p:cNvPr>
          <p:cNvSpPr>
            <a:spLocks/>
          </p:cNvSpPr>
          <p:nvPr/>
        </p:nvSpPr>
        <p:spPr bwMode="auto">
          <a:xfrm>
            <a:off x="1508288" y="3880290"/>
            <a:ext cx="3846137" cy="2605350"/>
          </a:xfrm>
          <a:custGeom>
            <a:avLst/>
            <a:gdLst>
              <a:gd name="T0" fmla="+- 0 11054 1697"/>
              <a:gd name="T1" fmla="*/ T0 w 9367"/>
              <a:gd name="T2" fmla="+- 0 146 146"/>
              <a:gd name="T3" fmla="*/ 146 h 8857"/>
              <a:gd name="T4" fmla="+- 0 1707 1697"/>
              <a:gd name="T5" fmla="*/ T4 w 9367"/>
              <a:gd name="T6" fmla="+- 0 146 146"/>
              <a:gd name="T7" fmla="*/ 146 h 8857"/>
              <a:gd name="T8" fmla="+- 0 1697 1697"/>
              <a:gd name="T9" fmla="*/ T8 w 9367"/>
              <a:gd name="T10" fmla="+- 0 146 146"/>
              <a:gd name="T11" fmla="*/ 146 h 8857"/>
              <a:gd name="T12" fmla="+- 0 1697 1697"/>
              <a:gd name="T13" fmla="*/ T12 w 9367"/>
              <a:gd name="T14" fmla="+- 0 155 146"/>
              <a:gd name="T15" fmla="*/ 155 h 8857"/>
              <a:gd name="T16" fmla="+- 0 1697 1697"/>
              <a:gd name="T17" fmla="*/ T16 w 9367"/>
              <a:gd name="T18" fmla="+- 0 8993 146"/>
              <a:gd name="T19" fmla="*/ 8993 h 8857"/>
              <a:gd name="T20" fmla="+- 0 1697 1697"/>
              <a:gd name="T21" fmla="*/ T20 w 9367"/>
              <a:gd name="T22" fmla="+- 0 9003 146"/>
              <a:gd name="T23" fmla="*/ 9003 h 8857"/>
              <a:gd name="T24" fmla="+- 0 1707 1697"/>
              <a:gd name="T25" fmla="*/ T24 w 9367"/>
              <a:gd name="T26" fmla="+- 0 9003 146"/>
              <a:gd name="T27" fmla="*/ 9003 h 8857"/>
              <a:gd name="T28" fmla="+- 0 11054 1697"/>
              <a:gd name="T29" fmla="*/ T28 w 9367"/>
              <a:gd name="T30" fmla="+- 0 9003 146"/>
              <a:gd name="T31" fmla="*/ 9003 h 8857"/>
              <a:gd name="T32" fmla="+- 0 11054 1697"/>
              <a:gd name="T33" fmla="*/ T32 w 9367"/>
              <a:gd name="T34" fmla="+- 0 8993 146"/>
              <a:gd name="T35" fmla="*/ 8993 h 8857"/>
              <a:gd name="T36" fmla="+- 0 1707 1697"/>
              <a:gd name="T37" fmla="*/ T36 w 9367"/>
              <a:gd name="T38" fmla="+- 0 8993 146"/>
              <a:gd name="T39" fmla="*/ 8993 h 8857"/>
              <a:gd name="T40" fmla="+- 0 1707 1697"/>
              <a:gd name="T41" fmla="*/ T40 w 9367"/>
              <a:gd name="T42" fmla="+- 0 155 146"/>
              <a:gd name="T43" fmla="*/ 155 h 8857"/>
              <a:gd name="T44" fmla="+- 0 11054 1697"/>
              <a:gd name="T45" fmla="*/ T44 w 9367"/>
              <a:gd name="T46" fmla="+- 0 155 146"/>
              <a:gd name="T47" fmla="*/ 155 h 8857"/>
              <a:gd name="T48" fmla="+- 0 11054 1697"/>
              <a:gd name="T49" fmla="*/ T48 w 9367"/>
              <a:gd name="T50" fmla="+- 0 146 146"/>
              <a:gd name="T51" fmla="*/ 146 h 8857"/>
              <a:gd name="T52" fmla="+- 0 11064 1697"/>
              <a:gd name="T53" fmla="*/ T52 w 9367"/>
              <a:gd name="T54" fmla="+- 0 146 146"/>
              <a:gd name="T55" fmla="*/ 146 h 8857"/>
              <a:gd name="T56" fmla="+- 0 11054 1697"/>
              <a:gd name="T57" fmla="*/ T56 w 9367"/>
              <a:gd name="T58" fmla="+- 0 146 146"/>
              <a:gd name="T59" fmla="*/ 146 h 8857"/>
              <a:gd name="T60" fmla="+- 0 11054 1697"/>
              <a:gd name="T61" fmla="*/ T60 w 9367"/>
              <a:gd name="T62" fmla="+- 0 155 146"/>
              <a:gd name="T63" fmla="*/ 155 h 8857"/>
              <a:gd name="T64" fmla="+- 0 11054 1697"/>
              <a:gd name="T65" fmla="*/ T64 w 9367"/>
              <a:gd name="T66" fmla="+- 0 8993 146"/>
              <a:gd name="T67" fmla="*/ 8993 h 8857"/>
              <a:gd name="T68" fmla="+- 0 11054 1697"/>
              <a:gd name="T69" fmla="*/ T68 w 9367"/>
              <a:gd name="T70" fmla="+- 0 9003 146"/>
              <a:gd name="T71" fmla="*/ 9003 h 8857"/>
              <a:gd name="T72" fmla="+- 0 11064 1697"/>
              <a:gd name="T73" fmla="*/ T72 w 9367"/>
              <a:gd name="T74" fmla="+- 0 9003 146"/>
              <a:gd name="T75" fmla="*/ 9003 h 8857"/>
              <a:gd name="T76" fmla="+- 0 11064 1697"/>
              <a:gd name="T77" fmla="*/ T76 w 9367"/>
              <a:gd name="T78" fmla="+- 0 8993 146"/>
              <a:gd name="T79" fmla="*/ 8993 h 8857"/>
              <a:gd name="T80" fmla="+- 0 11064 1697"/>
              <a:gd name="T81" fmla="*/ T80 w 9367"/>
              <a:gd name="T82" fmla="+- 0 155 146"/>
              <a:gd name="T83" fmla="*/ 155 h 8857"/>
              <a:gd name="T84" fmla="+- 0 11064 1697"/>
              <a:gd name="T85" fmla="*/ T84 w 9367"/>
              <a:gd name="T86" fmla="+- 0 146 146"/>
              <a:gd name="T87" fmla="*/ 146 h 88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9367" h="8857">
                <a:moveTo>
                  <a:pt x="9357" y="0"/>
                </a:moveTo>
                <a:lnTo>
                  <a:pt x="10" y="0"/>
                </a:lnTo>
                <a:lnTo>
                  <a:pt x="0" y="0"/>
                </a:lnTo>
                <a:lnTo>
                  <a:pt x="0" y="9"/>
                </a:lnTo>
                <a:lnTo>
                  <a:pt x="0" y="8847"/>
                </a:lnTo>
                <a:lnTo>
                  <a:pt x="0" y="8857"/>
                </a:lnTo>
                <a:lnTo>
                  <a:pt x="10" y="8857"/>
                </a:lnTo>
                <a:lnTo>
                  <a:pt x="9357" y="8857"/>
                </a:lnTo>
                <a:lnTo>
                  <a:pt x="9357" y="8847"/>
                </a:lnTo>
                <a:lnTo>
                  <a:pt x="10" y="8847"/>
                </a:lnTo>
                <a:lnTo>
                  <a:pt x="10" y="9"/>
                </a:lnTo>
                <a:lnTo>
                  <a:pt x="9357" y="9"/>
                </a:lnTo>
                <a:lnTo>
                  <a:pt x="9357" y="0"/>
                </a:lnTo>
                <a:close/>
                <a:moveTo>
                  <a:pt x="9367" y="0"/>
                </a:moveTo>
                <a:lnTo>
                  <a:pt x="9357" y="0"/>
                </a:lnTo>
                <a:lnTo>
                  <a:pt x="9357" y="9"/>
                </a:lnTo>
                <a:lnTo>
                  <a:pt x="9357" y="8847"/>
                </a:lnTo>
                <a:lnTo>
                  <a:pt x="9357" y="8857"/>
                </a:lnTo>
                <a:lnTo>
                  <a:pt x="9367" y="8857"/>
                </a:lnTo>
                <a:lnTo>
                  <a:pt x="9367" y="8847"/>
                </a:lnTo>
                <a:lnTo>
                  <a:pt x="9367" y="9"/>
                </a:lnTo>
                <a:lnTo>
                  <a:pt x="93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2050" name="image3.jpeg">
            <a:extLst>
              <a:ext uri="{FF2B5EF4-FFF2-40B4-BE49-F238E27FC236}">
                <a16:creationId xmlns:a16="http://schemas.microsoft.com/office/drawing/2014/main" id="{FDC6ECBD-D19D-454F-855C-10DCA7B9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4" y="3880290"/>
            <a:ext cx="297815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B010564-20E8-4FC7-989C-E14F6279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B21B28-A5A0-4AD5-AC9C-474B72EE0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1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C92D2C-8E7C-48CF-9787-12144895F70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16056" y="914546"/>
            <a:ext cx="973788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9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71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Экспериментатор решил изучить процессы основного обмена (обмена веществ) у домовой мыши (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musculus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Для этого он вводил в брюшную полость мышам физиологический раствор с гормоном щитовидной железы в разных дозировках и кормил их фиксированным количеством корма. (В норме у мыши синтезируется в сутки 15 мкг гормона.) Результаты эксперимента представлены на графике.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71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kumimoji="0" lang="ru-RU" altLang="ru-RU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нулевую гипотезу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смог сформулировать исследователь перед постановкой эксперимента? Объясните, почему для каждой дозировки гормона необходимо использовать группу мышей, а не одну особь. Почему результаты эксперимента могут быть недостоверными, если ставить эксперимент на мышах разных видов?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71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ru-RU" alt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Нулевая гипотеза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принимаемое по умолчанию предположение о том, что не существует связи между двумя наблюдаемыми событиями, феноменами.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71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ответа: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8550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нулевая гипотеза – интенсивность основного обмена (интенсивность обмена веществ) не зависит от количества гормона (концентрации гормона);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8550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группы мышей повышает достоверность результатов (уменьшает погрешность измерения)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F5C6C-39F8-43C5-AE51-C59EF3DD8210}"/>
              </a:ext>
            </a:extLst>
          </p:cNvPr>
          <p:cNvSpPr txBox="1"/>
          <p:nvPr/>
        </p:nvSpPr>
        <p:spPr>
          <a:xfrm>
            <a:off x="6165130" y="3807647"/>
            <a:ext cx="5410985" cy="217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6150" marR="338455">
              <a:lnSpc>
                <a:spcPct val="9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4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  группы   мышей   исключает   влияние   индивидуальной   изменчивости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результат;</a:t>
            </a:r>
          </a:p>
          <a:p>
            <a:pPr lvl="0" indent="-342900" algn="just">
              <a:buSzPts val="1100"/>
              <a:buFont typeface="Arial" panose="020B0604020202020204" pitchFamily="34" charset="0"/>
              <a:buChar char="•"/>
              <a:tabLst>
                <a:tab pos="10985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реакция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разных видов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мышей на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гормон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различаться  ИЛИ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разные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мышей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иметь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различную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скорость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обмена;</a:t>
            </a:r>
          </a:p>
          <a:p>
            <a:pPr marL="342900" marR="340360" lvl="0" indent="-342900" algn="just">
              <a:lnSpc>
                <a:spcPct val="95000"/>
              </a:lnSpc>
              <a:spcBef>
                <a:spcPts val="5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10985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зависимость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</a:t>
            </a:r>
            <a:r>
              <a:rPr lang="ru-RU" sz="1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интенсивностью</a:t>
            </a:r>
            <a:r>
              <a:rPr lang="ru-RU" sz="1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</a:t>
            </a:r>
            <a:r>
              <a:rPr lang="ru-RU" sz="1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обмена</a:t>
            </a:r>
            <a:r>
              <a:rPr lang="ru-RU" sz="1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(интенсивностью</a:t>
            </a:r>
            <a:r>
              <a:rPr lang="ru-RU" sz="1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обмена</a:t>
            </a:r>
            <a:r>
              <a:rPr lang="ru-RU" sz="1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веществ)</a:t>
            </a:r>
            <a:r>
              <a:rPr lang="ru-RU" sz="14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гормона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(концентрацией гормона)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удастся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в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явном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виде. </a:t>
            </a:r>
          </a:p>
        </p:txBody>
      </p:sp>
    </p:spTree>
    <p:extLst>
      <p:ext uri="{BB962C8B-B14F-4D97-AF65-F5344CB8AC3E}">
        <p14:creationId xmlns:p14="http://schemas.microsoft.com/office/powerpoint/2010/main" val="219890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jpeg" descr="E23">
            <a:extLst>
              <a:ext uri="{FF2B5EF4-FFF2-40B4-BE49-F238E27FC236}">
                <a16:creationId xmlns:a16="http://schemas.microsoft.com/office/drawing/2014/main" id="{834C6273-1C97-4A57-8A37-C68B5EE7E6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829" y="756806"/>
            <a:ext cx="4421171" cy="2377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3A6CAF-9913-4398-8D16-1FCA2F9105A7}"/>
              </a:ext>
            </a:extLst>
          </p:cNvPr>
          <p:cNvSpPr txBox="1"/>
          <p:nvPr/>
        </p:nvSpPr>
        <p:spPr>
          <a:xfrm>
            <a:off x="559065" y="389720"/>
            <a:ext cx="8181535" cy="271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32255" marR="1523365" algn="ctr">
              <a:lnSpc>
                <a:spcPts val="1255"/>
              </a:lnSpc>
              <a:spcAft>
                <a:spcPts val="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Рассмотрите</a:t>
            </a:r>
            <a:r>
              <a:rPr lang="ru-RU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схему и</a:t>
            </a:r>
            <a:r>
              <a:rPr lang="ru-RU" sz="18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выполните</a:t>
            </a:r>
            <a:r>
              <a:rPr lang="ru-RU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1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и 6.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ABB3A-F96A-4D32-8D0D-D181D526701D}"/>
              </a:ext>
            </a:extLst>
          </p:cNvPr>
          <p:cNvSpPr txBox="1"/>
          <p:nvPr/>
        </p:nvSpPr>
        <p:spPr>
          <a:xfrm>
            <a:off x="7211505" y="1677971"/>
            <a:ext cx="4421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461770" lvl="0" indent="-342900">
              <a:spcBef>
                <a:spcPts val="28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 startAt="5"/>
              <a:tabLst>
                <a:tab pos="208915" algn="l"/>
                <a:tab pos="150304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Каким номером на схеме обозначен источник неорганического углерода?</a:t>
            </a:r>
            <a:r>
              <a:rPr lang="ru-RU" sz="16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253AD30-CE4E-4AE9-AD6D-E11BD679B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83" y="3229848"/>
            <a:ext cx="104731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663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характеристиками и веществами фотосинтеза, обозначенными на схеме выше цифрами 1, 2, 3: к каждой позиции, данной в первом столбце, подберите соответствующую позицию из второго столбца.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6">
            <a:extLst>
              <a:ext uri="{FF2B5EF4-FFF2-40B4-BE49-F238E27FC236}">
                <a16:creationId xmlns:a16="http://schemas.microsoft.com/office/drawing/2014/main" id="{C91354EB-866E-46F7-BB1B-4E1F1DADFAD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0427" y="4592540"/>
            <a:ext cx="1866507" cy="8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1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2) 2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3) 3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877570" algn="l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A3FC1B9-E406-4718-B23E-166CBE7B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80" y="4144522"/>
            <a:ext cx="10020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ХАРАКТЕРИСТИКИ	                                           ВЕЩЕСТВА ФОТОСИНТЕЗА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D3E0C-A60F-4B54-8F3E-26804220CC96}"/>
              </a:ext>
            </a:extLst>
          </p:cNvPr>
          <p:cNvSpPr txBox="1"/>
          <p:nvPr/>
        </p:nvSpPr>
        <p:spPr>
          <a:xfrm>
            <a:off x="3047215" y="2831192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2D9E35-00DA-43AA-B152-00761CA5B68D}"/>
              </a:ext>
            </a:extLst>
          </p:cNvPr>
          <p:cNvSpPr txBox="1"/>
          <p:nvPr/>
        </p:nvSpPr>
        <p:spPr>
          <a:xfrm>
            <a:off x="735292" y="4592540"/>
            <a:ext cx="6098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обеспечивает энергией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синтезируется в результате циклических реакций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является побочным продуктом световых реакций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образуется в результате фотолиза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синтезируется в результате фосфорилирования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является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шестиуглеродным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сахаром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51E43-40E1-4A98-A038-A0FBD8040EDB}"/>
              </a:ext>
            </a:extLst>
          </p:cNvPr>
          <p:cNvSpPr txBox="1"/>
          <p:nvPr/>
        </p:nvSpPr>
        <p:spPr>
          <a:xfrm>
            <a:off x="10246934" y="619341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132213</a:t>
            </a:r>
          </a:p>
        </p:txBody>
      </p:sp>
    </p:spTree>
    <p:extLst>
      <p:ext uri="{BB962C8B-B14F-4D97-AF65-F5344CB8AC3E}">
        <p14:creationId xmlns:p14="http://schemas.microsoft.com/office/powerpoint/2010/main" val="228188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758D460-202D-4C0D-9310-0A6F2AAC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Количественное деление вопросов по пяти основным тематическим блокам на ОГЭ по биологии в 2024 году: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9B305EF-62E2-4F2D-93FE-D8AE8FF54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90581"/>
              </p:ext>
            </p:extLst>
          </p:nvPr>
        </p:nvGraphicFramePr>
        <p:xfrm>
          <a:off x="1178351" y="1819373"/>
          <a:ext cx="9549351" cy="437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192">
                  <a:extLst>
                    <a:ext uri="{9D8B030D-6E8A-4147-A177-3AD203B41FA5}">
                      <a16:colId xmlns:a16="http://schemas.microsoft.com/office/drawing/2014/main" val="3891638497"/>
                    </a:ext>
                  </a:extLst>
                </a:gridCol>
                <a:gridCol w="6016533">
                  <a:extLst>
                    <a:ext uri="{9D8B030D-6E8A-4147-A177-3AD203B41FA5}">
                      <a16:colId xmlns:a16="http://schemas.microsoft.com/office/drawing/2014/main" val="1000982930"/>
                    </a:ext>
                  </a:extLst>
                </a:gridCol>
                <a:gridCol w="2752626">
                  <a:extLst>
                    <a:ext uri="{9D8B030D-6E8A-4147-A177-3AD203B41FA5}">
                      <a16:colId xmlns:a16="http://schemas.microsoft.com/office/drawing/2014/main" val="1452039313"/>
                    </a:ext>
                  </a:extLst>
                </a:gridCol>
              </a:tblGrid>
              <a:tr h="548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 блок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вопросов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076247"/>
                  </a:ext>
                </a:extLst>
              </a:tr>
              <a:tr h="548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как наука. Методы биологии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141801"/>
                  </a:ext>
                </a:extLst>
              </a:tr>
              <a:tr h="548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Признаки живых организмов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871053"/>
                  </a:ext>
                </a:extLst>
              </a:tr>
              <a:tr h="1091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Системы, многообразие и эволюция живой природы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496329"/>
                  </a:ext>
                </a:extLst>
              </a:tr>
              <a:tr h="548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Организм человека и его здоровье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394762"/>
                  </a:ext>
                </a:extLst>
              </a:tr>
              <a:tr h="1091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Взаимосвязи организма с окружающей средой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12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png" descr="E23">
            <a:extLst>
              <a:ext uri="{FF2B5EF4-FFF2-40B4-BE49-F238E27FC236}">
                <a16:creationId xmlns:a16="http://schemas.microsoft.com/office/drawing/2014/main" id="{883F2524-2FB1-48DC-A93F-C3352CECED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141" y="799406"/>
            <a:ext cx="3882390" cy="1978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5FBE2-F9E9-493C-A98B-21FB7451A338}"/>
              </a:ext>
            </a:extLst>
          </p:cNvPr>
          <p:cNvSpPr txBox="1"/>
          <p:nvPr/>
        </p:nvSpPr>
        <p:spPr>
          <a:xfrm>
            <a:off x="2469823" y="131975"/>
            <a:ext cx="5607387" cy="26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Рассмотрите</a:t>
            </a:r>
            <a:r>
              <a:rPr lang="ru-RU" sz="1800" b="1" i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рисунки</a:t>
            </a:r>
            <a:r>
              <a:rPr lang="ru-RU" sz="1800" b="1" i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b="1" i="1" spc="-2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выполните</a:t>
            </a:r>
            <a:r>
              <a:rPr lang="ru-RU" sz="1800" b="1" i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1800" b="1" i="1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800" b="1" i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b="1" i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4A550-BCAA-4EB7-9305-7E25BE562BB6}"/>
              </a:ext>
            </a:extLst>
          </p:cNvPr>
          <p:cNvSpPr txBox="1"/>
          <p:nvPr/>
        </p:nvSpPr>
        <p:spPr>
          <a:xfrm>
            <a:off x="6249970" y="980388"/>
            <a:ext cx="44871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На рисунке под каким номером обозначена ткань с устьицами?</a:t>
            </a:r>
            <a:r>
              <a:rPr lang="ru-RU" sz="1800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1DA20-415D-4A10-8A6C-CF49389F1B6F}"/>
              </a:ext>
            </a:extLst>
          </p:cNvPr>
          <p:cNvSpPr txBox="1"/>
          <p:nvPr/>
        </p:nvSpPr>
        <p:spPr>
          <a:xfrm flipH="1">
            <a:off x="2213884" y="3968685"/>
            <a:ext cx="25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8040E-A4FB-4EE7-9F56-BC0120A2FFB8}"/>
              </a:ext>
            </a:extLst>
          </p:cNvPr>
          <p:cNvSpPr txBox="1"/>
          <p:nvPr/>
        </p:nvSpPr>
        <p:spPr>
          <a:xfrm>
            <a:off x="1442300" y="3183630"/>
            <a:ext cx="9737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430" lvl="0" algn="just">
              <a:spcAft>
                <a:spcPts val="0"/>
              </a:spcAft>
              <a:buSzPts val="1100"/>
              <a:tabLst>
                <a:tab pos="67818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Установите соответствие между характеристиками и элементами растительных тканей,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изображёнными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рисунках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столбце,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подберите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соответствующую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позицию из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второго столбца.</a:t>
            </a:r>
          </a:p>
          <a:p>
            <a:pPr marR="11430" lvl="0" algn="just">
              <a:spcAft>
                <a:spcPts val="0"/>
              </a:spcAft>
              <a:buSzPts val="1100"/>
              <a:tabLst>
                <a:tab pos="67818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2465" marR="309245" indent="-3387090">
              <a:spcAft>
                <a:spcPts val="0"/>
              </a:spcAft>
              <a:tabLst>
                <a:tab pos="378904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	                ЭЛЕМЕНТЫ РАСТИТЕЛЬНЫХ</a:t>
            </a:r>
            <a:r>
              <a:rPr lang="ru-RU" sz="18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ТКАНЕЙ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D385826-72EA-4D4D-86CE-76C2A6154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35441"/>
              </p:ext>
            </p:extLst>
          </p:nvPr>
        </p:nvGraphicFramePr>
        <p:xfrm>
          <a:off x="1442301" y="4751607"/>
          <a:ext cx="4185501" cy="1724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8574">
                  <a:extLst>
                    <a:ext uri="{9D8B030D-6E8A-4147-A177-3AD203B41FA5}">
                      <a16:colId xmlns:a16="http://schemas.microsoft.com/office/drawing/2014/main" val="2786147252"/>
                    </a:ext>
                  </a:extLst>
                </a:gridCol>
                <a:gridCol w="3796927">
                  <a:extLst>
                    <a:ext uri="{9D8B030D-6E8A-4147-A177-3AD203B41FA5}">
                      <a16:colId xmlns:a16="http://schemas.microsoft.com/office/drawing/2014/main" val="2856197617"/>
                    </a:ext>
                  </a:extLst>
                </a:gridCol>
              </a:tblGrid>
              <a:tr h="206953">
                <a:tc>
                  <a:txBody>
                    <a:bodyPr/>
                    <a:lstStyle/>
                    <a:p>
                      <a:pPr marR="58420" algn="r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покрывает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зону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молодого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корня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347067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marR="76835" algn="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13335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всасывает воду из почвы за счёт большой площади</a:t>
                      </a:r>
                      <a:r>
                        <a:rPr lang="ru-RU" sz="1100" spc="-2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поверхности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1935642"/>
                  </a:ext>
                </a:extLst>
              </a:tr>
              <a:tr h="206953">
                <a:tc>
                  <a:txBody>
                    <a:bodyPr/>
                    <a:lstStyle/>
                    <a:p>
                      <a:pPr marR="65405" algn="r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В)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45"/>
                        </a:lnSpc>
                      </a:pPr>
                      <a:r>
                        <a:rPr lang="ru-RU" sz="1100" dirty="0">
                          <a:effectLst/>
                        </a:rPr>
                        <a:t>является</a:t>
                      </a:r>
                      <a:r>
                        <a:rPr lang="ru-RU" sz="1100" spc="-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проводящим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элементом</a:t>
                      </a:r>
                      <a:r>
                        <a:rPr lang="ru-RU" sz="1100" spc="-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древесины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0258074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marR="77470"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11557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откладывается камбием в направлении сердцевины</a:t>
                      </a:r>
                      <a:r>
                        <a:rPr lang="ru-RU" sz="1100" spc="-2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стебля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5885140"/>
                  </a:ext>
                </a:extLst>
              </a:tr>
              <a:tr h="206953">
                <a:tc>
                  <a:txBody>
                    <a:bodyPr/>
                    <a:lstStyle/>
                    <a:p>
                      <a:pPr marR="61595" algn="r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Д)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40"/>
                        </a:lnSpc>
                      </a:pPr>
                      <a:r>
                        <a:rPr lang="ru-RU" sz="1100" dirty="0">
                          <a:effectLst/>
                        </a:rPr>
                        <a:t>осуществляет транспорт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веществ от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листьев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054252"/>
                  </a:ext>
                </a:extLst>
              </a:tr>
              <a:tr h="206953">
                <a:tc>
                  <a:txBody>
                    <a:bodyPr/>
                    <a:lstStyle/>
                    <a:p>
                      <a:pPr marR="73025" algn="r">
                        <a:lnSpc>
                          <a:spcPts val="116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входит в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состав луба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512456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837842-534B-457D-8A49-A4C85D46FB34}"/>
              </a:ext>
            </a:extLst>
          </p:cNvPr>
          <p:cNvSpPr txBox="1"/>
          <p:nvPr/>
        </p:nvSpPr>
        <p:spPr>
          <a:xfrm>
            <a:off x="8077210" y="4751607"/>
            <a:ext cx="181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C3513-6945-4851-B9F2-B279D3FD9D99}"/>
              </a:ext>
            </a:extLst>
          </p:cNvPr>
          <p:cNvSpPr txBox="1"/>
          <p:nvPr/>
        </p:nvSpPr>
        <p:spPr>
          <a:xfrm>
            <a:off x="10209228" y="610688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332211</a:t>
            </a:r>
          </a:p>
        </p:txBody>
      </p:sp>
    </p:spTree>
    <p:extLst>
      <p:ext uri="{BB962C8B-B14F-4D97-AF65-F5344CB8AC3E}">
        <p14:creationId xmlns:p14="http://schemas.microsoft.com/office/powerpoint/2010/main" val="3674778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95060-4EC5-468E-B9D3-DA86D435EFCA}"/>
              </a:ext>
            </a:extLst>
          </p:cNvPr>
          <p:cNvSpPr txBox="1"/>
          <p:nvPr/>
        </p:nvSpPr>
        <p:spPr>
          <a:xfrm>
            <a:off x="810705" y="150830"/>
            <a:ext cx="10246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59690" indent="471805" algn="just">
              <a:spcAft>
                <a:spcPts val="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верных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запишите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таблицу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цифры,</a:t>
            </a:r>
            <a:r>
              <a:rPr lang="ru-RU" sz="1800" b="1" i="1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которыми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указаны.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Примерами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деструктивной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(разрушающей)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</a:t>
            </a:r>
            <a:r>
              <a:rPr lang="ru-RU" sz="1800" b="1" i="1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живого</a:t>
            </a:r>
            <a:r>
              <a:rPr lang="ru-RU" sz="18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</a:t>
            </a:r>
            <a:r>
              <a:rPr lang="ru-RU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биосферы являются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92EFA-E276-4D7B-9A08-0DDEECC74DF1}"/>
              </a:ext>
            </a:extLst>
          </p:cNvPr>
          <p:cNvSpPr txBox="1"/>
          <p:nvPr/>
        </p:nvSpPr>
        <p:spPr>
          <a:xfrm>
            <a:off x="810706" y="1743959"/>
            <a:ext cx="8818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организма болезнетворными бактериями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червей-паразитов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кислот, выделяемых лишайниками на горную породу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Минерализация органических веществ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детрита гнилостными бактериями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Поедание насекомых птицами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1B7EA-B9FE-44DB-8FD7-AE6FD9A13507}"/>
              </a:ext>
            </a:extLst>
          </p:cNvPr>
          <p:cNvSpPr txBox="1"/>
          <p:nvPr/>
        </p:nvSpPr>
        <p:spPr>
          <a:xfrm>
            <a:off x="8257880" y="513760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3, 4, 5</a:t>
            </a:r>
          </a:p>
        </p:txBody>
      </p:sp>
    </p:spTree>
    <p:extLst>
      <p:ext uri="{BB962C8B-B14F-4D97-AF65-F5344CB8AC3E}">
        <p14:creationId xmlns:p14="http://schemas.microsoft.com/office/powerpoint/2010/main" val="496034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78EF-C72D-4E26-B793-15A17EEA8915}"/>
              </a:ext>
            </a:extLst>
          </p:cNvPr>
          <p:cNvSpPr txBox="1"/>
          <p:nvPr/>
        </p:nvSpPr>
        <p:spPr>
          <a:xfrm>
            <a:off x="1395168" y="188536"/>
            <a:ext cx="85501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405" marR="63500" indent="448945" algn="just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Подавляющее большинство взрослых амфибий населяет пресные водоёмы. Однако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амфибии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обитать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солоноватых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водоёмах.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лягушка-крабоед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Fejervarya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cancrivora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может некоторое время находиться в морской воде. Как при переходе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лягушки из морской воды в пресную у неё изменится концентрация мочевины в крови, объём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мочи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интенсивность реабсорбции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почках?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поясните.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74AD4-5E3C-434F-AD98-6791A720C76B}"/>
              </a:ext>
            </a:extLst>
          </p:cNvPr>
          <p:cNvSpPr txBox="1"/>
          <p:nvPr/>
        </p:nvSpPr>
        <p:spPr>
          <a:xfrm>
            <a:off x="1150070" y="2714920"/>
            <a:ext cx="10114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405"/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</a:t>
            </a:r>
            <a:r>
              <a:rPr lang="ru-RU" sz="1800" b="1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ответа:</a:t>
            </a:r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  <a:tabLst>
                <a:tab pos="2393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мочевины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уменьшится;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  <a:tabLst>
                <a:tab pos="2393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мочи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увеличится;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  <a:tabLst>
                <a:tab pos="2393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интенсивность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реабсорбции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почках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уменьшится;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  <a:tabLst>
                <a:tab pos="2393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концентрация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солей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пресной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воде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ниже,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морской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(пресная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гипотонична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  <a:tabLst>
                <a:tab pos="2393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будет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 в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лягушки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осмоса);</a:t>
            </a:r>
          </a:p>
          <a:p>
            <a:pPr marL="285750" marR="65405" lvl="0" indent="-285750"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23939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переходе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пресную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среду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лягушки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будет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увеличиваться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выделение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(снижаться</a:t>
            </a:r>
            <a:r>
              <a:rPr lang="ru-RU" sz="180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гипергидратация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организма).</a:t>
            </a:r>
          </a:p>
        </p:txBody>
      </p:sp>
    </p:spTree>
    <p:extLst>
      <p:ext uri="{BB962C8B-B14F-4D97-AF65-F5344CB8AC3E}">
        <p14:creationId xmlns:p14="http://schemas.microsoft.com/office/powerpoint/2010/main" val="36054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CA654E7-8A64-4DAD-9B2E-23EE5B574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95933"/>
              </p:ext>
            </p:extLst>
          </p:nvPr>
        </p:nvGraphicFramePr>
        <p:xfrm>
          <a:off x="1593130" y="791853"/>
          <a:ext cx="8946036" cy="511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6036">
                  <a:extLst>
                    <a:ext uri="{9D8B030D-6E8A-4147-A177-3AD203B41FA5}">
                      <a16:colId xmlns:a16="http://schemas.microsoft.com/office/drawing/2014/main" val="1100183429"/>
                    </a:ext>
                  </a:extLst>
                </a:gridCol>
              </a:tblGrid>
              <a:tr h="5812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Из них: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1366"/>
                  </a:ext>
                </a:extLst>
              </a:tr>
              <a:tr h="97757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тестовых вопросов с одним правильным ответом - 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83969"/>
                  </a:ext>
                </a:extLst>
              </a:tr>
              <a:tr h="7119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множественный выбор –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45346"/>
                  </a:ext>
                </a:extLst>
              </a:tr>
              <a:tr h="7119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 на поиск соответствия –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117789"/>
                  </a:ext>
                </a:extLst>
              </a:tr>
              <a:tr h="7119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восстановить последовательность -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52615"/>
                  </a:ext>
                </a:extLst>
              </a:tr>
              <a:tr h="7119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пропусков в тексте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001243"/>
                  </a:ext>
                </a:extLst>
              </a:tr>
              <a:tr h="7119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слова или словосочетания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3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09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2E2D4-514C-443A-9EBD-C7BC24BB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  <a:endParaRPr lang="ru-RU" sz="28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8D8E0A4-C223-412F-B563-D8167C8CF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25461"/>
              </p:ext>
            </p:extLst>
          </p:nvPr>
        </p:nvGraphicFramePr>
        <p:xfrm>
          <a:off x="848412" y="1825625"/>
          <a:ext cx="10505385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987">
                  <a:extLst>
                    <a:ext uri="{9D8B030D-6E8A-4147-A177-3AD203B41FA5}">
                      <a16:colId xmlns:a16="http://schemas.microsoft.com/office/drawing/2014/main" val="357397532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819098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69196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Уровень сложности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Максимальный ПБ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% максимального ПБ за задания этого уровня сложности от максимального ПБ за всю работу, равного 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07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3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Повышенный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4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Высокий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59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 - 26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5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7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A425A1A-19E2-4933-B6CF-8E5E465F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485" y="678730"/>
            <a:ext cx="9442515" cy="10652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2700" dirty="0"/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 ОГЭ производится по 5-бальной шкале, 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ходе проверки эксперты насчитывают за каждый правильный ответ первичные баллы (ПБ)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2CF4C79-A4C2-4DA7-B8DE-4C89FA61D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9055"/>
            <a:ext cx="9144000" cy="4369324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22B580D-CDA1-4D80-B4ED-011B6E602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38499"/>
              </p:ext>
            </p:extLst>
          </p:nvPr>
        </p:nvGraphicFramePr>
        <p:xfrm>
          <a:off x="1385742" y="1743960"/>
          <a:ext cx="9144001" cy="4298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347">
                  <a:extLst>
                    <a:ext uri="{9D8B030D-6E8A-4147-A177-3AD203B41FA5}">
                      <a16:colId xmlns:a16="http://schemas.microsoft.com/office/drawing/2014/main" val="1222949670"/>
                    </a:ext>
                  </a:extLst>
                </a:gridCol>
                <a:gridCol w="2620165">
                  <a:extLst>
                    <a:ext uri="{9D8B030D-6E8A-4147-A177-3AD203B41FA5}">
                      <a16:colId xmlns:a16="http://schemas.microsoft.com/office/drawing/2014/main" val="156782297"/>
                    </a:ext>
                  </a:extLst>
                </a:gridCol>
                <a:gridCol w="2285756">
                  <a:extLst>
                    <a:ext uri="{9D8B030D-6E8A-4147-A177-3AD203B41FA5}">
                      <a16:colId xmlns:a16="http://schemas.microsoft.com/office/drawing/2014/main" val="1515704189"/>
                    </a:ext>
                  </a:extLst>
                </a:gridCol>
                <a:gridCol w="2286733">
                  <a:extLst>
                    <a:ext uri="{9D8B030D-6E8A-4147-A177-3AD203B41FA5}">
                      <a16:colId xmlns:a16="http://schemas.microsoft.com/office/drawing/2014/main" val="65301407"/>
                    </a:ext>
                  </a:extLst>
                </a:gridCol>
              </a:tblGrid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Задание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Макс.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Задание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Макс. 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299957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№14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078300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№15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089279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2 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№16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559448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№17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00041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№18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6475663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№19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391049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  1 ПБ...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470743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369018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734616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ПБ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201102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№11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ПБ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№24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ПБ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592350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№12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1 ПБ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№25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ПБ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560236"/>
                  </a:ext>
                </a:extLst>
              </a:tr>
              <a:tr h="307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№13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ПБ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№26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ПБ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69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5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DB00A-9E97-4A25-B724-E289DE17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ru-RU" sz="2800" b="1" kern="0" spc="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kern="0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ru-RU" sz="2800" b="1" kern="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br>
              <a:rPr lang="ru-RU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image23.jpeg">
            <a:extLst>
              <a:ext uri="{FF2B5EF4-FFF2-40B4-BE49-F238E27FC236}">
                <a16:creationId xmlns:a16="http://schemas.microsoft.com/office/drawing/2014/main" id="{3B1CBA57-6597-474F-B50B-879B76082D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7336" y="688157"/>
            <a:ext cx="8191893" cy="5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8C80D-5BCC-486D-9626-4E592717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327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ru-RU" sz="2800" b="1" kern="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kern="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спецификации</a:t>
            </a:r>
            <a:br>
              <a:rPr lang="ru-RU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F11E0-51B4-4E43-A08F-DDCBF127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992"/>
            <a:ext cx="10515600" cy="5370972"/>
          </a:xfrm>
        </p:spPr>
        <p:txBody>
          <a:bodyPr/>
          <a:lstStyle/>
          <a:p>
            <a:r>
              <a:rPr lang="ru-RU" sz="2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Изменился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</a:t>
            </a:r>
          </a:p>
          <a:p>
            <a:endParaRPr lang="ru-RU" dirty="0"/>
          </a:p>
        </p:txBody>
      </p:sp>
      <p:pic>
        <p:nvPicPr>
          <p:cNvPr id="4" name="image24.jpeg">
            <a:extLst>
              <a:ext uri="{FF2B5EF4-FFF2-40B4-BE49-F238E27FC236}">
                <a16:creationId xmlns:a16="http://schemas.microsoft.com/office/drawing/2014/main" id="{2874EE92-D733-4CFB-A018-6353A217F7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437" y="3532696"/>
            <a:ext cx="6297105" cy="2519312"/>
          </a:xfrm>
          <a:prstGeom prst="rect">
            <a:avLst/>
          </a:prstGeom>
        </p:spPr>
      </p:pic>
      <p:pic>
        <p:nvPicPr>
          <p:cNvPr id="5" name="image25.jpeg">
            <a:extLst>
              <a:ext uri="{FF2B5EF4-FFF2-40B4-BE49-F238E27FC236}">
                <a16:creationId xmlns:a16="http://schemas.microsoft.com/office/drawing/2014/main" id="{35ACFFB0-0A61-46DC-9D08-6020FF839A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726" y="1414021"/>
            <a:ext cx="5809841" cy="2014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9DD4F-0883-46C6-9D4E-98850A958C96}"/>
              </a:ext>
            </a:extLst>
          </p:cNvPr>
          <p:cNvSpPr txBox="1"/>
          <p:nvPr/>
        </p:nvSpPr>
        <p:spPr>
          <a:xfrm>
            <a:off x="8352147" y="2121031"/>
            <a:ext cx="169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AC8A7B8-4E3C-428F-945C-381E8AD19429}"/>
              </a:ext>
            </a:extLst>
          </p:cNvPr>
          <p:cNvCxnSpPr>
            <a:cxnSpLocks/>
          </p:cNvCxnSpPr>
          <p:nvPr/>
        </p:nvCxnSpPr>
        <p:spPr>
          <a:xfrm flipH="1">
            <a:off x="7466029" y="2498103"/>
            <a:ext cx="7070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7D30DD-1886-4915-B4FD-DE050F4D6DA6}"/>
              </a:ext>
            </a:extLst>
          </p:cNvPr>
          <p:cNvSpPr txBox="1"/>
          <p:nvPr/>
        </p:nvSpPr>
        <p:spPr>
          <a:xfrm>
            <a:off x="1819373" y="4666268"/>
            <a:ext cx="137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30AA2DA-7658-4AC8-BC23-3173DDC0A856}"/>
              </a:ext>
            </a:extLst>
          </p:cNvPr>
          <p:cNvCxnSpPr>
            <a:cxnSpLocks/>
          </p:cNvCxnSpPr>
          <p:nvPr/>
        </p:nvCxnSpPr>
        <p:spPr>
          <a:xfrm>
            <a:off x="3497344" y="4967926"/>
            <a:ext cx="103694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5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50787-A6E1-47BA-8470-DE25EBE9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8"/>
            <a:ext cx="10515600" cy="622169"/>
          </a:xfrm>
        </p:spPr>
        <p:txBody>
          <a:bodyPr>
            <a:normAutofit/>
          </a:bodyPr>
          <a:lstStyle/>
          <a:p>
            <a:pPr algn="ctr"/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ru-RU" sz="2800" b="1" kern="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kern="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спецификации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A8CA7-5F60-415A-BE51-42189405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169"/>
            <a:ext cx="10515600" cy="5870705"/>
          </a:xfrm>
        </p:spPr>
        <p:txBody>
          <a:bodyPr>
            <a:normAutofit/>
          </a:bodyPr>
          <a:lstStyle/>
          <a:p>
            <a:pPr marL="548640" marR="166116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№1, 19, 21</a:t>
            </a:r>
            <a:r>
              <a:rPr lang="ru-RU" sz="2000" spc="-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lang="ru-RU" sz="20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повышенного</a:t>
            </a:r>
            <a:r>
              <a:rPr lang="ru-RU" sz="20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уровня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стали    </a:t>
            </a:r>
            <a:r>
              <a:rPr lang="ru-RU" sz="2000" spc="-7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базовыми.</a:t>
            </a:r>
          </a:p>
          <a:p>
            <a:pPr marL="548640">
              <a:spcBef>
                <a:spcPts val="71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№22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lang="ru-RU" sz="20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высокого</a:t>
            </a:r>
            <a:r>
              <a:rPr lang="ru-RU" sz="2000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уровня</a:t>
            </a:r>
            <a:r>
              <a:rPr lang="ru-RU" sz="20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стало</a:t>
            </a:r>
            <a:r>
              <a:rPr lang="ru-RU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повышенным.</a:t>
            </a:r>
          </a:p>
          <a:p>
            <a:pPr marL="0" marR="544830" lvl="0" indent="0" algn="ctr">
              <a:lnSpc>
                <a:spcPct val="91000"/>
              </a:lnSpc>
              <a:spcBef>
                <a:spcPts val="580"/>
              </a:spcBef>
              <a:spcAft>
                <a:spcPts val="0"/>
              </a:spcAft>
              <a:buNone/>
              <a:tabLst>
                <a:tab pos="1393825" algn="l"/>
              </a:tabLst>
            </a:pPr>
            <a:endParaRPr lang="ru-RU" sz="2000" b="1" spc="-1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544830" lvl="0" indent="0" algn="ctr">
              <a:lnSpc>
                <a:spcPct val="91000"/>
              </a:lnSpc>
              <a:spcBef>
                <a:spcPts val="580"/>
              </a:spcBef>
              <a:spcAft>
                <a:spcPts val="0"/>
              </a:spcAft>
              <a:buNone/>
              <a:tabLst>
                <a:tab pos="1393825" algn="l"/>
              </a:tabLst>
            </a:pPr>
            <a:r>
              <a:rPr lang="ru-RU" sz="2000" b="1" spc="-1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ru-RU" sz="20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Изменилась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формулировка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проверяемых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элементов содержания:</a:t>
            </a:r>
            <a:endParaRPr lang="ru-RU" sz="2400" spc="-15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8640" marR="542925" algn="just">
              <a:lnSpc>
                <a:spcPct val="92000"/>
              </a:lnSpc>
              <a:spcBef>
                <a:spcPts val="695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№22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было: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Объяснять роль биологии в формировании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современной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естественнонаучной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картины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мира,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практической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людей.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Распознавать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описывать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рисунках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(изображениях)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строения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живого</a:t>
            </a:r>
          </a:p>
          <a:p>
            <a:pPr marL="320040" marR="545465" indent="0" algn="just">
              <a:lnSpc>
                <a:spcPct val="92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Стало:</a:t>
            </a:r>
            <a:r>
              <a:rPr lang="ru-RU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изображению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объяснение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состояния</a:t>
            </a:r>
            <a:r>
              <a:rPr lang="ru-RU" sz="2000" spc="-6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окружающей</a:t>
            </a:r>
            <a:r>
              <a:rPr lang="ru-RU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среды</a:t>
            </a:r>
          </a:p>
          <a:p>
            <a:pPr marL="548640">
              <a:spcBef>
                <a:spcPts val="710"/>
              </a:spcBef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8640" marR="546735" algn="just">
              <a:lnSpc>
                <a:spcPct val="103000"/>
              </a:lnSpc>
              <a:spcBef>
                <a:spcPts val="360"/>
              </a:spcBef>
              <a:spcAft>
                <a:spcPts val="0"/>
              </a:spcAft>
              <a:tabLst>
                <a:tab pos="3551555" algn="l"/>
                <a:tab pos="687832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№23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было:</a:t>
            </a:r>
            <a:r>
              <a:rPr lang="ru-RU" sz="2000" b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Объяснять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опыт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использования</a:t>
            </a:r>
            <a:r>
              <a:rPr lang="ru-RU" sz="2000" spc="-7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методов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биологической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науки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целях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изучения биологических объектов, явлений и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процессов:	наблюдение, </a:t>
            </a:r>
            <a:r>
              <a:rPr lang="ru-RU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описание,</a:t>
            </a:r>
            <a:r>
              <a:rPr lang="ru-RU" sz="2000" spc="-7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несложных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биологических</a:t>
            </a:r>
            <a:r>
              <a:rPr lang="ru-RU" sz="2000" spc="-78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экспериментов.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0040" marR="546100" indent="0">
              <a:lnSpc>
                <a:spcPct val="101000"/>
              </a:lnSpc>
              <a:spcBef>
                <a:spcPts val="695"/>
              </a:spcBef>
              <a:spcAft>
                <a:spcPts val="0"/>
              </a:spcAft>
              <a:buNone/>
              <a:tabLst>
                <a:tab pos="3122295" algn="l"/>
                <a:tab pos="65278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Стало: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Объяснение </a:t>
            </a:r>
            <a:r>
              <a:rPr lang="ru-RU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результатов </a:t>
            </a:r>
            <a:r>
              <a:rPr lang="ru-RU" sz="2000" spc="-7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биологических</a:t>
            </a:r>
            <a:r>
              <a:rPr lang="ru-RU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экспериментов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9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2898</Words>
  <Application>Microsoft Office PowerPoint</Application>
  <PresentationFormat>Широкоэкранный</PresentationFormat>
  <Paragraphs>780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Рассмотрение КИМ ОГЭ, ЕГЭ.  Анализ предполагаемых затруднений обучающихся при решении КИМ-2024</vt:lpstr>
      <vt:lpstr>Структура КИМов ОГЭ 2024</vt:lpstr>
      <vt:lpstr>Количественное деление вопросов по пяти основным тематическим блокам на ОГЭ по биологии в 2024 году: </vt:lpstr>
      <vt:lpstr>Презентация PowerPoint</vt:lpstr>
      <vt:lpstr>Распределение заданий по уровню сложности</vt:lpstr>
      <vt:lpstr> Оценивание работ ОГЭ производится по 5-бальной шкале,  но в ходе проверки эксперты насчитывают за каждый правильный ответ первичные баллы (ПБ) </vt:lpstr>
      <vt:lpstr>Изменения в 2024 году </vt:lpstr>
      <vt:lpstr>Изменения в спецификации </vt:lpstr>
      <vt:lpstr>Изменения в спецификации</vt:lpstr>
      <vt:lpstr>Результаты ОГЭ по биологии в г. Сургуте в 2022-2023 уч.г. </vt:lpstr>
      <vt:lpstr>Сравнение решаемости заданий КИМов ОГЭ по биологии группами обучающихся с разным уровнем подготовки в 2022-2023 г. </vt:lpstr>
      <vt:lpstr>Сравнение решаемости заданий КИМов ОГЭ по биологии группами обучающихся с разным уровнем подготовки 2022-2023 г.</vt:lpstr>
      <vt:lpstr>По результатам 2022-2023 уч.года менее 50% выполняемости было в заданиях:</vt:lpstr>
      <vt:lpstr>Пример задания базового уровня сложности, вызвавшего наибольшие затруднения </vt:lpstr>
      <vt:lpstr>Пример задания базового уровня сложности, вызвавшего наибольшие затруднения</vt:lpstr>
      <vt:lpstr>Пример задания высокого уровня, вызвавшего                                                                                наибольшие трудности </vt:lpstr>
      <vt:lpstr>Пример задания высокого уровня, вызвавшего                                                                                наибольшие трудности</vt:lpstr>
      <vt:lpstr>Пример задания высокого уровня, вызвавшего                                                                                наибольшие трудности</vt:lpstr>
      <vt:lpstr>Рекомендации  по выполнению                                                                         задания 25   </vt:lpstr>
      <vt:lpstr>Рекомендации по выполнению задания 26   </vt:lpstr>
      <vt:lpstr>Структура КИМов ЕГЭ 2024</vt:lpstr>
      <vt:lpstr>Распределение заданий экзаменационной работы по содержательным разделам курса биологии в ЕГЭ 2024 года: </vt:lpstr>
      <vt:lpstr>Распределение заданий экзаменационной работы по биологии 2024 года по уровням сложности: </vt:lpstr>
      <vt:lpstr>Оценивание работ ЕГЭ 2024 по отдельным зданиям</vt:lpstr>
      <vt:lpstr>Изменения в спецификации</vt:lpstr>
      <vt:lpstr>Методические рекомендации ФИПИ для учителей на основе анализа результатов ЕГЭ 2023 года </vt:lpstr>
      <vt:lpstr> Наиболее распространенные ошибки в тестах ЕГЭ 2023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ЕГЭ и ОГЭ по биологии 2023</dc:title>
  <dc:creator>user</dc:creator>
  <cp:lastModifiedBy>user</cp:lastModifiedBy>
  <cp:revision>56</cp:revision>
  <dcterms:created xsi:type="dcterms:W3CDTF">2023-10-17T16:08:12Z</dcterms:created>
  <dcterms:modified xsi:type="dcterms:W3CDTF">2024-02-26T07:10:12Z</dcterms:modified>
</cp:coreProperties>
</file>