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57" r:id="rId4"/>
    <p:sldId id="258" r:id="rId5"/>
    <p:sldId id="259" r:id="rId6"/>
    <p:sldId id="270" r:id="rId7"/>
    <p:sldId id="260" r:id="rId8"/>
    <p:sldId id="261" r:id="rId9"/>
    <p:sldId id="263" r:id="rId10"/>
    <p:sldId id="264" r:id="rId11"/>
    <p:sldId id="262" r:id="rId12"/>
    <p:sldId id="266" r:id="rId13"/>
    <p:sldId id="271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5E5"/>
    <a:srgbClr val="E6D9D0"/>
    <a:srgbClr val="DFD8CF"/>
    <a:srgbClr val="F5E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7809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+mn-lt"/>
              </a:rPr>
              <a:t>Опыт участия в конкурсах профессионального педагогического мастерства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464" y="4725144"/>
            <a:ext cx="4568552" cy="1752600"/>
          </a:xfrm>
        </p:spPr>
        <p:txBody>
          <a:bodyPr>
            <a:normAutofit/>
          </a:bodyPr>
          <a:lstStyle/>
          <a:p>
            <a:pPr algn="l"/>
            <a:r>
              <a:rPr lang="ru-RU" sz="2000" dirty="0" err="1"/>
              <a:t>Старакорова</a:t>
            </a:r>
            <a:r>
              <a:rPr lang="ru-RU" sz="2000" dirty="0"/>
              <a:t> Юлия Михайловна, учитель английского языка МБОУ «Сургутская технологическая школа»</a:t>
            </a:r>
          </a:p>
          <a:p>
            <a:pPr algn="l"/>
            <a:endParaRPr lang="ru-RU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"/>
          <a:stretch/>
        </p:blipFill>
        <p:spPr bwMode="auto">
          <a:xfrm>
            <a:off x="456577" y="196004"/>
            <a:ext cx="2891287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578465"/>
            <a:ext cx="1482383" cy="148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5BA89F-4A59-4899-8F74-75686AD673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9" t="11322" r="8683" b="44568"/>
          <a:stretch/>
        </p:blipFill>
        <p:spPr>
          <a:xfrm>
            <a:off x="5652122" y="239688"/>
            <a:ext cx="3035301" cy="22330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BB071F-197D-4C6A-9DAD-5E468AD6874D}"/>
              </a:ext>
            </a:extLst>
          </p:cNvPr>
          <p:cNvSpPr txBox="1"/>
          <p:nvPr/>
        </p:nvSpPr>
        <p:spPr>
          <a:xfrm>
            <a:off x="4883772" y="4725144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dirty="0" err="1">
                <a:solidFill>
                  <a:schemeClr val="bg1">
                    <a:lumMod val="50000"/>
                  </a:schemeClr>
                </a:solidFill>
              </a:rPr>
              <a:t>Ахмирова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 Анастасия Андреевна, учитель русского языка и литература, МБОУ СОШ №1</a:t>
            </a:r>
          </a:p>
        </p:txBody>
      </p:sp>
    </p:spTree>
    <p:extLst>
      <p:ext uri="{BB962C8B-B14F-4D97-AF65-F5344CB8AC3E}">
        <p14:creationId xmlns:p14="http://schemas.microsoft.com/office/powerpoint/2010/main" val="2926451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Конкурсное испытание </a:t>
            </a:r>
            <a:br>
              <a:rPr lang="ru-RU" dirty="0"/>
            </a:br>
            <a:r>
              <a:rPr lang="ru-RU" dirty="0"/>
              <a:t>«Публичное выступление»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Подумайте над нестандартным началом вашего вступления, чтобы заинтересовать публику и жюри;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Не вовлекайте жюри в свое выступление.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442" y="2852936"/>
            <a:ext cx="4392488" cy="26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76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Конкурсное выступление</a:t>
            </a:r>
            <a:br>
              <a:rPr lang="ru-RU" dirty="0"/>
            </a:br>
            <a:r>
              <a:rPr lang="ru-RU" dirty="0"/>
              <a:t>«Мастер-класс»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57" y="1600200"/>
            <a:ext cx="65994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010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Конкурсное выступление</a:t>
            </a:r>
            <a:br>
              <a:rPr lang="ru-RU" dirty="0"/>
            </a:br>
            <a:r>
              <a:rPr lang="ru-RU" dirty="0"/>
              <a:t>«Мастер-класс»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Эмоции + жизненный опыт = успех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18762"/>
            <a:ext cx="3386069" cy="4431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18762"/>
            <a:ext cx="3669100" cy="433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96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05F2B-5308-4F13-B912-95D966AF2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Конкурсное выступление</a:t>
            </a:r>
            <a:br>
              <a:rPr lang="ru-RU" dirty="0"/>
            </a:br>
            <a:r>
              <a:rPr lang="ru-RU" dirty="0"/>
              <a:t>«Учебное занятие» (урок)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952965-8ABA-40FC-8EDC-F8C948C78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313E1E8D-C7B5-4ECF-8DD4-30907529C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229519"/>
              </p:ext>
            </p:extLst>
          </p:nvPr>
        </p:nvGraphicFramePr>
        <p:xfrm>
          <a:off x="529589" y="1992735"/>
          <a:ext cx="8229600" cy="41334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604226962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352946001"/>
                    </a:ext>
                  </a:extLst>
                </a:gridCol>
              </a:tblGrid>
              <a:tr h="53244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При подготовке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 уроке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166210"/>
                  </a:ext>
                </a:extLst>
              </a:tr>
              <a:tr h="789218">
                <a:tc>
                  <a:txBody>
                    <a:bodyPr/>
                    <a:lstStyle/>
                    <a:p>
                      <a:r>
                        <a:rPr lang="ru-RU" dirty="0"/>
                        <a:t>Работайте в команде;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Используйте понятные и знакомые вам приёмы и технологии;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400754"/>
                  </a:ext>
                </a:extLst>
              </a:tr>
              <a:tr h="891523">
                <a:tc>
                  <a:txBody>
                    <a:bodyPr/>
                    <a:lstStyle/>
                    <a:p>
                      <a:r>
                        <a:rPr lang="ru-RU" dirty="0"/>
                        <a:t>Постарайтесь «порепетировать» </a:t>
                      </a:r>
                      <a:br>
                        <a:rPr lang="ru-RU" dirty="0"/>
                      </a:br>
                      <a:r>
                        <a:rPr lang="ru-RU" dirty="0"/>
                        <a:t>(но не «учите наизусть»);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 бойтесь ошибиться или отойти от сценария (плана урока);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317331"/>
                  </a:ext>
                </a:extLst>
              </a:tr>
              <a:tr h="624066">
                <a:tc>
                  <a:txBody>
                    <a:bodyPr/>
                    <a:lstStyle/>
                    <a:p>
                      <a:r>
                        <a:rPr lang="ru-RU" dirty="0"/>
                        <a:t>Опирайтесь на критерии;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Старайтесь, чтоб большую часть урока говорили и работали ДЕТИ;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347457"/>
                  </a:ext>
                </a:extLst>
              </a:tr>
              <a:tr h="624066">
                <a:tc>
                  <a:txBody>
                    <a:bodyPr/>
                    <a:lstStyle/>
                    <a:p>
                      <a:r>
                        <a:rPr lang="ru-RU" dirty="0"/>
                        <a:t>Пробуйте оценивать уроки других;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Подготовьте самоанализ и оставайтесь честными;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703161"/>
                  </a:ext>
                </a:extLst>
              </a:tr>
              <a:tr h="5324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Учитесь у лучших;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Следите за таймингом!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757466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465822-A0AF-480B-B06C-8DE88CA7DC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6" t="17801" r="33463" b="16401"/>
          <a:stretch/>
        </p:blipFill>
        <p:spPr>
          <a:xfrm>
            <a:off x="457200" y="1495983"/>
            <a:ext cx="4187189" cy="237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5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Будет полезно знать: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ru-RU" dirty="0"/>
              <a:t>Подготовьтесь психологически;</a:t>
            </a:r>
          </a:p>
          <a:p>
            <a:r>
              <a:rPr lang="ru-RU" dirty="0"/>
              <a:t>Позаботьтесь о техническом обеспечении;</a:t>
            </a:r>
          </a:p>
          <a:p>
            <a:r>
              <a:rPr lang="ru-RU" dirty="0"/>
              <a:t>Не привлекайте жюри к участию в ваших выступлениях;</a:t>
            </a:r>
          </a:p>
          <a:p>
            <a:r>
              <a:rPr lang="ru-RU" dirty="0"/>
              <a:t>Не бойтесь вопросов жюри;</a:t>
            </a:r>
          </a:p>
          <a:p>
            <a:r>
              <a:rPr lang="ru-RU" dirty="0"/>
              <a:t>Работайте в команде (наставники и творческая команда в школе);</a:t>
            </a:r>
          </a:p>
          <a:p>
            <a:r>
              <a:rPr lang="ru-RU" dirty="0"/>
              <a:t>Будьте собой!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920BC6-EC24-4A99-A322-95DE1C10D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97" b="94786" l="10000" r="94130">
                        <a14:foregroundMark x1="48261" y1="59032" x2="53152" y2="63873"/>
                        <a14:foregroundMark x1="53152" y1="63873" x2="53587" y2="64618"/>
                        <a14:foregroundMark x1="37500" y1="48603" x2="33043" y2="27188"/>
                        <a14:foregroundMark x1="92174" y1="20298" x2="92174" y2="20298"/>
                        <a14:foregroundMark x1="94130" y1="4097" x2="94130" y2="4097"/>
                        <a14:backgroundMark x1="36196" y1="13594" x2="51630" y2="7635"/>
                        <a14:backgroundMark x1="51630" y1="7635" x2="56522" y2="8752"/>
                        <a14:backgroundMark x1="56522" y1="8752" x2="61522" y2="12477"/>
                        <a14:backgroundMark x1="61522" y1="12477" x2="67283" y2="26816"/>
                        <a14:backgroundMark x1="67283" y1="26816" x2="69022" y2="41713"/>
                        <a14:backgroundMark x1="52935" y1="1676" x2="38804" y2="4283"/>
                        <a14:backgroundMark x1="53587" y1="3911" x2="53478" y2="2980"/>
                        <a14:backgroundMark x1="55435" y1="3538" x2="51413" y2="2421"/>
                        <a14:backgroundMark x1="37174" y1="8939" x2="31304" y2="10987"/>
                        <a14:backgroundMark x1="31304" y1="10987" x2="26957" y2="15270"/>
                        <a14:backgroundMark x1="26957" y1="15270" x2="25870" y2="23650"/>
                        <a14:backgroundMark x1="25870" y1="23650" x2="33478" y2="73557"/>
                        <a14:backgroundMark x1="33478" y1="73557" x2="37500" y2="90317"/>
                        <a14:backgroundMark x1="37500" y1="90317" x2="47717" y2="94413"/>
                        <a14:backgroundMark x1="47717" y1="94413" x2="52609" y2="94786"/>
                        <a14:backgroundMark x1="52609" y1="94786" x2="63804" y2="92551"/>
                        <a14:backgroundMark x1="63804" y1="92551" x2="64239" y2="91434"/>
                        <a14:backgroundMark x1="36196" y1="91061" x2="36957" y2="914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0112" y="3654036"/>
            <a:ext cx="5018584" cy="292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Содержание конкурса «Педагогическая надежда»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Заочный этап: </a:t>
            </a:r>
          </a:p>
          <a:p>
            <a:pPr>
              <a:buAutoNum type="arabicPeriod"/>
            </a:pPr>
            <a:r>
              <a:rPr lang="ru-RU" dirty="0"/>
              <a:t>Интернет-портфолио;</a:t>
            </a:r>
          </a:p>
          <a:p>
            <a:pPr>
              <a:buAutoNum type="arabicPeriod"/>
            </a:pPr>
            <a:r>
              <a:rPr lang="ru-RU" dirty="0"/>
              <a:t>Эссе «Я – педагог»;</a:t>
            </a:r>
          </a:p>
          <a:p>
            <a:pPr>
              <a:buAutoNum type="arabicPeriod"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Очный этап (2 тура):</a:t>
            </a:r>
          </a:p>
          <a:p>
            <a:pPr marL="0" indent="0">
              <a:buNone/>
            </a:pPr>
            <a:r>
              <a:rPr lang="ru-RU" b="1" dirty="0"/>
              <a:t>Первый тур:</a:t>
            </a:r>
          </a:p>
          <a:p>
            <a:pPr>
              <a:buAutoNum type="arabicPeriod"/>
            </a:pPr>
            <a:r>
              <a:rPr lang="ru-RU" dirty="0"/>
              <a:t>Публичное выступление;</a:t>
            </a:r>
          </a:p>
          <a:p>
            <a:pPr>
              <a:buAutoNum type="arabicPeriod"/>
            </a:pPr>
            <a:r>
              <a:rPr lang="ru-RU" dirty="0"/>
              <a:t>Учебное занятие;</a:t>
            </a:r>
          </a:p>
          <a:p>
            <a:pPr marL="0" indent="0">
              <a:buNone/>
            </a:pPr>
            <a:r>
              <a:rPr lang="ru-RU" b="1" dirty="0"/>
              <a:t>Второй тур (финал):</a:t>
            </a:r>
          </a:p>
          <a:p>
            <a:pPr>
              <a:buAutoNum type="arabicPeriod"/>
            </a:pPr>
            <a:r>
              <a:rPr lang="ru-RU" dirty="0"/>
              <a:t>Мастер-класс;</a:t>
            </a:r>
          </a:p>
          <a:p>
            <a:pPr>
              <a:buAutoNum type="arabicPeriod"/>
            </a:pPr>
            <a:r>
              <a:rPr lang="ru-RU" dirty="0"/>
              <a:t>Образовательный проект; </a:t>
            </a:r>
          </a:p>
          <a:p>
            <a:pPr>
              <a:buAutoNum type="arabicPeriod"/>
            </a:pPr>
            <a:r>
              <a:rPr lang="ru-RU" dirty="0"/>
              <a:t>Круглый стол.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158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Конкурсное испытание </a:t>
            </a:r>
            <a:br>
              <a:rPr lang="ru-RU" dirty="0"/>
            </a:br>
            <a:r>
              <a:rPr lang="ru-RU" dirty="0"/>
              <a:t>«Интернет-портфолио»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6962"/>
            <a:ext cx="8229600" cy="403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462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Конкурсное испытание </a:t>
            </a:r>
            <a:br>
              <a:rPr lang="ru-RU" dirty="0"/>
            </a:br>
            <a:r>
              <a:rPr lang="ru-RU" dirty="0"/>
              <a:t>«Интернет-портфолио»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73"/>
          <a:stretch/>
        </p:blipFill>
        <p:spPr bwMode="auto">
          <a:xfrm>
            <a:off x="827584" y="2996952"/>
            <a:ext cx="594333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198884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Для создания сайта используйте критерии для конкурса «Учитель года»</a:t>
            </a:r>
          </a:p>
        </p:txBody>
      </p:sp>
    </p:spTree>
    <p:extLst>
      <p:ext uri="{BB962C8B-B14F-4D97-AF65-F5344CB8AC3E}">
        <p14:creationId xmlns:p14="http://schemas.microsoft.com/office/powerpoint/2010/main" val="3164753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Конкурсное испытание </a:t>
            </a:r>
            <a:br>
              <a:rPr lang="ru-RU" dirty="0"/>
            </a:br>
            <a:r>
              <a:rPr lang="ru-RU" dirty="0"/>
              <a:t>«Интернет-портфолио»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499176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Основные ошибки:</a:t>
            </a:r>
          </a:p>
          <a:p>
            <a:pPr marL="514350" indent="-514350">
              <a:buAutoNum type="arabicPeriod"/>
            </a:pPr>
            <a:r>
              <a:rPr lang="ru-RU" dirty="0"/>
              <a:t>Слишком яркие цвета (много используемых цветов) =</a:t>
            </a:r>
            <a:r>
              <a:rPr lang="en-US" dirty="0"/>
              <a:t>&gt; </a:t>
            </a:r>
            <a:r>
              <a:rPr lang="ru-RU" dirty="0"/>
              <a:t>спокойные цвета с яркими акцентами и картинками;</a:t>
            </a:r>
          </a:p>
          <a:p>
            <a:pPr marL="514350" indent="-514350">
              <a:buAutoNum type="arabicPeriod"/>
            </a:pPr>
            <a:r>
              <a:rPr lang="ru-RU" dirty="0"/>
              <a:t>Формат блога </a:t>
            </a:r>
            <a:r>
              <a:rPr lang="en-US" dirty="0"/>
              <a:t>=&gt; </a:t>
            </a:r>
            <a:r>
              <a:rPr lang="ru-RU" dirty="0"/>
              <a:t>традиционный формат сайта;</a:t>
            </a:r>
          </a:p>
          <a:p>
            <a:pPr marL="514350" indent="-514350">
              <a:buAutoNum type="arabicPeriod"/>
            </a:pPr>
            <a:r>
              <a:rPr lang="ru-RU" dirty="0"/>
              <a:t>Концентрация на одном аспекте =</a:t>
            </a:r>
            <a:r>
              <a:rPr lang="en-US" dirty="0"/>
              <a:t>&gt; </a:t>
            </a:r>
            <a:r>
              <a:rPr lang="ru-RU" dirty="0"/>
              <a:t>отразить достижения и разработки в разных сферах.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2CA2AE-8B51-4D94-8978-4EB837CA1A8A}"/>
              </a:ext>
            </a:extLst>
          </p:cNvPr>
          <p:cNvSpPr/>
          <p:nvPr/>
        </p:nvSpPr>
        <p:spPr>
          <a:xfrm>
            <a:off x="7308304" y="4593178"/>
            <a:ext cx="1512168" cy="13292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Tilda.com</a:t>
            </a:r>
          </a:p>
          <a:p>
            <a:pPr algn="ctr"/>
            <a:r>
              <a:rPr lang="en-US" dirty="0"/>
              <a:t>Wix.com</a:t>
            </a:r>
            <a:endParaRPr lang="ru-RU" dirty="0"/>
          </a:p>
          <a:p>
            <a:pPr algn="ctr"/>
            <a:r>
              <a:rPr lang="ru-RU" dirty="0"/>
              <a:t>и др.</a:t>
            </a:r>
          </a:p>
        </p:txBody>
      </p:sp>
    </p:spTree>
    <p:extLst>
      <p:ext uri="{BB962C8B-B14F-4D97-AF65-F5344CB8AC3E}">
        <p14:creationId xmlns:p14="http://schemas.microsoft.com/office/powerpoint/2010/main" val="74303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2E4F56-5C2C-4910-B93E-A7B0E5DAF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Конкурсное испытание </a:t>
            </a:r>
            <a:br>
              <a:rPr lang="ru-RU" dirty="0"/>
            </a:br>
            <a:r>
              <a:rPr lang="ru-RU" dirty="0"/>
              <a:t>«Я – педагог» (эссе)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88595E-CA03-47B5-88C7-C0382523C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799" y="1772816"/>
            <a:ext cx="3891688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Сформулируйте одну идею;</a:t>
            </a:r>
          </a:p>
          <a:p>
            <a:r>
              <a:rPr lang="ru-RU" dirty="0"/>
              <a:t>Опирайтесь на собственный опыт;</a:t>
            </a:r>
          </a:p>
          <a:p>
            <a:r>
              <a:rPr lang="ru-RU" dirty="0"/>
              <a:t>Постарайтесь увлечь началом;</a:t>
            </a:r>
          </a:p>
          <a:p>
            <a:r>
              <a:rPr lang="ru-RU" dirty="0"/>
              <a:t>Следите за логикой повествования;</a:t>
            </a:r>
          </a:p>
          <a:p>
            <a:r>
              <a:rPr lang="ru-RU" dirty="0"/>
              <a:t>Проверяйте свою работу и просите о помощи.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7BC253-8B3F-4BF7-8210-724CF4BE69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3" t="17801" r="29526" b="8001"/>
          <a:stretch/>
        </p:blipFill>
        <p:spPr>
          <a:xfrm>
            <a:off x="107504" y="1600200"/>
            <a:ext cx="4965297" cy="47847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2BE602-7F7F-4060-987A-E4E8128AC9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1" t="30400" r="27950" b="9401"/>
          <a:stretch/>
        </p:blipFill>
        <p:spPr>
          <a:xfrm>
            <a:off x="107504" y="1567077"/>
            <a:ext cx="4965295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5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Конкурсное испытание </a:t>
            </a:r>
            <a:br>
              <a:rPr lang="ru-RU" dirty="0"/>
            </a:br>
            <a:r>
              <a:rPr lang="ru-RU" dirty="0"/>
              <a:t>«Публичное выступление»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10" y="1600200"/>
            <a:ext cx="719337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069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Конкурсное испытание </a:t>
            </a:r>
            <a:br>
              <a:rPr lang="ru-RU" dirty="0"/>
            </a:br>
            <a:r>
              <a:rPr lang="ru-RU" dirty="0"/>
              <a:t>«Публичное выступление»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Выберите тему, которая будет прослеживаться во всех конкурсах (публичное выступление -</a:t>
            </a:r>
            <a:r>
              <a:rPr lang="en-US" dirty="0"/>
              <a:t>&gt; </a:t>
            </a:r>
            <a:r>
              <a:rPr lang="ru-RU" dirty="0"/>
              <a:t>урок -</a:t>
            </a:r>
            <a:r>
              <a:rPr lang="en-US" dirty="0"/>
              <a:t>&gt; </a:t>
            </a:r>
            <a:r>
              <a:rPr lang="ru-RU" dirty="0"/>
              <a:t>мастер-класс)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0249"/>
            <a:ext cx="495184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345" y="3594286"/>
            <a:ext cx="3625746" cy="203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390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Конкурсное испытание </a:t>
            </a:r>
            <a:br>
              <a:rPr lang="ru-RU" dirty="0"/>
            </a:br>
            <a:r>
              <a:rPr lang="ru-RU" dirty="0"/>
              <a:t>«Публичное выступление»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Выберите интересный формат презентации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9898"/>
            <a:ext cx="5961534" cy="4089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3434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409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Опыт участия в конкурсах профессионального педагогического мастерства </vt:lpstr>
      <vt:lpstr>Содержание конкурса «Педагогическая надежда»</vt:lpstr>
      <vt:lpstr>Конкурсное испытание  «Интернет-портфолио»</vt:lpstr>
      <vt:lpstr>Конкурсное испытание  «Интернет-портфолио»</vt:lpstr>
      <vt:lpstr>Конкурсное испытание  «Интернет-портфолио»</vt:lpstr>
      <vt:lpstr>Конкурсное испытание  «Я – педагог» (эссе)</vt:lpstr>
      <vt:lpstr>Конкурсное испытание  «Публичное выступление»</vt:lpstr>
      <vt:lpstr>Конкурсное испытание  «Публичное выступление»</vt:lpstr>
      <vt:lpstr>Конкурсное испытание  «Публичное выступление»</vt:lpstr>
      <vt:lpstr>Конкурсное испытание  «Публичное выступление»</vt:lpstr>
      <vt:lpstr>Конкурсное выступление «Мастер-класс»</vt:lpstr>
      <vt:lpstr>Конкурсное выступление «Мастер-класс»</vt:lpstr>
      <vt:lpstr>Конкурсное выступление «Учебное занятие» (урок)</vt:lpstr>
      <vt:lpstr>Будет полезно знать: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nikolay</dc:creator>
  <cp:lastModifiedBy>gai8</cp:lastModifiedBy>
  <cp:revision>10</cp:revision>
  <dcterms:created xsi:type="dcterms:W3CDTF">2022-04-11T14:42:03Z</dcterms:created>
  <dcterms:modified xsi:type="dcterms:W3CDTF">2022-04-12T09:30:46Z</dcterms:modified>
</cp:coreProperties>
</file>