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1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68" autoAdjust="0"/>
  </p:normalViewPr>
  <p:slideViewPr>
    <p:cSldViewPr snapToGrid="0" showGuides="1">
      <p:cViewPr varScale="1">
        <p:scale>
          <a:sx n="79" d="100"/>
          <a:sy n="79" d="100"/>
        </p:scale>
        <p:origin x="96" y="4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42CDA-F4F0-4B46-9006-BAC1C79041CA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4D1C7-D4E5-493A-85BD-B0E51298EC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790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4D1C7-D4E5-493A-85BD-B0E51298EC1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50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4D1C7-D4E5-493A-85BD-B0E51298EC1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642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C0E43E-712E-4B5B-8E2E-E0CBA9C82F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EA41D21-9AA0-4864-B955-34533486B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22D96A-6DAB-48E0-9E01-5563C1135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EEC6F-73AE-4552-99B2-620E52A59526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C1B701-644F-4D49-A100-64183FF34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E24A06-093E-419B-8B3A-617F7AD46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B60-B6C7-4F3A-961E-D7842C991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99194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11E77B-FD07-4F4C-B1AE-ABE615821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4CA6600-0EEF-40A4-9D93-0D1673D17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D2CEDE-4835-40D4-9F33-7AC3021F8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EEC6F-73AE-4552-99B2-620E52A59526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4B2D5D-72ED-4770-AA0E-6F09493EF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5AA373-4EC0-4457-923A-353AB0566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B60-B6C7-4F3A-961E-D7842C991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540642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FFE8AB9-E8CD-43CD-92B2-6156905186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69F195C-92DF-4509-B7B8-A027D0DE29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8B752C-35FD-4FF0-BE6E-877A01433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EEC6F-73AE-4552-99B2-620E52A59526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47AC7D-2848-48F8-9AFB-361A2C9F0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4129C9-BF0E-4503-99B5-6DF64F211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B60-B6C7-4F3A-961E-D7842C991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008372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D72FC9-6351-4E24-BB9D-080EEAA35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60F226-95EA-4D2C-A615-1C30F48EF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BA3C7F-51BB-413E-A4B7-F02BF64BB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EEC6F-73AE-4552-99B2-620E52A59526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100BCC-DDDE-40BE-8EF4-8278EA595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A4BBCF-0C22-4B17-8617-16C3A018E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B60-B6C7-4F3A-961E-D7842C991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353503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FADEC2-FB1D-473A-BF63-166537B4C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223D75-16EB-4D1C-BAD0-DBCBB6B1D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5E5C6A-209C-43D3-A041-7B463BC4E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EEC6F-73AE-4552-99B2-620E52A59526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EA5C53-7F70-424F-B12B-247F3FB33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269C69-7DCD-414B-8625-A219D2B49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B60-B6C7-4F3A-961E-D7842C991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79809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0A0CF-C383-4EFE-B256-7D2B50DC3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6E1287-81EE-4EB6-B808-8A4856DEAA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D02D869-971D-4883-BC2C-5261A42F8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381D0B4-A2AD-47E4-B44C-14D4724C7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EEC6F-73AE-4552-99B2-620E52A59526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23213C0-B069-410D-8FDC-AA45BAA0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A27DB7D-4197-4AB3-BBB5-4C570A718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B60-B6C7-4F3A-961E-D7842C991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252187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7C84C2-652A-4DB1-A0E5-AFAF73FCB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53CB455-8A46-48A4-86A4-B135B70BE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9C08D2-D1C0-46DD-8C92-9F407955F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CDEF675-464C-47FE-B3E4-D31623D95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8D8DB5-7C60-421B-AE85-1E5015190A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AEFF058-D986-4777-BD7C-69037B98D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EEC6F-73AE-4552-99B2-620E52A59526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3875A5E-6DDE-4B9D-BBFF-5D6B2DDA8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C4AE8B8-9DEC-4D02-A658-C9682E320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B60-B6C7-4F3A-961E-D7842C991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452771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FBB02D-EDDB-44C9-B1E0-8AF41E5E0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AB1EE72-6779-42EE-88C0-EF78B8F6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EEC6F-73AE-4552-99B2-620E52A59526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CEFC45A-5F91-4059-A25B-5B2399834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DF2913C-9E19-4DBB-B61F-5224FB760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B60-B6C7-4F3A-961E-D7842C991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030086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EF4E04F-EE20-4773-B48A-E712B572F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EEC6F-73AE-4552-99B2-620E52A59526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3A2514-A7A8-4662-9B1F-2D47CF0BD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BEA1A39-E061-4693-A30B-0D87E2FE4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B60-B6C7-4F3A-961E-D7842C991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690560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B6C646-30BD-46FE-9E50-2DC44B985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94B908-5F33-42B5-870D-95941CB44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DACA0BD-6F76-433F-914C-814969C86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560E96-D7E1-4A6D-AA88-E12CDD7D8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EEC6F-73AE-4552-99B2-620E52A59526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105489-26B2-4A7D-8CC8-79E5DF476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34BD81-291C-4B8C-849F-14BE09B31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B60-B6C7-4F3A-961E-D7842C991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16337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B167AB-B6D8-41F9-9972-8FFFF82D2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472DAF7-51E5-416A-B5A5-E7428BDE3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7AF0391-D9A1-47D0-A5DA-731CA2ABC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339B049-5E02-48A2-8FF7-446D55D56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EEC6F-73AE-4552-99B2-620E52A59526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B8B6AA-D43A-4569-8F54-7DE2050CC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66BD6F-4FA3-425A-ADDD-1D8252B26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B60-B6C7-4F3A-961E-D7842C991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26002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A2C26A-3C8C-4748-A0E8-E172954DE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DCE71A-D32A-49C9-A502-B1FF2CFF8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C8CA94-B98B-4D00-84B9-3A37D095E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EEC6F-73AE-4552-99B2-620E52A59526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D73F3A-64EC-4670-B86F-91719414F6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0A9730-94D5-46DA-842E-5A46806377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63B60-B6C7-4F3A-961E-D7842C991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515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Relationship Id="rId9" Type="http://schemas.openxmlformats.org/officeDocument/2006/relationships/image" Target="../media/image2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96C632-22DB-4E7A-861B-8762EC7EA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558" y="1122363"/>
            <a:ext cx="11478884" cy="2387600"/>
          </a:xfrm>
        </p:spPr>
        <p:txBody>
          <a:bodyPr>
            <a:normAutofit/>
          </a:bodyPr>
          <a:lstStyle/>
          <a:p>
            <a:r>
              <a:rPr lang="ru-RU" sz="4000" dirty="0" err="1">
                <a:solidFill>
                  <a:schemeClr val="bg2">
                    <a:lumMod val="25000"/>
                  </a:schemeClr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Межфункциональная</a:t>
            </a:r>
            <a:r>
              <a:rPr lang="ru-RU" sz="4000" dirty="0">
                <a:solidFill>
                  <a:schemeClr val="bg2">
                    <a:lumMod val="25000"/>
                  </a:schemeClr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команда </a:t>
            </a:r>
            <a:br>
              <a:rPr lang="ru-RU" sz="4000" dirty="0">
                <a:solidFill>
                  <a:schemeClr val="bg2">
                    <a:lumMod val="25000"/>
                  </a:schemeClr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4000" dirty="0">
                <a:solidFill>
                  <a:schemeClr val="bg2">
                    <a:lumMod val="2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работников образовательных учреждений </a:t>
            </a:r>
            <a:br>
              <a:rPr lang="ru-RU" sz="4000" dirty="0">
                <a:solidFill>
                  <a:schemeClr val="bg2">
                    <a:lumMod val="2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</a:br>
            <a:r>
              <a:rPr lang="ru-RU" sz="4000" dirty="0">
                <a:solidFill>
                  <a:schemeClr val="bg2">
                    <a:lumMod val="2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по дистанционному обучению (МК)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F61EBCC-7504-4FBE-918F-B8D581C8C8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7592"/>
            <a:ext cx="9144000" cy="1655762"/>
          </a:xfrm>
        </p:spPr>
        <p:txBody>
          <a:bodyPr>
            <a:normAutofit/>
          </a:bodyPr>
          <a:lstStyle/>
          <a:p>
            <a:endParaRPr lang="ru-RU" sz="3200" dirty="0">
              <a:solidFill>
                <a:schemeClr val="bg2">
                  <a:lumMod val="2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ru-RU" sz="3200" dirty="0">
                <a:solidFill>
                  <a:schemeClr val="bg2">
                    <a:lumMod val="25000"/>
                  </a:schemeClr>
                </a:solidFill>
                <a:latin typeface="Trebuchet MS" panose="020B0603020202020204" pitchFamily="34" charset="0"/>
              </a:rPr>
              <a:t>План работы на 2020/21 учебный год</a:t>
            </a:r>
          </a:p>
        </p:txBody>
      </p:sp>
      <p:pic>
        <p:nvPicPr>
          <p:cNvPr id="9" name="Рисунок 8" descr="Интернет">
            <a:extLst>
              <a:ext uri="{FF2B5EF4-FFF2-40B4-BE49-F238E27FC236}">
                <a16:creationId xmlns:a16="http://schemas.microsoft.com/office/drawing/2014/main" id="{0F13A32D-6478-46E7-85B9-48F41C7EA0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42626" y="3524399"/>
            <a:ext cx="1506748" cy="150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151598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AE3E29-7EB6-418F-A4D7-D4CA8EE72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Мероприятия в рамках МК </a:t>
            </a:r>
            <a:b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для педагогов</a:t>
            </a:r>
            <a:b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br>
              <a:rPr lang="ru-RU" dirty="0">
                <a:latin typeface="Trebuchet MS" panose="020B0603020202020204" pitchFamily="34" charset="0"/>
              </a:rPr>
            </a:br>
            <a:r>
              <a:rPr lang="ru-RU" sz="2000" b="1" dirty="0">
                <a:latin typeface="Trebuchet MS" panose="020B0603020202020204" pitchFamily="34" charset="0"/>
              </a:rPr>
              <a:t>Блок «Иные цифровые образовательные платформы»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BF3AADD-C840-4314-B646-31C26B7856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2572623"/>
              </p:ext>
            </p:extLst>
          </p:nvPr>
        </p:nvGraphicFramePr>
        <p:xfrm>
          <a:off x="838201" y="2598822"/>
          <a:ext cx="10647947" cy="40892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92507">
                  <a:extLst>
                    <a:ext uri="{9D8B030D-6E8A-4147-A177-3AD203B41FA5}">
                      <a16:colId xmlns:a16="http://schemas.microsoft.com/office/drawing/2014/main" val="2503032326"/>
                    </a:ext>
                  </a:extLst>
                </a:gridCol>
                <a:gridCol w="2233377">
                  <a:extLst>
                    <a:ext uri="{9D8B030D-6E8A-4147-A177-3AD203B41FA5}">
                      <a16:colId xmlns:a16="http://schemas.microsoft.com/office/drawing/2014/main" val="2289439648"/>
                    </a:ext>
                  </a:extLst>
                </a:gridCol>
                <a:gridCol w="2922063">
                  <a:extLst>
                    <a:ext uri="{9D8B030D-6E8A-4147-A177-3AD203B41FA5}">
                      <a16:colId xmlns:a16="http://schemas.microsoft.com/office/drawing/2014/main" val="1976233541"/>
                    </a:ext>
                  </a:extLst>
                </a:gridCol>
              </a:tblGrid>
              <a:tr h="1358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effectLst/>
                          <a:latin typeface="Trebuchet MS" panose="020B0603020202020204" pitchFamily="34" charset="0"/>
                        </a:rPr>
                        <a:t>Вебинар от Фоксфорд «Использование цифровой образовательной платформы Фоксфорд при проведении дистанционных уроков»</a:t>
                      </a:r>
                      <a:endParaRPr lang="ru-RU" sz="20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effectLst/>
                          <a:latin typeface="Trebuchet MS" panose="020B0603020202020204" pitchFamily="34" charset="0"/>
                        </a:rPr>
                        <a:t>Январь</a:t>
                      </a:r>
                      <a:endParaRPr lang="ru-RU" sz="20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effectLst/>
                          <a:latin typeface="Trebuchet MS" panose="020B0603020202020204" pitchFamily="34" charset="0"/>
                        </a:rPr>
                        <a:t>Учителя начальной школы, учителя-предметники</a:t>
                      </a:r>
                      <a:endParaRPr lang="ru-RU" sz="20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3686693"/>
                  </a:ext>
                </a:extLst>
              </a:tr>
              <a:tr h="1358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effectLst/>
                          <a:latin typeface="Trebuchet MS" panose="020B0603020202020204" pitchFamily="34" charset="0"/>
                        </a:rPr>
                        <a:t>Вебинар «Организация онлайн обучения посредством платформы для вебинаров </a:t>
                      </a:r>
                      <a:r>
                        <a:rPr lang="en-US" sz="2000" b="1">
                          <a:effectLst/>
                          <a:latin typeface="Trebuchet MS" panose="020B0603020202020204" pitchFamily="34" charset="0"/>
                        </a:rPr>
                        <a:t>Mirapolis</a:t>
                      </a:r>
                      <a:endParaRPr lang="ru-RU" sz="20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effectLst/>
                          <a:latin typeface="Trebuchet MS" panose="020B0603020202020204" pitchFamily="34" charset="0"/>
                        </a:rPr>
                        <a:t>Март</a:t>
                      </a:r>
                      <a:endParaRPr lang="ru-RU" sz="20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effectLst/>
                          <a:latin typeface="Trebuchet MS" panose="020B0603020202020204" pitchFamily="34" charset="0"/>
                        </a:rPr>
                        <a:t>Учителя начальной школы, учителя-предметники</a:t>
                      </a:r>
                      <a:endParaRPr lang="ru-RU" sz="20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1882632"/>
                  </a:ext>
                </a:extLst>
              </a:tr>
              <a:tr h="1358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dirty="0">
                          <a:effectLst/>
                          <a:latin typeface="Trebuchet MS" panose="020B0603020202020204" pitchFamily="34" charset="0"/>
                        </a:rPr>
                        <a:t>Мастер-класс «Специализированные цифровые образовательные ресурсы»</a:t>
                      </a:r>
                      <a:endParaRPr lang="ru-RU" sz="20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effectLst/>
                          <a:latin typeface="Trebuchet MS" panose="020B0603020202020204" pitchFamily="34" charset="0"/>
                        </a:rPr>
                        <a:t>Апрель</a:t>
                      </a:r>
                      <a:endParaRPr lang="ru-RU" sz="20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dirty="0">
                          <a:effectLst/>
                          <a:latin typeface="Trebuchet MS" panose="020B0603020202020204" pitchFamily="34" charset="0"/>
                        </a:rPr>
                        <a:t>Учителя-предметники</a:t>
                      </a:r>
                      <a:endParaRPr lang="ru-RU" sz="20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8914103"/>
                  </a:ext>
                </a:extLst>
              </a:tr>
            </a:tbl>
          </a:graphicData>
        </a:graphic>
      </p:graphicFrame>
      <p:pic>
        <p:nvPicPr>
          <p:cNvPr id="6" name="Рисунок 5" descr="Презентация с контрольным списком (справа налево)">
            <a:extLst>
              <a:ext uri="{FF2B5EF4-FFF2-40B4-BE49-F238E27FC236}">
                <a16:creationId xmlns:a16="http://schemas.microsoft.com/office/drawing/2014/main" id="{94387301-7935-4E21-96FE-3D3E8C1858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2905" y="5707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39456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B3ABB0-9DE0-42B6-8A9C-59389C120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Мероприятия в рамках МК </a:t>
            </a:r>
            <a:b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для педагогов</a:t>
            </a:r>
            <a:br>
              <a:rPr lang="ru-RU" sz="4000" dirty="0">
                <a:latin typeface="Trebuchet MS" panose="020B0603020202020204" pitchFamily="34" charset="0"/>
              </a:rPr>
            </a:br>
            <a:br>
              <a:rPr lang="ru-RU" sz="4000" dirty="0">
                <a:latin typeface="Trebuchet MS" panose="020B0603020202020204" pitchFamily="34" charset="0"/>
              </a:rPr>
            </a:br>
            <a:r>
              <a:rPr lang="ru-RU" sz="1800" b="1" dirty="0">
                <a:latin typeface="Trebuchet MS" panose="020B0603020202020204" pitchFamily="34" charset="0"/>
              </a:rPr>
              <a:t>Блок «Вспомогательные цифровые инструменты, дистанционные технологии»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088B0FF-DDF7-442C-8485-1CA2A02818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149454"/>
              </p:ext>
            </p:extLst>
          </p:nvPr>
        </p:nvGraphicFramePr>
        <p:xfrm>
          <a:off x="838200" y="2359786"/>
          <a:ext cx="9891712" cy="44982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02420">
                  <a:extLst>
                    <a:ext uri="{9D8B030D-6E8A-4147-A177-3AD203B41FA5}">
                      <a16:colId xmlns:a16="http://schemas.microsoft.com/office/drawing/2014/main" val="4039019312"/>
                    </a:ext>
                  </a:extLst>
                </a:gridCol>
                <a:gridCol w="2074759">
                  <a:extLst>
                    <a:ext uri="{9D8B030D-6E8A-4147-A177-3AD203B41FA5}">
                      <a16:colId xmlns:a16="http://schemas.microsoft.com/office/drawing/2014/main" val="4107698955"/>
                    </a:ext>
                  </a:extLst>
                </a:gridCol>
                <a:gridCol w="2714533">
                  <a:extLst>
                    <a:ext uri="{9D8B030D-6E8A-4147-A177-3AD203B41FA5}">
                      <a16:colId xmlns:a16="http://schemas.microsoft.com/office/drawing/2014/main" val="2563144277"/>
                    </a:ext>
                  </a:extLst>
                </a:gridCol>
              </a:tblGrid>
              <a:tr h="1527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dirty="0">
                          <a:effectLst/>
                          <a:latin typeface="Trebuchet MS" panose="020B0603020202020204" pitchFamily="34" charset="0"/>
                        </a:rPr>
                        <a:t>Вебинар «Инструменты и возможности </a:t>
                      </a:r>
                      <a:r>
                        <a:rPr lang="en-US" sz="2000" b="1" dirty="0">
                          <a:effectLst/>
                          <a:latin typeface="Trebuchet MS" panose="020B0603020202020204" pitchFamily="34" charset="0"/>
                        </a:rPr>
                        <a:t>Google</a:t>
                      </a:r>
                      <a:r>
                        <a:rPr lang="ru-RU" sz="2000" b="1" dirty="0">
                          <a:effectLst/>
                          <a:latin typeface="Trebuchet MS" panose="020B0603020202020204" pitchFamily="34" charset="0"/>
                        </a:rPr>
                        <a:t> как вспомогательный сервис при проведении дистанционных уроков»</a:t>
                      </a:r>
                      <a:endParaRPr lang="ru-RU" sz="24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effectLst/>
                          <a:latin typeface="Trebuchet MS" panose="020B0603020202020204" pitchFamily="34" charset="0"/>
                        </a:rPr>
                        <a:t>Январь</a:t>
                      </a:r>
                      <a:endParaRPr lang="ru-RU" sz="24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effectLst/>
                          <a:latin typeface="Trebuchet MS" panose="020B0603020202020204" pitchFamily="34" charset="0"/>
                        </a:rPr>
                        <a:t>Молодые специалисты, учителя-предметники, методисты, учителя начальной школы</a:t>
                      </a:r>
                      <a:endParaRPr lang="ru-RU" sz="24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0448062"/>
                  </a:ext>
                </a:extLst>
              </a:tr>
              <a:tr h="1527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effectLst/>
                          <a:latin typeface="Trebuchet MS" panose="020B0603020202020204" pitchFamily="34" charset="0"/>
                        </a:rPr>
                        <a:t>Вебинар «Дистанционные технологии для организации образовательного процесса: инструментарий, возможности, устранение типичных проблем»</a:t>
                      </a:r>
                      <a:endParaRPr lang="ru-RU" sz="2400" b="1">
                        <a:effectLst/>
                        <a:latin typeface="Trebuchet MS" panose="020B0603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000" b="1">
                          <a:effectLst/>
                          <a:latin typeface="Trebuchet MS" panose="020B0603020202020204" pitchFamily="34" charset="0"/>
                        </a:rPr>
                        <a:t>(Skype, Diskord, Mirapolis, Zoom, Microsoft Teams)</a:t>
                      </a:r>
                      <a:endParaRPr lang="ru-RU" sz="24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>
                          <a:effectLst/>
                          <a:latin typeface="Trebuchet MS" panose="020B0603020202020204" pitchFamily="34" charset="0"/>
                        </a:rPr>
                        <a:t>Февраль</a:t>
                      </a:r>
                      <a:endParaRPr lang="ru-RU" sz="24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dirty="0">
                          <a:effectLst/>
                          <a:latin typeface="Trebuchet MS" panose="020B0603020202020204" pitchFamily="34" charset="0"/>
                        </a:rPr>
                        <a:t>Молодые специалисты, учителя-предметники, методисты, учителя начальной школы</a:t>
                      </a:r>
                      <a:endParaRPr lang="ru-RU" sz="24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9599154"/>
                  </a:ext>
                </a:extLst>
              </a:tr>
            </a:tbl>
          </a:graphicData>
        </a:graphic>
      </p:graphicFrame>
      <p:pic>
        <p:nvPicPr>
          <p:cNvPr id="6" name="Рисунок 5" descr="Презентация с контрольным списком (справа налево)">
            <a:extLst>
              <a:ext uri="{FF2B5EF4-FFF2-40B4-BE49-F238E27FC236}">
                <a16:creationId xmlns:a16="http://schemas.microsoft.com/office/drawing/2014/main" id="{C6FD91A2-2DD8-40DB-8EDF-25883380C2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2905" y="5707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283512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91EA5B-3B21-45FE-9286-C47338E9D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Мероприятия в рамках МК </a:t>
            </a:r>
            <a:b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для педагогов</a:t>
            </a:r>
            <a:b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b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1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Мероприятия обобщающего характера</a:t>
            </a:r>
            <a:endParaRPr lang="ru-RU" sz="1600" dirty="0">
              <a:latin typeface="Trebuchet MS" panose="020B0603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B1EC732-01AE-49B0-A30E-A6013B4555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344697"/>
              </p:ext>
            </p:extLst>
          </p:nvPr>
        </p:nvGraphicFramePr>
        <p:xfrm>
          <a:off x="838200" y="2161491"/>
          <a:ext cx="9891712" cy="4439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02420">
                  <a:extLst>
                    <a:ext uri="{9D8B030D-6E8A-4147-A177-3AD203B41FA5}">
                      <a16:colId xmlns:a16="http://schemas.microsoft.com/office/drawing/2014/main" val="3772659584"/>
                    </a:ext>
                  </a:extLst>
                </a:gridCol>
                <a:gridCol w="2074759">
                  <a:extLst>
                    <a:ext uri="{9D8B030D-6E8A-4147-A177-3AD203B41FA5}">
                      <a16:colId xmlns:a16="http://schemas.microsoft.com/office/drawing/2014/main" val="1926878829"/>
                    </a:ext>
                  </a:extLst>
                </a:gridCol>
                <a:gridCol w="2714533">
                  <a:extLst>
                    <a:ext uri="{9D8B030D-6E8A-4147-A177-3AD203B41FA5}">
                      <a16:colId xmlns:a16="http://schemas.microsoft.com/office/drawing/2014/main" val="931643527"/>
                    </a:ext>
                  </a:extLst>
                </a:gridCol>
              </a:tblGrid>
              <a:tr h="4537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Конкурс методических разработок «</a:t>
                      </a:r>
                      <a:r>
                        <a:rPr lang="en-US" sz="2000">
                          <a:effectLst/>
                          <a:latin typeface="Trebuchet MS" panose="020B0603020202020204" pitchFamily="34" charset="0"/>
                        </a:rPr>
                        <a:t>IT </a:t>
                      </a: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урок»</a:t>
                      </a:r>
                      <a:endParaRPr lang="ru-RU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Апрель</a:t>
                      </a:r>
                      <a:endParaRPr lang="ru-RU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Педагоги ОУ</a:t>
                      </a:r>
                      <a:endParaRPr lang="ru-RU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5138081"/>
                  </a:ext>
                </a:extLst>
              </a:tr>
              <a:tr h="4537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Мониторинг использования цифровых образовательных платформ</a:t>
                      </a:r>
                      <a:endParaRPr lang="ru-RU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Май</a:t>
                      </a:r>
                      <a:endParaRPr lang="ru-RU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Педагоги ОУ</a:t>
                      </a:r>
                      <a:endParaRPr lang="ru-RU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5508720"/>
                  </a:ext>
                </a:extLst>
              </a:tr>
              <a:tr h="938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Курсы повышения квалификации для педагогов (Единый урок, Открытый урок, ресурс «одного окна» и др.)</a:t>
                      </a:r>
                      <a:endParaRPr lang="ru-RU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В течение года</a:t>
                      </a:r>
                      <a:endParaRPr lang="ru-RU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Педагоги ОУ</a:t>
                      </a:r>
                      <a:endParaRPr lang="ru-RU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5637944"/>
                  </a:ext>
                </a:extLst>
              </a:tr>
              <a:tr h="14224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Диссеминация опыта использования цифровых образовательных платформ и дистанционных технологий в рамках заседаний предметных ГМО</a:t>
                      </a:r>
                      <a:endParaRPr lang="ru-RU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В течение года</a:t>
                      </a:r>
                      <a:endParaRPr lang="ru-RU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Молодые специалисты, учителя-предметники, методисты, учителя начальной школы</a:t>
                      </a:r>
                      <a:endParaRPr lang="ru-RU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7530675"/>
                  </a:ext>
                </a:extLst>
              </a:tr>
            </a:tbl>
          </a:graphicData>
        </a:graphic>
      </p:graphicFrame>
      <p:pic>
        <p:nvPicPr>
          <p:cNvPr id="5" name="Рисунок 4" descr="Презентация с контрольным списком (справа налево)">
            <a:extLst>
              <a:ext uri="{FF2B5EF4-FFF2-40B4-BE49-F238E27FC236}">
                <a16:creationId xmlns:a16="http://schemas.microsoft.com/office/drawing/2014/main" id="{B7A1006D-FA4F-4DBE-BD76-6F381C2F0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2905" y="5707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00653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24E448-5D0D-43AA-A93D-3B83B60F5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Мероприятия в рамках МК </a:t>
            </a:r>
            <a:b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для педагогов</a:t>
            </a:r>
            <a:b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b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1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Для обучающихся</a:t>
            </a:r>
            <a:endParaRPr lang="ru-RU" sz="1600" dirty="0">
              <a:latin typeface="Trebuchet MS" panose="020B0603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15981AF-F93B-4B64-B222-71086DE5C1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940702"/>
              </p:ext>
            </p:extLst>
          </p:nvPr>
        </p:nvGraphicFramePr>
        <p:xfrm>
          <a:off x="838200" y="2572036"/>
          <a:ext cx="9891712" cy="3311144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102420">
                  <a:extLst>
                    <a:ext uri="{9D8B030D-6E8A-4147-A177-3AD203B41FA5}">
                      <a16:colId xmlns:a16="http://schemas.microsoft.com/office/drawing/2014/main" val="492949808"/>
                    </a:ext>
                  </a:extLst>
                </a:gridCol>
                <a:gridCol w="2074759">
                  <a:extLst>
                    <a:ext uri="{9D8B030D-6E8A-4147-A177-3AD203B41FA5}">
                      <a16:colId xmlns:a16="http://schemas.microsoft.com/office/drawing/2014/main" val="1324289006"/>
                    </a:ext>
                  </a:extLst>
                </a:gridCol>
                <a:gridCol w="2714533">
                  <a:extLst>
                    <a:ext uri="{9D8B030D-6E8A-4147-A177-3AD203B41FA5}">
                      <a16:colId xmlns:a16="http://schemas.microsoft.com/office/drawing/2014/main" val="2629602250"/>
                    </a:ext>
                  </a:extLst>
                </a:gridCol>
              </a:tblGrid>
              <a:tr h="1505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400">
                          <a:effectLst/>
                        </a:rPr>
                        <a:t>Онлайн-консультации с использованием цифровых образовательных платформ и дистанционных технологий</a:t>
                      </a:r>
                      <a:endParaRPr lang="ru-RU" sz="24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400">
                          <a:effectLst/>
                        </a:rPr>
                        <a:t>В течение года</a:t>
                      </a:r>
                      <a:endParaRPr lang="ru-RU" sz="24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400">
                          <a:effectLst/>
                        </a:rPr>
                        <a:t>Учащиеся</a:t>
                      </a:r>
                      <a:endParaRPr lang="ru-RU" sz="24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9594865"/>
                  </a:ext>
                </a:extLst>
              </a:tr>
              <a:tr h="1505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400" dirty="0">
                          <a:effectLst/>
                        </a:rPr>
                        <a:t>Онлайн-олимпиады, организуемые на цифровых образовательных платформах (</a:t>
                      </a:r>
                      <a:r>
                        <a:rPr lang="ru-RU" sz="2400" dirty="0" err="1">
                          <a:effectLst/>
                        </a:rPr>
                        <a:t>Учи.ру</a:t>
                      </a:r>
                      <a:r>
                        <a:rPr lang="ru-RU" sz="2400" dirty="0">
                          <a:effectLst/>
                        </a:rPr>
                        <a:t>, </a:t>
                      </a:r>
                      <a:r>
                        <a:rPr lang="ru-RU" sz="2400" dirty="0" err="1">
                          <a:effectLst/>
                        </a:rPr>
                        <a:t>ЯКласс</a:t>
                      </a:r>
                      <a:r>
                        <a:rPr lang="ru-RU" sz="2400" dirty="0">
                          <a:effectLst/>
                        </a:rPr>
                        <a:t>, </a:t>
                      </a:r>
                      <a:r>
                        <a:rPr lang="ru-RU" sz="2400" dirty="0" err="1">
                          <a:effectLst/>
                        </a:rPr>
                        <a:t>Фоксфорд</a:t>
                      </a:r>
                      <a:r>
                        <a:rPr lang="ru-RU" sz="2400" dirty="0">
                          <a:effectLst/>
                        </a:rPr>
                        <a:t> и др.)</a:t>
                      </a:r>
                      <a:endParaRPr lang="ru-RU" sz="2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400">
                          <a:effectLst/>
                        </a:rPr>
                        <a:t>В течение года</a:t>
                      </a:r>
                      <a:endParaRPr lang="ru-RU" sz="24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400" dirty="0">
                          <a:effectLst/>
                        </a:rPr>
                        <a:t>Учащиеся</a:t>
                      </a:r>
                      <a:endParaRPr lang="ru-RU" sz="2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8245312"/>
                  </a:ext>
                </a:extLst>
              </a:tr>
            </a:tbl>
          </a:graphicData>
        </a:graphic>
      </p:graphicFrame>
      <p:pic>
        <p:nvPicPr>
          <p:cNvPr id="5" name="Рисунок 4" descr="Презентация с контрольным списком (справа налево)">
            <a:extLst>
              <a:ext uri="{FF2B5EF4-FFF2-40B4-BE49-F238E27FC236}">
                <a16:creationId xmlns:a16="http://schemas.microsoft.com/office/drawing/2014/main" id="{D78664FC-5D70-43D6-BA07-1E1BED26A1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2905" y="5707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35702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0548A-4EB5-4485-BE26-D81FD7064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221" y="365125"/>
            <a:ext cx="11405937" cy="1325563"/>
          </a:xfrm>
        </p:spPr>
        <p:txBody>
          <a:bodyPr>
            <a:normAutofit/>
          </a:bodyPr>
          <a:lstStyle/>
          <a:p>
            <a:r>
              <a:rPr lang="ru-RU" sz="31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Информационно-методическое сопровождение педагогов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0C2AF70-624D-4BD7-B061-673277B8BF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6032235"/>
              </p:ext>
            </p:extLst>
          </p:nvPr>
        </p:nvGraphicFramePr>
        <p:xfrm>
          <a:off x="144380" y="1690687"/>
          <a:ext cx="11582399" cy="4586478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8435412">
                  <a:extLst>
                    <a:ext uri="{9D8B030D-6E8A-4147-A177-3AD203B41FA5}">
                      <a16:colId xmlns:a16="http://schemas.microsoft.com/office/drawing/2014/main" val="1388121826"/>
                    </a:ext>
                  </a:extLst>
                </a:gridCol>
                <a:gridCol w="3146987">
                  <a:extLst>
                    <a:ext uri="{9D8B030D-6E8A-4147-A177-3AD203B41FA5}">
                      <a16:colId xmlns:a16="http://schemas.microsoft.com/office/drawing/2014/main" val="1443902490"/>
                    </a:ext>
                  </a:extLst>
                </a:gridCol>
              </a:tblGrid>
              <a:tr h="1267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</a:rPr>
                        <a:t>Заседание МК</a:t>
                      </a:r>
                      <a:endParaRPr lang="ru-RU" sz="1600" b="1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</a:rPr>
                        <a:t>Вопросы для рассмотрения:</a:t>
                      </a:r>
                      <a:endParaRPr lang="ru-RU" sz="1600" b="1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>
                          <a:effectLst/>
                        </a:rPr>
                        <a:t>О плане работы МК на 2020\21 учебный год;</a:t>
                      </a:r>
                      <a:endParaRPr lang="ru-RU" sz="1600" b="1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>
                          <a:effectLst/>
                        </a:rPr>
                        <a:t>Об организации дистанционных мероприятий в рамках деятельности МК на 2-е полугодие 2020\21;</a:t>
                      </a:r>
                      <a:endParaRPr lang="ru-RU" sz="1600" b="1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>
                          <a:effectLst/>
                        </a:rPr>
                        <a:t>Диссеминация педагогического опыта в использовании дистанционных образовательных технологий;</a:t>
                      </a:r>
                      <a:endParaRPr lang="ru-RU" sz="1600" b="1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>
                          <a:effectLst/>
                        </a:rPr>
                        <a:t>Анализ мониторинга использования ШЦП в ОУ;</a:t>
                      </a:r>
                      <a:endParaRPr lang="ru-RU" sz="1600" b="1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>
                          <a:effectLst/>
                        </a:rPr>
                        <a:t>Разное.</a:t>
                      </a:r>
                      <a:endParaRPr lang="ru-RU" sz="16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48" marR="65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</a:rPr>
                        <a:t>декабрь</a:t>
                      </a:r>
                      <a:endParaRPr lang="ru-RU" sz="16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48" marR="65148" marT="0" marB="0"/>
                </a:tc>
                <a:extLst>
                  <a:ext uri="{0D108BD9-81ED-4DB2-BD59-A6C34878D82A}">
                    <a16:rowId xmlns:a16="http://schemas.microsoft.com/office/drawing/2014/main" val="2977404384"/>
                  </a:ext>
                </a:extLst>
              </a:tr>
              <a:tr h="1450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</a:rPr>
                        <a:t>Заседание МК:</a:t>
                      </a:r>
                      <a:endParaRPr lang="ru-RU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 dirty="0">
                          <a:effectLst/>
                        </a:rPr>
                        <a:t>Об участии педагогов в диссеминации опыта по использованию ЦОМ и ДТ в 2020\21 году;</a:t>
                      </a:r>
                      <a:endParaRPr lang="ru-RU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 dirty="0">
                          <a:effectLst/>
                        </a:rPr>
                        <a:t>О формировании методических рекомендаций по использованию ЦОП для проведения уроков;</a:t>
                      </a:r>
                      <a:endParaRPr lang="ru-RU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 dirty="0">
                          <a:effectLst/>
                        </a:rPr>
                        <a:t>О проведении конкурса методических разработок уроков с применением цифровых образовательных ресурсов «</a:t>
                      </a:r>
                      <a:r>
                        <a:rPr lang="en-US" sz="1200" b="1" dirty="0">
                          <a:effectLst/>
                        </a:rPr>
                        <a:t>IT</a:t>
                      </a:r>
                      <a:r>
                        <a:rPr lang="ru-RU" sz="1200" b="1" dirty="0">
                          <a:effectLst/>
                        </a:rPr>
                        <a:t> урок»;</a:t>
                      </a:r>
                      <a:endParaRPr lang="ru-RU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 dirty="0">
                          <a:effectLst/>
                        </a:rPr>
                        <a:t>О разработке сборника методических рекомендаций по работе с цифровыми образовательными ресурсами;</a:t>
                      </a:r>
                      <a:endParaRPr lang="ru-RU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 dirty="0">
                          <a:effectLst/>
                        </a:rPr>
                        <a:t>Разное.</a:t>
                      </a:r>
                      <a:endParaRPr lang="ru-RU" sz="16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48" marR="65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</a:rPr>
                        <a:t>февраль</a:t>
                      </a:r>
                      <a:endParaRPr lang="ru-RU" sz="16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48" marR="65148" marT="0" marB="0"/>
                </a:tc>
                <a:extLst>
                  <a:ext uri="{0D108BD9-81ED-4DB2-BD59-A6C34878D82A}">
                    <a16:rowId xmlns:a16="http://schemas.microsoft.com/office/drawing/2014/main" val="3817378436"/>
                  </a:ext>
                </a:extLst>
              </a:tr>
              <a:tr h="16335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</a:rPr>
                        <a:t>Заседание МК</a:t>
                      </a:r>
                      <a:endParaRPr lang="ru-RU" sz="16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</a:rPr>
                        <a:t>Вопросы для рассмотрения: </a:t>
                      </a:r>
                      <a:endParaRPr lang="ru-RU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 dirty="0">
                          <a:effectLst/>
                        </a:rPr>
                        <a:t>Анализ деятельности МК за 2020\21 учебный год;</a:t>
                      </a:r>
                      <a:endParaRPr lang="ru-RU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 dirty="0">
                          <a:effectLst/>
                        </a:rPr>
                        <a:t>Анализ участия ОУ в мероприятиях МК;</a:t>
                      </a:r>
                      <a:endParaRPr lang="ru-RU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 dirty="0">
                          <a:effectLst/>
                        </a:rPr>
                        <a:t>Об организации взаимодействия с представителями ведущих ЦОП;</a:t>
                      </a:r>
                      <a:endParaRPr lang="ru-RU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 dirty="0">
                          <a:effectLst/>
                        </a:rPr>
                        <a:t>Анализ мониторинга использования ЦОП педагогами на конец 2020\21 учебного года;</a:t>
                      </a:r>
                      <a:endParaRPr lang="ru-RU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 dirty="0">
                          <a:effectLst/>
                        </a:rPr>
                        <a:t>Презентация сборника методических рекомендаций по работе с цифровыми образовательными ресурсами;</a:t>
                      </a:r>
                      <a:endParaRPr lang="ru-RU" sz="16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ru-RU" sz="1200" b="1" dirty="0">
                          <a:effectLst/>
                        </a:rPr>
                        <a:t>Разное.</a:t>
                      </a:r>
                      <a:endParaRPr lang="ru-RU" sz="16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48" marR="651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</a:rPr>
                        <a:t>апрель</a:t>
                      </a:r>
                      <a:endParaRPr lang="ru-RU" sz="16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48" marR="65148" marT="0" marB="0"/>
                </a:tc>
                <a:extLst>
                  <a:ext uri="{0D108BD9-81ED-4DB2-BD59-A6C34878D82A}">
                    <a16:rowId xmlns:a16="http://schemas.microsoft.com/office/drawing/2014/main" val="517913966"/>
                  </a:ext>
                </a:extLst>
              </a:tr>
            </a:tbl>
          </a:graphicData>
        </a:graphic>
      </p:graphicFrame>
      <p:pic>
        <p:nvPicPr>
          <p:cNvPr id="6" name="Рисунок 5" descr="Отзыв клиента (справа налево)">
            <a:extLst>
              <a:ext uri="{FF2B5EF4-FFF2-40B4-BE49-F238E27FC236}">
                <a16:creationId xmlns:a16="http://schemas.microsoft.com/office/drawing/2014/main" id="{B1D28915-3A7A-455C-A879-57ED1CC676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67952" y="5707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072368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 descr="Карандаш">
            <a:extLst>
              <a:ext uri="{FF2B5EF4-FFF2-40B4-BE49-F238E27FC236}">
                <a16:creationId xmlns:a16="http://schemas.microsoft.com/office/drawing/2014/main" id="{C73AC87A-8E8A-4CB0-B028-AE67895BC7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78843" y="2927257"/>
            <a:ext cx="1532088" cy="1532088"/>
          </a:xfrm>
          <a:prstGeom prst="rect">
            <a:avLst/>
          </a:prstGeom>
          <a:scene3d>
            <a:camera prst="isometricOffAxis2Left"/>
            <a:lightRig rig="threePt" dir="t"/>
          </a:scene3d>
        </p:spPr>
      </p:pic>
      <p:pic>
        <p:nvPicPr>
          <p:cNvPr id="22" name="Рисунок 21" descr="Книги">
            <a:extLst>
              <a:ext uri="{FF2B5EF4-FFF2-40B4-BE49-F238E27FC236}">
                <a16:creationId xmlns:a16="http://schemas.microsoft.com/office/drawing/2014/main" id="{52FBB888-4743-4896-8FD7-2A72AE5A17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65068" y="1913482"/>
            <a:ext cx="1779819" cy="1779819"/>
          </a:xfrm>
          <a:prstGeom prst="rect">
            <a:avLst/>
          </a:prstGeom>
        </p:spPr>
      </p:pic>
      <p:pic>
        <p:nvPicPr>
          <p:cNvPr id="24" name="Рисунок 23" descr="Глобус">
            <a:extLst>
              <a:ext uri="{FF2B5EF4-FFF2-40B4-BE49-F238E27FC236}">
                <a16:creationId xmlns:a16="http://schemas.microsoft.com/office/drawing/2014/main" id="{22AC38E4-BB23-4321-BBBD-B88D5C91A6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41659" y="2387744"/>
            <a:ext cx="1623409" cy="1623409"/>
          </a:xfrm>
          <a:prstGeom prst="rect">
            <a:avLst/>
          </a:prstGeom>
        </p:spPr>
      </p:pic>
      <p:pic>
        <p:nvPicPr>
          <p:cNvPr id="26" name="Рисунок 25" descr="Интернет">
            <a:extLst>
              <a:ext uri="{FF2B5EF4-FFF2-40B4-BE49-F238E27FC236}">
                <a16:creationId xmlns:a16="http://schemas.microsoft.com/office/drawing/2014/main" id="{B7F4B488-C72E-46BD-9748-21E9218247E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772659" y="3199448"/>
            <a:ext cx="2033337" cy="2033337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A0FCD2E2-F2A0-4701-B4B2-9935078484DE}"/>
              </a:ext>
            </a:extLst>
          </p:cNvPr>
          <p:cNvSpPr txBox="1"/>
          <p:nvPr/>
        </p:nvSpPr>
        <p:spPr>
          <a:xfrm>
            <a:off x="125335" y="2387744"/>
            <a:ext cx="615309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По вопросам участия в деятельности МК: </a:t>
            </a:r>
          </a:p>
          <a:p>
            <a:endParaRPr lang="ru-RU" dirty="0"/>
          </a:p>
          <a:p>
            <a:r>
              <a:rPr lang="ru-RU" dirty="0" err="1"/>
              <a:t>Червинский</a:t>
            </a:r>
            <a:r>
              <a:rPr lang="ru-RU" dirty="0"/>
              <a:t> О.Г., МБОУ «Сургутская технологическая школа»</a:t>
            </a:r>
          </a:p>
          <a:p>
            <a:endParaRPr lang="ru-RU" dirty="0"/>
          </a:p>
          <a:p>
            <a:r>
              <a:rPr lang="ru-RU" dirty="0"/>
              <a:t>Гайдар Д.С., МАУ «Информационно-методический центр»</a:t>
            </a:r>
          </a:p>
          <a:p>
            <a:r>
              <a:rPr lang="ru-RU" dirty="0"/>
              <a:t>52-56-70</a:t>
            </a:r>
          </a:p>
          <a:p>
            <a:r>
              <a:rPr lang="en-US" dirty="0"/>
              <a:t>gaydar_ds@admsurgut.ru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44649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43F8C7-D372-4AE8-985A-916B5195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191"/>
            <a:ext cx="10515600" cy="1325563"/>
          </a:xfrm>
        </p:spPr>
        <p:txBody>
          <a:bodyPr/>
          <a:lstStyle/>
          <a:p>
            <a:r>
              <a:rPr lang="ru-RU" dirty="0">
                <a:latin typeface="Trebuchet MS" panose="020B0603020202020204" pitchFamily="34" charset="0"/>
              </a:rPr>
              <a:t>Предпосылки к созданию МК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561D7B-8DD8-4F2D-B572-640BD5399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1495"/>
            <a:ext cx="10515600" cy="5342020"/>
          </a:xfrm>
        </p:spPr>
        <p:txBody>
          <a:bodyPr/>
          <a:lstStyle/>
          <a:p>
            <a:pPr marL="514350" indent="-285750" algn="just">
              <a:buFont typeface="Wingdings" panose="05000000000000000000" pitchFamily="2" charset="2"/>
              <a:buChar char="§"/>
            </a:pP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С 2018 года под кураторством МАУ «Информационно-методический центр» </a:t>
            </a:r>
            <a:r>
              <a:rPr lang="ru-RU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реализуется приоритетный муниципальный проект «Цифровое образование: инвестиции в будущее»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514350" indent="-285750" algn="just">
              <a:buFont typeface="Wingdings" panose="05000000000000000000" pitchFamily="2" charset="2"/>
              <a:buChar char="§"/>
            </a:pPr>
            <a:r>
              <a:rPr lang="ru-RU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Целью проекта является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создание современной и безопасной образовательной среды, обеспечивающей формирование ценности к саморазвитию и самообразованию у учащихся через информационно-аналитические и образовательные ресурсы. </a:t>
            </a:r>
          </a:p>
          <a:p>
            <a:pPr marL="514350" indent="-285750" algn="just">
              <a:buFont typeface="Wingdings" panose="05000000000000000000" pitchFamily="2" charset="2"/>
              <a:buChar char="§"/>
            </a:pP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В рамках проекта осуществляется </a:t>
            </a:r>
            <a:r>
              <a:rPr lang="ru-RU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реализация портфелей 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«Мобильный педагог», «Кадры будущего», «Информационные системы», «Дистанционные образовательные технологии», ОУ </a:t>
            </a:r>
            <a:r>
              <a:rPr lang="ru-RU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используют 5 информационно-аналитических систем 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(ГИС Образование Югры, «</a:t>
            </a:r>
            <a:r>
              <a:rPr lang="ru-RU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АВЕРС.Библиотека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», «АВЕРС: Управление организацией дополнительного образования детей», РИС ГИА, ФИС ФРДО). </a:t>
            </a:r>
          </a:p>
          <a:p>
            <a:pPr marL="514350" indent="-285750" algn="just">
              <a:buFont typeface="Wingdings" panose="05000000000000000000" pitchFamily="2" charset="2"/>
              <a:buChar char="§"/>
            </a:pP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Вместе с этим в ОУ успешно </a:t>
            </a:r>
            <a:r>
              <a:rPr lang="ru-RU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используют более 20 различных информационно-образовательных сред 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(РЭШ, </a:t>
            </a:r>
            <a:r>
              <a:rPr lang="ru-RU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Учи.ру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МЭО, </a:t>
            </a:r>
            <a:r>
              <a:rPr lang="ru-RU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Якласс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Открытая школа и т.п.) и дистанционные интернет-технологии (</a:t>
            </a:r>
            <a:r>
              <a:rPr lang="ru-RU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Mirapolis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Office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365 </a:t>
            </a:r>
            <a:r>
              <a:rPr lang="ru-RU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Skype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для бизнеса, </a:t>
            </a:r>
            <a:r>
              <a:rPr lang="ru-RU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Discord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Zoom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BigBluebutton</a:t>
            </a:r>
            <a:r>
              <a:rPr lang="ru-RU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) в образовательном процессе. </a:t>
            </a:r>
          </a:p>
          <a:p>
            <a:pPr marL="514350" indent="-285750" algn="just">
              <a:buFont typeface="Wingdings" panose="05000000000000000000" pitchFamily="2" charset="2"/>
              <a:buChar char="§"/>
            </a:pPr>
            <a:r>
              <a:rPr lang="ru-RU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С учетом опыта работы предыдущих лет и в период глобальной пандемии коронавирусной инфекции </a:t>
            </a:r>
            <a:r>
              <a:rPr lang="en-US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COVID</a:t>
            </a:r>
            <a:r>
              <a:rPr lang="ru-RU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-19 в марте-мае 2019/20 учебного года возникла потребность в организации качественного методического сопровождения дистанционного образования.</a:t>
            </a:r>
          </a:p>
        </p:txBody>
      </p:sp>
      <p:pic>
        <p:nvPicPr>
          <p:cNvPr id="5" name="Рисунок 4" descr="Исследование">
            <a:extLst>
              <a:ext uri="{FF2B5EF4-FFF2-40B4-BE49-F238E27FC236}">
                <a16:creationId xmlns:a16="http://schemas.microsoft.com/office/drawing/2014/main" id="{94EEAF0D-F13B-40A1-A8D8-65B1211C74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74505" y="27777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41982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B07622-72E3-43BC-941B-F7387FEF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latin typeface="Trebuchet MS" panose="020B0603020202020204" pitchFamily="34" charset="0"/>
              </a:rPr>
              <a:t>Цель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D1D59C-C078-40B9-B813-358892102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36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Формирование единых подходов для всех педагогов общеобразовательной организации к реализации образовательных программ (всех уровней) с использованием электронного обучения и дистанционных образовательных технологий.</a:t>
            </a:r>
            <a:endParaRPr lang="ru-RU" sz="3600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endParaRPr lang="ru-RU" dirty="0">
              <a:latin typeface="Trebuchet MS" panose="020B0603020202020204" pitchFamily="34" charset="0"/>
            </a:endParaRPr>
          </a:p>
        </p:txBody>
      </p:sp>
      <p:pic>
        <p:nvPicPr>
          <p:cNvPr id="5" name="Рисунок 4" descr="Попасть в яблочко">
            <a:extLst>
              <a:ext uri="{FF2B5EF4-FFF2-40B4-BE49-F238E27FC236}">
                <a16:creationId xmlns:a16="http://schemas.microsoft.com/office/drawing/2014/main" id="{28245B27-804F-459C-B416-C829F6E0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0169" y="5707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57402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250A05-1669-4A6C-AEF5-25359839B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rebuchet MS" panose="020B0603020202020204" pitchFamily="34" charset="0"/>
              </a:rPr>
              <a:t>Задачи МК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3DADF2-852E-48AD-A727-97905775B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/>
          </a:bodyPr>
          <a:lstStyle/>
          <a:p>
            <a:pPr marL="742950" lvl="1" indent="-285750">
              <a:lnSpc>
                <a:spcPct val="110000"/>
              </a:lnSpc>
              <a:spcBef>
                <a:spcPts val="150"/>
              </a:spcBef>
              <a:spcAft>
                <a:spcPts val="15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Информировать педагогов о передовых цифровых образовательных технологиях</a:t>
            </a:r>
            <a:endParaRPr lang="ru-RU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spcBef>
                <a:spcPts val="150"/>
              </a:spcBef>
              <a:spcAft>
                <a:spcPts val="15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Обеспечить повышение цифровых компетенций педагогов при работе с цифровыми образовательными технологиями посредством обучения на КПК, вебинарах и иных мероприятиях по работе с цифровыми образовательными ресурсами</a:t>
            </a:r>
            <a:endParaRPr lang="ru-RU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spcBef>
                <a:spcPts val="150"/>
              </a:spcBef>
              <a:spcAft>
                <a:spcPts val="15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Организовать мониторинг использования цифровых образовательных технологий педагогами</a:t>
            </a:r>
            <a:endParaRPr lang="ru-RU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spcBef>
                <a:spcPts val="150"/>
              </a:spcBef>
              <a:spcAft>
                <a:spcPts val="15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Обеспечить информационно-методическое сопровождение педагогов по работе с цифровыми образовательными платформами </a:t>
            </a:r>
            <a:endParaRPr lang="ru-RU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spcBef>
                <a:spcPts val="150"/>
              </a:spcBef>
              <a:spcAft>
                <a:spcPts val="15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Создать электронный методический сборник по работе с цифровыми образовательными ресурсами</a:t>
            </a:r>
            <a:endParaRPr lang="ru-RU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 descr="Шестеренки">
            <a:extLst>
              <a:ext uri="{FF2B5EF4-FFF2-40B4-BE49-F238E27FC236}">
                <a16:creationId xmlns:a16="http://schemas.microsoft.com/office/drawing/2014/main" id="{29600C6D-6D2A-4669-8502-48CCDBB4D1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17495" y="5707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51097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D5EE34-00A1-48F7-997A-7F3533F41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rebuchet MS" panose="020B0603020202020204" pitchFamily="34" charset="0"/>
              </a:rPr>
              <a:t>Руководитель МК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BC516F-5288-4B47-9097-F00DD78AA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dirty="0" err="1">
                <a:latin typeface="Trebuchet MS" panose="020B0603020202020204" pitchFamily="34" charset="0"/>
              </a:rPr>
              <a:t>Червинский</a:t>
            </a:r>
            <a:r>
              <a:rPr lang="ru-RU" sz="3200" dirty="0">
                <a:latin typeface="Trebuchet MS" panose="020B0603020202020204" pitchFamily="34" charset="0"/>
              </a:rPr>
              <a:t> Олег Геннадьевич, учитель информатики,  региональный представитель МЭО</a:t>
            </a:r>
          </a:p>
          <a:p>
            <a:endParaRPr lang="ru-RU" sz="32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ru-RU" sz="3200" dirty="0">
                <a:latin typeface="Trebuchet MS" panose="020B0603020202020204" pitchFamily="34" charset="0"/>
              </a:rPr>
              <a:t>МБОУ «Сургутская технологическая школа»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 descr="Значок сотрудника">
            <a:extLst>
              <a:ext uri="{FF2B5EF4-FFF2-40B4-BE49-F238E27FC236}">
                <a16:creationId xmlns:a16="http://schemas.microsoft.com/office/drawing/2014/main" id="{23A310A7-9197-41C6-90C7-F0A57B4346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31305" y="4904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51277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24B593-FFDC-48E5-A84B-7364A9D23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Мероприятия в  рамках МК </a:t>
            </a:r>
            <a:b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36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для педагогов </a:t>
            </a:r>
            <a:endParaRPr lang="ru-RU" sz="7200" dirty="0">
              <a:latin typeface="Trebuchet MS" panose="020B0603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726A7A-AD35-4D3C-8524-01183ED48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11007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Блок «Работа с цифровой образовательной платформой МЭО»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800" dirty="0">
                <a:effectLst/>
              </a:rPr>
              <a:t>*Состоялась </a:t>
            </a:r>
            <a:r>
              <a:rPr lang="ru-RU" sz="1800" dirty="0" err="1">
                <a:effectLst/>
              </a:rPr>
              <a:t>форсайт</a:t>
            </a:r>
            <a:r>
              <a:rPr lang="ru-RU" sz="1800" dirty="0">
                <a:effectLst/>
              </a:rPr>
              <a:t>-сессия «Реализация образовательных программ в период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800" dirty="0">
                <a:effectLst/>
              </a:rPr>
              <a:t>обучения в дистанционном формате (на примере ИС «Мобильное электронное образование»)»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ru-RU" dirty="0">
              <a:latin typeface="Trebuchet MS" panose="020B060302020202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E1CEB45-3257-46A8-B3D9-661DB6FDEB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429964"/>
              </p:ext>
            </p:extLst>
          </p:nvPr>
        </p:nvGraphicFramePr>
        <p:xfrm>
          <a:off x="838200" y="3096477"/>
          <a:ext cx="10515600" cy="376152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424239">
                  <a:extLst>
                    <a:ext uri="{9D8B030D-6E8A-4147-A177-3AD203B41FA5}">
                      <a16:colId xmlns:a16="http://schemas.microsoft.com/office/drawing/2014/main" val="961030823"/>
                    </a:ext>
                  </a:extLst>
                </a:gridCol>
                <a:gridCol w="2205617">
                  <a:extLst>
                    <a:ext uri="{9D8B030D-6E8A-4147-A177-3AD203B41FA5}">
                      <a16:colId xmlns:a16="http://schemas.microsoft.com/office/drawing/2014/main" val="2036745433"/>
                    </a:ext>
                  </a:extLst>
                </a:gridCol>
                <a:gridCol w="2885744">
                  <a:extLst>
                    <a:ext uri="{9D8B030D-6E8A-4147-A177-3AD203B41FA5}">
                      <a16:colId xmlns:a16="http://schemas.microsoft.com/office/drawing/2014/main" val="348697633"/>
                    </a:ext>
                  </a:extLst>
                </a:gridCol>
              </a:tblGrid>
              <a:tr h="1120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</a:rPr>
                        <a:t>Мастер-класс «Практики использования МЭО в учебном процессе»</a:t>
                      </a:r>
                      <a:endParaRPr lang="ru-RU" sz="2000" b="1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Январь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Учителя-предметники, молодые специалисты, учителя начальной школы, методисты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5056831"/>
                  </a:ext>
                </a:extLst>
              </a:tr>
              <a:tr h="1120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</a:rPr>
                        <a:t>Мастер-класс «Возможности использования ресурсов МЭО для создания модели современного урока»</a:t>
                      </a:r>
                      <a:endParaRPr lang="ru-RU" sz="2000" b="1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Февраль</a:t>
                      </a:r>
                      <a:endParaRPr lang="ru-RU" sz="20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Учителя-предметники, молодые специалисты, учителя начальной школы, методисты</a:t>
                      </a:r>
                      <a:endParaRPr lang="ru-RU" sz="20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1476180"/>
                  </a:ext>
                </a:extLst>
              </a:tr>
              <a:tr h="3519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</a:rPr>
                        <a:t>Мониторинг использования МЭО</a:t>
                      </a:r>
                      <a:endParaRPr lang="ru-RU" sz="2000" b="1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Апрель</a:t>
                      </a:r>
                      <a:endParaRPr lang="ru-RU" sz="20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Педагоги ОУ</a:t>
                      </a:r>
                      <a:endParaRPr lang="ru-RU" sz="20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1098911"/>
                  </a:ext>
                </a:extLst>
              </a:tr>
              <a:tr h="7360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Оперативное информирование администраторов МЭО по вопросам работы платформой в группе 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Viber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В течение года</a:t>
                      </a:r>
                      <a:endParaRPr lang="ru-RU" sz="20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Школьные администраторы МЭО</a:t>
                      </a:r>
                      <a:endParaRPr lang="ru-RU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3256002"/>
                  </a:ext>
                </a:extLst>
              </a:tr>
            </a:tbl>
          </a:graphicData>
        </a:graphic>
      </p:graphicFrame>
      <p:pic>
        <p:nvPicPr>
          <p:cNvPr id="8" name="Рисунок 7" descr="Презентация с контрольным списком (справа налево)">
            <a:extLst>
              <a:ext uri="{FF2B5EF4-FFF2-40B4-BE49-F238E27FC236}">
                <a16:creationId xmlns:a16="http://schemas.microsoft.com/office/drawing/2014/main" id="{26A585FC-EDB9-4E67-A5E0-3FAF71E366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0822" y="5707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66652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20DA7E-527F-4DC6-BDFA-844CE3280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0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Мероприятия в рамках МК </a:t>
            </a:r>
            <a:b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для педагогов </a:t>
            </a:r>
            <a:b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br>
              <a:rPr lang="ru-RU" dirty="0"/>
            </a:br>
            <a:r>
              <a:rPr lang="ru-RU" sz="2000" b="1" dirty="0">
                <a:latin typeface="Trebuchet MS" panose="020B0603020202020204" pitchFamily="34" charset="0"/>
              </a:rPr>
              <a:t>Блок «Работа с цифровой образовательной платформой </a:t>
            </a:r>
            <a:r>
              <a:rPr lang="ru-RU" sz="2000" b="1" dirty="0" err="1">
                <a:latin typeface="Trebuchet MS" panose="020B0603020202020204" pitchFamily="34" charset="0"/>
              </a:rPr>
              <a:t>Учи.ру</a:t>
            </a:r>
            <a:r>
              <a:rPr lang="ru-RU" sz="2000" b="1" dirty="0">
                <a:latin typeface="Trebuchet MS" panose="020B0603020202020204" pitchFamily="34" charset="0"/>
              </a:rPr>
              <a:t>»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A1BF9016-EB12-4AE0-9795-5E906B3833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1766889"/>
              </p:ext>
            </p:extLst>
          </p:nvPr>
        </p:nvGraphicFramePr>
        <p:xfrm>
          <a:off x="838201" y="2086595"/>
          <a:ext cx="10515599" cy="477140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424238">
                  <a:extLst>
                    <a:ext uri="{9D8B030D-6E8A-4147-A177-3AD203B41FA5}">
                      <a16:colId xmlns:a16="http://schemas.microsoft.com/office/drawing/2014/main" val="595028157"/>
                    </a:ext>
                  </a:extLst>
                </a:gridCol>
                <a:gridCol w="2205618">
                  <a:extLst>
                    <a:ext uri="{9D8B030D-6E8A-4147-A177-3AD203B41FA5}">
                      <a16:colId xmlns:a16="http://schemas.microsoft.com/office/drawing/2014/main" val="2194734018"/>
                    </a:ext>
                  </a:extLst>
                </a:gridCol>
                <a:gridCol w="2885743">
                  <a:extLst>
                    <a:ext uri="{9D8B030D-6E8A-4147-A177-3AD203B41FA5}">
                      <a16:colId xmlns:a16="http://schemas.microsoft.com/office/drawing/2014/main" val="2540734120"/>
                    </a:ext>
                  </a:extLst>
                </a:gridCol>
              </a:tblGrid>
              <a:tr h="658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Вебинары от представителей </a:t>
                      </a:r>
                      <a:r>
                        <a:rPr lang="ru-RU" sz="1600" b="1" dirty="0" err="1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Учи.ру</a:t>
                      </a: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 «Образовательная платформа </a:t>
                      </a:r>
                      <a:r>
                        <a:rPr lang="ru-RU" sz="1600" b="1" dirty="0" err="1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Учи.ру</a:t>
                      </a: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 как инструмент повышения мотивации для мл. школьников»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  <a:latin typeface="Trebuchet MS" panose="020B0603020202020204" pitchFamily="34" charset="0"/>
                        </a:rPr>
                        <a:t>Февраль</a:t>
                      </a:r>
                      <a:endParaRPr lang="ru-RU" sz="18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effectLst/>
                          <a:latin typeface="Trebuchet MS" panose="020B0603020202020204" pitchFamily="34" charset="0"/>
                        </a:rPr>
                        <a:t>Учителя начальной школы</a:t>
                      </a:r>
                      <a:endParaRPr lang="ru-RU" sz="18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714870"/>
                  </a:ext>
                </a:extLst>
              </a:tr>
              <a:tr h="658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Вебинар «Возможности образовательной платформы Учи.ру при подготовке к ВПР»</a:t>
                      </a:r>
                      <a:endParaRPr lang="ru-RU" sz="1800" b="1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  <a:latin typeface="Trebuchet MS" panose="020B0603020202020204" pitchFamily="34" charset="0"/>
                        </a:rPr>
                        <a:t>Март</a:t>
                      </a:r>
                      <a:endParaRPr lang="ru-RU" sz="18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  <a:latin typeface="Trebuchet MS" panose="020B0603020202020204" pitchFamily="34" charset="0"/>
                        </a:rPr>
                        <a:t>Учителя-предметники</a:t>
                      </a:r>
                      <a:endParaRPr lang="ru-RU" sz="18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4309041"/>
                  </a:ext>
                </a:extLst>
              </a:tr>
              <a:tr h="9990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Международная онлайн-конференция для педагогов «</a:t>
                      </a:r>
                      <a:r>
                        <a:rPr lang="ru-RU" sz="1600" b="1" dirty="0" err="1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Учи.ру</a:t>
                      </a: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 и лучшие образовательные практики в России и за рубежом»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  <a:latin typeface="Trebuchet MS" panose="020B0603020202020204" pitchFamily="34" charset="0"/>
                        </a:rPr>
                        <a:t>Март</a:t>
                      </a:r>
                      <a:endParaRPr lang="ru-RU" sz="18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  <a:latin typeface="Trebuchet MS" panose="020B0603020202020204" pitchFamily="34" charset="0"/>
                        </a:rPr>
                        <a:t>Учителя-предметники, молодые специалисты, учителя начальной школы, методисты</a:t>
                      </a:r>
                      <a:endParaRPr lang="ru-RU" sz="18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7397825"/>
                  </a:ext>
                </a:extLst>
              </a:tr>
              <a:tr h="658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Вебинар «Использование образовательной платформы Учи.ру при проведении уроков иностранного языка»</a:t>
                      </a:r>
                      <a:endParaRPr lang="ru-RU" sz="1800" b="1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  <a:latin typeface="Trebuchet MS" panose="020B0603020202020204" pitchFamily="34" charset="0"/>
                        </a:rPr>
                        <a:t>Апрель</a:t>
                      </a:r>
                      <a:endParaRPr lang="ru-RU" sz="18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  <a:latin typeface="Trebuchet MS" panose="020B0603020202020204" pitchFamily="34" charset="0"/>
                        </a:rPr>
                        <a:t>Учителя иностранного языка</a:t>
                      </a:r>
                      <a:endParaRPr lang="ru-RU" sz="18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0784255"/>
                  </a:ext>
                </a:extLst>
              </a:tr>
              <a:tr h="9990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Мониторинг использования цифровой образовательной платформы </a:t>
                      </a:r>
                      <a:r>
                        <a:rPr lang="ru-RU" sz="1600" b="1" dirty="0" err="1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Учи.ру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  <a:latin typeface="Trebuchet MS" panose="020B0603020202020204" pitchFamily="34" charset="0"/>
                        </a:rPr>
                        <a:t>Апрель</a:t>
                      </a:r>
                      <a:endParaRPr lang="ru-RU" sz="18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effectLst/>
                          <a:latin typeface="Trebuchet MS" panose="020B0603020202020204" pitchFamily="34" charset="0"/>
                        </a:rPr>
                        <a:t>Учителя-предметники, молодые специалисты, учителя начальной школы, методисты</a:t>
                      </a:r>
                      <a:endParaRPr lang="ru-RU" sz="18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3801918"/>
                  </a:ext>
                </a:extLst>
              </a:tr>
            </a:tbl>
          </a:graphicData>
        </a:graphic>
      </p:graphicFrame>
      <p:pic>
        <p:nvPicPr>
          <p:cNvPr id="7" name="Рисунок 6" descr="Презентация с контрольным списком (справа налево)">
            <a:extLst>
              <a:ext uri="{FF2B5EF4-FFF2-40B4-BE49-F238E27FC236}">
                <a16:creationId xmlns:a16="http://schemas.microsoft.com/office/drawing/2014/main" id="{55B73B1F-188E-4B33-9CAA-F1946B48CE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42484" y="33447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17861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AD115C-802D-4820-AE50-0595E962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Мероприятия в рамках МК </a:t>
            </a:r>
            <a:b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4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для педагогов</a:t>
            </a:r>
            <a:br>
              <a:rPr lang="ru-RU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br>
              <a:rPr lang="ru-RU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2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Блок</a:t>
            </a:r>
            <a:r>
              <a:rPr lang="ru-RU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«</a:t>
            </a:r>
            <a:r>
              <a:rPr lang="ru-RU" sz="2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Работа с цифровой образовательной платформой </a:t>
            </a:r>
            <a:r>
              <a:rPr lang="ru-RU" sz="2000" b="1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ЯКласс</a:t>
            </a:r>
            <a:r>
              <a:rPr lang="ru-RU" sz="20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»</a:t>
            </a:r>
            <a:endParaRPr lang="ru-RU" sz="2000" b="1" dirty="0">
              <a:latin typeface="Trebuchet MS" panose="020B0603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59B8950-EFE0-4077-8CAF-6B91384324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8500815"/>
              </p:ext>
            </p:extLst>
          </p:nvPr>
        </p:nvGraphicFramePr>
        <p:xfrm>
          <a:off x="838201" y="2796962"/>
          <a:ext cx="10515599" cy="260922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424239">
                  <a:extLst>
                    <a:ext uri="{9D8B030D-6E8A-4147-A177-3AD203B41FA5}">
                      <a16:colId xmlns:a16="http://schemas.microsoft.com/office/drawing/2014/main" val="3075357769"/>
                    </a:ext>
                  </a:extLst>
                </a:gridCol>
                <a:gridCol w="2205617">
                  <a:extLst>
                    <a:ext uri="{9D8B030D-6E8A-4147-A177-3AD203B41FA5}">
                      <a16:colId xmlns:a16="http://schemas.microsoft.com/office/drawing/2014/main" val="1603882747"/>
                    </a:ext>
                  </a:extLst>
                </a:gridCol>
                <a:gridCol w="2885743">
                  <a:extLst>
                    <a:ext uri="{9D8B030D-6E8A-4147-A177-3AD203B41FA5}">
                      <a16:colId xmlns:a16="http://schemas.microsoft.com/office/drawing/2014/main" val="2624420741"/>
                    </a:ext>
                  </a:extLst>
                </a:gridCol>
              </a:tblGrid>
              <a:tr h="15723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effectLst/>
                          <a:latin typeface="Trebuchet MS" panose="020B0603020202020204" pitchFamily="34" charset="0"/>
                        </a:rPr>
                        <a:t>Вебинар «Использование возможностей цифровой образовательной платформы </a:t>
                      </a:r>
                      <a:r>
                        <a:rPr lang="ru-RU" sz="1800" b="1" dirty="0" err="1">
                          <a:effectLst/>
                          <a:latin typeface="Trebuchet MS" panose="020B0603020202020204" pitchFamily="34" charset="0"/>
                        </a:rPr>
                        <a:t>ЯКласс</a:t>
                      </a:r>
                      <a:r>
                        <a:rPr lang="ru-RU" sz="1800" b="1" dirty="0">
                          <a:effectLst/>
                          <a:latin typeface="Trebuchet MS" panose="020B0603020202020204" pitchFamily="34" charset="0"/>
                        </a:rPr>
                        <a:t> при проведении дистанционных уроков»</a:t>
                      </a:r>
                      <a:endParaRPr lang="ru-RU" sz="20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effectLst/>
                          <a:latin typeface="Trebuchet MS" panose="020B0603020202020204" pitchFamily="34" charset="0"/>
                        </a:rPr>
                        <a:t>Февраль</a:t>
                      </a:r>
                      <a:endParaRPr lang="ru-RU" sz="20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effectLst/>
                          <a:latin typeface="Trebuchet MS" panose="020B0603020202020204" pitchFamily="34" charset="0"/>
                        </a:rPr>
                        <a:t>Учителя-предметники, учителя начальных классов, молодые специалисты</a:t>
                      </a:r>
                      <a:endParaRPr lang="ru-RU" sz="20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2423558"/>
                  </a:ext>
                </a:extLst>
              </a:tr>
              <a:tr h="10369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effectLst/>
                          <a:latin typeface="Trebuchet MS" panose="020B0603020202020204" pitchFamily="34" charset="0"/>
                        </a:rPr>
                        <a:t>Мониторинг использования цифровой образовательной платформы ЯКласс</a:t>
                      </a:r>
                      <a:endParaRPr lang="ru-RU" sz="20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>
                          <a:effectLst/>
                          <a:latin typeface="Trebuchet MS" panose="020B0603020202020204" pitchFamily="34" charset="0"/>
                        </a:rPr>
                        <a:t>Апрель</a:t>
                      </a:r>
                      <a:endParaRPr lang="ru-RU" sz="20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800" b="1" dirty="0">
                          <a:effectLst/>
                          <a:latin typeface="Trebuchet MS" panose="020B0603020202020204" pitchFamily="34" charset="0"/>
                        </a:rPr>
                        <a:t>Педагоги ОУ</a:t>
                      </a:r>
                      <a:endParaRPr lang="ru-RU" sz="20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7203512"/>
                  </a:ext>
                </a:extLst>
              </a:tr>
            </a:tbl>
          </a:graphicData>
        </a:graphic>
      </p:graphicFrame>
      <p:pic>
        <p:nvPicPr>
          <p:cNvPr id="5" name="Рисунок 4" descr="Презентация с контрольным списком (справа налево)">
            <a:extLst>
              <a:ext uri="{FF2B5EF4-FFF2-40B4-BE49-F238E27FC236}">
                <a16:creationId xmlns:a16="http://schemas.microsoft.com/office/drawing/2014/main" id="{73F882AD-1DEE-4678-B0D8-3D77F60EB8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86863" y="53741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22853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5F2194-7FC1-454A-97B5-E3D3D8D6B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81822"/>
          </a:xfrm>
        </p:spPr>
        <p:txBody>
          <a:bodyPr>
            <a:normAutofit fontScale="90000"/>
          </a:bodyPr>
          <a:lstStyle/>
          <a:p>
            <a:r>
              <a:rPr lang="ru-RU" sz="44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Мероприятия в рамках МК </a:t>
            </a:r>
            <a:br>
              <a:rPr lang="ru-RU" sz="44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44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для педагогов</a:t>
            </a:r>
            <a:br>
              <a:rPr lang="ru-RU" dirty="0"/>
            </a:br>
            <a:br>
              <a:rPr lang="ru-RU" dirty="0"/>
            </a:br>
            <a:r>
              <a:rPr lang="ru-RU" sz="2000" b="1" dirty="0">
                <a:latin typeface="Trebuchet MS" panose="020B0603020202020204" pitchFamily="34" charset="0"/>
              </a:rPr>
              <a:t>Блок «Работа с цифровой образовательной платформой «Школьная цифровая платформа»»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F460FB5-64F7-4ED6-86B5-F56019ECC7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0031844"/>
              </p:ext>
            </p:extLst>
          </p:nvPr>
        </p:nvGraphicFramePr>
        <p:xfrm>
          <a:off x="838200" y="2646947"/>
          <a:ext cx="9891712" cy="361929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102420">
                  <a:extLst>
                    <a:ext uri="{9D8B030D-6E8A-4147-A177-3AD203B41FA5}">
                      <a16:colId xmlns:a16="http://schemas.microsoft.com/office/drawing/2014/main" val="833073332"/>
                    </a:ext>
                  </a:extLst>
                </a:gridCol>
                <a:gridCol w="2074759">
                  <a:extLst>
                    <a:ext uri="{9D8B030D-6E8A-4147-A177-3AD203B41FA5}">
                      <a16:colId xmlns:a16="http://schemas.microsoft.com/office/drawing/2014/main" val="531588709"/>
                    </a:ext>
                  </a:extLst>
                </a:gridCol>
                <a:gridCol w="2714533">
                  <a:extLst>
                    <a:ext uri="{9D8B030D-6E8A-4147-A177-3AD203B41FA5}">
                      <a16:colId xmlns:a16="http://schemas.microsoft.com/office/drawing/2014/main" val="2440322431"/>
                    </a:ext>
                  </a:extLst>
                </a:gridCol>
              </a:tblGrid>
              <a:tr h="6629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effectLst/>
                        </a:rPr>
                        <a:t>Мониторинг использования «Школьной цифровой платформы» ПАО «Сбербанк»</a:t>
                      </a:r>
                      <a:endParaRPr lang="ru-RU" sz="16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</a:rPr>
                        <a:t>Декабрь</a:t>
                      </a:r>
                      <a:endParaRPr lang="ru-RU" sz="16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</a:rPr>
                        <a:t>Педагоги ОУ</a:t>
                      </a:r>
                      <a:endParaRPr lang="ru-RU" sz="16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1593065"/>
                  </a:ext>
                </a:extLst>
              </a:tr>
              <a:tr h="1470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effectLst/>
                        </a:rPr>
                        <a:t>V юбилейный открытый форум «Финансовая грамотность в новых цифровых реалиях»</a:t>
                      </a:r>
                      <a:endParaRPr lang="ru-RU" sz="16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</a:rPr>
                        <a:t>Декабрь</a:t>
                      </a:r>
                      <a:endParaRPr lang="ru-RU" sz="16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</a:rPr>
                        <a:t>Руководители, заместители руководителей, методисты, учителя начальных классов, учителя-предметники</a:t>
                      </a:r>
                      <a:endParaRPr lang="ru-RU" sz="16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3213625"/>
                  </a:ext>
                </a:extLst>
              </a:tr>
              <a:tr h="6629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</a:rPr>
                        <a:t>Вебинар «Инструменты и возможности Школьной цифровой платформы при организации дистанционного обучения»</a:t>
                      </a:r>
                      <a:endParaRPr lang="ru-RU" sz="16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</a:rPr>
                        <a:t>Март</a:t>
                      </a:r>
                      <a:endParaRPr lang="ru-RU" sz="16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effectLst/>
                        </a:rPr>
                        <a:t>Учителя начальной школы, учителя-предметники</a:t>
                      </a:r>
                      <a:endParaRPr lang="ru-RU" sz="16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8823955"/>
                  </a:ext>
                </a:extLst>
              </a:tr>
              <a:tr h="6629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effectLst/>
                        </a:rPr>
                        <a:t>Вебинар «Персонифицированная модель образования: методология, инструменты, применение в обучении»</a:t>
                      </a:r>
                      <a:endParaRPr lang="ru-RU" sz="16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>
                          <a:effectLst/>
                        </a:rPr>
                        <a:t>Апрель</a:t>
                      </a:r>
                      <a:endParaRPr lang="ru-RU" sz="1600" b="1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effectLst/>
                        </a:rPr>
                        <a:t>Учителя начальной школы, учителя-предметники</a:t>
                      </a:r>
                      <a:endParaRPr lang="ru-RU" sz="1600" b="1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8622426"/>
                  </a:ext>
                </a:extLst>
              </a:tr>
            </a:tbl>
          </a:graphicData>
        </a:graphic>
      </p:graphicFrame>
      <p:pic>
        <p:nvPicPr>
          <p:cNvPr id="6" name="Рисунок 5" descr="Презентация с контрольным списком (справа налево)">
            <a:extLst>
              <a:ext uri="{FF2B5EF4-FFF2-40B4-BE49-F238E27FC236}">
                <a16:creationId xmlns:a16="http://schemas.microsoft.com/office/drawing/2014/main" id="{39E3993D-D9DE-44C7-9953-71D382D6F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28547" y="59175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35049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1167</Words>
  <Application>Microsoft Office PowerPoint</Application>
  <PresentationFormat>Широкоэкранный</PresentationFormat>
  <Paragraphs>145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Trebuchet MS</vt:lpstr>
      <vt:lpstr>Wingdings</vt:lpstr>
      <vt:lpstr>Тема Office</vt:lpstr>
      <vt:lpstr>Межфункциональная команда  работников образовательных учреждений  по дистанционному обучению (МК)</vt:lpstr>
      <vt:lpstr>Предпосылки к созданию МК</vt:lpstr>
      <vt:lpstr>Цель</vt:lpstr>
      <vt:lpstr>Задачи МК</vt:lpstr>
      <vt:lpstr>Руководитель МК</vt:lpstr>
      <vt:lpstr>Мероприятия в  рамках МК  для педагогов </vt:lpstr>
      <vt:lpstr>  Мероприятия в рамках МК  для педагогов   Блок «Работа с цифровой образовательной платформой Учи.ру»</vt:lpstr>
      <vt:lpstr> Мероприятия в рамках МК  для педагогов  Блок «Работа с цифровой образовательной платформой ЯКласс»</vt:lpstr>
      <vt:lpstr>Мероприятия в рамках МК  для педагогов  Блок «Работа с цифровой образовательной платформой «Школьная цифровая платформа»»</vt:lpstr>
      <vt:lpstr> Мероприятия в рамках МК  для педагогов  Блок «Иные цифровые образовательные платформы»</vt:lpstr>
      <vt:lpstr> Мероприятия в рамках МК  для педагогов  Блок «Вспомогательные цифровые инструменты, дистанционные технологии»</vt:lpstr>
      <vt:lpstr>Мероприятия в рамках МК  для педагогов  Мероприятия обобщающего характера</vt:lpstr>
      <vt:lpstr>Мероприятия в рамках МК  для педагогов  Для обучающихся</vt:lpstr>
      <vt:lpstr>Информационно-методическое сопровождение педагогов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Межфункциональная команда  работников образовательных учреждений  по дистанционному обучению (МК) </dc:title>
  <dc:creator>Дмитрий Сергеевич Гайдар</dc:creator>
  <cp:lastModifiedBy>Дмитрий Сергеевич Гайдар</cp:lastModifiedBy>
  <cp:revision>15</cp:revision>
  <dcterms:created xsi:type="dcterms:W3CDTF">2020-12-28T04:20:58Z</dcterms:created>
  <dcterms:modified xsi:type="dcterms:W3CDTF">2020-12-28T09:44:28Z</dcterms:modified>
</cp:coreProperties>
</file>