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75" r:id="rId5"/>
    <p:sldId id="260" r:id="rId6"/>
    <p:sldId id="261" r:id="rId7"/>
    <p:sldId id="264" r:id="rId8"/>
    <p:sldId id="263" r:id="rId9"/>
    <p:sldId id="265" r:id="rId10"/>
    <p:sldId id="257" r:id="rId11"/>
    <p:sldId id="258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ADF"/>
    <a:srgbClr val="D9292B"/>
    <a:srgbClr val="117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2B7E5-2A5A-450D-A8D7-BBDF02B4D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106" y="1046981"/>
            <a:ext cx="9047725" cy="1617561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481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E17B8-52B2-4136-9CB3-B0ED451F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EF0352-3BCD-46E2-AC83-A654AD55E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66CDE-BB0F-4F45-81D3-1BFB1F86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ADC05-7258-474C-9A14-7AD0BFB8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602F-A62B-4956-BBE2-31BE3AF6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B05A81-688C-4A62-B575-1EB282D21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539D8-FA06-455C-8709-7C23A9114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131F3-8638-4F0C-A48F-FF290412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18733-AEAC-4220-9C60-C983B116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511EF-C8D4-4F10-895C-02231927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7EF72-6379-4C81-91B8-757C1374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365125"/>
            <a:ext cx="11228438" cy="1325563"/>
          </a:xfrm>
        </p:spPr>
        <p:txBody>
          <a:bodyPr/>
          <a:lstStyle>
            <a:lvl1pPr>
              <a:defRPr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ACE0C-1369-4561-BFE0-CB5FE4CE7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825625"/>
            <a:ext cx="11228438" cy="377876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E82D4-0452-4CD9-B404-9D31FF05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EB468-0A2B-4E9D-A4FE-93732BA5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466061-D47E-44C1-8EC6-968F9FBA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181CD-14A6-41C0-8622-3D1BBFEF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A0C19C-ED07-4868-BF06-98BA5E6F3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17169-93E3-4AB1-9E74-C266BD8F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D543A-70EF-4013-B0F2-56CE54F2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4FEB1-8A7A-4CCA-AB63-3574C3D0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DE47F-B939-4D6F-ADC4-B4215B2C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F8D016-A469-4072-8FE4-146C305A0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3DE65D-452E-423F-AFE2-214676C02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4E8F64-732C-417A-BD4A-CFB66605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3FB4BD-FC55-4898-B33D-56C54689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8CC8C-F8CB-4F68-9584-F5D5AD0E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12BEC-89A2-4E2E-9041-7980CBC1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E35733-18F3-4751-B453-6D60095CA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73299-7CAF-4360-AA2D-AADE09304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16808-A3EF-4AF6-BDB3-3B55AF9D8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B4AA08-4754-4ED6-BF8F-6DF2AD9A8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1E5AFB-A486-4BFD-8ED1-7611995B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2E2EE0-B6BD-4F9F-86BE-69DE3B8C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5861FB-D457-4529-B001-CB2DF4BE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97F71-2323-4F9E-BD39-2C17BFE6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A1427E-70D1-4F58-BCEA-997F5571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166F68-AADF-4805-9BB5-AC957455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5B3AEB-5688-4857-A5F9-1F07DA76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F7C9F4-BC07-4878-A8B8-528C1596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AECA8C-897A-4E47-90BC-F2F36079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EE2A2-7881-47FB-AA0C-AFA77FEE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196B3-83EA-4772-8C67-36835B62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6E92D-C726-4FEC-B2CB-F7A63A2B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22940C-19C9-45AC-9868-12C52F270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7570C5-7F56-4FDA-AB19-3ACE149A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BD6940-9040-4B9E-B940-1071CB42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91EE82-A3C1-480E-B63F-97AE0505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1BFAF-F40D-405F-A9D5-90F032FE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DBE63-567C-48A4-A1C0-13958EF03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5482-7F09-43DB-A0AC-E94F9294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093C64-8C01-4471-BC6E-F60F59BB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2624EC-C18B-4AB3-92EB-BBF98CF4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912D9E-0D37-4F09-9F48-B507615C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5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C2D65-8A94-41B5-B771-C438D6C9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38AA7E-4F7C-4535-AE79-3947B8D6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8B052-D689-46AE-B39E-9E2D7C9E5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8779-104A-4DE5-B15E-19BC8B496A5C}" type="datetimeFigureOut">
              <a:rPr lang="ru-RU" smtClean="0"/>
              <a:pPr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5C654-0DCD-4DD6-8525-F37B7AA45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D7732-8FC9-46EF-9726-C126BC257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1258-F301-4AB6-B684-2D1CE7C414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48C97AE6-0313-0651-0BD9-23D8ACB1DD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3F382-9A1A-462B-89F0-230D77F9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017" y="393107"/>
            <a:ext cx="11303904" cy="523857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конкурс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 разработок в 2026 году по номинации «Внеурочное мероприятие»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такое совесть. Голос внутри нас»</a:t>
            </a:r>
            <a:br>
              <a:rPr lang="ru-R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Кроникова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Екатерина Александровна,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классов,</a:t>
            </a:r>
            <a:b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№10 с углубленным изучением отдельных предметов города Сургута</a:t>
            </a:r>
            <a:b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Ханты-Мансийского автономного округа – Югры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2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1">
            <a:extLst>
              <a:ext uri="{FF2B5EF4-FFF2-40B4-BE49-F238E27FC236}">
                <a16:creationId xmlns:a16="http://schemas.microsoft.com/office/drawing/2014/main" id="{3AE4183A-FACE-4D76-ACD6-4DCF55EB2DBD}"/>
              </a:ext>
            </a:extLst>
          </p:cNvPr>
          <p:cNvSpPr txBox="1">
            <a:spLocks/>
          </p:cNvSpPr>
          <p:nvPr/>
        </p:nvSpPr>
        <p:spPr>
          <a:xfrm>
            <a:off x="2608498" y="2982399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089" y="606370"/>
            <a:ext cx="4536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Помочь родителям с              уборкой.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916" y="445005"/>
            <a:ext cx="43458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316" y="3937829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Проявлять грубость к старшим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704" y="3276310"/>
            <a:ext cx="4301281" cy="295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7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626" y="408566"/>
            <a:ext cx="4968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Помочь учителю донести стопку тетрадей.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2595" y="202087"/>
            <a:ext cx="2410418" cy="292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8756" y="3977298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Обижать маленьких и слабых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174" y="3671919"/>
            <a:ext cx="3419276" cy="264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4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3648" y="484094"/>
            <a:ext cx="856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Советники из жизни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11548" y="1406965"/>
          <a:ext cx="10726028" cy="3114739"/>
        </p:xfrm>
        <a:graphic>
          <a:graphicData uri="http://schemas.openxmlformats.org/drawingml/2006/table">
            <a:tbl>
              <a:tblPr/>
              <a:tblGrid>
                <a:gridCol w="5362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1) Вы покупаете в магазине хлеб, и продавец по ошибке дает вам со сдачей лишние пятьдесят рублей.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Верни деньги, они чужие!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3648" y="484094"/>
            <a:ext cx="856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Советники из жизни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348" y="1417095"/>
          <a:ext cx="11371487" cy="3329496"/>
        </p:xfrm>
        <a:graphic>
          <a:graphicData uri="http://schemas.openxmlformats.org/drawingml/2006/table">
            <a:tbl>
              <a:tblPr/>
              <a:tblGrid>
                <a:gridCol w="5685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6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9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21252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2)Вы списали контрольную работу у соседки по парте. Но соседке учитель поставил 3, а вам 5, потому что не заметил трех грубых ошибок, которые увидел в ее тетради.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Подойди к учителю и расскажи, что ты списал. Попроси пересмотреть работу девочки.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3648" y="484094"/>
            <a:ext cx="856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Советники из жизни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0901" y="1420412"/>
          <a:ext cx="11398381" cy="2896094"/>
        </p:xfrm>
        <a:graphic>
          <a:graphicData uri="http://schemas.openxmlformats.org/drawingml/2006/table">
            <a:tbl>
              <a:tblPr/>
              <a:tblGrid>
                <a:gridCol w="569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9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3)Мама пришла с работы, стала готовить ужин и попросила меня о помощи, а у меня интересная игра. 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Мама устала. Надо помочь ей, чтобы ужин был готов быстрее и она смогла отдохнуть.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3648" y="484094"/>
            <a:ext cx="856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Советники из жизни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8477" y="1526330"/>
          <a:ext cx="11263911" cy="3114739"/>
        </p:xfrm>
        <a:graphic>
          <a:graphicData uri="http://schemas.openxmlformats.org/drawingml/2006/table">
            <a:tbl>
              <a:tblPr/>
              <a:tblGrid>
                <a:gridCol w="563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4) Сосед оставил на парте свою новую игрушку и вышел из класса. </a:t>
                      </a: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Игрушка мне очень нравится, я хочу себе такую.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Это не моя игрушка. Чужое брать нельзя. Надо спросить разрешения.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3577" y="255494"/>
            <a:ext cx="714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 совести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7135" y="954744"/>
          <a:ext cx="10954865" cy="5620867"/>
        </p:xfrm>
        <a:graphic>
          <a:graphicData uri="http://schemas.openxmlformats.org/drawingml/2006/table">
            <a:tbl>
              <a:tblPr/>
              <a:tblGrid>
                <a:gridCol w="73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02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80298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30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981"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30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981"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30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981"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30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981"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30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981"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30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981"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30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6988" y="416859"/>
            <a:ext cx="5459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«Портрет совести»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406" y="1174431"/>
            <a:ext cx="4457887" cy="467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19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042" y="0"/>
            <a:ext cx="3983420" cy="246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234" y="2458522"/>
            <a:ext cx="1266825" cy="5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3513" y="2486494"/>
            <a:ext cx="847725" cy="5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234" y="3090534"/>
            <a:ext cx="1266825" cy="5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0615" y="3008521"/>
            <a:ext cx="1181100" cy="54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4398" y="3700776"/>
            <a:ext cx="904875" cy="5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0070" y="2790517"/>
            <a:ext cx="814848" cy="63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9099" y="2723029"/>
            <a:ext cx="7062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51165" y="2765020"/>
            <a:ext cx="818515" cy="6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99344" y="3606354"/>
            <a:ext cx="876300" cy="64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54803" y="3720107"/>
            <a:ext cx="676275" cy="7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8418" y="3707745"/>
            <a:ext cx="79163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26959" y="3703946"/>
            <a:ext cx="853281" cy="44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500751" y="3742549"/>
            <a:ext cx="1114425" cy="44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0305" y="4318635"/>
            <a:ext cx="657225" cy="9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00990" y="4558553"/>
            <a:ext cx="619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52650" y="4741769"/>
            <a:ext cx="102869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98715" y="4536559"/>
            <a:ext cx="701040" cy="10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960" y="968189"/>
            <a:ext cx="4870354" cy="50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23882" y="336176"/>
            <a:ext cx="5459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«Портрет совести»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3164" y="349624"/>
            <a:ext cx="5446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«Свиток совести»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353" y="1801906"/>
            <a:ext cx="7583991" cy="29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364" y="753035"/>
            <a:ext cx="34155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E1ADF"/>
                </a:solidFill>
                <a:latin typeface="Times New Roman" pitchFamily="18" charset="0"/>
                <a:cs typeface="Times New Roman" pitchFamily="18" charset="0"/>
              </a:rPr>
              <a:t>пробудившаяся,   дремлющая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84493" y="1116106"/>
            <a:ext cx="438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E1ADF"/>
                </a:solidFill>
                <a:latin typeface="Times New Roman" pitchFamily="18" charset="0"/>
                <a:cs typeface="Times New Roman" pitchFamily="18" charset="0"/>
              </a:rPr>
              <a:t>добрая, пробуждающая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45706" y="753035"/>
            <a:ext cx="240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E1ADF"/>
                </a:solidFill>
                <a:latin typeface="Times New Roman" pitchFamily="18" charset="0"/>
                <a:cs typeface="Times New Roman" pitchFamily="18" charset="0"/>
              </a:rPr>
              <a:t>   спящая, потерявшая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9482" y="5163671"/>
            <a:ext cx="2877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E1ADF"/>
                </a:solidFill>
                <a:latin typeface="Times New Roman" pitchFamily="18" charset="0"/>
                <a:cs typeface="Times New Roman" pitchFamily="18" charset="0"/>
              </a:rPr>
              <a:t>мучительная,   активная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2776" y="5204012"/>
            <a:ext cx="4329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E1ADF"/>
                </a:solidFill>
                <a:latin typeface="Times New Roman" pitchFamily="18" charset="0"/>
                <a:cs typeface="Times New Roman" pitchFamily="18" charset="0"/>
              </a:rPr>
              <a:t>пассивная, сердечная, бессердечная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FC671-44D3-41EE-B412-01EB240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40" y="2382183"/>
            <a:ext cx="1122843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«Улыбнитесь соседу справа, улыбнитесь соседу слева. Передайте по кругу доброе рукопожатие».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331" y="3618473"/>
            <a:ext cx="4552669" cy="323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321424" cy="221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7071" y="-1"/>
            <a:ext cx="2684929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3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88" y="497882"/>
            <a:ext cx="10806754" cy="535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2FEAF-45F0-E0F6-F3E6-40FCB347F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034A4-E82A-D4A9-5631-484C8A8E4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017" y="393107"/>
            <a:ext cx="11303904" cy="523857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конкурс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 разработок в 2026 году по номинации «Внеурочное мероприятие»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такое совесть. Голос внутри нас»</a:t>
            </a:r>
            <a:br>
              <a:rPr lang="ru-R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Кроникова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Екатерина Александровна,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классов,</a:t>
            </a:r>
            <a:b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№10 с углубленным изучением отдельных предметов города Сургута</a:t>
            </a:r>
            <a:b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Ханты-Мансийского автономного округа – Югры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88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3BD8D-6488-45B8-905F-5E413902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Загадочная коробочка. Что в ней?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788" y="1323975"/>
            <a:ext cx="41624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54ACCB-89F5-DF6A-CF11-15429F9A2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053" y="3780800"/>
            <a:ext cx="2995120" cy="35064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D0EFED-ECCA-2DBF-F89F-BEB5B934EA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781" y="1495514"/>
            <a:ext cx="2548838" cy="33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41039-C798-B11F-651D-7254E87E8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5913D-C4F9-5314-C25E-A50D20C8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Совесть – это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внутренний голос, который подсказывает, что правильно, а что нет.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D8B3F-DC32-430D-BE40-6124F16EF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Ситуация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540" y="1815353"/>
            <a:ext cx="107979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400" i="1" dirty="0" err="1"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 приготовила обед, а Буратино убежал, не поблагодарив и не помыв тарелки.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905" y="3404348"/>
            <a:ext cx="5237095" cy="345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9D8B3F-DC32-430D-BE40-6124F16E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3" y="539937"/>
            <a:ext cx="11228438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Ситуация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282" y="1976718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4776" y="1788459"/>
            <a:ext cx="90633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2)Золушка, несмотря на обиды, помогла сестрам собраться на бал.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0521" y="3418074"/>
            <a:ext cx="3781479" cy="34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7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99D8B3F-DC32-430D-BE40-6124F16E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365125"/>
            <a:ext cx="11228438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Ситуация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965" y="1976718"/>
            <a:ext cx="118020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3)Мальчик из сказки «</a:t>
            </a:r>
            <a:r>
              <a:rPr lang="ru-RU" sz="4400" i="1" dirty="0" err="1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» потратил последний лепесток, чтобы помочь больной девочке.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3812845"/>
            <a:ext cx="3924300" cy="304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7706" cy="209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2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Овал 84">
            <a:extLst>
              <a:ext uri="{FF2B5EF4-FFF2-40B4-BE49-F238E27FC236}">
                <a16:creationId xmlns:a16="http://schemas.microsoft.com/office/drawing/2014/main" id="{2DBAC8E8-E8AE-47D7-85FB-08E95E758C24}"/>
              </a:ext>
            </a:extLst>
          </p:cNvPr>
          <p:cNvSpPr/>
          <p:nvPr/>
        </p:nvSpPr>
        <p:spPr>
          <a:xfrm>
            <a:off x="3657788" y="1971100"/>
            <a:ext cx="432000" cy="43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D9826A5-E0C3-41E2-B830-25281D099D66}"/>
              </a:ext>
            </a:extLst>
          </p:cNvPr>
          <p:cNvSpPr txBox="1"/>
          <p:nvPr/>
        </p:nvSpPr>
        <p:spPr>
          <a:xfrm>
            <a:off x="3708022" y="19530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7DC9C7DB-AA51-42BF-9163-756CDB61DD5B}"/>
              </a:ext>
            </a:extLst>
          </p:cNvPr>
          <p:cNvSpPr/>
          <p:nvPr/>
        </p:nvSpPr>
        <p:spPr>
          <a:xfrm>
            <a:off x="6564823" y="1971100"/>
            <a:ext cx="432000" cy="43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26359E0-B59A-4AE9-8C1C-953072C9E4C4}"/>
              </a:ext>
            </a:extLst>
          </p:cNvPr>
          <p:cNvSpPr txBox="1"/>
          <p:nvPr/>
        </p:nvSpPr>
        <p:spPr>
          <a:xfrm>
            <a:off x="6615057" y="195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BFE476AD-D5D9-4E40-BA2D-B74460AB4717}"/>
              </a:ext>
            </a:extLst>
          </p:cNvPr>
          <p:cNvSpPr/>
          <p:nvPr/>
        </p:nvSpPr>
        <p:spPr>
          <a:xfrm>
            <a:off x="9421760" y="1971100"/>
            <a:ext cx="432000" cy="432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736627-E400-45AD-9D10-E2BA151924FB}"/>
              </a:ext>
            </a:extLst>
          </p:cNvPr>
          <p:cNvSpPr txBox="1"/>
          <p:nvPr/>
        </p:nvSpPr>
        <p:spPr>
          <a:xfrm>
            <a:off x="9474938" y="195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6485" y="554922"/>
            <a:ext cx="6421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«Как поступает совесть»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340768"/>
            <a:ext cx="55446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Уступить место в автобусе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пожилому человеку.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876" y="1112168"/>
            <a:ext cx="3040324" cy="21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04211" y="3385628"/>
            <a:ext cx="50405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Помочь товарищу выполнить сложное задание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868" y="3730479"/>
            <a:ext cx="3011983" cy="265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8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43204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Кинуть камень в собаку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5847" y="471899"/>
            <a:ext cx="3069215" cy="221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3789040"/>
            <a:ext cx="4680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Увидел, что кто-то выронил деньги, и взял их себе.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4901" y="3347447"/>
            <a:ext cx="2636316" cy="299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29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484</Words>
  <Application>Microsoft Office PowerPoint</Application>
  <PresentationFormat>Широкоэкранный</PresentationFormat>
  <Paragraphs>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Городской конкурс методических разработок в 2026 году по номинации «Внеурочное мероприятие»    «Что такое совесть. Голос внутри нас»   Кроникова Екатерина Александровна, учитель начальных классов, МБОУ СОШ №10 с углубленным изучением отдельных предметов города Сургута Ханты-Мансийского автономного округа – Югры   </vt:lpstr>
      <vt:lpstr>«Улыбнитесь соседу справа, улыбнитесь соседу слева. Передайте по кругу доброе рукопожатие».</vt:lpstr>
      <vt:lpstr>Загадочная коробочка. Что в ней?</vt:lpstr>
      <vt:lpstr>         Совесть – это  внутренний голос, который подсказывает, что правильно, а что нет. </vt:lpstr>
      <vt:lpstr>Ситуация</vt:lpstr>
      <vt:lpstr>Ситуация</vt:lpstr>
      <vt:lpstr>Ситуация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Городской конкурс методических разработок в 2026 году по номинации «Внеурочное мероприятие»    «Что такое совесть. Голос внутри нас»   Кроникова Екатерина Александровна, учитель начальных классов, МБОУ СОШ №10 с углубленным изучением отдельных предметов города Сургута Ханты-Мансийского автономного округа – Югры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213</cp:lastModifiedBy>
  <cp:revision>27</cp:revision>
  <dcterms:created xsi:type="dcterms:W3CDTF">2021-05-02T08:33:35Z</dcterms:created>
  <dcterms:modified xsi:type="dcterms:W3CDTF">2026-04-13T10:49:22Z</dcterms:modified>
</cp:coreProperties>
</file>