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3" r:id="rId18"/>
    <p:sldId id="275" r:id="rId19"/>
    <p:sldId id="276" r:id="rId20"/>
    <p:sldId id="277" r:id="rId21"/>
    <p:sldId id="278" r:id="rId22"/>
    <p:sldId id="279" r:id="rId23"/>
    <p:sldId id="282" r:id="rId24"/>
    <p:sldId id="280" r:id="rId25"/>
    <p:sldId id="281" r:id="rId26"/>
    <p:sldId id="283" r:id="rId27"/>
    <p:sldId id="284" r:id="rId28"/>
    <p:sldId id="289" r:id="rId29"/>
    <p:sldId id="292" r:id="rId30"/>
    <p:sldId id="290" r:id="rId31"/>
    <p:sldId id="291" r:id="rId32"/>
    <p:sldId id="285" r:id="rId33"/>
    <p:sldId id="286" r:id="rId34"/>
    <p:sldId id="288" r:id="rId35"/>
    <p:sldId id="287" r:id="rId36"/>
    <p:sldId id="257" r:id="rId37"/>
    <p:sldId id="258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35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6A91C2-97E8-4600-8A92-B3BE734CB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4F396A9-10D4-4D8A-891A-0A38C2672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EE3542-0EA4-4B81-8F11-B5BEC19F2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450EB2C-825C-4BC2-81AE-DAD194D4C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01CCFD-B2EA-401F-AAD2-78EAC6ED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88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57FA2E-A8DB-441F-AF4D-7D87557B5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E7CC16F-4DEC-41CB-AB68-DC1DC720F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BED9933-93AA-4A90-871C-99D0D447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7D31E3F-66B7-4379-979F-7A830D245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8E891C-7421-4B0D-A9CD-FDBC94FD8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86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D4457F5-0EF8-4419-B3C0-59747C8A55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A82AAAD-1C80-46C5-BDAC-6AEDACA9B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7E0B5B-B8A4-4CA8-9A56-97D8B9C9F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15E8701-103B-4842-BB8B-974E41188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7FF658-92E4-4193-8A64-85EEEC345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55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2FE0C2-0FED-47D4-ABF5-989084D7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F3F9907-50F9-4E09-928D-89ECB9A8C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FCA46B7-0B00-4D18-A598-7F580D75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5088B93-2351-45BE-9FBD-71867C9F9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1C98CDA-EB1A-4B0A-87BC-DBED842B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34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6B43DA-5902-4C5F-BF2B-B8CED2CFF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B473CC9-49CD-41D2-88E9-22323C70E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1449D8-F8AA-45C2-A7D3-AE70F0BE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991FBF-B55E-401A-8DDB-C49F7271A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BFDD29B-464C-45B8-99C4-86DA982C0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9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138B2-2004-42BD-B010-F10416CD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606CFC-E752-4EEE-9488-B201FB004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892BB62-E38B-4DE1-84F0-46BE03B09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463F6FA-8751-4506-843B-EEECA1C6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758719C-7458-461C-9CE1-4AE337175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D923F41-263B-4FE7-A45C-4C063ED9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36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E56781-A5BD-4BFE-A884-39E4A678A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338A915-A6E8-4F6B-BE0F-B546DB353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0E811A6-D473-4251-A64B-952611A63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B05DB95-1910-4C4F-8B4A-303F688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9CB2628-7D6E-4E53-BA12-FCBD93FCE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D3AA410-3314-43E3-B1A7-D28F30BD9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11EAF4F-E82A-448B-9D65-95DFDEA5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93BD686-13DA-428F-A690-1B9425AB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91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CAFB0C-AF73-470E-8C6B-A413BB839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AEFBCCE-D683-46D6-871F-A8394041D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FA1B759-0AE9-4CD9-9E86-EDD43C478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752F7D2-650C-4BE1-94A1-8FFC8872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99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D996E6B-534D-45E9-8451-7011B19C3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6C6ACB0-D3DE-4AEF-A6E5-69CFD0E2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9C239EB-79B7-463E-AC0E-16A1A59D2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24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A91510-B207-4A5E-B374-91FDF2571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0085D5-A821-4A65-8184-3B4DD8B3C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9DDC4CE-7092-4EF7-A246-2B0B30042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7BD0224-F65B-4DB0-A498-45BCE33B8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3670B9F-B44B-4162-BD48-513152CC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18BF5C5-5226-4098-8287-EDFB92110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33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E4B52A-80E3-43F6-877C-4D2455F5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3721A5B-4381-4ECB-8A9F-465461B5E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93CA115-FD1D-401F-8DCB-B94240589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A1AED4A-658B-42C9-B8A4-F15DA3A1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A246650-620A-4745-9EC3-B5FFAA146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D41CE6A-067B-476A-AD8A-98DE5A9C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7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BE1476-C854-4F39-8F6E-5D7CD5FDD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1B06D81-E603-4C7C-9B6B-D02A78BA3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252815C-F46B-4859-A38C-C70D165A7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C774F-46E5-4777-A93B-D8741EB57BCD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E33746-CBAD-4EB0-8AC1-A2FEBD1C1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ACE5CBB-7FF6-4966-9F50-3F39505DB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C3EF-7308-44D1-947B-329E3CC44F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99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obrazavr.ru/trenazhyory/ege/russkij-yazyk-ege/orfografiya/zadanie-10-pravopisanie-pristavok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gramota.ru/uchebnik/uprazhneniya?cat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81051A-A49B-4FB5-BB23-53AAAE72A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Задания ЕГЭ по теме «Орфография»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329CED8-5FEC-4455-BDB9-A306939E5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7850" y="4300538"/>
            <a:ext cx="5010150" cy="1557336"/>
          </a:xfrm>
        </p:spPr>
        <p:txBody>
          <a:bodyPr/>
          <a:lstStyle/>
          <a:p>
            <a:r>
              <a:rPr lang="ru-RU" dirty="0"/>
              <a:t>Соболева Юлия Валерьевна</a:t>
            </a:r>
          </a:p>
          <a:p>
            <a:r>
              <a:rPr lang="ru-RU" dirty="0"/>
              <a:t>Давлетшина </a:t>
            </a:r>
            <a:r>
              <a:rPr lang="ru-RU" dirty="0" err="1"/>
              <a:t>Ризида</a:t>
            </a:r>
            <a:r>
              <a:rPr lang="ru-RU" dirty="0"/>
              <a:t> </a:t>
            </a:r>
            <a:r>
              <a:rPr lang="ru-RU" dirty="0" err="1"/>
              <a:t>Равиловна</a:t>
            </a:r>
            <a:endParaRPr lang="ru-RU" dirty="0"/>
          </a:p>
          <a:p>
            <a:r>
              <a:rPr lang="ru-RU" dirty="0"/>
              <a:t>Бронникова Елена Владимировна</a:t>
            </a:r>
          </a:p>
        </p:txBody>
      </p:sp>
    </p:spTree>
    <p:extLst>
      <p:ext uri="{BB962C8B-B14F-4D97-AF65-F5344CB8AC3E}">
        <p14:creationId xmlns:p14="http://schemas.microsoft.com/office/powerpoint/2010/main" val="93443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8200" y="536714"/>
          <a:ext cx="10730948" cy="6023111"/>
        </p:xfrm>
        <a:graphic>
          <a:graphicData uri="http://schemas.openxmlformats.org/drawingml/2006/table">
            <a:tbl>
              <a:tblPr firstRow="1" firstCol="1" bandRow="1"/>
              <a:tblGrid>
                <a:gridCol w="57216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093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0231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кас//кос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 СУФФИКСА -А-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ru-RU" sz="32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32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ться – к</a:t>
                      </a:r>
                      <a:r>
                        <a:rPr lang="ru-RU" sz="32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32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</a:t>
                      </a: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ться (нет -а-) 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 (Я) //ИН (ИМ)</a:t>
                      </a:r>
                      <a:endParaRPr lang="ru-RU" sz="3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сж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сж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зан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ться – зан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аться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пам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пом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прокл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сть – прокл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нач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нач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вз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вз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пон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пон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вн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вн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ательный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см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см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 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сн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ть – сн</a:t>
                      </a:r>
                      <a:r>
                        <a:rPr lang="ru-RU" sz="32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им</a:t>
                      </a: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ать 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98173" y="206099"/>
          <a:ext cx="11251095" cy="6472635"/>
        </p:xfrm>
        <a:graphic>
          <a:graphicData uri="http://schemas.openxmlformats.org/drawingml/2006/table">
            <a:tbl>
              <a:tblPr/>
              <a:tblGrid>
                <a:gridCol w="71064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446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962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200" b="1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Корни с чередованием и их значение</a:t>
                      </a:r>
                      <a:endParaRPr lang="ru-RU" sz="3200">
                        <a:solidFill>
                          <a:srgbClr val="0070C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lang="ru-RU" sz="32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3200" b="1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Омонимичные корни и их значение</a:t>
                      </a:r>
                      <a:endParaRPr lang="ru-RU" sz="3200">
                        <a:solidFill>
                          <a:srgbClr val="0070C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008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МЕР – МИР 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(замереть, умирать) – «затихать», «прекращать существование»</a:t>
                      </a: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МЕР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мерить (мЕрка)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МИР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мирить (мИр)</a:t>
                      </a:r>
                      <a:endParaRPr/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789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ПЕР – ПИР 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(запереть, отпирать) – «закрывать», «открывать»</a:t>
                      </a: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ПЕР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– перо (пЕрья)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ПИР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пировать (пИр) </a:t>
                      </a:r>
                      <a:endParaRPr/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083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КОС – КАС 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(коснуться, касаться) – «дотронуться»</a:t>
                      </a: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КОС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косичка (кОсы)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КАСС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кассир (кАсса)</a:t>
                      </a:r>
                      <a:endParaRPr/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3367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ГОР 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– (загореть, угореть, выгореть) значение связано с огнём, пожаром, солнцем</a:t>
                      </a: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ГОР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гористый (гОры)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ГОРЧ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ИТ – гОрький </a:t>
                      </a:r>
                    </a:p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ГОРИЗОНТ </a:t>
                      </a:r>
                      <a:r>
                        <a:rPr lang="ru-RU"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ru-RU" sz="320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!</a:t>
                      </a: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ГАРАЖ </a:t>
                      </a:r>
                      <a:r>
                        <a:rPr lang="ru-RU" sz="18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ru-RU" sz="320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!</a:t>
                      </a:r>
                      <a:endParaRPr lang="ru-RU" sz="320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3548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ЗАР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 – (заря, озарить) – значение связано со словом ЗАРЯ</a:t>
                      </a:r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800">
                          <a:latin typeface="Times New Roman"/>
                          <a:cs typeface="Times New Roman"/>
                        </a:rPr>
                        <a:t>про</a:t>
                      </a: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cs typeface="Times New Roman"/>
                        </a:rPr>
                        <a:t>ЗОР</a:t>
                      </a:r>
                      <a:r>
                        <a:rPr lang="ru-RU" sz="2800">
                          <a:latin typeface="Times New Roman"/>
                          <a:cs typeface="Times New Roman"/>
                        </a:rPr>
                        <a:t>ливый – зОркий</a:t>
                      </a:r>
                    </a:p>
                    <a:p>
                      <a:pPr>
                        <a:defRPr/>
                      </a:pPr>
                      <a:r>
                        <a:rPr lang="ru-RU" sz="2800">
                          <a:latin typeface="Times New Roman"/>
                          <a:cs typeface="Times New Roman"/>
                        </a:rPr>
                        <a:t> </a:t>
                      </a:r>
                      <a:endParaRPr/>
                    </a:p>
                  </a:txBody>
                  <a:tcPr marL="34534" marR="34534" marT="17267" marB="17267">
                    <a:lnL w="7620" algn="ctr">
                      <a:solidFill>
                        <a:srgbClr val="000000"/>
                      </a:solidFill>
                    </a:lnL>
                    <a:lnR w="7620" algn="ctr">
                      <a:solidFill>
                        <a:srgbClr val="000000"/>
                      </a:solidFill>
                    </a:lnR>
                    <a:lnT w="7620" algn="ctr">
                      <a:solidFill>
                        <a:srgbClr val="000000"/>
                      </a:solidFill>
                    </a:lnT>
                    <a:lnB w="7620" algn="ctr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Задание 10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85787" y="3602038"/>
            <a:ext cx="11101387" cy="1655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002060"/>
                </a:solidFill>
              </a:rPr>
              <a:t>Правописание приставок, </a:t>
            </a:r>
          </a:p>
          <a:p>
            <a:pPr>
              <a:defRPr/>
            </a:pPr>
            <a:r>
              <a:rPr lang="ru-RU" sz="6000" b="1" dirty="0">
                <a:solidFill>
                  <a:srgbClr val="002060"/>
                </a:solidFill>
              </a:rPr>
              <a:t>Ы/И после приставок, Ъ и Ь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Неизменяемые (нужно запомнить)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О-: окликнул, остановка </a:t>
            </a:r>
          </a:p>
          <a:p>
            <a:pPr>
              <a:defRPr/>
            </a:pPr>
            <a:r>
              <a:rPr lang="ru-RU" dirty="0"/>
              <a:t>У-: убежал, уехал </a:t>
            </a:r>
          </a:p>
          <a:p>
            <a:pPr>
              <a:defRPr/>
            </a:pPr>
            <a:r>
              <a:rPr lang="ru-RU" dirty="0"/>
              <a:t>ДО-: добраться, </a:t>
            </a:r>
          </a:p>
          <a:p>
            <a:pPr>
              <a:defRPr/>
            </a:pPr>
            <a:r>
              <a:rPr lang="ru-RU" dirty="0"/>
              <a:t>ПО-: поверье, подворье, порезать </a:t>
            </a:r>
          </a:p>
          <a:p>
            <a:pPr>
              <a:defRPr/>
            </a:pPr>
            <a:r>
              <a:rPr lang="ru-RU" dirty="0"/>
              <a:t>ПРО-: проварить, пробел, проделка </a:t>
            </a:r>
          </a:p>
          <a:p>
            <a:pPr>
              <a:defRPr/>
            </a:pPr>
            <a:r>
              <a:rPr lang="ru-RU" b="1" dirty="0">
                <a:solidFill>
                  <a:srgbClr val="FF0000"/>
                </a:solidFill>
              </a:rPr>
              <a:t>ПРА</a:t>
            </a:r>
            <a:r>
              <a:rPr lang="ru-RU" dirty="0"/>
              <a:t>-: в особом значении: прабабушка, праязык </a:t>
            </a:r>
          </a:p>
          <a:p>
            <a:pPr>
              <a:defRPr/>
            </a:pPr>
            <a:r>
              <a:rPr lang="ru-RU" dirty="0"/>
              <a:t>НА-: нападение </a:t>
            </a:r>
          </a:p>
          <a:p>
            <a:pPr>
              <a:defRPr/>
            </a:pPr>
            <a:r>
              <a:rPr lang="ru-RU" dirty="0"/>
              <a:t>ЗА-: задаваться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b="1" dirty="0"/>
              <a:t>Неизменяемые (нужно запомнить)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dirty="0"/>
              <a:t>НАД- (НАД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dirty="0"/>
              <a:t>-): надкусить, надтреснуть </a:t>
            </a:r>
          </a:p>
          <a:p>
            <a:pPr>
              <a:defRPr/>
            </a:pPr>
            <a:r>
              <a:rPr lang="ru-RU" dirty="0"/>
              <a:t>ПОД- (ПОД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dirty="0"/>
              <a:t>-): подтаять, подточить </a:t>
            </a:r>
          </a:p>
          <a:p>
            <a:pPr>
              <a:defRPr/>
            </a:pPr>
            <a:r>
              <a:rPr lang="ru-RU" dirty="0"/>
              <a:t>ОТ- (ОТ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dirty="0"/>
              <a:t>-): отдать, отдых, отодвинуть </a:t>
            </a:r>
          </a:p>
          <a:p>
            <a:pPr>
              <a:defRPr/>
            </a:pPr>
            <a:r>
              <a:rPr lang="ru-RU" dirty="0"/>
              <a:t>ОБ-(ОБ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dirty="0"/>
              <a:t>-): обстричь, обточить, обтереть </a:t>
            </a:r>
          </a:p>
          <a:p>
            <a:pPr>
              <a:defRPr/>
            </a:pPr>
            <a:r>
              <a:rPr lang="ru-RU" dirty="0"/>
              <a:t>В- (В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dirty="0"/>
              <a:t>-): всласть, вшить, вцепиться </a:t>
            </a:r>
          </a:p>
          <a:p>
            <a:pPr>
              <a:defRPr/>
            </a:pPr>
            <a:r>
              <a:rPr lang="ru-RU" dirty="0"/>
              <a:t>ВЫ -: вышагивать </a:t>
            </a:r>
          </a:p>
          <a:p>
            <a:pPr>
              <a:defRPr/>
            </a:pPr>
            <a:r>
              <a:rPr lang="ru-RU" dirty="0"/>
              <a:t>ПРЕД- (ПРЕДО-): председатель </a:t>
            </a:r>
          </a:p>
          <a:p>
            <a:pPr>
              <a:defRPr/>
            </a:pPr>
            <a:r>
              <a:rPr lang="ru-RU" dirty="0"/>
              <a:t>ПЕРЕ-: перегной </a:t>
            </a:r>
          </a:p>
          <a:p>
            <a:pPr>
              <a:defRPr/>
            </a:pPr>
            <a:r>
              <a:rPr lang="ru-RU" dirty="0"/>
              <a:t>С- (С</a:t>
            </a:r>
            <a:r>
              <a:rPr lang="ru-RU" b="1" dirty="0">
                <a:solidFill>
                  <a:srgbClr val="FF0000"/>
                </a:solidFill>
              </a:rPr>
              <a:t>О</a:t>
            </a:r>
            <a:r>
              <a:rPr lang="ru-RU" dirty="0"/>
              <a:t>-): сдвинуть </a:t>
            </a:r>
          </a:p>
          <a:p>
            <a:pPr>
              <a:defRPr/>
            </a:pPr>
            <a:r>
              <a:rPr lang="ru-RU" dirty="0"/>
              <a:t>ПОЗА-: позапрошлый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Изменяемые (приставки на –з, -с, зависят от глухости/звонкости последующего согласного)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457200" lvl="1" indent="0">
              <a:buNone/>
              <a:defRPr/>
            </a:pPr>
            <a:r>
              <a:rPr lang="ru-RU" sz="3600" dirty="0"/>
              <a:t>без-/ бес- </a:t>
            </a:r>
            <a:endParaRPr dirty="0"/>
          </a:p>
          <a:p>
            <a:pPr marL="457200" lvl="1" indent="0">
              <a:buNone/>
              <a:defRPr/>
            </a:pPr>
            <a:r>
              <a:rPr lang="ru-RU" sz="3600" dirty="0"/>
              <a:t>воз-(</a:t>
            </a:r>
            <a:r>
              <a:rPr lang="ru-RU" sz="3600" dirty="0" err="1"/>
              <a:t>вз</a:t>
            </a:r>
            <a:r>
              <a:rPr lang="ru-RU" sz="3600" dirty="0"/>
              <a:t>-) (</a:t>
            </a:r>
            <a:r>
              <a:rPr lang="ru-RU" sz="3600" dirty="0" err="1"/>
              <a:t>взо</a:t>
            </a:r>
            <a:r>
              <a:rPr lang="ru-RU" sz="3600" dirty="0"/>
              <a:t>-)/</a:t>
            </a:r>
            <a:r>
              <a:rPr lang="ru-RU" sz="3600" dirty="0" err="1"/>
              <a:t>вос</a:t>
            </a:r>
            <a:r>
              <a:rPr lang="ru-RU" sz="3600" dirty="0"/>
              <a:t>-(</a:t>
            </a:r>
            <a:r>
              <a:rPr lang="ru-RU" sz="3600" dirty="0" err="1"/>
              <a:t>вс</a:t>
            </a:r>
            <a:r>
              <a:rPr lang="ru-RU" sz="3600" dirty="0"/>
              <a:t>-) </a:t>
            </a:r>
            <a:endParaRPr dirty="0"/>
          </a:p>
          <a:p>
            <a:pPr marL="457200" lvl="1" indent="0">
              <a:buNone/>
              <a:defRPr/>
            </a:pPr>
            <a:r>
              <a:rPr lang="ru-RU" sz="3600" dirty="0"/>
              <a:t>из-(изо-)/</a:t>
            </a:r>
            <a:r>
              <a:rPr lang="ru-RU" sz="3600" dirty="0" err="1"/>
              <a:t>ис</a:t>
            </a:r>
            <a:r>
              <a:rPr lang="ru-RU" sz="3600" dirty="0"/>
              <a:t>- </a:t>
            </a:r>
            <a:endParaRPr dirty="0"/>
          </a:p>
          <a:p>
            <a:pPr marL="457200" lvl="1" indent="0">
              <a:buNone/>
              <a:defRPr/>
            </a:pPr>
            <a:r>
              <a:rPr lang="ru-RU" sz="3600" dirty="0"/>
              <a:t>низ-/</a:t>
            </a:r>
            <a:r>
              <a:rPr lang="ru-RU" sz="3600" dirty="0" err="1"/>
              <a:t>нис</a:t>
            </a:r>
            <a:r>
              <a:rPr lang="ru-RU" sz="3600" dirty="0"/>
              <a:t>- </a:t>
            </a:r>
            <a:endParaRPr dirty="0"/>
          </a:p>
          <a:p>
            <a:pPr marL="457200" lvl="1" indent="0">
              <a:buNone/>
              <a:defRPr/>
            </a:pPr>
            <a:r>
              <a:rPr lang="ru-RU" sz="3600" dirty="0"/>
              <a:t>раз-(роз-)(</a:t>
            </a:r>
            <a:r>
              <a:rPr lang="ru-RU" sz="3600" dirty="0" err="1"/>
              <a:t>разо</a:t>
            </a:r>
            <a:r>
              <a:rPr lang="ru-RU" sz="3600" dirty="0"/>
              <a:t>-)/рас-(рос-) </a:t>
            </a:r>
            <a:endParaRPr dirty="0"/>
          </a:p>
          <a:p>
            <a:pPr marL="457200" lvl="1" indent="0">
              <a:buNone/>
              <a:defRPr/>
            </a:pPr>
            <a:r>
              <a:rPr lang="ru-RU" sz="3600" dirty="0"/>
              <a:t>через-(чрез-)/</a:t>
            </a:r>
            <a:r>
              <a:rPr lang="ru-RU" sz="3600" dirty="0" err="1"/>
              <a:t>черес</a:t>
            </a:r>
            <a:r>
              <a:rPr lang="ru-RU" sz="3600" dirty="0"/>
              <a:t>-</a:t>
            </a:r>
          </a:p>
          <a:p>
            <a:pPr marL="0" indent="0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[</a:t>
            </a:r>
            <a:r>
              <a:rPr lang="ru-RU" b="1" dirty="0">
                <a:solidFill>
                  <a:srgbClr val="FF0000"/>
                </a:solidFill>
              </a:rPr>
              <a:t>х</a:t>
            </a:r>
            <a:r>
              <a:rPr lang="en-US" b="1" dirty="0">
                <a:solidFill>
                  <a:srgbClr val="FF0000"/>
                </a:solidFill>
              </a:rPr>
              <a:t>] [</a:t>
            </a:r>
            <a:r>
              <a:rPr lang="ru-RU" b="1" dirty="0">
                <a:solidFill>
                  <a:srgbClr val="FF0000"/>
                </a:solidFill>
              </a:rPr>
              <a:t>ц</a:t>
            </a:r>
            <a:r>
              <a:rPr lang="en-US" b="1" dirty="0">
                <a:solidFill>
                  <a:srgbClr val="FF0000"/>
                </a:solidFill>
              </a:rPr>
              <a:t>] [</a:t>
            </a:r>
            <a:r>
              <a:rPr lang="ru-RU" b="1" dirty="0">
                <a:solidFill>
                  <a:srgbClr val="FF0000"/>
                </a:solidFill>
              </a:rPr>
              <a:t>ч</a:t>
            </a:r>
            <a:r>
              <a:rPr lang="en-US" b="1" dirty="0">
                <a:solidFill>
                  <a:srgbClr val="FF0000"/>
                </a:solidFill>
              </a:rPr>
              <a:t>]</a:t>
            </a:r>
            <a:r>
              <a:rPr lang="ru-RU" b="1" dirty="0">
                <a:solidFill>
                  <a:srgbClr val="FF0000"/>
                </a:solidFill>
              </a:rPr>
              <a:t> - глухие</a:t>
            </a:r>
          </a:p>
          <a:p>
            <a:pPr>
              <a:defRPr/>
            </a:pPr>
            <a:endParaRPr lang="ru-RU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ИСКЛЮЧЕНИЯ И СЛОЖНОСТИ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06552" y="177685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4000" dirty="0"/>
              <a:t>Сочетание </a:t>
            </a:r>
            <a:r>
              <a:rPr lang="ru-RU" sz="4000" b="1" dirty="0"/>
              <a:t>НЕ+С </a:t>
            </a:r>
            <a:r>
              <a:rPr lang="ru-RU" sz="4000" dirty="0"/>
              <a:t>следует отличать от изменяемой приставки </a:t>
            </a:r>
            <a:r>
              <a:rPr lang="ru-RU" sz="4000" b="1" dirty="0"/>
              <a:t>НИЗ(НИС)</a:t>
            </a:r>
            <a:r>
              <a:rPr lang="ru-RU" sz="4000" dirty="0"/>
              <a:t>. </a:t>
            </a:r>
          </a:p>
          <a:p>
            <a:pPr marL="0" indent="0">
              <a:buNone/>
              <a:defRPr/>
            </a:pPr>
            <a:r>
              <a:rPr lang="ru-RU" sz="4000" dirty="0"/>
              <a:t>Приставка </a:t>
            </a:r>
            <a:r>
              <a:rPr lang="ru-RU" sz="4000" b="1" dirty="0"/>
              <a:t>С-</a:t>
            </a:r>
            <a:r>
              <a:rPr lang="ru-RU" sz="4000" dirty="0"/>
              <a:t> не чередуется! </a:t>
            </a:r>
          </a:p>
          <a:p>
            <a:pPr marL="0" indent="0">
              <a:buNone/>
              <a:defRPr/>
            </a:pPr>
            <a:r>
              <a:rPr lang="ru-RU" sz="4000" dirty="0"/>
              <a:t>Нужно запомнить слова: </a:t>
            </a:r>
            <a:r>
              <a:rPr lang="ru-RU" sz="4000" b="1" dirty="0">
                <a:solidFill>
                  <a:srgbClr val="FF0000"/>
                </a:solidFill>
              </a:rPr>
              <a:t>здесь, здание, здоровье, ни зги не видно </a:t>
            </a:r>
            <a:r>
              <a:rPr lang="ru-RU" sz="4000" dirty="0"/>
              <a:t>(в этих словах з- входит в состав корня) + не</a:t>
            </a:r>
            <a:r>
              <a:rPr lang="ru-RU" sz="4000" dirty="0">
                <a:solidFill>
                  <a:srgbClr val="FF0000"/>
                </a:solidFill>
              </a:rPr>
              <a:t>здеш</a:t>
            </a:r>
            <a:r>
              <a:rPr lang="ru-RU" sz="4000" dirty="0"/>
              <a:t>ний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3FBE4E-D8DF-49CB-9CC9-609CCDDAB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Приставки, правописание которых зависит от лексического значения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4306427-5138-4C11-A9CB-C24955D3E1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65044"/>
              </p:ext>
            </p:extLst>
          </p:nvPr>
        </p:nvGraphicFramePr>
        <p:xfrm>
          <a:off x="1000125" y="1690688"/>
          <a:ext cx="10515600" cy="4802187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xmlns="" val="33582533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xmlns="" val="1516677124"/>
                    </a:ext>
                  </a:extLst>
                </a:gridCol>
              </a:tblGrid>
              <a:tr h="5335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5154228"/>
                  </a:ext>
                </a:extLst>
              </a:tr>
              <a:tr h="4268611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приближения 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(примчался)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присоединения 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(пришил)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близость 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(пришкольный)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неполного действия 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(прикусил)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доведения действия до конца 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(пристрелить)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действия в собственных интересах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(прикарманить)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= очень 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(премудрый)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высокая степень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= ПЕРЕ-, по-иному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ru-RU" sz="28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преступник= переступил закон, превратный = перевёрнутый)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i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193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440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7B9E96-93D8-4A46-AB62-CC72C9AFA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От ударения зависит правописание гласных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278BAC-65F2-43EE-80E1-AC5AB4C3E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482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БЕЗ УДАРЕНИЯ</a:t>
            </a:r>
          </a:p>
          <a:p>
            <a:pPr marL="0" indent="0" algn="ctr">
              <a:buNone/>
            </a:pP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РАЗ- (РАС-)</a:t>
            </a:r>
            <a:r>
              <a:rPr lang="ru-RU" sz="4000" dirty="0"/>
              <a:t> </a:t>
            </a:r>
          </a:p>
          <a:p>
            <a:pPr marL="0" indent="0" algn="ctr">
              <a:buNone/>
            </a:pPr>
            <a:r>
              <a:rPr lang="ru-RU" sz="4000" i="1" dirty="0"/>
              <a:t>разыграть</a:t>
            </a:r>
          </a:p>
          <a:p>
            <a:pPr marL="0" indent="0" algn="ctr">
              <a:buNone/>
            </a:pPr>
            <a:r>
              <a:rPr lang="ru-RU" sz="4000" i="1" dirty="0"/>
              <a:t>рассыпать</a:t>
            </a:r>
            <a:r>
              <a:rPr lang="ru-RU" sz="4000" dirty="0"/>
              <a:t> </a:t>
            </a:r>
          </a:p>
          <a:p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A1C4AEBC-CCCC-4C3C-8124-C408AC5D2BB4}"/>
              </a:ext>
            </a:extLst>
          </p:cNvPr>
          <p:cNvSpPr txBox="1">
            <a:spLocks/>
          </p:cNvSpPr>
          <p:nvPr/>
        </p:nvSpPr>
        <p:spPr>
          <a:xfrm>
            <a:off x="6248400" y="1825625"/>
            <a:ext cx="4648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ПОД УДАРЕНИЕМ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0" indent="0" algn="ctr">
              <a:buNone/>
            </a:pPr>
            <a:r>
              <a:rPr lang="ru-RU" sz="4000" b="1" dirty="0"/>
              <a:t>РОЗ- (РОС-)</a:t>
            </a:r>
            <a:r>
              <a:rPr lang="ru-RU" sz="4000" dirty="0"/>
              <a:t> </a:t>
            </a:r>
          </a:p>
          <a:p>
            <a:pPr marL="0" indent="0" algn="ctr">
              <a:buNone/>
            </a:pPr>
            <a:r>
              <a:rPr lang="ru-RU" sz="4000" i="1" dirty="0"/>
              <a:t>розыгрыш</a:t>
            </a:r>
          </a:p>
          <a:p>
            <a:pPr marL="0" indent="0" algn="ctr">
              <a:buNone/>
            </a:pPr>
            <a:r>
              <a:rPr lang="ru-RU" sz="4000" i="1" dirty="0"/>
              <a:t>россыпь</a:t>
            </a:r>
            <a:r>
              <a:rPr lang="ru-RU" sz="40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712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1E1EB6-345A-4546-B4A4-B11F2BBA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Омонимы с ПРЕ- и ПРИ-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81323E0-92B6-4DB8-9E64-EC9454FC39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827260"/>
              </p:ext>
            </p:extLst>
          </p:nvPr>
        </p:nvGraphicFramePr>
        <p:xfrm>
          <a:off x="838200" y="1371600"/>
          <a:ext cx="10777538" cy="4752023"/>
        </p:xfrm>
        <a:graphic>
          <a:graphicData uri="http://schemas.openxmlformats.org/drawingml/2006/table">
            <a:tbl>
              <a:tblPr firstRow="1" firstCol="1" bandRow="1"/>
              <a:tblGrid>
                <a:gridCol w="5571743">
                  <a:extLst>
                    <a:ext uri="{9D8B030D-6E8A-4147-A177-3AD203B41FA5}">
                      <a16:colId xmlns:a16="http://schemas.microsoft.com/office/drawing/2014/main" xmlns="" val="2681959768"/>
                    </a:ext>
                  </a:extLst>
                </a:gridCol>
                <a:gridCol w="5205795">
                  <a:extLst>
                    <a:ext uri="{9D8B030D-6E8A-4147-A177-3AD203B41FA5}">
                      <a16:colId xmlns:a16="http://schemas.microsoft.com/office/drawing/2014/main" xmlns="" val="691976114"/>
                    </a:ext>
                  </a:extLst>
                </a:gridCol>
              </a:tblGrid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819076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Презреть врага (возненавидеть)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Призреть сироту (приютить)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1771349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Пребывать в городе (находиться)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Прибывать в город (приезжать)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0398005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Преклоняться перед талантами (восхищаться)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Приклоняться к земле (наклоняться)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008912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Претворить в жизнь (исполнить)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Притворить дверь (прикрыть)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0454938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Превратности судьбы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Привратник у ворот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68930215"/>
                  </a:ext>
                </a:extLst>
              </a:tr>
              <a:tr h="322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Предавать друзей, предаваться мечтам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Придавать значение (добавлять)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032302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Претерпеть (пережить)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Притерпеться (привыкнуть)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86095803"/>
                  </a:ext>
                </a:extLst>
              </a:tr>
              <a:tr h="39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Предел (граница)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Придел (пристройка, то, что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ПРИделано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0180176"/>
                  </a:ext>
                </a:extLst>
              </a:tr>
              <a:tr h="313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Преткнуться (запнуться)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Приткнуться (устроиться без удобств)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9819649"/>
                  </a:ext>
                </a:extLst>
              </a:tr>
              <a:tr h="4748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Светопреставление (конец света),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преставиться (умереть)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Приставить (близость)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0886614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Преходящее (врЕменное)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Приходящий (вовремя)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97260807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Предать (предаться, выдать)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Придать (добавить)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5005206"/>
                  </a:ext>
                </a:extLst>
              </a:tr>
              <a:tr h="237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Преемник (ученик)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Приемник (радио)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9836162"/>
                  </a:ext>
                </a:extLst>
              </a:tr>
              <a:tr h="4748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Непреложный (незыблемый, нерушимый)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Приложить (положить вплотную)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21330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07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0D1F58-FDF1-4394-AC8C-38C655CDD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53E8B0-3074-412D-97C8-EF1E4E098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66EDC20-EA19-4D18-9C23-042EC87BB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" y="800100"/>
            <a:ext cx="1064895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4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6A3DC3-2C3F-476D-A4D6-80A71C917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Ъ и Ь разделительные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7F0EFB75-66BC-4CAC-8768-267DE38727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646166"/>
              </p:ext>
            </p:extLst>
          </p:nvPr>
        </p:nvGraphicFramePr>
        <p:xfrm>
          <a:off x="838199" y="1443037"/>
          <a:ext cx="10677525" cy="5299901"/>
        </p:xfrm>
        <a:graphic>
          <a:graphicData uri="http://schemas.openxmlformats.org/drawingml/2006/table">
            <a:tbl>
              <a:tblPr firstRow="1" firstCol="1" bandRow="1"/>
              <a:tblGrid>
                <a:gridCol w="3084360">
                  <a:extLst>
                    <a:ext uri="{9D8B030D-6E8A-4147-A177-3AD203B41FA5}">
                      <a16:colId xmlns:a16="http://schemas.microsoft.com/office/drawing/2014/main" xmlns="" val="286537727"/>
                    </a:ext>
                  </a:extLst>
                </a:gridCol>
                <a:gridCol w="2254403">
                  <a:extLst>
                    <a:ext uri="{9D8B030D-6E8A-4147-A177-3AD203B41FA5}">
                      <a16:colId xmlns:a16="http://schemas.microsoft.com/office/drawing/2014/main" xmlns="" val="1306502358"/>
                    </a:ext>
                  </a:extLst>
                </a:gridCol>
                <a:gridCol w="3101802">
                  <a:extLst>
                    <a:ext uri="{9D8B030D-6E8A-4147-A177-3AD203B41FA5}">
                      <a16:colId xmlns:a16="http://schemas.microsoft.com/office/drawing/2014/main" xmlns="" val="461288290"/>
                    </a:ext>
                  </a:extLst>
                </a:gridCol>
                <a:gridCol w="2236960">
                  <a:extLst>
                    <a:ext uri="{9D8B030D-6E8A-4147-A177-3AD203B41FA5}">
                      <a16:colId xmlns:a16="http://schemas.microsoft.com/office/drawing/2014/main" xmlns="" val="1810556728"/>
                    </a:ext>
                  </a:extLst>
                </a:gridCol>
              </a:tblGrid>
              <a:tr h="605981">
                <a:tc gridSpan="2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Ъ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Ь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9595389"/>
                  </a:ext>
                </a:extLst>
              </a:tr>
              <a:tr h="3231896">
                <a:tc>
                  <a:txBody>
                    <a:bodyPr/>
                    <a:lstStyle/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После </a:t>
                      </a: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приставок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После</a:t>
                      </a:r>
                    </a:p>
                    <a:p>
                      <a:pPr marL="449580"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двух-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49580"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трёх-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49580"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четырёх-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(в сложн.словах)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Перед</a:t>
                      </a: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Ё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Ю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корне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После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корня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После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суффикса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Перед</a:t>
                      </a: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Ё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Ю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472208"/>
                  </a:ext>
                </a:extLst>
              </a:tr>
              <a:tr h="1211960">
                <a:tc gridSpan="2">
                  <a:txBody>
                    <a:bodyPr/>
                    <a:lstStyle/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</a:t>
                      </a:r>
                      <a:r>
                        <a:rPr lang="ru-RU" sz="2800" b="1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ъ</a:t>
                      </a:r>
                      <a:r>
                        <a:rPr lang="ru-RU" sz="2800" u="dbl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</a:t>
                      </a: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</a:t>
                      </a: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</a:t>
                      </a:r>
                      <a:r>
                        <a:rPr lang="ru-RU" sz="2800" b="1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ъ</a:t>
                      </a:r>
                      <a:r>
                        <a:rPr lang="ru-RU" sz="2800" u="dbl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ю</a:t>
                      </a: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билейный</a:t>
                      </a: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двух</a:t>
                      </a:r>
                      <a:r>
                        <a:rPr lang="ru-RU" sz="2800" b="1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ъ</a:t>
                      </a:r>
                      <a:r>
                        <a:rPr lang="ru-RU" sz="2800" u="dbl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я</a:t>
                      </a: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зычный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</a:t>
                      </a:r>
                      <a:r>
                        <a:rPr lang="ru-RU" sz="2800" b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ь</a:t>
                      </a:r>
                      <a:r>
                        <a:rPr lang="ru-RU" sz="2800" b="1" u="dbl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чий (от дьяк)</a:t>
                      </a: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солов</a:t>
                      </a:r>
                      <a:r>
                        <a:rPr lang="ru-RU" sz="2800" b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ь</a:t>
                      </a:r>
                      <a:r>
                        <a:rPr lang="ru-RU" sz="2800" b="1" u="dbl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ный</a:t>
                      </a:r>
                    </a:p>
                    <a:p>
                      <a:pPr algn="just" fontAlgn="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медал</a:t>
                      </a:r>
                      <a:r>
                        <a:rPr lang="ru-RU" sz="2800" b="1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ь</a:t>
                      </a:r>
                      <a:r>
                        <a:rPr lang="ru-RU" sz="2800" b="1" u="dbl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9954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888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CB041B-72AB-4CA6-B38A-08EAC3492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Ы и </a:t>
            </a:r>
            <a:r>
              <a:rPr lang="ru-RU" b="1" dirty="0" err="1">
                <a:solidFill>
                  <a:srgbClr val="002060"/>
                </a:solidFill>
              </a:rPr>
              <a:t>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после приставок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7" name="Рисунок 46">
            <a:extLst>
              <a:ext uri="{FF2B5EF4-FFF2-40B4-BE49-F238E27FC236}">
                <a16:creationId xmlns:a16="http://schemas.microsoft.com/office/drawing/2014/main" xmlns="" id="{C91082DE-220E-4678-884E-ED9A3B35B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7787" y="54705"/>
            <a:ext cx="6329363" cy="680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897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4F1E23-2C68-4954-BED4-FBA4EFD5F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Следует обратить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508705A-242C-451E-AD29-E617B545D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0528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ин</a:t>
            </a:r>
            <a:r>
              <a:rPr lang="ru-RU" sz="4400" b="1" dirty="0">
                <a:solidFill>
                  <a:srgbClr val="FF0000"/>
                </a:solidFill>
              </a:rPr>
              <a:t>ъ</a:t>
            </a:r>
            <a:r>
              <a:rPr lang="ru-RU" sz="4400" dirty="0"/>
              <a:t>екция</a:t>
            </a:r>
          </a:p>
          <a:p>
            <a:pPr marL="0" indent="0">
              <a:buNone/>
            </a:pPr>
            <a:r>
              <a:rPr lang="ru-RU" sz="4400" dirty="0"/>
              <a:t>кон</a:t>
            </a:r>
            <a:r>
              <a:rPr lang="ru-RU" sz="4400" b="1" dirty="0">
                <a:solidFill>
                  <a:srgbClr val="FF0000"/>
                </a:solidFill>
              </a:rPr>
              <a:t>ъ</a:t>
            </a:r>
            <a:r>
              <a:rPr lang="ru-RU" sz="4400" dirty="0"/>
              <a:t>юнктура</a:t>
            </a:r>
          </a:p>
          <a:p>
            <a:pPr marL="0" indent="0">
              <a:buNone/>
            </a:pPr>
            <a:r>
              <a:rPr lang="ru-RU" sz="4400" dirty="0"/>
              <a:t>кон</a:t>
            </a:r>
            <a:r>
              <a:rPr lang="ru-RU" sz="4400" b="1" dirty="0">
                <a:solidFill>
                  <a:srgbClr val="FF0000"/>
                </a:solidFill>
              </a:rPr>
              <a:t>ъ</a:t>
            </a:r>
            <a:r>
              <a:rPr lang="ru-RU" sz="4400" dirty="0"/>
              <a:t>юнктивит</a:t>
            </a:r>
          </a:p>
          <a:p>
            <a:pPr marL="0" indent="0">
              <a:buNone/>
            </a:pPr>
            <a:r>
              <a:rPr lang="ru-RU" sz="4400" dirty="0"/>
              <a:t>ад</a:t>
            </a:r>
            <a:r>
              <a:rPr lang="ru-RU" sz="4400" b="1" dirty="0">
                <a:solidFill>
                  <a:srgbClr val="FF0000"/>
                </a:solidFill>
              </a:rPr>
              <a:t>ъ</a:t>
            </a:r>
            <a:r>
              <a:rPr lang="ru-RU" sz="4400" dirty="0"/>
              <a:t>юнкт </a:t>
            </a:r>
          </a:p>
          <a:p>
            <a:pPr marL="0" indent="0">
              <a:buNone/>
            </a:pPr>
            <a:r>
              <a:rPr lang="ru-RU" sz="4400" dirty="0"/>
              <a:t>ад</a:t>
            </a:r>
            <a:r>
              <a:rPr lang="ru-RU" sz="4400" b="1" dirty="0">
                <a:solidFill>
                  <a:srgbClr val="FF0000"/>
                </a:solidFill>
              </a:rPr>
              <a:t>ъ</a:t>
            </a:r>
            <a:r>
              <a:rPr lang="ru-RU" sz="4400" dirty="0"/>
              <a:t>ютант </a:t>
            </a:r>
          </a:p>
          <a:p>
            <a:pPr marL="0" indent="0">
              <a:buNone/>
            </a:pPr>
            <a:r>
              <a:rPr lang="ru-RU" sz="4400" dirty="0"/>
              <a:t>фел</a:t>
            </a:r>
            <a:r>
              <a:rPr lang="ru-RU" sz="4400" b="1" dirty="0"/>
              <a:t>ь</a:t>
            </a:r>
            <a:r>
              <a:rPr lang="ru-RU" sz="4400" dirty="0"/>
              <a:t>д</a:t>
            </a:r>
            <a:r>
              <a:rPr lang="ru-RU" sz="4400" b="1" dirty="0">
                <a:solidFill>
                  <a:srgbClr val="FF0000"/>
                </a:solidFill>
              </a:rPr>
              <a:t>ъ</a:t>
            </a:r>
            <a:r>
              <a:rPr lang="ru-RU" sz="4400" dirty="0"/>
              <a:t>егерь</a:t>
            </a:r>
          </a:p>
          <a:p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3C0FADBC-9348-4F9D-BC58-75C1968F0810}"/>
              </a:ext>
            </a:extLst>
          </p:cNvPr>
          <p:cNvSpPr txBox="1">
            <a:spLocks/>
          </p:cNvSpPr>
          <p:nvPr/>
        </p:nvSpPr>
        <p:spPr>
          <a:xfrm>
            <a:off x="6376988" y="1825625"/>
            <a:ext cx="420528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800" dirty="0"/>
              <a:t>пр</a:t>
            </a:r>
            <a:r>
              <a:rPr lang="ru-RU" sz="4800" b="1" dirty="0">
                <a:solidFill>
                  <a:srgbClr val="FF0000"/>
                </a:solidFill>
              </a:rPr>
              <a:t>оо</a:t>
            </a:r>
            <a:r>
              <a:rPr lang="ru-RU" sz="4800" dirty="0"/>
              <a:t>браз</a:t>
            </a:r>
          </a:p>
          <a:p>
            <a:pPr marL="0" indent="0">
              <a:buNone/>
            </a:pPr>
            <a:r>
              <a:rPr lang="ru-RU" sz="4800" dirty="0"/>
              <a:t>вз</a:t>
            </a:r>
            <a:r>
              <a:rPr lang="ru-RU" sz="4800" b="1" dirty="0">
                <a:solidFill>
                  <a:srgbClr val="FF0000"/>
                </a:solidFill>
              </a:rPr>
              <a:t>и</a:t>
            </a:r>
            <a:r>
              <a:rPr lang="ru-RU" sz="4800" dirty="0"/>
              <a:t>мать</a:t>
            </a:r>
          </a:p>
          <a:p>
            <a:pPr marL="0" indent="0">
              <a:buNone/>
            </a:pPr>
            <a:r>
              <a:rPr lang="ru-RU" sz="4800" dirty="0"/>
              <a:t>не</a:t>
            </a:r>
            <a:r>
              <a:rPr lang="ru-RU" sz="4800" b="1" dirty="0">
                <a:solidFill>
                  <a:srgbClr val="FF0000"/>
                </a:solidFill>
              </a:rPr>
              <a:t>з</a:t>
            </a:r>
            <a:r>
              <a:rPr lang="ru-RU" sz="4800" dirty="0"/>
              <a:t>дешний 	(</a:t>
            </a:r>
            <a:r>
              <a:rPr lang="ru-RU" sz="4800" b="1" dirty="0">
                <a:solidFill>
                  <a:srgbClr val="FF0000"/>
                </a:solidFill>
              </a:rPr>
              <a:t>з</a:t>
            </a:r>
            <a:r>
              <a:rPr lang="ru-RU" sz="4800" dirty="0"/>
              <a:t>десь)</a:t>
            </a:r>
          </a:p>
          <a:p>
            <a:pPr marL="0" indent="0">
              <a:buNone/>
            </a:pPr>
            <a:r>
              <a:rPr lang="ru-RU" sz="4800" dirty="0"/>
              <a:t>под</a:t>
            </a:r>
            <a:r>
              <a:rPr lang="ru-RU" sz="4800" b="1" dirty="0">
                <a:solidFill>
                  <a:srgbClr val="FF0000"/>
                </a:solidFill>
              </a:rPr>
              <a:t>ь</a:t>
            </a:r>
            <a:r>
              <a:rPr lang="ru-RU" sz="4800" dirty="0"/>
              <a:t>ячий 	(д</a:t>
            </a:r>
            <a:r>
              <a:rPr lang="ru-RU" sz="4800" b="1" dirty="0">
                <a:solidFill>
                  <a:srgbClr val="FF0000"/>
                </a:solidFill>
              </a:rPr>
              <a:t>ь</a:t>
            </a:r>
            <a:r>
              <a:rPr lang="ru-RU" sz="4800" dirty="0"/>
              <a:t>як)</a:t>
            </a:r>
          </a:p>
        </p:txBody>
      </p:sp>
    </p:spTree>
    <p:extLst>
      <p:ext uri="{BB962C8B-B14F-4D97-AF65-F5344CB8AC3E}">
        <p14:creationId xmlns:p14="http://schemas.microsoft.com/office/powerpoint/2010/main" val="359744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Задание 11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85787" y="3602038"/>
            <a:ext cx="11101387" cy="1655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6000" b="1" dirty="0">
                <a:solidFill>
                  <a:srgbClr val="002060"/>
                </a:solidFill>
              </a:rPr>
              <a:t>Правописание суффиксов</a:t>
            </a:r>
          </a:p>
          <a:p>
            <a:pPr>
              <a:defRPr/>
            </a:pPr>
            <a:r>
              <a:rPr lang="ru-RU" sz="6000" b="1" dirty="0">
                <a:solidFill>
                  <a:srgbClr val="002060"/>
                </a:solidFill>
              </a:rPr>
              <a:t>(кроме Н и НН)</a:t>
            </a:r>
          </a:p>
        </p:txBody>
      </p:sp>
    </p:spTree>
    <p:extLst>
      <p:ext uri="{BB962C8B-B14F-4D97-AF65-F5344CB8AC3E}">
        <p14:creationId xmlns:p14="http://schemas.microsoft.com/office/powerpoint/2010/main" val="20938856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4DA72B-EC66-4662-95F4-5A051F17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11. Правописание суффиксов (кроме Н и НН). </a:t>
            </a:r>
            <a:r>
              <a:rPr lang="ru-RU" b="1" u="sng" dirty="0">
                <a:solidFill>
                  <a:srgbClr val="002060"/>
                </a:solidFill>
              </a:rPr>
              <a:t>Суффиксы имен существительных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57DD0D-2A2A-439D-85D7-474B28C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1825625"/>
            <a:ext cx="11601450" cy="4351338"/>
          </a:xfrm>
        </p:spPr>
        <p:txBody>
          <a:bodyPr>
            <a:noAutofit/>
          </a:bodyPr>
          <a:lstStyle/>
          <a:p>
            <a:r>
              <a:rPr lang="ru-RU" sz="4000" dirty="0"/>
              <a:t>ЕК-ИК (ЧИК, НИК) – замочек, ключик; </a:t>
            </a:r>
          </a:p>
          <a:p>
            <a:r>
              <a:rPr lang="ru-RU" sz="4000" dirty="0"/>
              <a:t>ЧИК-ЩИК – вкладчик, барабанщик; </a:t>
            </a:r>
          </a:p>
          <a:p>
            <a:r>
              <a:rPr lang="ru-RU" sz="4000" dirty="0"/>
              <a:t>ЕЦ-ИЦ – красавец, красавица, платьице, пальтецо;</a:t>
            </a:r>
          </a:p>
          <a:p>
            <a:r>
              <a:rPr lang="ru-RU" sz="4000" dirty="0"/>
              <a:t>ИНК-ЕНК – жемчужинка, песенка; </a:t>
            </a:r>
          </a:p>
          <a:p>
            <a:r>
              <a:rPr lang="ru-RU" sz="4000" dirty="0"/>
              <a:t>ИЧК-ЕЧК – пуговичка, ложечка; </a:t>
            </a:r>
          </a:p>
          <a:p>
            <a:r>
              <a:rPr lang="ru-RU" sz="4000" dirty="0"/>
              <a:t>ИНСТВ-ЕНСТВ – меньшинство́ , </a:t>
            </a:r>
            <a:r>
              <a:rPr lang="ru-RU" sz="4000" dirty="0" err="1"/>
              <a:t>пе́рвенство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74093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4DA72B-EC66-4662-95F4-5A051F17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11. Правописание суффиксов (кроме Н и НН). </a:t>
            </a:r>
            <a:r>
              <a:rPr lang="ru-RU" b="1" u="sng" dirty="0">
                <a:solidFill>
                  <a:srgbClr val="002060"/>
                </a:solidFill>
              </a:rPr>
              <a:t>Суффиксы имен существительных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57DD0D-2A2A-439D-85D7-474B28C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1337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err="1"/>
              <a:t>тиш</a:t>
            </a:r>
            <a:r>
              <a:rPr lang="ru-RU" sz="4000" b="1" dirty="0" err="1">
                <a:solidFill>
                  <a:srgbClr val="FF0000"/>
                </a:solidFill>
              </a:rPr>
              <a:t>ИН</a:t>
            </a:r>
            <a:r>
              <a:rPr lang="ru-RU" sz="4000" dirty="0" err="1"/>
              <a:t>а</a:t>
            </a:r>
            <a:endParaRPr lang="ru-RU" sz="4000" dirty="0"/>
          </a:p>
          <a:p>
            <a:pPr marL="0" indent="0">
              <a:buNone/>
            </a:pPr>
            <a:r>
              <a:rPr lang="ru-RU" sz="4000" dirty="0" err="1"/>
              <a:t>бел</a:t>
            </a:r>
            <a:r>
              <a:rPr lang="ru-RU" sz="4000" b="1" dirty="0" err="1">
                <a:solidFill>
                  <a:srgbClr val="FF0000"/>
                </a:solidFill>
              </a:rPr>
              <a:t>ИЗН</a:t>
            </a:r>
            <a:r>
              <a:rPr lang="ru-RU" sz="4000" dirty="0" err="1"/>
              <a:t>а</a:t>
            </a:r>
            <a:endParaRPr lang="ru-RU" sz="4000" dirty="0"/>
          </a:p>
          <a:p>
            <a:pPr marL="0" indent="0">
              <a:buNone/>
            </a:pPr>
            <a:r>
              <a:rPr lang="ru-RU" sz="4000" dirty="0" err="1"/>
              <a:t>праздн</a:t>
            </a:r>
            <a:r>
              <a:rPr lang="ru-RU" sz="4000" b="1" dirty="0" err="1">
                <a:solidFill>
                  <a:srgbClr val="FF0000"/>
                </a:solidFill>
              </a:rPr>
              <a:t>ЕСТВ</a:t>
            </a:r>
            <a:r>
              <a:rPr lang="ru-RU" sz="4000" dirty="0" err="1"/>
              <a:t>о</a:t>
            </a:r>
            <a:endParaRPr lang="ru-RU" sz="4000" dirty="0"/>
          </a:p>
          <a:p>
            <a:pPr marL="0" indent="0">
              <a:buNone/>
            </a:pPr>
            <a:r>
              <a:rPr lang="ru-RU" sz="4000" dirty="0" err="1"/>
              <a:t>писа</a:t>
            </a:r>
            <a:r>
              <a:rPr lang="ru-RU" sz="4000" b="1" dirty="0" err="1">
                <a:solidFill>
                  <a:srgbClr val="FF0000"/>
                </a:solidFill>
              </a:rPr>
              <a:t>ТЕЛЬ</a:t>
            </a:r>
            <a:endParaRPr lang="ru-RU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000" dirty="0" err="1"/>
              <a:t>дизайн</a:t>
            </a:r>
            <a:r>
              <a:rPr lang="ru-RU" sz="4000" b="1" dirty="0" err="1">
                <a:solidFill>
                  <a:srgbClr val="FF0000"/>
                </a:solidFill>
              </a:rPr>
              <a:t>ЕР</a:t>
            </a:r>
            <a:endParaRPr lang="ru-RU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000" dirty="0" err="1"/>
              <a:t>ма</a:t>
            </a:r>
            <a:r>
              <a:rPr lang="ru-RU" sz="4000" b="1" dirty="0" err="1">
                <a:solidFill>
                  <a:srgbClr val="FF0000"/>
                </a:solidFill>
              </a:rPr>
              <a:t>ЕТ</a:t>
            </a:r>
            <a:r>
              <a:rPr lang="ru-RU" sz="4000" dirty="0" err="1"/>
              <a:t>а</a:t>
            </a:r>
            <a:endParaRPr lang="ru-RU" sz="40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8DDD247D-045D-4444-932B-A6D6AE0B8805}"/>
              </a:ext>
            </a:extLst>
          </p:cNvPr>
          <p:cNvSpPr txBox="1">
            <a:spLocks/>
          </p:cNvSpPr>
          <p:nvPr/>
        </p:nvSpPr>
        <p:spPr>
          <a:xfrm>
            <a:off x="7119937" y="1825625"/>
            <a:ext cx="4233863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000" dirty="0" err="1"/>
              <a:t>прав</a:t>
            </a:r>
            <a:r>
              <a:rPr lang="ru-RU" sz="4000" b="1" dirty="0" err="1">
                <a:solidFill>
                  <a:srgbClr val="FF0000"/>
                </a:solidFill>
              </a:rPr>
              <a:t>ОТ</a:t>
            </a:r>
            <a:r>
              <a:rPr lang="ru-RU" sz="4000" dirty="0" err="1"/>
              <a:t>а</a:t>
            </a:r>
            <a:endParaRPr lang="ru-RU" sz="4000" dirty="0"/>
          </a:p>
          <a:p>
            <a:pPr marL="0" indent="0">
              <a:buNone/>
            </a:pPr>
            <a:r>
              <a:rPr lang="ru-RU" sz="4000" dirty="0" err="1"/>
              <a:t>гор</a:t>
            </a:r>
            <a:r>
              <a:rPr lang="ru-RU" sz="4000" b="1" dirty="0" err="1">
                <a:solidFill>
                  <a:srgbClr val="FF0000"/>
                </a:solidFill>
              </a:rPr>
              <a:t>ЕСТЬ</a:t>
            </a:r>
            <a:endParaRPr lang="ru-RU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000" dirty="0" err="1"/>
              <a:t>горд</a:t>
            </a:r>
            <a:r>
              <a:rPr lang="ru-RU" sz="4000" b="1" dirty="0" err="1">
                <a:solidFill>
                  <a:srgbClr val="FF0000"/>
                </a:solidFill>
              </a:rPr>
              <a:t>ОСТЬ</a:t>
            </a:r>
            <a:endParaRPr lang="ru-RU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000" dirty="0" err="1"/>
              <a:t>котл</a:t>
            </a:r>
            <a:r>
              <a:rPr lang="ru-RU" sz="4000" b="1" dirty="0" err="1">
                <a:solidFill>
                  <a:srgbClr val="FF0000"/>
                </a:solidFill>
              </a:rPr>
              <a:t>ОВИН</a:t>
            </a:r>
            <a:r>
              <a:rPr lang="ru-RU" sz="4000" dirty="0" err="1"/>
              <a:t>а</a:t>
            </a:r>
            <a:endParaRPr lang="ru-RU" sz="4000" dirty="0"/>
          </a:p>
          <a:p>
            <a:pPr marL="0" indent="0">
              <a:buNone/>
            </a:pPr>
            <a:r>
              <a:rPr lang="ru-RU" sz="4000" dirty="0" err="1"/>
              <a:t>сердц</a:t>
            </a:r>
            <a:r>
              <a:rPr lang="ru-RU" sz="4000" b="1" dirty="0" err="1">
                <a:solidFill>
                  <a:srgbClr val="FF0000"/>
                </a:solidFill>
              </a:rPr>
              <a:t>ЕВИН</a:t>
            </a:r>
            <a:r>
              <a:rPr lang="ru-RU" sz="4000" dirty="0" err="1"/>
              <a:t>а</a:t>
            </a:r>
            <a:endParaRPr lang="ru-RU" sz="4000" dirty="0"/>
          </a:p>
          <a:p>
            <a:pPr marL="0" indent="0">
              <a:buNone/>
            </a:pPr>
            <a:r>
              <a:rPr lang="ru-RU" sz="4000" dirty="0" err="1"/>
              <a:t>настав</a:t>
            </a:r>
            <a:r>
              <a:rPr lang="ru-RU" sz="4000" b="1" dirty="0" err="1">
                <a:solidFill>
                  <a:srgbClr val="FF0000"/>
                </a:solidFill>
              </a:rPr>
              <a:t>НИЧ-ЕСТВ</a:t>
            </a:r>
            <a:r>
              <a:rPr lang="ru-RU" sz="4000" dirty="0" err="1"/>
              <a:t>о</a:t>
            </a:r>
            <a:r>
              <a:rPr lang="ru-RU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080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4DA72B-EC66-4662-95F4-5A051F17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11. Правописание суффиксов (кроме Н и НН). </a:t>
            </a:r>
            <a:r>
              <a:rPr lang="ru-RU" b="1" u="sng" dirty="0">
                <a:solidFill>
                  <a:srgbClr val="002060"/>
                </a:solidFill>
              </a:rPr>
              <a:t>Суффиксы имен прилагательных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57DD0D-2A2A-439D-85D7-474B28C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1825625"/>
            <a:ext cx="11601450" cy="4351338"/>
          </a:xfrm>
        </p:spPr>
        <p:txBody>
          <a:bodyPr>
            <a:noAutofit/>
          </a:bodyPr>
          <a:lstStyle/>
          <a:p>
            <a:r>
              <a:rPr lang="ru-RU" sz="4000" dirty="0"/>
              <a:t>К-СК – резкий, киргизский; </a:t>
            </a:r>
          </a:p>
          <a:p>
            <a:r>
              <a:rPr lang="ru-RU" sz="4000" dirty="0"/>
              <a:t>ЯН-ЕН(ЕНН)-ИН – масляная (краска), масленый (блин), достоин; </a:t>
            </a:r>
          </a:p>
          <a:p>
            <a:r>
              <a:rPr lang="ru-RU" sz="4000" dirty="0"/>
              <a:t>ЕЧ-АЧ – </a:t>
            </a:r>
            <a:r>
              <a:rPr lang="ru-RU" sz="4000" dirty="0" err="1"/>
              <a:t>лягу́шечий</a:t>
            </a:r>
            <a:r>
              <a:rPr lang="ru-RU" sz="4000" dirty="0"/>
              <a:t> – </a:t>
            </a:r>
            <a:r>
              <a:rPr lang="ru-RU" sz="4000" dirty="0" err="1"/>
              <a:t>лягуша́чий</a:t>
            </a:r>
            <a:r>
              <a:rPr lang="ru-RU" sz="4000" dirty="0"/>
              <a:t>; 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ИВ-ЕВ – строевой, милостивый; 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ЛИВ-ЧИВ – заботливый, отзывчивый</a:t>
            </a:r>
          </a:p>
        </p:txBody>
      </p:sp>
    </p:spTree>
    <p:extLst>
      <p:ext uri="{BB962C8B-B14F-4D97-AF65-F5344CB8AC3E}">
        <p14:creationId xmlns:p14="http://schemas.microsoft.com/office/powerpoint/2010/main" val="788677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4DA72B-EC66-4662-95F4-5A051F17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11. Правописание суффиксов (кроме Н и НН). </a:t>
            </a:r>
            <a:r>
              <a:rPr lang="ru-RU" b="1" u="sng" dirty="0">
                <a:solidFill>
                  <a:srgbClr val="002060"/>
                </a:solidFill>
              </a:rPr>
              <a:t>Суффиксы глаголов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57DD0D-2A2A-439D-85D7-474B28C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1825625"/>
            <a:ext cx="11601450" cy="4351338"/>
          </a:xfrm>
        </p:spPr>
        <p:txBody>
          <a:bodyPr>
            <a:noAutofit/>
          </a:bodyPr>
          <a:lstStyle/>
          <a:p>
            <a:r>
              <a:rPr lang="ru-RU" sz="4000" dirty="0"/>
              <a:t>гласная в инфинитиве и глаголе в форме прошедшего времени: </a:t>
            </a:r>
            <a:r>
              <a:rPr lang="ru-RU" sz="4000" dirty="0" err="1"/>
              <a:t>ненавидЕть</a:t>
            </a:r>
            <a:r>
              <a:rPr lang="ru-RU" sz="4000" dirty="0"/>
              <a:t>, </a:t>
            </a:r>
            <a:r>
              <a:rPr lang="ru-RU" sz="4000" dirty="0" err="1"/>
              <a:t>таЯли</a:t>
            </a:r>
            <a:r>
              <a:rPr lang="ru-RU" sz="4000" dirty="0"/>
              <a:t>, </a:t>
            </a:r>
            <a:r>
              <a:rPr lang="ru-RU" sz="4000" dirty="0" err="1"/>
              <a:t>обессилЕть</a:t>
            </a:r>
            <a:r>
              <a:rPr lang="ru-RU" sz="4000" dirty="0"/>
              <a:t> (самому), </a:t>
            </a:r>
            <a:r>
              <a:rPr lang="ru-RU" sz="4000" dirty="0" err="1"/>
              <a:t>обессилИть</a:t>
            </a:r>
            <a:r>
              <a:rPr lang="ru-RU" sz="4000" dirty="0"/>
              <a:t> (врага);</a:t>
            </a:r>
          </a:p>
          <a:p>
            <a:r>
              <a:rPr lang="ru-RU" sz="4000" dirty="0"/>
              <a:t>ОВА(ЕВА)-ЫВА(ИВА)-ВА – рисовать, раздумывать, преодолевать, оборудование</a:t>
            </a:r>
          </a:p>
        </p:txBody>
      </p:sp>
    </p:spTree>
    <p:extLst>
      <p:ext uri="{BB962C8B-B14F-4D97-AF65-F5344CB8AC3E}">
        <p14:creationId xmlns:p14="http://schemas.microsoft.com/office/powerpoint/2010/main" val="270957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B8C0A3-71B6-40BB-99FF-4EAB6918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Обратите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430B98-2C5D-4BB0-89F3-E0E84A6B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910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/>
              <a:t>продлевать</a:t>
            </a:r>
          </a:p>
          <a:p>
            <a:pPr marL="0" indent="0">
              <a:buNone/>
            </a:pPr>
            <a:r>
              <a:rPr lang="ru-RU" sz="4800" dirty="0"/>
              <a:t>затмевать</a:t>
            </a:r>
          </a:p>
          <a:p>
            <a:pPr marL="0" indent="0">
              <a:buNone/>
            </a:pPr>
            <a:r>
              <a:rPr lang="ru-RU" sz="4800" dirty="0"/>
              <a:t>застревать</a:t>
            </a:r>
          </a:p>
          <a:p>
            <a:pPr marL="0" indent="0">
              <a:buNone/>
            </a:pPr>
            <a:r>
              <a:rPr lang="ru-RU" sz="4800" dirty="0"/>
              <a:t>обуревать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95C50925-423F-4A02-97C5-4615108B8786}"/>
              </a:ext>
            </a:extLst>
          </p:cNvPr>
          <p:cNvSpPr txBox="1">
            <a:spLocks/>
          </p:cNvSpPr>
          <p:nvPr/>
        </p:nvSpPr>
        <p:spPr>
          <a:xfrm>
            <a:off x="6096000" y="1887538"/>
            <a:ext cx="44910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800" dirty="0"/>
              <a:t>встревать</a:t>
            </a:r>
          </a:p>
          <a:p>
            <a:pPr marL="0" indent="0">
              <a:buNone/>
            </a:pPr>
            <a:r>
              <a:rPr lang="ru-RU" sz="4800" dirty="0"/>
              <a:t>подразумевать</a:t>
            </a:r>
          </a:p>
          <a:p>
            <a:pPr marL="0" indent="0">
              <a:buNone/>
            </a:pPr>
            <a:r>
              <a:rPr lang="ru-RU" sz="4800" dirty="0"/>
              <a:t>недоумевать</a:t>
            </a:r>
          </a:p>
          <a:p>
            <a:pPr marL="0" indent="0">
              <a:buNone/>
            </a:pPr>
            <a:r>
              <a:rPr lang="ru-RU" sz="4800" dirty="0"/>
              <a:t>намереваться </a:t>
            </a:r>
          </a:p>
        </p:txBody>
      </p:sp>
    </p:spTree>
    <p:extLst>
      <p:ext uri="{BB962C8B-B14F-4D97-AF65-F5344CB8AC3E}">
        <p14:creationId xmlns:p14="http://schemas.microsoft.com/office/powerpoint/2010/main" val="3886649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B8C0A3-71B6-40BB-99FF-4EAB6918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Обратите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430B98-2C5D-4BB0-89F3-E0E84A6B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910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/>
              <a:t>развед</a:t>
            </a:r>
            <a:r>
              <a:rPr lang="ru-RU" sz="4800" b="1" dirty="0">
                <a:solidFill>
                  <a:srgbClr val="002060"/>
                </a:solidFill>
              </a:rPr>
              <a:t>ыва</a:t>
            </a:r>
            <a:r>
              <a:rPr lang="ru-RU" sz="4800" dirty="0"/>
              <a:t>ть</a:t>
            </a:r>
          </a:p>
          <a:p>
            <a:pPr marL="0" indent="0">
              <a:buNone/>
            </a:pPr>
            <a:r>
              <a:rPr lang="ru-RU" sz="4800" dirty="0"/>
              <a:t>отвед</a:t>
            </a:r>
            <a:r>
              <a:rPr lang="ru-RU" sz="4800" b="1" dirty="0">
                <a:solidFill>
                  <a:srgbClr val="002060"/>
                </a:solidFill>
              </a:rPr>
              <a:t>ыва</a:t>
            </a:r>
            <a:r>
              <a:rPr lang="ru-RU" sz="4800" dirty="0"/>
              <a:t>ть</a:t>
            </a:r>
          </a:p>
          <a:p>
            <a:pPr marL="0" indent="0">
              <a:buNone/>
            </a:pPr>
            <a:r>
              <a:rPr lang="ru-RU" sz="4800" dirty="0"/>
              <a:t>провед</a:t>
            </a:r>
            <a:r>
              <a:rPr lang="ru-RU" sz="4800" b="1" dirty="0">
                <a:solidFill>
                  <a:srgbClr val="002060"/>
                </a:solidFill>
              </a:rPr>
              <a:t>ыва</a:t>
            </a:r>
            <a:r>
              <a:rPr lang="ru-RU" sz="4800" dirty="0"/>
              <a:t>ть</a:t>
            </a:r>
          </a:p>
          <a:p>
            <a:pPr marL="0" indent="0">
              <a:buNone/>
            </a:pPr>
            <a:r>
              <a:rPr lang="ru-RU" sz="4800" dirty="0"/>
              <a:t>навед</a:t>
            </a:r>
            <a:r>
              <a:rPr lang="ru-RU" sz="4800" b="1" dirty="0">
                <a:solidFill>
                  <a:srgbClr val="002060"/>
                </a:solidFill>
              </a:rPr>
              <a:t>ыва</a:t>
            </a:r>
            <a:r>
              <a:rPr lang="ru-RU" sz="4800" dirty="0"/>
              <a:t>ться</a:t>
            </a:r>
          </a:p>
          <a:p>
            <a:pPr marL="0" indent="0">
              <a:buNone/>
            </a:pPr>
            <a:r>
              <a:rPr lang="ru-RU" sz="4800" dirty="0"/>
              <a:t>вывед</a:t>
            </a:r>
            <a:r>
              <a:rPr lang="ru-RU" sz="4800" b="1" dirty="0">
                <a:solidFill>
                  <a:srgbClr val="002060"/>
                </a:solidFill>
              </a:rPr>
              <a:t>ыва</a:t>
            </a:r>
            <a:r>
              <a:rPr lang="ru-RU" sz="4800" dirty="0"/>
              <a:t>ть</a:t>
            </a:r>
          </a:p>
        </p:txBody>
      </p:sp>
    </p:spTree>
    <p:extLst>
      <p:ext uri="{BB962C8B-B14F-4D97-AF65-F5344CB8AC3E}">
        <p14:creationId xmlns:p14="http://schemas.microsoft.com/office/powerpoint/2010/main" val="230941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14857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Задание 9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2888221"/>
            <a:ext cx="9144000" cy="1655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6000" dirty="0">
                <a:solidFill>
                  <a:srgbClr val="002060"/>
                </a:solidFill>
              </a:rPr>
              <a:t>Правописание гласных в корне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Переходные и непереходные глаголы с </a:t>
            </a:r>
            <a:r>
              <a:rPr lang="ru-RU" b="1" dirty="0" err="1">
                <a:solidFill>
                  <a:srgbClr val="002060"/>
                </a:solidFill>
              </a:rPr>
              <a:t>обез</a:t>
            </a:r>
            <a:r>
              <a:rPr lang="ru-RU" b="1" dirty="0">
                <a:solidFill>
                  <a:srgbClr val="002060"/>
                </a:solidFill>
              </a:rPr>
              <a:t>-/</a:t>
            </a:r>
            <a:r>
              <a:rPr lang="ru-RU" b="1" dirty="0" err="1">
                <a:solidFill>
                  <a:srgbClr val="002060"/>
                </a:solidFill>
              </a:rPr>
              <a:t>обес</a:t>
            </a:r>
            <a:r>
              <a:rPr lang="ru-RU" b="1" dirty="0">
                <a:solidFill>
                  <a:srgbClr val="002060"/>
                </a:solidFill>
              </a:rPr>
              <a:t>-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391193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u="sng" dirty="0"/>
              <a:t>Переходный</a:t>
            </a:r>
          </a:p>
          <a:p>
            <a:pPr marL="0" indent="0" algn="ctr">
              <a:buNone/>
            </a:pPr>
            <a:r>
              <a:rPr lang="ru-RU" dirty="0"/>
              <a:t>есть зависимый </a:t>
            </a:r>
          </a:p>
          <a:p>
            <a:pPr marL="0" indent="0" algn="ctr">
              <a:buNone/>
            </a:pPr>
            <a:r>
              <a:rPr lang="ru-RU" dirty="0" err="1"/>
              <a:t>В.п</a:t>
            </a:r>
            <a:r>
              <a:rPr lang="ru-RU" dirty="0"/>
              <a:t>. без предлога </a:t>
            </a:r>
          </a:p>
          <a:p>
            <a:pPr marL="0" indent="0" algn="ctr">
              <a:buNone/>
            </a:pPr>
            <a:r>
              <a:rPr lang="ru-RU" dirty="0"/>
              <a:t>(кого? что?)</a:t>
            </a:r>
          </a:p>
          <a:p>
            <a:pPr marL="0" indent="0" algn="ctr">
              <a:buNone/>
            </a:pPr>
            <a:r>
              <a:rPr lang="ru-RU" sz="4800" b="1" i="1" dirty="0">
                <a:solidFill>
                  <a:srgbClr val="FF0000"/>
                </a:solidFill>
              </a:rPr>
              <a:t>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Например,</a:t>
            </a:r>
          </a:p>
          <a:p>
            <a:pPr marL="0" indent="0">
              <a:buNone/>
            </a:pPr>
            <a:r>
              <a:rPr lang="ru-RU" dirty="0"/>
              <a:t>обессилить противника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560127" y="1916319"/>
            <a:ext cx="391193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b="1" u="sng" dirty="0"/>
              <a:t>Непереходный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/>
              <a:t>нет зависимого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err="1"/>
              <a:t>В.п</a:t>
            </a:r>
            <a:r>
              <a:rPr lang="ru-RU" dirty="0"/>
              <a:t>. без предлога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4800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sz="4800" b="1" i="1" dirty="0">
                <a:solidFill>
                  <a:srgbClr val="FF0000"/>
                </a:solidFill>
              </a:rPr>
              <a:t>Е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Например,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обессилеть от голода</a:t>
            </a:r>
          </a:p>
        </p:txBody>
      </p:sp>
    </p:spTree>
    <p:extLst>
      <p:ext uri="{BB962C8B-B14F-4D97-AF65-F5344CB8AC3E}">
        <p14:creationId xmlns:p14="http://schemas.microsoft.com/office/powerpoint/2010/main" val="32762359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Обратите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40306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u="sng" dirty="0"/>
              <a:t>выздоров</a:t>
            </a:r>
            <a:r>
              <a:rPr lang="ru-RU" sz="4000" u="sng" dirty="0">
                <a:solidFill>
                  <a:srgbClr val="FF0000"/>
                </a:solidFill>
              </a:rPr>
              <a:t>е</a:t>
            </a:r>
            <a:r>
              <a:rPr lang="ru-RU" sz="4000" u="sng" dirty="0"/>
              <a:t>ть</a:t>
            </a:r>
          </a:p>
          <a:p>
            <a:pPr marL="0" indent="0">
              <a:buNone/>
            </a:pPr>
            <a:r>
              <a:rPr lang="ru-RU" sz="4000" dirty="0"/>
              <a:t>выздоров</a:t>
            </a:r>
            <a:r>
              <a:rPr lang="ru-RU" sz="4000" dirty="0">
                <a:solidFill>
                  <a:srgbClr val="FF0000"/>
                </a:solidFill>
              </a:rPr>
              <a:t>е</a:t>
            </a:r>
            <a:r>
              <a:rPr lang="ru-RU" sz="4000" dirty="0"/>
              <a:t>ю</a:t>
            </a:r>
          </a:p>
          <a:p>
            <a:pPr marL="0" indent="0">
              <a:buNone/>
            </a:pPr>
            <a:r>
              <a:rPr lang="ru-RU" sz="4000" dirty="0"/>
              <a:t>выздоров</a:t>
            </a:r>
            <a:r>
              <a:rPr lang="ru-RU" sz="4000" dirty="0">
                <a:solidFill>
                  <a:srgbClr val="FF0000"/>
                </a:solidFill>
              </a:rPr>
              <a:t>е</a:t>
            </a:r>
            <a:r>
              <a:rPr lang="ru-RU" sz="4000" dirty="0"/>
              <a:t>ешь</a:t>
            </a:r>
          </a:p>
          <a:p>
            <a:pPr marL="0" indent="0">
              <a:buNone/>
            </a:pPr>
            <a:r>
              <a:rPr lang="ru-RU" sz="4000" dirty="0"/>
              <a:t>выздоров</a:t>
            </a:r>
            <a:r>
              <a:rPr lang="ru-RU" sz="4000" dirty="0">
                <a:solidFill>
                  <a:srgbClr val="FF0000"/>
                </a:solidFill>
              </a:rPr>
              <a:t>е</a:t>
            </a:r>
            <a:r>
              <a:rPr lang="ru-RU" sz="4000" dirty="0"/>
              <a:t>ем</a:t>
            </a:r>
          </a:p>
          <a:p>
            <a:pPr marL="0" indent="0">
              <a:buNone/>
            </a:pPr>
            <a:r>
              <a:rPr lang="ru-RU" sz="4000" dirty="0"/>
              <a:t>выздоров</a:t>
            </a:r>
            <a:r>
              <a:rPr lang="ru-RU" sz="4000" dirty="0">
                <a:solidFill>
                  <a:srgbClr val="FF0000"/>
                </a:solidFill>
              </a:rPr>
              <a:t>е</a:t>
            </a:r>
            <a:r>
              <a:rPr lang="ru-RU" sz="4000" dirty="0"/>
              <a:t>ете</a:t>
            </a:r>
          </a:p>
          <a:p>
            <a:pPr marL="0" indent="0">
              <a:buNone/>
            </a:pPr>
            <a:r>
              <a:rPr lang="ru-RU" sz="4000" dirty="0"/>
              <a:t>выздоров</a:t>
            </a:r>
            <a:r>
              <a:rPr lang="ru-RU" sz="4000" dirty="0">
                <a:solidFill>
                  <a:srgbClr val="FF0000"/>
                </a:solidFill>
              </a:rPr>
              <a:t>е</a:t>
            </a:r>
            <a:r>
              <a:rPr lang="ru-RU" sz="4000" dirty="0"/>
              <a:t>ют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488875" y="2826326"/>
            <a:ext cx="4030683" cy="3215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опроти́в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anose="020B0604020202020204" pitchFamily="34" charset="0"/>
              </a:rPr>
              <a:t>е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ть</a:t>
            </a: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неотъе́мл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anose="020B0604020202020204" pitchFamily="34" charset="0"/>
              </a:rPr>
              <a:t>е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ть</a:t>
            </a: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прие́мл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anose="020B0604020202020204" pitchFamily="34" charset="0"/>
              </a:rPr>
              <a:t>е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ть</a:t>
            </a: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опосты́л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Arial" panose="020B0604020202020204" pitchFamily="34" charset="0"/>
              </a:rPr>
              <a:t>е</a:t>
            </a:r>
            <a:r>
              <a:rPr kumimoji="0" lang="ru-RU" altLang="ru-RU" sz="4000" b="0" i="1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inherit"/>
                <a:cs typeface="Arial" panose="020B0604020202020204" pitchFamily="34" charset="0"/>
              </a:rPr>
              <a:t>ть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40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-138499"/>
            <a:ext cx="80150" cy="27699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682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4DA72B-EC66-4662-95F4-5A051F17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11. Правописание суффиксов (кроме Н и НН). </a:t>
            </a:r>
            <a:r>
              <a:rPr lang="ru-RU" b="1" u="sng" dirty="0">
                <a:solidFill>
                  <a:srgbClr val="002060"/>
                </a:solidFill>
              </a:rPr>
              <a:t>Суффиксы наречий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57DD0D-2A2A-439D-85D7-474B28C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1825625"/>
            <a:ext cx="1160145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/>
              <a:t>А-О – издавна, влево, дословно</a:t>
            </a:r>
          </a:p>
        </p:txBody>
      </p:sp>
    </p:spTree>
    <p:extLst>
      <p:ext uri="{BB962C8B-B14F-4D97-AF65-F5344CB8AC3E}">
        <p14:creationId xmlns:p14="http://schemas.microsoft.com/office/powerpoint/2010/main" val="9476997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4DA72B-EC66-4662-95F4-5A051F17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Задание 11. Правописание суффиксов (кроме Н и НН). 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A57DD0D-2A2A-439D-85D7-474B28C37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1825625"/>
            <a:ext cx="11601450" cy="4351338"/>
          </a:xfrm>
        </p:spPr>
        <p:txBody>
          <a:bodyPr>
            <a:noAutofit/>
          </a:bodyPr>
          <a:lstStyle/>
          <a:p>
            <a:r>
              <a:rPr lang="ru-RU" sz="4800" dirty="0"/>
              <a:t>О-Ё-Е – речонка, глянцевый, лишён, дирижёр; </a:t>
            </a:r>
          </a:p>
          <a:p>
            <a:r>
              <a:rPr lang="ru-RU" sz="4800" dirty="0"/>
              <a:t>Ы-И – сестрицын, акция.</a:t>
            </a:r>
          </a:p>
        </p:txBody>
      </p:sp>
    </p:spTree>
    <p:extLst>
      <p:ext uri="{BB962C8B-B14F-4D97-AF65-F5344CB8AC3E}">
        <p14:creationId xmlns:p14="http://schemas.microsoft.com/office/powerpoint/2010/main" val="39242965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096907-DB0C-49B6-8116-11E99629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Обратите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F1FBA7-E721-4F43-A068-BD9602B4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7677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парчовый (сарафан) </a:t>
            </a:r>
          </a:p>
          <a:p>
            <a:pPr marL="0" indent="0">
              <a:buNone/>
            </a:pPr>
            <a:r>
              <a:rPr lang="ru-RU" sz="3200" dirty="0"/>
              <a:t>кумачовая (рубаха) </a:t>
            </a:r>
          </a:p>
          <a:p>
            <a:pPr marL="0" indent="0">
              <a:buNone/>
            </a:pPr>
            <a:r>
              <a:rPr lang="ru-RU" sz="3200" dirty="0"/>
              <a:t>чесучовый (пиджак) </a:t>
            </a:r>
          </a:p>
          <a:p>
            <a:pPr marL="0" indent="0">
              <a:buNone/>
            </a:pPr>
            <a:r>
              <a:rPr lang="ru-RU" sz="3200" dirty="0"/>
              <a:t>песцовый (воротник) </a:t>
            </a:r>
          </a:p>
          <a:p>
            <a:pPr marL="0" indent="0">
              <a:buNone/>
            </a:pPr>
            <a:r>
              <a:rPr lang="ru-RU" sz="3200" dirty="0"/>
              <a:t>холщовая (сумка) 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EAF68D5F-8D7D-4838-8D1F-521E0D864A31}"/>
              </a:ext>
            </a:extLst>
          </p:cNvPr>
          <p:cNvSpPr txBox="1">
            <a:spLocks/>
          </p:cNvSpPr>
          <p:nvPr/>
        </p:nvSpPr>
        <p:spPr>
          <a:xfrm>
            <a:off x="5986462" y="1825625"/>
            <a:ext cx="515778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3200" dirty="0"/>
              <a:t>сургучовая (печать)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/>
              <a:t>изразцовая (печь)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/>
              <a:t>ситцевая (ткань)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/>
              <a:t>гуттаперчевая (трубка)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3200" dirty="0"/>
              <a:t>кварцевые (часы) </a:t>
            </a:r>
          </a:p>
        </p:txBody>
      </p:sp>
    </p:spTree>
    <p:extLst>
      <p:ext uri="{BB962C8B-B14F-4D97-AF65-F5344CB8AC3E}">
        <p14:creationId xmlns:p14="http://schemas.microsoft.com/office/powerpoint/2010/main" val="29251499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B2329E-762C-441C-A8D9-AF8902B27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Обратите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D9E7CCE-399B-4355-A8D8-6CAA7C7F0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В языковом материале задания 11 ЕГЭ по русскому языку могут быть представлены слова, в которых не нужно вставлять буквы. Например: </a:t>
            </a:r>
            <a:r>
              <a:rPr lang="ru-RU" sz="4000" b="1" i="1" dirty="0" err="1"/>
              <a:t>плос</a:t>
            </a:r>
            <a:r>
              <a:rPr lang="ru-RU" sz="4000" b="1" i="1" dirty="0"/>
              <a:t>..кий, </a:t>
            </a:r>
            <a:r>
              <a:rPr lang="ru-RU" sz="4000" b="1" i="1" dirty="0" err="1"/>
              <a:t>турец</a:t>
            </a:r>
            <a:r>
              <a:rPr lang="ru-RU" sz="4000" b="1" i="1" dirty="0"/>
              <a:t>..кий.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rgbClr val="C00000"/>
                </a:solidFill>
              </a:rPr>
              <a:t>При этом подобные слова не могут образовать пару и войти в правильный ответ. </a:t>
            </a:r>
          </a:p>
        </p:txBody>
      </p:sp>
    </p:spTree>
    <p:extLst>
      <p:ext uri="{BB962C8B-B14F-4D97-AF65-F5344CB8AC3E}">
        <p14:creationId xmlns:p14="http://schemas.microsoft.com/office/powerpoint/2010/main" val="11353368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BB35F0-B20B-4FA3-9D46-1126CFC6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Интерактивная отработка орфографических умений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E279EA-FBE8-4B1C-B375-CF5F9F5A0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hlinkClick r:id="rId2"/>
              </a:rPr>
              <a:t>https://obrazavr.ru/trenazhyory/ege/russkij-yazyk-ege/orfografiya/zadanie-10-pravopisanie-pristavok/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012879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BB35F0-B20B-4FA3-9D46-1126CFC6D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Интерактивная отработка орфографических умений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E279EA-FBE8-4B1C-B375-CF5F9F5A0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hlinkClick r:id="rId2"/>
              </a:rPr>
              <a:t>https://gramota.ru/uchebnik/uprazhneniya?cat=1</a:t>
            </a:r>
            <a:endParaRPr lang="ru-RU" sz="4000" dirty="0"/>
          </a:p>
          <a:p>
            <a:pPr marL="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0405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258417"/>
            <a:ext cx="10515600" cy="5918546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4400" b="1" dirty="0">
                <a:latin typeface="Times New Roman"/>
                <a:cs typeface="Times New Roman"/>
              </a:rPr>
              <a:t>Гласную 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lang="ru-RU" sz="4400" b="1" dirty="0">
                <a:latin typeface="Times New Roman"/>
                <a:cs typeface="Times New Roman"/>
              </a:rPr>
              <a:t> в безударных корнях глаголов </a:t>
            </a:r>
            <a:r>
              <a:rPr lang="ru-RU" sz="4400" b="1" u="sng" dirty="0">
                <a:latin typeface="Times New Roman"/>
                <a:cs typeface="Times New Roman"/>
              </a:rPr>
              <a:t>совершенного вида </a:t>
            </a:r>
            <a:r>
              <a:rPr lang="ru-RU" sz="4400" b="1" dirty="0">
                <a:latin typeface="Times New Roman"/>
                <a:cs typeface="Times New Roman"/>
              </a:rPr>
              <a:t/>
            </a:r>
            <a:br>
              <a:rPr lang="ru-RU" sz="4400" b="1" dirty="0">
                <a:latin typeface="Times New Roman"/>
                <a:cs typeface="Times New Roman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нельзя проверять </a:t>
            </a:r>
            <a:b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</a:br>
            <a:r>
              <a:rPr lang="ru-RU" sz="4400" b="1" dirty="0">
                <a:latin typeface="Times New Roman"/>
                <a:cs typeface="Times New Roman"/>
              </a:rPr>
              <a:t>формами </a:t>
            </a:r>
            <a:r>
              <a:rPr lang="ru-RU" sz="4400" b="1" u="sng" dirty="0">
                <a:latin typeface="Times New Roman"/>
                <a:cs typeface="Times New Roman"/>
              </a:rPr>
              <a:t>несовершенного вида</a:t>
            </a:r>
            <a:r>
              <a:rPr lang="ru-RU" sz="4400" b="1" dirty="0">
                <a:latin typeface="Times New Roman"/>
                <a:cs typeface="Times New Roman"/>
              </a:rPr>
              <a:t> на </a:t>
            </a:r>
            <a:br>
              <a:rPr lang="ru-RU" sz="4400" b="1" dirty="0">
                <a:latin typeface="Times New Roman"/>
                <a:cs typeface="Times New Roman"/>
              </a:rPr>
            </a:b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lang="ru-RU" sz="4400" b="1" dirty="0" err="1">
                <a:solidFill>
                  <a:srgbClr val="C00000"/>
                </a:solidFill>
                <a:latin typeface="Times New Roman"/>
                <a:cs typeface="Times New Roman"/>
              </a:rPr>
              <a:t>ывать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 (–</a:t>
            </a:r>
            <a:r>
              <a:rPr lang="ru-RU" sz="4400" b="1" dirty="0" err="1">
                <a:solidFill>
                  <a:srgbClr val="C00000"/>
                </a:solidFill>
                <a:latin typeface="Times New Roman"/>
                <a:cs typeface="Times New Roman"/>
              </a:rPr>
              <a:t>ивать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)</a:t>
            </a:r>
            <a:b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</a:br>
            <a:r>
              <a:rPr lang="ru-RU" sz="4400" b="1" dirty="0">
                <a:latin typeface="Times New Roman"/>
                <a:cs typeface="Times New Roman"/>
              </a:rPr>
              <a:t/>
            </a:r>
            <a:br>
              <a:rPr lang="ru-RU" sz="4400" b="1" dirty="0">
                <a:latin typeface="Times New Roman"/>
                <a:cs typeface="Times New Roman"/>
              </a:rPr>
            </a:br>
            <a:r>
              <a:rPr lang="ru-RU" sz="4400" b="1" dirty="0">
                <a:latin typeface="Times New Roman"/>
                <a:cs typeface="Times New Roman"/>
              </a:rPr>
              <a:t>например: </a:t>
            </a:r>
            <a:br>
              <a:rPr lang="ru-RU" sz="4400" b="1" dirty="0">
                <a:latin typeface="Times New Roman"/>
                <a:cs typeface="Times New Roman"/>
              </a:rPr>
            </a:br>
            <a:r>
              <a:rPr lang="ru-RU" sz="4400" b="1" dirty="0">
                <a:latin typeface="Times New Roman"/>
                <a:cs typeface="Times New Roman"/>
              </a:rPr>
              <a:t>оп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lang="ru-RU" sz="4400" b="1" dirty="0">
                <a:latin typeface="Times New Roman"/>
                <a:cs typeface="Times New Roman"/>
              </a:rPr>
              <a:t>здать (п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lang="ru-RU" sz="4400" b="1" dirty="0">
                <a:latin typeface="Times New Roman"/>
                <a:cs typeface="Times New Roman"/>
              </a:rPr>
              <a:t>здний, хотя оп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а</a:t>
            </a:r>
            <a:r>
              <a:rPr lang="ru-RU" sz="4400" b="1" dirty="0">
                <a:latin typeface="Times New Roman"/>
                <a:cs typeface="Times New Roman"/>
              </a:rPr>
              <a:t>здывать), раскр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lang="ru-RU" sz="4400" b="1" dirty="0">
                <a:latin typeface="Times New Roman"/>
                <a:cs typeface="Times New Roman"/>
              </a:rPr>
              <a:t>ить (кр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о</a:t>
            </a:r>
            <a:r>
              <a:rPr lang="ru-RU" sz="4400" b="1" dirty="0">
                <a:latin typeface="Times New Roman"/>
                <a:cs typeface="Times New Roman"/>
              </a:rPr>
              <a:t>йка, хотя раскр</a:t>
            </a:r>
            <a:r>
              <a:rPr lang="ru-RU" sz="4400" b="1" dirty="0">
                <a:solidFill>
                  <a:srgbClr val="C00000"/>
                </a:solidFill>
                <a:latin typeface="Times New Roman"/>
                <a:cs typeface="Times New Roman"/>
              </a:rPr>
              <a:t>а</a:t>
            </a:r>
            <a:r>
              <a:rPr lang="ru-RU" sz="4400" b="1" dirty="0">
                <a:latin typeface="Times New Roman"/>
                <a:cs typeface="Times New Roman"/>
              </a:rPr>
              <a:t>ивать)</a:t>
            </a: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08598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Е//И</a:t>
            </a:r>
            <a:r>
              <a:rPr lang="ru-RU" sz="6600" b="0" i="0" u="none" strike="noStrike" cap="none">
                <a:ln>
                  <a:noFill/>
                </a:ln>
                <a:solidFill>
                  <a:schemeClr val="tx1"/>
                </a:solidFill>
                <a:latin typeface="Arial"/>
              </a:rPr>
              <a:t/>
            </a:r>
            <a:br>
              <a:rPr lang="ru-RU" sz="6600" b="0" i="0" u="none" strike="noStrike" cap="none">
                <a:ln>
                  <a:noFill/>
                </a:ln>
                <a:solidFill>
                  <a:schemeClr val="tx1"/>
                </a:solidFill>
                <a:latin typeface="Arial"/>
              </a:rPr>
            </a:b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045526"/>
              </p:ext>
            </p:extLst>
          </p:nvPr>
        </p:nvGraphicFramePr>
        <p:xfrm>
          <a:off x="993912" y="974034"/>
          <a:ext cx="10359888" cy="5806497"/>
        </p:xfrm>
        <a:graphic>
          <a:graphicData uri="http://schemas.openxmlformats.org/drawingml/2006/table">
            <a:tbl>
              <a:tblPr firstRow="1" firstCol="1" bandRow="1"/>
              <a:tblGrid>
                <a:gridCol w="2892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872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03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81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корни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примеры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исключения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9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бер // б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пер // п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дер // д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тер // т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мер // м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р             </a:t>
                      </a:r>
                      <a:r>
                        <a:rPr lang="ru-RU" sz="24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блест // бл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ст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жег // ж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стел // ст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чет // ч</a:t>
                      </a:r>
                      <a:r>
                        <a:rPr lang="ru-RU" sz="24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соберу – собирать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запереть – запирать </a:t>
                      </a:r>
                      <a:r>
                        <a:rPr lang="ru-RU" sz="2400" i="1" dirty="0">
                          <a:solidFill>
                            <a:srgbClr val="000000"/>
                          </a:solidFill>
                          <a:latin typeface="YS Text"/>
                          <a:ea typeface="Calibri"/>
                          <a:cs typeface="Times New Roman"/>
                        </a:rPr>
                        <a:t>(«закрыть», «открыть», «двигать», «выдаваться вперёд»)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удирать – удеру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вытереть – вытирать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замереть – замирать </a:t>
                      </a:r>
                      <a:r>
                        <a:rPr lang="ru-RU" sz="2400" i="1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400" i="1" dirty="0">
                          <a:solidFill>
                            <a:srgbClr val="000000"/>
                          </a:solidFill>
                          <a:latin typeface="YS Text"/>
                          <a:ea typeface="Calibri"/>
                          <a:cs typeface="Times New Roman"/>
                        </a:rPr>
                        <a:t>«мёртвый», «умирать», «замереть, стать неподвижным»</a:t>
                      </a:r>
                      <a:r>
                        <a:rPr lang="ru-RU" sz="2400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блестеть – блистать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выжег – выжигаю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застелить – застилать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вычет – вычитать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9402417" y="2013846"/>
            <a:ext cx="1795671" cy="38701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соч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е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тать, соч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е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тание,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ч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е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та,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обж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г,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отж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г,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розж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г</a:t>
            </a:r>
            <a:endParaRPr lang="ru-RU" sz="2800" dirty="0">
              <a:ea typeface="Calibri"/>
              <a:cs typeface="Times New Roman"/>
            </a:endParaRPr>
          </a:p>
        </p:txBody>
      </p:sp>
      <p:sp>
        <p:nvSpPr>
          <p:cNvPr id="6" name="Правая фигурная скобка 5"/>
          <p:cNvSpPr/>
          <p:nvPr/>
        </p:nvSpPr>
        <p:spPr bwMode="auto">
          <a:xfrm>
            <a:off x="2902227" y="1769166"/>
            <a:ext cx="358706" cy="3528392"/>
          </a:xfrm>
          <a:prstGeom prst="rightBrace">
            <a:avLst>
              <a:gd name="adj1" fmla="val 833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375064"/>
            <a:ext cx="10515600" cy="784535"/>
          </a:xfrm>
        </p:spPr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00B050"/>
                </a:solidFill>
                <a:latin typeface="Times New Roman"/>
                <a:cs typeface="Times New Roman"/>
              </a:rPr>
              <a:t>А//О</a:t>
            </a:r>
            <a:endParaRPr lang="ru-RU">
              <a:solidFill>
                <a:srgbClr val="00B05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97227" y="1159599"/>
          <a:ext cx="10127973" cy="5557865"/>
        </p:xfrm>
        <a:graphic>
          <a:graphicData uri="http://schemas.openxmlformats.org/drawingml/2006/table">
            <a:tbl>
              <a:tblPr firstRow="1" firstCol="1" bandRow="1"/>
              <a:tblGrid>
                <a:gridCol w="25154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87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248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1625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 ПОСЛЕДУЮЩЕЙ СОГЛАСНОЙ</a:t>
                      </a: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0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корни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примеры</a:t>
                      </a: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исключения</a:t>
                      </a: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36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</a:t>
                      </a: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//р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щ</a:t>
                      </a: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//р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растение – выращенный – росло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838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//л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полагаться – положиться  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264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ск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//ск</a:t>
                      </a:r>
                      <a:r>
                        <a:rPr lang="ru-RU" sz="2800" b="1" u="sng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2800" b="1" u="sng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скакать – выскочить 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 bwMode="auto">
          <a:xfrm>
            <a:off x="8288625" y="2143125"/>
            <a:ext cx="2714626" cy="203524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отр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сль, р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сток, Р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стислав,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Р</a:t>
            </a:r>
            <a:r>
              <a:rPr lang="ru-RU" sz="2400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стов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sz="2400" dirty="0">
                <a:latin typeface="Times New Roman"/>
                <a:cs typeface="Times New Roman"/>
              </a:rPr>
              <a:t>р</a:t>
            </a:r>
            <a:r>
              <a:rPr lang="ru-RU" sz="24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lang="ru-RU" sz="2400" dirty="0">
                <a:latin typeface="Times New Roman"/>
                <a:cs typeface="Times New Roman"/>
              </a:rPr>
              <a:t>стовщик, </a:t>
            </a:r>
          </a:p>
          <a:p>
            <a:pPr algn="ctr">
              <a:defRPr/>
            </a:pPr>
            <a:r>
              <a:rPr lang="ru-RU" sz="2400" dirty="0">
                <a:latin typeface="Times New Roman"/>
                <a:cs typeface="Times New Roman"/>
              </a:rPr>
              <a:t>подр</a:t>
            </a:r>
            <a:r>
              <a:rPr lang="ru-RU" sz="24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lang="ru-RU" sz="2400" dirty="0">
                <a:latin typeface="Times New Roman"/>
                <a:cs typeface="Times New Roman"/>
              </a:rPr>
              <a:t>стковый</a:t>
            </a:r>
          </a:p>
          <a:p>
            <a:pPr algn="ctr">
              <a:defRPr/>
            </a:pPr>
            <a:r>
              <a:rPr lang="ru-RU" sz="2400" dirty="0">
                <a:latin typeface="Times New Roman"/>
                <a:cs typeface="Times New Roman"/>
              </a:rPr>
              <a:t>на выр</a:t>
            </a:r>
            <a:r>
              <a:rPr lang="ru-RU" sz="2400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lang="ru-RU" sz="2400" dirty="0">
                <a:latin typeface="Times New Roman"/>
                <a:cs typeface="Times New Roman"/>
              </a:rPr>
              <a:t>ст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8886428" y="4298219"/>
            <a:ext cx="1697926" cy="85526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пол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г,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сл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говой</a:t>
            </a:r>
            <a:endParaRPr lang="ru-RU" sz="2800" dirty="0"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8288625" y="5272600"/>
            <a:ext cx="2714625" cy="132574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ск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чок, ск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чу, ск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чи, </a:t>
            </a:r>
            <a:r>
              <a:rPr lang="ru-RU" sz="2800" dirty="0">
                <a:latin typeface="Times New Roman"/>
                <a:cs typeface="Times New Roman"/>
              </a:rPr>
              <a:t>ск</a:t>
            </a:r>
            <a:r>
              <a:rPr lang="ru-RU" sz="280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lang="ru-RU" sz="2800" dirty="0">
                <a:latin typeface="Times New Roman"/>
                <a:cs typeface="Times New Roman"/>
              </a:rPr>
              <a:t>чкообразно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0070C0"/>
                </a:solidFill>
              </a:rPr>
              <a:t>ОТ УДАРЕНИЯ</a:t>
            </a:r>
            <a:br>
              <a:rPr lang="ru-RU" b="1">
                <a:solidFill>
                  <a:srgbClr val="0070C0"/>
                </a:solidFill>
              </a:rPr>
            </a:br>
            <a:r>
              <a:rPr lang="ru-RU" b="1">
                <a:solidFill>
                  <a:srgbClr val="0070C0"/>
                </a:solidFill>
              </a:rPr>
              <a:t>без ударения А</a:t>
            </a:r>
            <a:endParaRPr lang="ru-RU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769790"/>
              </p:ext>
            </p:extLst>
          </p:nvPr>
        </p:nvGraphicFramePr>
        <p:xfrm>
          <a:off x="838200" y="2015188"/>
          <a:ext cx="9925877" cy="4477687"/>
        </p:xfrm>
        <a:graphic>
          <a:graphicData uri="http://schemas.openxmlformats.org/drawingml/2006/table">
            <a:tbl>
              <a:tblPr firstRow="1" firstCol="1" bandRow="1"/>
              <a:tblGrid>
                <a:gridCol w="24001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831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425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54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корни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примеры</a:t>
                      </a:r>
                      <a:endParaRPr lang="ru-RU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исключения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5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зар//зор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заря – зори  </a:t>
                      </a:r>
                      <a:endParaRPr dirty="0"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17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плав//плов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поплавок, на плаву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 bwMode="auto">
          <a:xfrm>
            <a:off x="8101012" y="4146081"/>
            <a:ext cx="2523182" cy="227171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пл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вец, пл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вчиха,</a:t>
            </a:r>
          </a:p>
          <a:p>
            <a:pPr algn="ctr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2800" dirty="0">
                <a:latin typeface="Times New Roman"/>
                <a:cs typeface="Times New Roman"/>
              </a:rPr>
              <a:t>(напитанный водой) пл</a:t>
            </a:r>
            <a:r>
              <a:rPr lang="ru-RU" sz="2800" dirty="0">
                <a:solidFill>
                  <a:srgbClr val="FF0000"/>
                </a:solidFill>
                <a:latin typeface="Times New Roman"/>
                <a:cs typeface="Times New Roman"/>
              </a:rPr>
              <a:t>ы</a:t>
            </a:r>
            <a:r>
              <a:rPr lang="ru-RU" sz="2800" dirty="0">
                <a:latin typeface="Times New Roman"/>
                <a:cs typeface="Times New Roman"/>
              </a:rPr>
              <a:t>вун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1100" dirty="0">
                <a:ea typeface="Calibri"/>
                <a:cs typeface="Times New Roman"/>
              </a:rPr>
              <a:t> 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0070C0"/>
                </a:solidFill>
              </a:rPr>
              <a:t>ОТ УДАРЕНИЯ</a:t>
            </a:r>
            <a:br>
              <a:rPr lang="ru-RU" b="1">
                <a:solidFill>
                  <a:srgbClr val="0070C0"/>
                </a:solidFill>
              </a:rPr>
            </a:br>
            <a:r>
              <a:rPr lang="ru-RU" b="1">
                <a:solidFill>
                  <a:srgbClr val="0070C0"/>
                </a:solidFill>
              </a:rPr>
              <a:t>без ударения О</a:t>
            </a:r>
            <a:endParaRPr lang="ru-RU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12743" y="1690688"/>
          <a:ext cx="10366513" cy="4696959"/>
        </p:xfrm>
        <a:graphic>
          <a:graphicData uri="http://schemas.openxmlformats.org/drawingml/2006/table">
            <a:tbl>
              <a:tblPr firstRow="1" firstCol="1" bandRow="1"/>
              <a:tblGrid>
                <a:gridCol w="25067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77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1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75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корни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примеры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исключения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50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гар//гор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загар – загореть 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50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клан//клон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кланяться – наклониться 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626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твар//твор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творить – тварное (существо)</a:t>
                      </a: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ru-RU" sz="1100">
                        <a:latin typeface="Calibri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 bwMode="auto">
          <a:xfrm>
            <a:off x="9026248" y="5520625"/>
            <a:ext cx="1783213" cy="62417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800">
                <a:latin typeface="Times New Roman"/>
                <a:ea typeface="Calibri"/>
                <a:cs typeface="Times New Roman"/>
              </a:rPr>
              <a:t>утв</a:t>
            </a:r>
            <a:r>
              <a:rPr lang="ru-RU" sz="280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</a:t>
            </a:r>
            <a:r>
              <a:rPr lang="ru-RU" sz="2800">
                <a:latin typeface="Times New Roman"/>
                <a:ea typeface="Calibri"/>
                <a:cs typeface="Times New Roman"/>
              </a:rPr>
              <a:t>рь</a:t>
            </a:r>
            <a:endParaRPr lang="ru-RU" sz="2800"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b="1">
                <a:solidFill>
                  <a:srgbClr val="0070C0"/>
                </a:solidFill>
              </a:rPr>
              <a:t>ОТ ЗНАЧЕНИЯ</a:t>
            </a:r>
            <a:endParaRPr lang="ru-RU">
              <a:solidFill>
                <a:srgbClr val="0070C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838198" y="1351725"/>
          <a:ext cx="10515600" cy="5191897"/>
        </p:xfrm>
        <a:graphic>
          <a:graphicData uri="http://schemas.openxmlformats.org/drawingml/2006/table">
            <a:tbl>
              <a:tblPr firstRow="1" firstCol="1" bandRow="1"/>
              <a:tblGrid>
                <a:gridCol w="7401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88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268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10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0025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67835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84175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мак//мок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равн//ровн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значение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пример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значение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пример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20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«погружать в воду»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макать печенье в варенье</a:t>
                      </a: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«одинако-вый»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уравнение</a:t>
                      </a:r>
                      <a:endParaRPr/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810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miter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9225" algn="l"/>
                        </a:tabLst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«пропускать воду»	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miter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19225" algn="l"/>
                        </a:tabLs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непромокае-мый плащ</a:t>
                      </a:r>
                      <a:endParaRPr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«ровный, гладкий»</a:t>
                      </a: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разровнять песок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12194"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 bwMode="auto">
          <a:xfrm>
            <a:off x="6096000" y="5029200"/>
            <a:ext cx="5257797" cy="151442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внина,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вняться 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вняйсь 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внение,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вну, 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весник, ур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вень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1100" dirty="0">
                <a:ea typeface="Calibri"/>
                <a:cs typeface="Times New Roman"/>
              </a:rPr>
              <a:t> 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1283</Words>
  <Application>Microsoft Office PowerPoint</Application>
  <PresentationFormat>Широкоэкранный</PresentationFormat>
  <Paragraphs>386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4" baseType="lpstr">
      <vt:lpstr>Arial</vt:lpstr>
      <vt:lpstr>Calibri</vt:lpstr>
      <vt:lpstr>Calibri Light</vt:lpstr>
      <vt:lpstr>inherit</vt:lpstr>
      <vt:lpstr>Times New Roman</vt:lpstr>
      <vt:lpstr>YS Text</vt:lpstr>
      <vt:lpstr>Тема Office</vt:lpstr>
      <vt:lpstr>Задания ЕГЭ по теме «Орфография»</vt:lpstr>
      <vt:lpstr>Презентация PowerPoint</vt:lpstr>
      <vt:lpstr>Задание 9</vt:lpstr>
      <vt:lpstr>Презентация PowerPoint</vt:lpstr>
      <vt:lpstr>Е//И </vt:lpstr>
      <vt:lpstr>А//О</vt:lpstr>
      <vt:lpstr>ОТ УДАРЕНИЯ без ударения А</vt:lpstr>
      <vt:lpstr>ОТ УДАРЕНИЯ без ударения О</vt:lpstr>
      <vt:lpstr>ОТ ЗНАЧЕНИЯ</vt:lpstr>
      <vt:lpstr>Презентация PowerPoint</vt:lpstr>
      <vt:lpstr>Презентация PowerPoint</vt:lpstr>
      <vt:lpstr>Задание 10</vt:lpstr>
      <vt:lpstr>Неизменяемые (нужно запомнить)</vt:lpstr>
      <vt:lpstr>Неизменяемые (нужно запомнить)</vt:lpstr>
      <vt:lpstr>Изменяемые (приставки на –з, -с, зависят от глухости/звонкости последующего согласного)</vt:lpstr>
      <vt:lpstr>ИСКЛЮЧЕНИЯ И СЛОЖНОСТИ</vt:lpstr>
      <vt:lpstr>Приставки, правописание которых зависит от лексического значения</vt:lpstr>
      <vt:lpstr>От ударения зависит правописание гласных</vt:lpstr>
      <vt:lpstr>Омонимы с ПРЕ- и ПРИ-</vt:lpstr>
      <vt:lpstr>Ъ и Ь разделительные</vt:lpstr>
      <vt:lpstr>Ы и И  после приставок</vt:lpstr>
      <vt:lpstr>Следует обратить внимание!</vt:lpstr>
      <vt:lpstr>Задание 11</vt:lpstr>
      <vt:lpstr>Задание 11. Правописание суффиксов (кроме Н и НН). Суффиксы имен существительных</vt:lpstr>
      <vt:lpstr>Задание 11. Правописание суффиксов (кроме Н и НН). Суффиксы имен существительных</vt:lpstr>
      <vt:lpstr>Задание 11. Правописание суффиксов (кроме Н и НН). Суффиксы имен прилагательных</vt:lpstr>
      <vt:lpstr>Задание 11. Правописание суффиксов (кроме Н и НН). Суффиксы глаголов</vt:lpstr>
      <vt:lpstr>Обратите внимание!</vt:lpstr>
      <vt:lpstr>Обратите внимание!</vt:lpstr>
      <vt:lpstr>Переходные и непереходные глаголы с обез-/обес-</vt:lpstr>
      <vt:lpstr>Обратите внимание!</vt:lpstr>
      <vt:lpstr>Задание 11. Правописание суффиксов (кроме Н и НН). Суффиксы наречий</vt:lpstr>
      <vt:lpstr>Задание 11. Правописание суффиксов (кроме Н и НН). </vt:lpstr>
      <vt:lpstr>Обратите внимание!</vt:lpstr>
      <vt:lpstr>Обратите внимание!</vt:lpstr>
      <vt:lpstr>Интерактивная отработка орфографических умений</vt:lpstr>
      <vt:lpstr>Интерактивная отработка орфографических умений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202e</cp:lastModifiedBy>
  <cp:revision>13</cp:revision>
  <dcterms:created xsi:type="dcterms:W3CDTF">2025-03-30T11:46:23Z</dcterms:created>
  <dcterms:modified xsi:type="dcterms:W3CDTF">2025-03-31T09:35:41Z</dcterms:modified>
</cp:coreProperties>
</file>