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311" r:id="rId2"/>
    <p:sldId id="355" r:id="rId3"/>
    <p:sldId id="354" r:id="rId4"/>
    <p:sldId id="356" r:id="rId5"/>
    <p:sldId id="358" r:id="rId6"/>
    <p:sldId id="357" r:id="rId7"/>
    <p:sldId id="359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353" r:id="rId19"/>
  </p:sldIdLst>
  <p:sldSz cx="9144000" cy="6858000" type="screen4x3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0500AD66-C9E3-4A7C-89F7-1FAE522E1B76}">
          <p14:sldIdLst>
            <p14:sldId id="311"/>
            <p14:sldId id="355"/>
            <p14:sldId id="354"/>
            <p14:sldId id="356"/>
            <p14:sldId id="358"/>
            <p14:sldId id="357"/>
            <p14:sldId id="359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68"/>
            <p14:sldId id="369"/>
            <p14:sldId id="35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7492"/>
    <a:srgbClr val="FFC000"/>
    <a:srgbClr val="00CC9C"/>
    <a:srgbClr val="A5B9C8"/>
    <a:srgbClr val="5E738E"/>
    <a:srgbClr val="01CD9C"/>
    <a:srgbClr val="006600"/>
    <a:srgbClr val="FF9999"/>
    <a:srgbClr val="00808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2" autoAdjust="0"/>
    <p:restoredTop sz="94249" autoAdjust="0"/>
  </p:normalViewPr>
  <p:slideViewPr>
    <p:cSldViewPr snapToGrid="0">
      <p:cViewPr varScale="1">
        <p:scale>
          <a:sx n="103" d="100"/>
          <a:sy n="103" d="100"/>
        </p:scale>
        <p:origin x="-2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0E632-E2AA-4A53-AAEE-D194119E19B9}" type="datetimeFigureOut">
              <a:rPr lang="ru-RU" smtClean="0"/>
              <a:t>22.11.2019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3A102-D084-4BB7-BC72-31429F413C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293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3A102-D084-4BB7-BC72-31429F413C8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336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9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00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78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32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1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71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26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60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054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87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92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kreatiway.com/" TargetMode="External"/><Relationship Id="rId2" Type="http://schemas.openxmlformats.org/officeDocument/2006/relationships/hyperlink" Target="http://kreatiway.com/?s=%D0%BC%D0%BE%D0%B7%D0%B3%D0%BE%D0%B2%D0%BE%D0%B9+%D1%88%D1%82%D1%83%D1%80%D0%BC&amp;searchsubmi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po.mosmetod.ru/young-masters/mediateka" TargetMode="External"/><Relationship Id="rId2" Type="http://schemas.openxmlformats.org/officeDocument/2006/relationships/hyperlink" Target="https://spo.mosmetod.ru/young-master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niko.ru/metodich-mat-teh" TargetMode="External"/><Relationship Id="rId2" Type="http://schemas.openxmlformats.org/officeDocument/2006/relationships/hyperlink" Target="https://www.eduniko.r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0%B0%D1%80%D1%8C%D0%B5%D1%80%D0%B0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9F%D1%80%D0%BE%D0%B8%D0%B7%D0%B2%D0%BE%D0%B4%D0%B8%D1%82%D0%B5%D0%BB%D1%8C%D0%BD%D0%BE%D1%81%D1%82%D1%8C_%D1%82%D1%80%D1%83%D0%B4%D0%B0" TargetMode="External"/><Relationship Id="rId4" Type="http://schemas.openxmlformats.org/officeDocument/2006/relationships/hyperlink" Target="https://ru.wikipedia.org/wiki/%D0%9D%D0%B0%D0%B2%D1%8B%D0%BA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visionapp.com/" TargetMode="External"/><Relationship Id="rId2" Type="http://schemas.openxmlformats.org/officeDocument/2006/relationships/hyperlink" Target="https://www.roskvantorium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omockingbird.com/mockingbird/" TargetMode="External"/><Relationship Id="rId4" Type="http://schemas.openxmlformats.org/officeDocument/2006/relationships/hyperlink" Target="https://www.axur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0928" y="16570"/>
            <a:ext cx="6216073" cy="1192715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/>
            </a:r>
            <a:br>
              <a:rPr lang="ru-RU" sz="3600" dirty="0"/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Департамент образования Администрации города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МАУ «Информационно-методический центр»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Муниципальное бюджетное общеобразовательное 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учреждение средняя общеобразовательная школа № 46 с углубленным изучением отдельных предметов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248113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ЗАСЕДАНИЕ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№2</a:t>
            </a: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ГОРОДСКОГО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МЕТОДИЧЕСКОГО </a:t>
            </a: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ОБЪЕДИНЕНИЯ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УЧИТЕЛЕЙ ТЕХНОЛОГИИ</a:t>
            </a:r>
          </a:p>
          <a:p>
            <a:pPr marL="0" indent="0" algn="ctr">
              <a:buNone/>
            </a:pP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63888" y="5710496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ноябрь 2019 г.</a:t>
            </a:r>
          </a:p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Сургут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1141416" cy="109601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60650"/>
            <a:ext cx="926966" cy="94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29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4342" y="365127"/>
            <a:ext cx="5969331" cy="53475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«Шпаргалка по рефлексии»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3507" y="1223159"/>
            <a:ext cx="6560458" cy="4565877"/>
          </a:xfrm>
        </p:spPr>
        <p:txBody>
          <a:bodyPr>
            <a:normAutofit fontScale="85000" lnSpcReduction="10000"/>
          </a:bodyPr>
          <a:lstStyle/>
          <a:p>
            <a:pPr marL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Книга предназначена для руководителей, менеджеров, психологов и всех, кто профессионально интересуется вопросами управления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способность оценивать личные поступки; пове­дение - своё и окружающих; сопоставлять желаемое и дей­ствительное. </a:t>
            </a:r>
          </a:p>
          <a:p>
            <a:pPr marL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способность человека осознать и восстановить способ, которым он пользовался для решения поставленной задачи.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994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9622" y="103870"/>
            <a:ext cx="7886700" cy="81053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«Промышленный дизайн.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материальной среды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8229" y="943428"/>
            <a:ext cx="7267120" cy="5688281"/>
          </a:xfrm>
        </p:spPr>
        <p:txBody>
          <a:bodyPr>
            <a:normAutofit fontScale="70000" lnSpcReduction="20000"/>
          </a:bodyPr>
          <a:lstStyle/>
          <a:p>
            <a:pPr mar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Общеобразовательная общеразвивающая программа технической направленности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формирование практических навыков в сфере дизайна объектов массового производства, работу с современным оборудованием и компьютерными программами, исследование окружающего мира с помощью современных технологий и стимулирование интереса обучающихся к техническому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творчеству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6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программы: освоение обучающимися спектра </a:t>
            </a:r>
            <a:r>
              <a:rPr lang="ru-RU" sz="26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Нагd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sz="26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Sоft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-компетенций на предмете промышленного дизайна через кейс-технологии.</a:t>
            </a:r>
            <a:endParaRPr lang="ru-RU" sz="26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аудитория: обучающиеся 5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класса</a:t>
            </a:r>
          </a:p>
          <a:p>
            <a:pPr marL="0" indent="0">
              <a:buNone/>
            </a:pPr>
            <a:endParaRPr lang="ru-RU" sz="26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Тематическое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программы состоит из пяти кейсов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Кейс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«Объект из будущего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 2. «Пенал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Кейс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«Космическая станция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Кейс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«Как это устроено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Кейс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«Механическое устройство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9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709" y="365126"/>
            <a:ext cx="7176656" cy="10295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«Разработка приложений виртуальной и дополненной реальности: ЗD-моделирование и программирование»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0726" y="1294534"/>
            <a:ext cx="6096001" cy="5563466"/>
          </a:xfrm>
        </p:spPr>
        <p:txBody>
          <a:bodyPr>
            <a:normAutofit fontScale="62500" lnSpcReduction="20000"/>
          </a:bodyPr>
          <a:lstStyle/>
          <a:p>
            <a:pPr indent="-4572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Общеобразовательная общеразвивающая программа технической направленности даёт необходимые компетенции для дальнейше­го углублённого освоения дизайнерских навыков и методик проектирования. Основными направлениями в изучении тех­нологий виртуальной и дополненной реальности, с которыми познакомятся обучающиеся в рамках модуля, станут начальные знания о разработке приложений для различных устройств, основы компьютерного зрения, базовые понятия ЗD-модели­рования.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4572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программы: формирование уникальных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Нагd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Sоft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-ком­петенций по работе с VR/АR-технологиями через использова­ние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кейс-технологий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4572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аудитория: обучающиеся 6 класса</a:t>
            </a:r>
          </a:p>
        </p:txBody>
      </p:sp>
    </p:spTree>
    <p:extLst>
      <p:ext uri="{BB962C8B-B14F-4D97-AF65-F5344CB8AC3E}">
        <p14:creationId xmlns:p14="http://schemas.microsoft.com/office/powerpoint/2010/main" val="275540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4690" y="365127"/>
            <a:ext cx="6253019" cy="87254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«Основы программирования на языке 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примере программирования беспилотного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летательного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9964" y="1539296"/>
            <a:ext cx="6530109" cy="5009285"/>
          </a:xfrm>
        </p:spPr>
        <p:txBody>
          <a:bodyPr>
            <a:normAutofit fontScale="70000" lnSpcReduction="20000"/>
          </a:bodyPr>
          <a:lstStyle/>
          <a:p>
            <a:pPr mar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Общеобразовательная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общеразвивающая программа технической направленности направлена на подготовку творческой, технически грамотной, гармонично развитой личности, обла­дающей логическим мышлением, способной анализировать и решать задачи в команде в области информационных и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аэро­технологий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решать ситуационные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кейсовые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задания, основан­ные на групповых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проектах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Цель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программы: освоение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Нагd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Sоft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-компетенций обучаю­щимися в области программирования и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аэротехнологий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использование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кейс-технологий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Целевая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аудитория: обучающиеся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класса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1007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6359" y="161927"/>
            <a:ext cx="7886700" cy="37378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Автоквантум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тулкит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0727" y="563418"/>
            <a:ext cx="6954981" cy="6294582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9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инструментарий наставника</a:t>
            </a:r>
            <a:r>
              <a:rPr lang="ru-RU" sz="29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 </a:t>
            </a: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вошли 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материалы по направлению «</a:t>
            </a:r>
            <a:r>
              <a:rPr lang="ru-RU" sz="29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Автоквантум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для использования наставниками сети детских технопар­ков «</a:t>
            </a:r>
            <a:r>
              <a:rPr lang="ru-RU" sz="29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Кванториум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 ходе первого года обучения детей по этому направле­нию. </a:t>
            </a: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 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пособия по другим направлениям: </a:t>
            </a:r>
            <a:r>
              <a:rPr lang="ru-RU" sz="29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аэро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9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кос­мо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9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энерджи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9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нано- и </a:t>
            </a: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Оглавление </a:t>
            </a: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9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автоквантуме</a:t>
            </a:r>
            <a:endParaRPr lang="ru-RU" sz="29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такое </a:t>
            </a:r>
            <a:r>
              <a:rPr lang="ru-RU" sz="29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автоквантум</a:t>
            </a: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 </a:t>
            </a: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</a:t>
            </a: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такое </a:t>
            </a:r>
            <a:r>
              <a:rPr lang="ru-RU" sz="29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автоквантум</a:t>
            </a: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1-й 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</a:t>
            </a:r>
            <a:endParaRPr lang="ru-RU" sz="29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Вводнь1й модуль</a:t>
            </a: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</a:t>
            </a: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наставникам</a:t>
            </a: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УТП</a:t>
            </a: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кейсы</a:t>
            </a: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мастер-классы</a:t>
            </a:r>
          </a:p>
          <a:p>
            <a:pPr indent="-4572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</a:t>
            </a:r>
            <a:endParaRPr lang="ru-RU" sz="29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9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90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Мозговой </a:t>
            </a:r>
            <a:r>
              <a:rPr lang="ru-RU" sz="29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штурм и его модификации: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http://kreatiway.com/?s=%D0%BC%D0%BE%D0%B7%D0%B3%D0%BE%D0%B2%D0%BE%D0%B9+%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D1%88%D1%82%D1%83%D1%80%D0%BC&amp;searchsubmit</a:t>
            </a:r>
            <a:endParaRPr lang="en-US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http://kreatiway.com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en-US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047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1564" y="365127"/>
            <a:ext cx="6142181" cy="49385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Промдизайнквантум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тулкит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7300" y="1151369"/>
            <a:ext cx="6020955" cy="532332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«Методический инструментарий наставника»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пособие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вошли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материалы направления «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Промдизайнквантум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для использования наставниками сети детских технопарков «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Кванториум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 ходе первого года обучения детей по этому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направлению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кейсы: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Speculative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«Урок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рисования»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«Актуальный объект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мастер-классы: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№1. «История предмета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№2. «Космическая станция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№3. «Дизайн-мышление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617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2327" y="208109"/>
            <a:ext cx="6280728" cy="4753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Промробоквантум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тулкит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5381" y="948170"/>
            <a:ext cx="6243783" cy="54526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«Методический инструментарий наставника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пособие вошли методические материалы направления «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Промробоквантум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для использования наставниками сети детских технопарков «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Кванториум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 ходе первого года обучения детей по этому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направлению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кейсы:</a:t>
            </a:r>
          </a:p>
          <a:p>
            <a:pPr mar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кейс: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«Главное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робототехники»</a:t>
            </a:r>
          </a:p>
          <a:p>
            <a:pPr mar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кейс: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«Смена плана» </a:t>
            </a:r>
          </a:p>
          <a:p>
            <a:pPr mar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кейс: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«Автономная 3D-печать» </a:t>
            </a:r>
          </a:p>
          <a:p>
            <a:pPr mar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кейс: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«Светящееся время»</a:t>
            </a:r>
          </a:p>
          <a:p>
            <a:pPr marL="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кейс: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«Праздничный набор»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мастер-классы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№1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Глаза робота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№2. «Повелитель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рук»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087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218" y="365126"/>
            <a:ext cx="5708073" cy="1029565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ПОЛЕЗНАЯ ИНФОРМАЦИЯ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0036" y="1825625"/>
            <a:ext cx="5957455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https://spo.mosmetod.ru/young-masters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https://spo.mosmetod.ru/young-masters/mediateka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532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0928" y="16570"/>
            <a:ext cx="6216073" cy="1192715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/>
            </a:r>
            <a:br>
              <a:rPr lang="ru-RU" sz="3600" dirty="0"/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Департамент образования Администрации города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МАУ «Информационно-методический центр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»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общеобразовательное </a:t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учреждение средняя общеобразовательная школа № 46 с углубленным изучением отдельных предметов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1600" b="1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248113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ЗАСЕДАНИЕ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№2 </a:t>
            </a: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ГОРОДСКОГО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МЕТОДИЧЕСКОГО </a:t>
            </a: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ОБЪЕДИНЕНИЯ УЧИТЕЛЕЙ ТЕХНОЛОГИИ</a:t>
            </a:r>
          </a:p>
          <a:p>
            <a:pPr marL="0" indent="0" algn="ctr">
              <a:buNone/>
            </a:pP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63888" y="5710496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ноябрь 2019 г.</a:t>
            </a:r>
          </a:p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Сургут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1141416" cy="109601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60650"/>
            <a:ext cx="926966" cy="94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4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9054" y="189636"/>
            <a:ext cx="7028873" cy="5123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школьного этапа всероссийской олимпиады школьников по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5975350"/>
              </p:ext>
            </p:extLst>
          </p:nvPr>
        </p:nvGraphicFramePr>
        <p:xfrm>
          <a:off x="332511" y="905164"/>
          <a:ext cx="8155707" cy="56919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1358"/>
                <a:gridCol w="1052367"/>
                <a:gridCol w="4310818"/>
                <a:gridCol w="1921164"/>
              </a:tblGrid>
              <a:tr h="456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Образовательное учреждение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выполнения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макс/мин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</a:tr>
              <a:tr h="1614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3, № 4, № 5, № 6, № 7, № 8 имени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Сибирцева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А.Н.,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10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УИОП, № 15, № 20, № 22 имени Г.Ф. Пономарева, № 27, № 26, № 44,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45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46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УОИП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СШ № 9, № 12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имени Ф.К. Салманова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Лицей № 1, № 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лицей имени генерал-майора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Хисматулина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В.И.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 - 49% - 42 участника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 - 79% - 30 участников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 -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86%  - 5 участников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</a:tr>
              <a:tr h="1614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1, № 4, № 3, № 5, № 6, № 7, № 10 с УИОП, №18 имени В.Я. Алексеева, № 20, № 22 имени Г.Ф. Пономарева,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26, № 27, № 32, № 44, № 45, № 46 с УОИП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СШ № 9, № 12, № 31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№ 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лицей № 1, № 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 - 49% - 47 участника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 - 79% - 18 участников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 - 82%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- 8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</a:tr>
              <a:tr h="10641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СШ № 12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44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 - 49% - 2 участника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 - 79% - 1 участник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 - 92% - 1 участников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</a:tr>
              <a:tr h="456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СШ № 12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27, № 45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92,8 (2)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48,8 (1)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1187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5596" y="217345"/>
            <a:ext cx="7886700" cy="6046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муниципального этапа всероссийской олимпиады школьников по Технологии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396762"/>
              </p:ext>
            </p:extLst>
          </p:nvPr>
        </p:nvGraphicFramePr>
        <p:xfrm>
          <a:off x="720618" y="942109"/>
          <a:ext cx="7961564" cy="44047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2910"/>
                <a:gridCol w="1348509"/>
                <a:gridCol w="3953164"/>
                <a:gridCol w="1366981"/>
              </a:tblGrid>
              <a:tr h="9328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Образовательное учреждение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выполнения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макс/мин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</a:tr>
              <a:tr h="605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46 с УОИП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</a:tr>
              <a:tr h="15520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8+3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5, № 6, № 22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имени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Г.Ф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Пономарева, № 32, № 45, № 46 с УОИП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СШ № 12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№ 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лицей № 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</a:tr>
              <a:tr h="605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4+3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СШ № 12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44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91,2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32,8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8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3+5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СШ № 12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 27, № 45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6003" marR="16003" marT="0" marB="0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231730"/>
              </p:ext>
            </p:extLst>
          </p:nvPr>
        </p:nvGraphicFramePr>
        <p:xfrm>
          <a:off x="748146" y="5557982"/>
          <a:ext cx="7934036" cy="107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2299854"/>
                <a:gridCol w="1856509"/>
                <a:gridCol w="2253673"/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Проходной балл (%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выполнения)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Предмет/класс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– 8 класс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11 класс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 (80%)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(30%)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(40%)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37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03489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Национальные исследования качества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образования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НИКО 2019</a:t>
            </a:r>
            <a:br>
              <a:rPr lang="ru-RU" sz="31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31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0036" y="1654629"/>
            <a:ext cx="7625278" cy="4522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Сроки: 15, 17 октября 2019 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 54 региона РФ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(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 8 класс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Описание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практических заданий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Приложение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описанию практических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Спецификация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практических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://www.eduniko.ru/metodich-mat-teh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931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7818" y="230910"/>
            <a:ext cx="6022109" cy="1967780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для органов исполнительной власти субъектов Российской Федерации и общеобразовательных организаций по реализации Концепции преподавания предметной области «Технология» в образовательных организациях Российской Федерации, реализующих основные общеобразовательные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4686" y="2714171"/>
            <a:ext cx="7663543" cy="3744686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содержания,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технологий преподавания образовательных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</a:t>
            </a:r>
          </a:p>
          <a:p>
            <a:pPr marL="457200" indent="-457200">
              <a:buAutoNum type="arabicPeriod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материально-технической базы при реализации о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бразовательных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в сетевой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</a:t>
            </a:r>
          </a:p>
          <a:p>
            <a:pPr marL="457200" indent="-457200">
              <a:buAutoNum type="arabicPeriod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требования к обновлению материально-технической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базы</a:t>
            </a:r>
          </a:p>
          <a:p>
            <a:pPr marL="457200" indent="-457200">
              <a:buAutoNum type="arabicPeriod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мотивации и повышения квалификации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</a:t>
            </a:r>
          </a:p>
          <a:p>
            <a:pPr marL="457200" indent="-457200">
              <a:buAutoNum type="arabicPeriod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Приложение: на 575 л. </a:t>
            </a:r>
          </a:p>
        </p:txBody>
      </p:sp>
    </p:spTree>
    <p:extLst>
      <p:ext uri="{BB962C8B-B14F-4D97-AF65-F5344CB8AC3E}">
        <p14:creationId xmlns:p14="http://schemas.microsoft.com/office/powerpoint/2010/main" val="4013238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0036" y="184727"/>
            <a:ext cx="6714838" cy="109956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содержания,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технологий преподавания образовательных программ</a:t>
            </a:r>
            <a:b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9964" y="1025237"/>
            <a:ext cx="6788727" cy="5661890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реализации указанных в Стратегии научно-технологического развития Российской Федерации приоритетов необходимы определенные модели мышления и поведения личности, включающие, с одной стороны креативность и изобретательство, с другой стороны, структурное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мышление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6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аспектом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обучающихся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проектной и исследовательской деятельности, использование проектного метода во всех видах образовательной деятельности (в урочной и внеурочной деятельности, дополнительном образовании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новых форм и методов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таких как «мозговой штурм», рефлексия, дизайн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­-мышление,  направленных на развитие 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гибких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(Приложение № 1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методическим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рекомендациям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новых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 и методов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обучения: кейс-метод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 конкретных ситуаций, метод ситуационного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(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методическим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рекомендациям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Ги́бкие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на́выки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Английский язык"/>
              </a:rPr>
              <a:t>англ.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soft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— комплекс неспециализированных, важных для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Карьера"/>
              </a:rPr>
              <a:t>карьеры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надпрофессиональных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Навык"/>
              </a:rPr>
              <a:t>навыков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отвечают за успешное участие в рабочем процессе, высокую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Производительность труда"/>
              </a:rPr>
              <a:t>производительность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являются сквозными, то есть не связаны с конкретной предметной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областью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242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2945" y="365126"/>
            <a:ext cx="6724074" cy="72344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«Учимся шевелить мозгами» </a:t>
            </a:r>
            <a:b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Общекомпетентностные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и тренировочные занятия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1978" y="1339273"/>
            <a:ext cx="7049986" cy="5306291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Марина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Ракова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 Сборник методических материалов. - М.: Фонд новых форм развития образования, 2019 -142 с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Марина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Ракова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Заместитель Министра просвещения Российской Феде­рации, идеолог сети детских технопарков «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Кванториум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автор более 30 собственных теорем в области фундаментальной математики.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пособии собраны наиболее эффективные упражнения по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командообразо­ванию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командному взаимодействию, развитию критического мышления, эффективной организации рабочего времени. В издании также представ­лены методики ТРИЗ-педагогики, процедуры группового психологическо­го тренинга, инструментарий для создания интеллект-карт и другие методы эффективной организации индивидуальной и командной работы. Книга содержит большой практический блок, в котором даются новые тех­нологии взаимодействия, ситуационного анализа, развития и улучшения когнитивных способностей, а также упражнения по структурированию и презентации результатов проектной работы. е занятия </a:t>
            </a:r>
          </a:p>
        </p:txBody>
      </p:sp>
    </p:spTree>
    <p:extLst>
      <p:ext uri="{BB962C8B-B14F-4D97-AF65-F5344CB8AC3E}">
        <p14:creationId xmlns:p14="http://schemas.microsoft.com/office/powerpoint/2010/main" val="189132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01600"/>
            <a:ext cx="7886700" cy="63862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Оглавление 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1142" y="841829"/>
            <a:ext cx="7354207" cy="583474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анализировать ситуацию (мыслить аналитически)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Способность к быстрому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оперативному поиску информации (мыслить аналитически) </a:t>
            </a:r>
            <a:endParaRPr lang="ru-RU" sz="26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Способность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анализу и пониманию сложного текста, к структурированию получаемой информации (мыслить аналитически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Способность к постановке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удержанию целей и задач (мыслить последовательно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Способность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6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командообразованию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командному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взаимодействию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Способность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самоорганизации в процессе работы над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заданием</a:t>
            </a:r>
            <a:endParaRPr lang="ru-RU" sz="2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Способность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планированию собственной и командной 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Способность </a:t>
            </a:r>
            <a:r>
              <a:rPr lang="ru-RU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представлению полученных результатов</a:t>
            </a:r>
          </a:p>
        </p:txBody>
      </p:sp>
    </p:spTree>
    <p:extLst>
      <p:ext uri="{BB962C8B-B14F-4D97-AF65-F5344CB8AC3E}">
        <p14:creationId xmlns:p14="http://schemas.microsoft.com/office/powerpoint/2010/main" val="1579990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8228" y="365127"/>
            <a:ext cx="7267121" cy="67990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«Шпаргалка по дизайн -мышлению»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4686" y="1175657"/>
            <a:ext cx="7213600" cy="5548416"/>
          </a:xfrm>
        </p:spPr>
        <p:txBody>
          <a:bodyPr>
            <a:normAutofit fontScale="62500" lnSpcReduction="20000"/>
          </a:bodyPr>
          <a:lstStyle/>
          <a:p>
            <a:pPr mar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Книга предназначена для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руководителей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менеджеров, психологов и всех,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 интересуется вопросами управления.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Дизайн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мышление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решения задач, метод создания каких-либо продуктов и услуг, ориентированных в первую очередь на интересы поль­зователя. Принципы ДМ - это интуитивные принципы здра­вого смысла: структурированный накопленный опыт практи­ков проектирования и выстраивание его с фокусировкой на человека. Крайне полезно передавать этот опыт обучающимся и отрабатывать с ними эффективные в реализации проектов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инструменты</a:t>
            </a:r>
          </a:p>
          <a:p>
            <a:pPr mar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Подробнее о сети детских технопарков «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Кванториум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можно узнать на сайте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www.roskvantorium.ru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Сервисы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прототипов: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www.invisionapp.com</a:t>
            </a:r>
            <a:r>
              <a:rPr lang="ru-RU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en-US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en-US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www.axure.com</a:t>
            </a:r>
            <a:endParaRPr lang="ru-RU" sz="26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Прототип в векторе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://gomockingbird.com/mockingbird/</a:t>
            </a:r>
            <a:endParaRPr lang="ru-RU" sz="26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2143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4654</TotalTime>
  <Words>1636</Words>
  <Application>Microsoft Office PowerPoint</Application>
  <PresentationFormat>Экран (4:3)</PresentationFormat>
  <Paragraphs>224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Департамент образования Администрации города  МАУ «Информационно-методический центр» Муниципальное бюджетное общеобразовательное  учреждение средняя общеобразовательная школа № 46 с углубленным изучением отдельных предметов</vt:lpstr>
      <vt:lpstr>Итоги школьного этапа всероссийской олимпиады школьников по ТЕХНОЛОГИИ</vt:lpstr>
      <vt:lpstr>Участники муниципального этапа всероссийской олимпиады школьников по Технологии</vt:lpstr>
      <vt:lpstr>Национальные исследования качества образования НИКО 2019 </vt:lpstr>
      <vt:lpstr>Методические рекомендации для органов исполнительной власти субъектов Российской Федерации и общеобразовательных организаций по реализации Концепции преподавания предметной области «Технология» в образовательных организациях Российской Федерации, реализующих основные общеобразовательные программы</vt:lpstr>
      <vt:lpstr>Обновление содержания, методов и технологий преподавания образовательных программ </vt:lpstr>
      <vt:lpstr>«Учимся шевелить мозгами»  Общекомпетентностные упражнения и тренировочные занятия</vt:lpstr>
      <vt:lpstr>Оглавление </vt:lpstr>
      <vt:lpstr>«Шпаргалка по дизайн -мышлению»</vt:lpstr>
      <vt:lpstr>«Шпаргалка по рефлексии»</vt:lpstr>
      <vt:lpstr>«Промышленный дизайн. Проектирование материальной среды»</vt:lpstr>
      <vt:lpstr>«Разработка приложений виртуальной и дополненной реальности: ЗD-моделирование и программирование» </vt:lpstr>
      <vt:lpstr>«Основы программирования на языке Python на примере программирования беспилотного летательного аппарата»</vt:lpstr>
      <vt:lpstr>«Автоквантум тулкит»</vt:lpstr>
      <vt:lpstr>«Промдизайнквантум тулкит»</vt:lpstr>
      <vt:lpstr>«Промробоквантум тулкит»</vt:lpstr>
      <vt:lpstr>ПОЛЕЗНАЯ ИНФОРМАЦИЯ</vt:lpstr>
      <vt:lpstr> Департамент образования Администрации города  МАУ «Информационно-методический центр» Муниципальное бюджетное общеобразовательное  учреждение средняя общеобразовательная школа № 46 с углубленным изучением отдельных предметов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Б</dc:creator>
  <cp:lastModifiedBy>Ирина Викторовна Арсланова</cp:lastModifiedBy>
  <cp:revision>203</cp:revision>
  <cp:lastPrinted>2019-10-15T09:26:11Z</cp:lastPrinted>
  <dcterms:created xsi:type="dcterms:W3CDTF">2019-08-16T06:39:20Z</dcterms:created>
  <dcterms:modified xsi:type="dcterms:W3CDTF">2019-11-22T08:02:46Z</dcterms:modified>
</cp:coreProperties>
</file>