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0" r:id="rId4"/>
    <p:sldId id="291" r:id="rId5"/>
    <p:sldId id="293" r:id="rId6"/>
    <p:sldId id="294" r:id="rId7"/>
    <p:sldId id="286" r:id="rId8"/>
    <p:sldId id="282" r:id="rId9"/>
    <p:sldId id="288" r:id="rId10"/>
    <p:sldId id="287" r:id="rId11"/>
    <p:sldId id="284" r:id="rId12"/>
    <p:sldId id="285" r:id="rId13"/>
    <p:sldId id="263" r:id="rId14"/>
    <p:sldId id="265" r:id="rId15"/>
    <p:sldId id="266" r:id="rId16"/>
    <p:sldId id="268" r:id="rId17"/>
    <p:sldId id="297" r:id="rId18"/>
    <p:sldId id="299" r:id="rId19"/>
    <p:sldId id="300" r:id="rId20"/>
    <p:sldId id="302" r:id="rId21"/>
    <p:sldId id="303" r:id="rId22"/>
    <p:sldId id="305" r:id="rId23"/>
    <p:sldId id="269" r:id="rId24"/>
    <p:sldId id="271" r:id="rId25"/>
    <p:sldId id="275" r:id="rId26"/>
    <p:sldId id="277" r:id="rId27"/>
    <p:sldId id="272" r:id="rId28"/>
    <p:sldId id="274" r:id="rId29"/>
    <p:sldId id="295" r:id="rId30"/>
    <p:sldId id="296" r:id="rId31"/>
    <p:sldId id="278" r:id="rId32"/>
    <p:sldId id="279" r:id="rId33"/>
    <p:sldId id="280" r:id="rId34"/>
    <p:sldId id="281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2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ipi.ru/navigator-odgotovki/navigator-eg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35745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Гаметогенез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3886200"/>
            <a:ext cx="3857652" cy="175260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rgbClr val="C00000"/>
                </a:solidFill>
              </a:rPr>
              <a:t>Презентацию подготовила:</a:t>
            </a:r>
          </a:p>
          <a:p>
            <a:pPr algn="l"/>
            <a:r>
              <a:rPr lang="ru-RU" sz="2400" dirty="0" smtClean="0">
                <a:solidFill>
                  <a:srgbClr val="C00000"/>
                </a:solidFill>
              </a:rPr>
              <a:t>учитель биологии СЕНЛ</a:t>
            </a:r>
          </a:p>
          <a:p>
            <a:pPr algn="l"/>
            <a:r>
              <a:rPr lang="ru-RU" sz="2400" dirty="0" smtClean="0">
                <a:solidFill>
                  <a:srgbClr val="C00000"/>
                </a:solidFill>
              </a:rPr>
              <a:t>Химикова Ольга Измайловна 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000108"/>
            <a:ext cx="892971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    У растений процесс формирования половых клеток подразделяется на </a:t>
            </a:r>
            <a:r>
              <a:rPr lang="ru-RU" sz="2400" b="1" dirty="0" smtClean="0">
                <a:solidFill>
                  <a:srgbClr val="C00000"/>
                </a:solidFill>
              </a:rPr>
              <a:t>два этапа</a:t>
            </a:r>
            <a:r>
              <a:rPr lang="ru-RU" sz="2400" dirty="0" smtClean="0">
                <a:solidFill>
                  <a:srgbClr val="C00000"/>
                </a:solidFill>
              </a:rPr>
              <a:t>:</a:t>
            </a:r>
          </a:p>
          <a:p>
            <a:pPr algn="just"/>
            <a:r>
              <a:rPr lang="ru-RU" sz="2400" dirty="0" smtClean="0">
                <a:solidFill>
                  <a:srgbClr val="C00000"/>
                </a:solidFill>
              </a:rPr>
              <a:t>1-й этап—</a:t>
            </a:r>
            <a:r>
              <a:rPr lang="ru-RU" sz="2400" b="1" dirty="0" err="1" smtClean="0">
                <a:solidFill>
                  <a:srgbClr val="C00000"/>
                </a:solidFill>
              </a:rPr>
              <a:t>спорогенез</a:t>
            </a:r>
            <a:r>
              <a:rPr lang="ru-RU" sz="2400" dirty="0" smtClean="0">
                <a:solidFill>
                  <a:srgbClr val="C00000"/>
                </a:solidFill>
              </a:rPr>
              <a:t>, который завершается образованием вегетативных гаплоидных спор,</a:t>
            </a:r>
          </a:p>
          <a:p>
            <a:pPr algn="just"/>
            <a:r>
              <a:rPr lang="ru-RU" sz="2400" dirty="0" smtClean="0">
                <a:solidFill>
                  <a:srgbClr val="C00000"/>
                </a:solidFill>
              </a:rPr>
              <a:t>2-й </a:t>
            </a:r>
            <a:r>
              <a:rPr lang="ru-RU" sz="2400" b="1" dirty="0" smtClean="0">
                <a:solidFill>
                  <a:srgbClr val="C00000"/>
                </a:solidFill>
              </a:rPr>
              <a:t>этап—собственно гаметогенез</a:t>
            </a:r>
            <a:r>
              <a:rPr lang="ru-RU" sz="2400" dirty="0" smtClean="0">
                <a:solidFill>
                  <a:srgbClr val="C00000"/>
                </a:solidFill>
              </a:rPr>
              <a:t>, в течение которого образуются зрелые гаметы.</a:t>
            </a:r>
          </a:p>
          <a:p>
            <a:pPr algn="just"/>
            <a:r>
              <a:rPr lang="ru-RU" sz="2400" dirty="0" smtClean="0">
                <a:solidFill>
                  <a:srgbClr val="C00000"/>
                </a:solidFill>
              </a:rPr>
              <a:t>Процесс образования мужских половых клеток складывается из:</a:t>
            </a:r>
          </a:p>
          <a:p>
            <a:pPr algn="just"/>
            <a:r>
              <a:rPr lang="ru-RU" sz="2400" b="1" i="1" dirty="0" err="1" smtClean="0">
                <a:solidFill>
                  <a:srgbClr val="C00000"/>
                </a:solidFill>
              </a:rPr>
              <a:t>микроспорогенеза</a:t>
            </a:r>
            <a:r>
              <a:rPr lang="ru-RU" sz="2400" dirty="0" smtClean="0">
                <a:solidFill>
                  <a:srgbClr val="C00000"/>
                </a:solidFill>
              </a:rPr>
              <a:t> (образования микроспор),</a:t>
            </a:r>
          </a:p>
          <a:p>
            <a:pPr algn="just"/>
            <a:r>
              <a:rPr lang="ru-RU" sz="2400" b="1" i="1" dirty="0" err="1" smtClean="0">
                <a:solidFill>
                  <a:srgbClr val="C00000"/>
                </a:solidFill>
              </a:rPr>
              <a:t>микрогаметогенеза</a:t>
            </a:r>
            <a:r>
              <a:rPr lang="ru-RU" sz="2400" dirty="0" smtClean="0">
                <a:solidFill>
                  <a:srgbClr val="C00000"/>
                </a:solidFill>
              </a:rPr>
              <a:t>—созревания спермиев внутри пыльцевого зерна.</a:t>
            </a:r>
          </a:p>
          <a:p>
            <a:pPr algn="just"/>
            <a:r>
              <a:rPr lang="ru-RU" sz="2400" dirty="0" smtClean="0">
                <a:solidFill>
                  <a:srgbClr val="C00000"/>
                </a:solidFill>
              </a:rPr>
              <a:t>Процесс образования женских половых клеток складывается из:</a:t>
            </a:r>
          </a:p>
          <a:p>
            <a:pPr algn="just"/>
            <a:r>
              <a:rPr lang="ru-RU" sz="2400" b="1" i="1" dirty="0" err="1" smtClean="0">
                <a:solidFill>
                  <a:srgbClr val="C00000"/>
                </a:solidFill>
              </a:rPr>
              <a:t>мегаспорогенеза</a:t>
            </a:r>
            <a:r>
              <a:rPr lang="ru-RU" sz="2400" dirty="0" smtClean="0">
                <a:solidFill>
                  <a:srgbClr val="C00000"/>
                </a:solidFill>
              </a:rPr>
              <a:t> (или </a:t>
            </a:r>
            <a:r>
              <a:rPr lang="ru-RU" sz="2400" dirty="0" err="1" smtClean="0">
                <a:solidFill>
                  <a:srgbClr val="C00000"/>
                </a:solidFill>
              </a:rPr>
              <a:t>макроспорогенеза</a:t>
            </a:r>
            <a:r>
              <a:rPr lang="ru-RU" sz="2400" dirty="0" smtClean="0">
                <a:solidFill>
                  <a:srgbClr val="C00000"/>
                </a:solidFill>
              </a:rPr>
              <a:t>),</a:t>
            </a:r>
          </a:p>
          <a:p>
            <a:pPr algn="just"/>
            <a:r>
              <a:rPr lang="ru-RU" sz="2400" b="1" i="1" dirty="0" err="1" smtClean="0">
                <a:solidFill>
                  <a:srgbClr val="C00000"/>
                </a:solidFill>
              </a:rPr>
              <a:t>мегагаметогенеза</a:t>
            </a:r>
            <a:r>
              <a:rPr lang="ru-RU" sz="2400" dirty="0" smtClean="0">
                <a:solidFill>
                  <a:srgbClr val="C00000"/>
                </a:solidFill>
              </a:rPr>
              <a:t>—формирования зрелого зародышевого мешка, в котором образуется яйцеклетка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65403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Гаметогенез  растений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Users\User\Desktop\гаметогенез\1.png"/>
          <p:cNvPicPr>
            <a:picLocks noChangeAspect="1" noChangeArrowheads="1"/>
          </p:cNvPicPr>
          <p:nvPr/>
        </p:nvPicPr>
        <p:blipFill>
          <a:blip r:embed="rId2" cstate="print"/>
          <a:srcRect b="9494"/>
          <a:stretch>
            <a:fillRect/>
          </a:stretch>
        </p:blipFill>
        <p:spPr bwMode="auto">
          <a:xfrm>
            <a:off x="1357290" y="1"/>
            <a:ext cx="6732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Гаметогенез растений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происходит путем нескольких митотических делений, митозы не сопровождаются цитокинезом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14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0410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Микрогаметогенез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 (2 последовательных митотических деления)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Макрогаметогенез</a:t>
                      </a:r>
                      <a:r>
                        <a:rPr lang="ru-RU" sz="2400" baseline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(3 последовательных митотических деления)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845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Образуются 2 клетки: вегетативная и генеративная.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Генеративная клетка претерпевает 1 митоз.</a:t>
                      </a:r>
                    </a:p>
                    <a:p>
                      <a:r>
                        <a:rPr lang="ru-RU" dirty="0" smtClean="0"/>
                        <a:t>Образуются 2 собственно половые клетки – спермии.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Образуется 8-ядерный</a:t>
                      </a:r>
                      <a:r>
                        <a:rPr lang="ru-RU" baseline="0" dirty="0" smtClean="0"/>
                        <a:t> зародышевый мешок: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 яйцеклетка;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 2 клетки- синергиды (содержат ферменты, способствующие растворению пыльцевых трубок);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3 клетки – антиподы в противоположной части зародышевого мешка (передают питательные вещества из семяпочки в зародышевый мешок);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baseline="0" dirty="0" smtClean="0"/>
                        <a:t>- 2 клетки сливаются, образуя диплоидную центральную клетку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Проанализируйте таблицу «Гаметогенез». Заполните пустые ячейки таблицы, используя термины, приведённые в списке. Для каждой ячейки, обозначенной буквой, выберите соответствующий термин из предложенного списка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034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Зоны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210" marR="29210" marT="29210" marB="2921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Процесс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210" marR="29210" marT="29210" marB="2921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Набор ДНК и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хромосом в клетках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в конце процесса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210" marR="29210" marT="29210" marB="2921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____________ (А)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210" marR="29210" marT="29210" marB="2921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митоз</a:t>
                      </a:r>
                      <a:endParaRPr lang="ru-RU" sz="1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210" marR="29210" marT="29210" marB="2921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2n2c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210" marR="29210" marT="29210" marB="2921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роста</a:t>
                      </a:r>
                      <a:endParaRPr lang="ru-RU" sz="1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210" marR="29210" marT="29210" marB="2921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_________(Б)</a:t>
                      </a:r>
                      <a:endParaRPr lang="ru-RU" sz="1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210" marR="29210" marT="29210" marB="2921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2n4c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210" marR="29210" marT="29210" marB="2921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созревания</a:t>
                      </a:r>
                      <a:endParaRPr lang="ru-RU" sz="1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210" marR="29210" marT="29210" marB="2921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мейоз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210" marR="29210" marT="29210" marB="2921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____________ (В)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210" marR="29210" marT="29210" marB="2921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 flipV="1">
            <a:off x="1500166" y="4474446"/>
            <a:ext cx="271464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25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1462" y="3775184"/>
            <a:ext cx="281622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2563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Список терминов</a:t>
            </a:r>
            <a:endParaRPr lang="ru-RU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формирование</a:t>
            </a:r>
            <a:endParaRPr lang="ru-RU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 вегетативное</a:t>
            </a:r>
            <a:endParaRPr lang="ru-RU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 размножение</a:t>
            </a:r>
            <a:endParaRPr lang="ru-RU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4) редукционное</a:t>
            </a:r>
            <a:endParaRPr lang="ru-RU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5) увеличение размеров</a:t>
            </a:r>
            <a:endParaRPr lang="ru-RU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6) 2n4c</a:t>
            </a:r>
            <a:endParaRPr lang="ru-RU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7) </a:t>
            </a:r>
            <a:r>
              <a:rPr lang="ru-RU" sz="16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nc</a:t>
            </a:r>
            <a:endParaRPr lang="ru-RU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Проанализируйте таблицу «Гаметогенез». Заполните пустые ячейки таблицы, используя термины, приведённые в списке. Для каждой ячейки, обозначенной буквой, выберите соответствующий термин из предложенного списка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034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Зоны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210" marR="29210" marT="29210" marB="2921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Процесс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210" marR="29210" marT="29210" marB="2921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Набор ДНК и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хромосом в клетках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в конце процесса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210" marR="29210" marT="29210" marB="2921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____________ (А)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210" marR="29210" marT="29210" marB="2921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митоз</a:t>
                      </a:r>
                      <a:endParaRPr lang="ru-RU" sz="1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210" marR="29210" marT="29210" marB="2921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2n2c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210" marR="29210" marT="29210" marB="2921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роста</a:t>
                      </a:r>
                      <a:endParaRPr lang="ru-RU" sz="1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210" marR="29210" marT="29210" marB="2921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_________(Б)</a:t>
                      </a:r>
                      <a:endParaRPr lang="ru-RU" sz="1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210" marR="29210" marT="29210" marB="2921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2n4c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210" marR="29210" marT="29210" marB="2921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созревания</a:t>
                      </a:r>
                      <a:endParaRPr lang="ru-RU" sz="1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210" marR="29210" marT="29210" marB="2921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мейоз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210" marR="29210" marT="29210" marB="2921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____________ (В)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9210" marR="29210" marT="29210" marB="2921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 flipV="1">
            <a:off x="1500166" y="4474446"/>
            <a:ext cx="271464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25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1462" y="3775184"/>
            <a:ext cx="281622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2563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Список терминов</a:t>
            </a:r>
            <a:endParaRPr lang="ru-RU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формирование</a:t>
            </a:r>
            <a:endParaRPr lang="ru-RU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 вегетативное</a:t>
            </a:r>
            <a:endParaRPr lang="ru-RU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 размножение</a:t>
            </a:r>
            <a:endParaRPr lang="ru-RU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4) редукционное</a:t>
            </a:r>
            <a:endParaRPr lang="ru-RU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5) увеличение размеров</a:t>
            </a:r>
            <a:endParaRPr lang="ru-RU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6) 2n4c</a:t>
            </a:r>
            <a:endParaRPr lang="ru-RU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7) </a:t>
            </a:r>
            <a:r>
              <a:rPr lang="ru-RU" sz="1600" dirty="0" err="1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nc</a:t>
            </a:r>
            <a:endParaRPr lang="ru-RU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Все приведённые ниже термины, кроме двух, используются для обозначения стадий эмбриогенеза кишечнополостных животных. Определите два термина, «выпадающих» из общего списка, и запишите в таблицу цифры, под которыми они указаны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643182"/>
            <a:ext cx="7829576" cy="34829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1) стадия бластулы</a:t>
            </a:r>
          </a:p>
          <a:p>
            <a:pPr>
              <a:buNone/>
            </a:pPr>
            <a:r>
              <a:rPr lang="ru-RU" sz="2400" dirty="0" smtClean="0"/>
              <a:t>2) дробление</a:t>
            </a:r>
          </a:p>
          <a:p>
            <a:pPr>
              <a:buNone/>
            </a:pPr>
            <a:r>
              <a:rPr lang="ru-RU" sz="2400" dirty="0" smtClean="0"/>
              <a:t>3) гаметогенез</a:t>
            </a:r>
          </a:p>
          <a:p>
            <a:pPr>
              <a:buNone/>
            </a:pPr>
            <a:r>
              <a:rPr lang="ru-RU" sz="2400" dirty="0" smtClean="0"/>
              <a:t>4) стадия нейрулы</a:t>
            </a:r>
          </a:p>
          <a:p>
            <a:pPr>
              <a:buNone/>
            </a:pPr>
            <a:r>
              <a:rPr lang="ru-RU" sz="2400" dirty="0" smtClean="0"/>
              <a:t>5) стадия гаструлы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Все приведённые ниже термины, кроме двух, используются для обозначения стадий эмбриогенеза кишечнополостных животных. Определите два термина, «выпадающих» из общего списка, и запишите в таблицу цифры, под которыми они указаны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643182"/>
            <a:ext cx="7829576" cy="34829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1) стадия бластулы</a:t>
            </a:r>
          </a:p>
          <a:p>
            <a:pPr>
              <a:buNone/>
            </a:pPr>
            <a:r>
              <a:rPr lang="ru-RU" sz="2400" dirty="0" smtClean="0"/>
              <a:t>2) дробление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3) гаметогенез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4) стадия нейрулы</a:t>
            </a:r>
          </a:p>
          <a:p>
            <a:pPr>
              <a:buNone/>
            </a:pPr>
            <a:r>
              <a:rPr lang="ru-RU" sz="2400" dirty="0" smtClean="0"/>
              <a:t>5) стадия гаструлы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В какой последовательности происходит образование гамет</a:t>
            </a:r>
            <a:r>
              <a:rPr lang="ru-RU" sz="2200" dirty="0">
                <a:solidFill>
                  <a:srgbClr val="C00000"/>
                </a:solidFill>
              </a:rPr>
              <a:t>?</a:t>
            </a:r>
            <a:br>
              <a:rPr lang="ru-RU" sz="2200" dirty="0">
                <a:solidFill>
                  <a:srgbClr val="C00000"/>
                </a:solidFill>
              </a:rPr>
            </a:br>
            <a:endParaRPr lang="ru-RU" sz="2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1</a:t>
            </a:r>
            <a:r>
              <a:rPr lang="ru-RU" sz="2400" dirty="0" smtClean="0"/>
              <a:t>) </a:t>
            </a:r>
            <a:r>
              <a:rPr lang="ru-RU" sz="2400" dirty="0"/>
              <a:t>конъюгация хромосом.</a:t>
            </a:r>
          </a:p>
          <a:p>
            <a:pPr marL="0" indent="0">
              <a:buNone/>
            </a:pPr>
            <a:r>
              <a:rPr lang="ru-RU" sz="2400" dirty="0"/>
              <a:t>2</a:t>
            </a:r>
            <a:r>
              <a:rPr lang="ru-RU" sz="2400" dirty="0" smtClean="0"/>
              <a:t>) </a:t>
            </a:r>
            <a:r>
              <a:rPr lang="ru-RU" sz="2400" dirty="0"/>
              <a:t>расположение хромосом по экватору клетки.</a:t>
            </a:r>
          </a:p>
          <a:p>
            <a:pPr marL="0" indent="0">
              <a:buNone/>
            </a:pPr>
            <a:r>
              <a:rPr lang="ru-RU" sz="2400" dirty="0" smtClean="0"/>
              <a:t>3) </a:t>
            </a:r>
            <a:r>
              <a:rPr lang="ru-RU" sz="2400" dirty="0"/>
              <a:t>утолщение и </a:t>
            </a:r>
            <a:r>
              <a:rPr lang="ru-RU" sz="2400" dirty="0" err="1"/>
              <a:t>спирализация</a:t>
            </a:r>
            <a:r>
              <a:rPr lang="ru-RU" sz="2400" dirty="0"/>
              <a:t> хромосом.</a:t>
            </a:r>
          </a:p>
          <a:p>
            <a:pPr marL="0" indent="0">
              <a:buNone/>
            </a:pPr>
            <a:r>
              <a:rPr lang="ru-RU" sz="2400" dirty="0"/>
              <a:t>4</a:t>
            </a:r>
            <a:r>
              <a:rPr lang="ru-RU" sz="2400" dirty="0" smtClean="0"/>
              <a:t>) </a:t>
            </a:r>
            <a:r>
              <a:rPr lang="ru-RU" sz="2400" dirty="0"/>
              <a:t>расхождение хроматид к полюсам клетки.</a:t>
            </a:r>
          </a:p>
          <a:p>
            <a:pPr marL="0" indent="0">
              <a:buNone/>
            </a:pPr>
            <a:r>
              <a:rPr lang="ru-RU" sz="2400" dirty="0"/>
              <a:t>5</a:t>
            </a:r>
            <a:r>
              <a:rPr lang="ru-RU" sz="2400" dirty="0" smtClean="0"/>
              <a:t>) </a:t>
            </a:r>
            <a:r>
              <a:rPr lang="ru-RU" sz="2400" dirty="0"/>
              <a:t>второе деление.</a:t>
            </a:r>
          </a:p>
          <a:p>
            <a:pPr marL="0" indent="0">
              <a:buNone/>
            </a:pPr>
            <a:r>
              <a:rPr lang="ru-RU" sz="2400" dirty="0"/>
              <a:t>6</a:t>
            </a:r>
            <a:r>
              <a:rPr lang="ru-RU" sz="2400" dirty="0" smtClean="0"/>
              <a:t>) </a:t>
            </a:r>
            <a:r>
              <a:rPr lang="ru-RU" sz="2400" dirty="0"/>
              <a:t>образование гамет.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9110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В какой последовательности происходит образование гамет</a:t>
            </a:r>
            <a:r>
              <a:rPr lang="ru-RU" sz="2200" dirty="0">
                <a:solidFill>
                  <a:srgbClr val="C00000"/>
                </a:solidFill>
              </a:rPr>
              <a:t>?</a:t>
            </a:r>
            <a:br>
              <a:rPr lang="ru-RU" sz="2200" dirty="0">
                <a:solidFill>
                  <a:srgbClr val="C00000"/>
                </a:solidFill>
              </a:rPr>
            </a:br>
            <a:endParaRPr lang="ru-RU" sz="2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3) </a:t>
            </a:r>
            <a:r>
              <a:rPr lang="ru-RU" sz="2400" dirty="0"/>
              <a:t>утолщение и </a:t>
            </a:r>
            <a:r>
              <a:rPr lang="ru-RU" sz="2400" dirty="0" err="1"/>
              <a:t>спирализация</a:t>
            </a:r>
            <a:r>
              <a:rPr lang="ru-RU" sz="2400" dirty="0"/>
              <a:t> хромосом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/>
              <a:t>1) конъюгация хромосом.</a:t>
            </a:r>
          </a:p>
          <a:p>
            <a:pPr marL="0" indent="0">
              <a:buNone/>
            </a:pPr>
            <a:r>
              <a:rPr lang="ru-RU" sz="2400" dirty="0"/>
              <a:t>2) расположение хромосом по экватору клетки.</a:t>
            </a:r>
          </a:p>
          <a:p>
            <a:pPr marL="0" indent="0">
              <a:buNone/>
            </a:pPr>
            <a:r>
              <a:rPr lang="ru-RU" sz="2400" dirty="0"/>
              <a:t>5) второе деление.</a:t>
            </a:r>
          </a:p>
          <a:p>
            <a:pPr marL="0" indent="0">
              <a:buNone/>
            </a:pPr>
            <a:r>
              <a:rPr lang="ru-RU" sz="2400" dirty="0" smtClean="0"/>
              <a:t>4) </a:t>
            </a:r>
            <a:r>
              <a:rPr lang="ru-RU" sz="2400" dirty="0"/>
              <a:t>расхождение хроматид к полюсам клетки.</a:t>
            </a:r>
          </a:p>
          <a:p>
            <a:pPr marL="0" indent="0">
              <a:buNone/>
            </a:pPr>
            <a:r>
              <a:rPr lang="ru-RU" sz="2400" dirty="0" smtClean="0"/>
              <a:t>6) </a:t>
            </a:r>
            <a:r>
              <a:rPr lang="ru-RU" sz="2400" dirty="0"/>
              <a:t>образование гамет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sz="2400" dirty="0"/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312546</a:t>
            </a:r>
            <a:endParaRPr lang="ru-RU" sz="24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9191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Выберите </a:t>
            </a:r>
            <a:r>
              <a:rPr lang="ru-RU" sz="2400" dirty="0" smtClean="0">
                <a:solidFill>
                  <a:srgbClr val="C00000"/>
                </a:solidFill>
              </a:rPr>
              <a:t>верные </a:t>
            </a:r>
            <a:r>
              <a:rPr lang="ru-RU" sz="2400" dirty="0">
                <a:solidFill>
                  <a:srgbClr val="C00000"/>
                </a:solidFill>
              </a:rPr>
              <a:t>утверждения:</a:t>
            </a:r>
            <a:br>
              <a:rPr lang="ru-RU" sz="2400" dirty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28800"/>
            <a:ext cx="7787208" cy="44973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100" dirty="0"/>
              <a:t>1</a:t>
            </a:r>
            <a:r>
              <a:rPr lang="ru-RU" sz="3100" dirty="0" smtClean="0"/>
              <a:t>) </a:t>
            </a:r>
            <a:r>
              <a:rPr lang="ru-RU" sz="3100" dirty="0"/>
              <a:t>образование мужских и женских половых клеток происходит одинаково;</a:t>
            </a:r>
          </a:p>
          <a:p>
            <a:pPr marL="0" indent="0">
              <a:buNone/>
            </a:pPr>
            <a:r>
              <a:rPr lang="ru-RU" sz="3100" dirty="0"/>
              <a:t>2</a:t>
            </a:r>
            <a:r>
              <a:rPr lang="ru-RU" sz="3100" dirty="0" smtClean="0"/>
              <a:t>) </a:t>
            </a:r>
            <a:r>
              <a:rPr lang="ru-RU" sz="3100" dirty="0"/>
              <a:t>при овогенезе образуется только одна зрелая яйцеклетка;</a:t>
            </a:r>
          </a:p>
          <a:p>
            <a:pPr marL="0" indent="0">
              <a:buNone/>
            </a:pPr>
            <a:r>
              <a:rPr lang="ru-RU" sz="3100" dirty="0"/>
              <a:t>3</a:t>
            </a:r>
            <a:r>
              <a:rPr lang="ru-RU" sz="3100" dirty="0" smtClean="0"/>
              <a:t>) </a:t>
            </a:r>
            <a:r>
              <a:rPr lang="ru-RU" sz="3100" dirty="0"/>
              <a:t>сперматозоиды мельче яйцеклеток и подвижны;</a:t>
            </a:r>
          </a:p>
          <a:p>
            <a:pPr marL="0" indent="0">
              <a:buNone/>
            </a:pPr>
            <a:r>
              <a:rPr lang="ru-RU" sz="3100" dirty="0"/>
              <a:t>4</a:t>
            </a:r>
            <a:r>
              <a:rPr lang="ru-RU" sz="3100" dirty="0" smtClean="0"/>
              <a:t>) </a:t>
            </a:r>
            <a:r>
              <a:rPr lang="ru-RU" sz="3100" dirty="0"/>
              <a:t>в сперматозоидах активно идут процессы синтеза белка и других органических веществ;</a:t>
            </a:r>
          </a:p>
          <a:p>
            <a:pPr marL="0" indent="0">
              <a:buNone/>
            </a:pPr>
            <a:r>
              <a:rPr lang="ru-RU" sz="3100" dirty="0"/>
              <a:t>5</a:t>
            </a:r>
            <a:r>
              <a:rPr lang="ru-RU" sz="3100" dirty="0" smtClean="0"/>
              <a:t>) </a:t>
            </a:r>
            <a:r>
              <a:rPr lang="ru-RU" sz="3100" dirty="0"/>
              <a:t>размеры яйцеклетки у представителей разных классов очень близки;</a:t>
            </a:r>
          </a:p>
          <a:p>
            <a:pPr marL="0" indent="0">
              <a:buNone/>
            </a:pPr>
            <a:r>
              <a:rPr lang="ru-RU" sz="3100" dirty="0"/>
              <a:t>6</a:t>
            </a:r>
            <a:r>
              <a:rPr lang="ru-RU" sz="3100" dirty="0" smtClean="0"/>
              <a:t>) </a:t>
            </a:r>
            <a:r>
              <a:rPr lang="ru-RU" sz="3100" dirty="0"/>
              <a:t>при гаметогенезе в фазе созревания происходит мейоз </a:t>
            </a:r>
            <a:r>
              <a:rPr lang="en-US" sz="3100" dirty="0"/>
              <a:t>I</a:t>
            </a:r>
            <a:r>
              <a:rPr lang="ru-RU" sz="3100" dirty="0"/>
              <a:t> и мейоз </a:t>
            </a:r>
            <a:r>
              <a:rPr lang="en-US" sz="3100" dirty="0"/>
              <a:t>II</a:t>
            </a:r>
            <a:r>
              <a:rPr lang="ru-RU" sz="3100" dirty="0"/>
              <a:t>.</a:t>
            </a:r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049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Изменения  в структуре КИМ 2023</a:t>
            </a:r>
            <a:endParaRPr lang="ru-RU" dirty="0"/>
          </a:p>
        </p:txBody>
      </p:sp>
      <p:sp>
        <p:nvSpPr>
          <p:cNvPr id="2137" name="Rectangle 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97" name="Group 49"/>
          <p:cNvGrpSpPr>
            <a:grpSpLocks/>
          </p:cNvGrpSpPr>
          <p:nvPr/>
        </p:nvGrpSpPr>
        <p:grpSpPr bwMode="auto">
          <a:xfrm>
            <a:off x="571472" y="2148572"/>
            <a:ext cx="7786742" cy="3489278"/>
            <a:chOff x="20" y="20"/>
            <a:chExt cx="14247" cy="12791"/>
          </a:xfrm>
        </p:grpSpPr>
        <p:sp>
          <p:nvSpPr>
            <p:cNvPr id="2136" name="AutoShape 88"/>
            <p:cNvSpPr>
              <a:spLocks/>
            </p:cNvSpPr>
            <p:nvPr/>
          </p:nvSpPr>
          <p:spPr bwMode="auto">
            <a:xfrm>
              <a:off x="10603" y="5695"/>
              <a:ext cx="2" cy="4424"/>
            </a:xfrm>
            <a:custGeom>
              <a:avLst/>
              <a:gdLst/>
              <a:ahLst/>
              <a:cxnLst>
                <a:cxn ang="0">
                  <a:pos x="0" y="3366"/>
                </a:cxn>
                <a:cxn ang="0">
                  <a:pos x="0" y="4424"/>
                </a:cxn>
                <a:cxn ang="0">
                  <a:pos x="0" y="0"/>
                </a:cxn>
                <a:cxn ang="0">
                  <a:pos x="0" y="1057"/>
                </a:cxn>
              </a:cxnLst>
              <a:rect l="0" t="0" r="r" b="b"/>
              <a:pathLst>
                <a:path h="4424">
                  <a:moveTo>
                    <a:pt x="0" y="3366"/>
                  </a:moveTo>
                  <a:lnTo>
                    <a:pt x="0" y="4424"/>
                  </a:lnTo>
                  <a:moveTo>
                    <a:pt x="0" y="0"/>
                  </a:moveTo>
                  <a:lnTo>
                    <a:pt x="0" y="1057"/>
                  </a:lnTo>
                </a:path>
              </a:pathLst>
            </a:custGeom>
            <a:noFill/>
            <a:ln w="25400">
              <a:solidFill>
                <a:srgbClr val="94949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35" name="AutoShape 87"/>
            <p:cNvSpPr>
              <a:spLocks/>
            </p:cNvSpPr>
            <p:nvPr/>
          </p:nvSpPr>
          <p:spPr bwMode="auto">
            <a:xfrm>
              <a:off x="3278" y="2328"/>
              <a:ext cx="7326" cy="1058"/>
            </a:xfrm>
            <a:custGeom>
              <a:avLst/>
              <a:gdLst/>
              <a:ahLst/>
              <a:cxnLst>
                <a:cxn ang="0">
                  <a:pos x="3662" y="0"/>
                </a:cxn>
                <a:cxn ang="0">
                  <a:pos x="3662" y="720"/>
                </a:cxn>
                <a:cxn ang="0">
                  <a:pos x="7325" y="720"/>
                </a:cxn>
                <a:cxn ang="0">
                  <a:pos x="7325" y="1057"/>
                </a:cxn>
                <a:cxn ang="0">
                  <a:pos x="3662" y="0"/>
                </a:cxn>
                <a:cxn ang="0">
                  <a:pos x="3662" y="720"/>
                </a:cxn>
                <a:cxn ang="0">
                  <a:pos x="0" y="720"/>
                </a:cxn>
                <a:cxn ang="0">
                  <a:pos x="0" y="1057"/>
                </a:cxn>
              </a:cxnLst>
              <a:rect l="0" t="0" r="r" b="b"/>
              <a:pathLst>
                <a:path w="7326" h="1058">
                  <a:moveTo>
                    <a:pt x="3662" y="0"/>
                  </a:moveTo>
                  <a:lnTo>
                    <a:pt x="3662" y="720"/>
                  </a:lnTo>
                  <a:lnTo>
                    <a:pt x="7325" y="720"/>
                  </a:lnTo>
                  <a:lnTo>
                    <a:pt x="7325" y="1057"/>
                  </a:lnTo>
                  <a:moveTo>
                    <a:pt x="3662" y="0"/>
                  </a:moveTo>
                  <a:lnTo>
                    <a:pt x="3662" y="720"/>
                  </a:lnTo>
                  <a:lnTo>
                    <a:pt x="0" y="720"/>
                  </a:lnTo>
                  <a:lnTo>
                    <a:pt x="0" y="1057"/>
                  </a:lnTo>
                </a:path>
              </a:pathLst>
            </a:custGeom>
            <a:noFill/>
            <a:ln w="25400">
              <a:solidFill>
                <a:srgbClr val="83838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34" name="Freeform 86"/>
            <p:cNvSpPr>
              <a:spLocks/>
            </p:cNvSpPr>
            <p:nvPr/>
          </p:nvSpPr>
          <p:spPr bwMode="auto">
            <a:xfrm>
              <a:off x="3682" y="20"/>
              <a:ext cx="6518" cy="2309"/>
            </a:xfrm>
            <a:custGeom>
              <a:avLst/>
              <a:gdLst/>
              <a:ahLst/>
              <a:cxnLst>
                <a:cxn ang="0">
                  <a:pos x="6286" y="0"/>
                </a:cxn>
                <a:cxn ang="0">
                  <a:pos x="231" y="0"/>
                </a:cxn>
                <a:cxn ang="0">
                  <a:pos x="158" y="12"/>
                </a:cxn>
                <a:cxn ang="0">
                  <a:pos x="94" y="45"/>
                </a:cxn>
                <a:cxn ang="0">
                  <a:pos x="44" y="95"/>
                </a:cxn>
                <a:cxn ang="0">
                  <a:pos x="11" y="158"/>
                </a:cxn>
                <a:cxn ang="0">
                  <a:pos x="0" y="231"/>
                </a:cxn>
                <a:cxn ang="0">
                  <a:pos x="0" y="2078"/>
                </a:cxn>
                <a:cxn ang="0">
                  <a:pos x="11" y="2151"/>
                </a:cxn>
                <a:cxn ang="0">
                  <a:pos x="44" y="2214"/>
                </a:cxn>
                <a:cxn ang="0">
                  <a:pos x="94" y="2264"/>
                </a:cxn>
                <a:cxn ang="0">
                  <a:pos x="158" y="2297"/>
                </a:cxn>
                <a:cxn ang="0">
                  <a:pos x="231" y="2309"/>
                </a:cxn>
                <a:cxn ang="0">
                  <a:pos x="6286" y="2309"/>
                </a:cxn>
                <a:cxn ang="0">
                  <a:pos x="6359" y="2297"/>
                </a:cxn>
                <a:cxn ang="0">
                  <a:pos x="6422" y="2264"/>
                </a:cxn>
                <a:cxn ang="0">
                  <a:pos x="6472" y="2214"/>
                </a:cxn>
                <a:cxn ang="0">
                  <a:pos x="6505" y="2151"/>
                </a:cxn>
                <a:cxn ang="0">
                  <a:pos x="6517" y="2078"/>
                </a:cxn>
                <a:cxn ang="0">
                  <a:pos x="6517" y="231"/>
                </a:cxn>
                <a:cxn ang="0">
                  <a:pos x="6505" y="158"/>
                </a:cxn>
                <a:cxn ang="0">
                  <a:pos x="6472" y="95"/>
                </a:cxn>
                <a:cxn ang="0">
                  <a:pos x="6422" y="45"/>
                </a:cxn>
                <a:cxn ang="0">
                  <a:pos x="6359" y="12"/>
                </a:cxn>
                <a:cxn ang="0">
                  <a:pos x="6286" y="0"/>
                </a:cxn>
              </a:cxnLst>
              <a:rect l="0" t="0" r="r" b="b"/>
              <a:pathLst>
                <a:path w="6518" h="2309">
                  <a:moveTo>
                    <a:pt x="6286" y="0"/>
                  </a:moveTo>
                  <a:lnTo>
                    <a:pt x="231" y="0"/>
                  </a:lnTo>
                  <a:lnTo>
                    <a:pt x="158" y="12"/>
                  </a:lnTo>
                  <a:lnTo>
                    <a:pt x="94" y="45"/>
                  </a:lnTo>
                  <a:lnTo>
                    <a:pt x="44" y="95"/>
                  </a:lnTo>
                  <a:lnTo>
                    <a:pt x="11" y="158"/>
                  </a:lnTo>
                  <a:lnTo>
                    <a:pt x="0" y="231"/>
                  </a:lnTo>
                  <a:lnTo>
                    <a:pt x="0" y="2078"/>
                  </a:lnTo>
                  <a:lnTo>
                    <a:pt x="11" y="2151"/>
                  </a:lnTo>
                  <a:lnTo>
                    <a:pt x="44" y="2214"/>
                  </a:lnTo>
                  <a:lnTo>
                    <a:pt x="94" y="2264"/>
                  </a:lnTo>
                  <a:lnTo>
                    <a:pt x="158" y="2297"/>
                  </a:lnTo>
                  <a:lnTo>
                    <a:pt x="231" y="2309"/>
                  </a:lnTo>
                  <a:lnTo>
                    <a:pt x="6286" y="2309"/>
                  </a:lnTo>
                  <a:lnTo>
                    <a:pt x="6359" y="2297"/>
                  </a:lnTo>
                  <a:lnTo>
                    <a:pt x="6422" y="2264"/>
                  </a:lnTo>
                  <a:lnTo>
                    <a:pt x="6472" y="2214"/>
                  </a:lnTo>
                  <a:lnTo>
                    <a:pt x="6505" y="2151"/>
                  </a:lnTo>
                  <a:lnTo>
                    <a:pt x="6517" y="2078"/>
                  </a:lnTo>
                  <a:lnTo>
                    <a:pt x="6517" y="231"/>
                  </a:lnTo>
                  <a:lnTo>
                    <a:pt x="6505" y="158"/>
                  </a:lnTo>
                  <a:lnTo>
                    <a:pt x="6472" y="95"/>
                  </a:lnTo>
                  <a:lnTo>
                    <a:pt x="6422" y="45"/>
                  </a:lnTo>
                  <a:lnTo>
                    <a:pt x="6359" y="12"/>
                  </a:lnTo>
                  <a:lnTo>
                    <a:pt x="6286" y="0"/>
                  </a:lnTo>
                  <a:close/>
                </a:path>
              </a:pathLst>
            </a:custGeom>
            <a:solidFill>
              <a:srgbClr val="A4A4A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33" name="Freeform 85"/>
            <p:cNvSpPr>
              <a:spLocks/>
            </p:cNvSpPr>
            <p:nvPr/>
          </p:nvSpPr>
          <p:spPr bwMode="auto">
            <a:xfrm>
              <a:off x="3682" y="20"/>
              <a:ext cx="6518" cy="2309"/>
            </a:xfrm>
            <a:custGeom>
              <a:avLst/>
              <a:gdLst/>
              <a:ahLst/>
              <a:cxnLst>
                <a:cxn ang="0">
                  <a:pos x="0" y="231"/>
                </a:cxn>
                <a:cxn ang="0">
                  <a:pos x="11" y="158"/>
                </a:cxn>
                <a:cxn ang="0">
                  <a:pos x="44" y="95"/>
                </a:cxn>
                <a:cxn ang="0">
                  <a:pos x="94" y="45"/>
                </a:cxn>
                <a:cxn ang="0">
                  <a:pos x="158" y="12"/>
                </a:cxn>
                <a:cxn ang="0">
                  <a:pos x="231" y="0"/>
                </a:cxn>
                <a:cxn ang="0">
                  <a:pos x="6286" y="0"/>
                </a:cxn>
                <a:cxn ang="0">
                  <a:pos x="6359" y="12"/>
                </a:cxn>
                <a:cxn ang="0">
                  <a:pos x="6422" y="45"/>
                </a:cxn>
                <a:cxn ang="0">
                  <a:pos x="6472" y="95"/>
                </a:cxn>
                <a:cxn ang="0">
                  <a:pos x="6505" y="158"/>
                </a:cxn>
                <a:cxn ang="0">
                  <a:pos x="6517" y="231"/>
                </a:cxn>
                <a:cxn ang="0">
                  <a:pos x="6517" y="2078"/>
                </a:cxn>
                <a:cxn ang="0">
                  <a:pos x="6505" y="2151"/>
                </a:cxn>
                <a:cxn ang="0">
                  <a:pos x="6472" y="2214"/>
                </a:cxn>
                <a:cxn ang="0">
                  <a:pos x="6422" y="2264"/>
                </a:cxn>
                <a:cxn ang="0">
                  <a:pos x="6359" y="2297"/>
                </a:cxn>
                <a:cxn ang="0">
                  <a:pos x="6286" y="2309"/>
                </a:cxn>
                <a:cxn ang="0">
                  <a:pos x="231" y="2309"/>
                </a:cxn>
                <a:cxn ang="0">
                  <a:pos x="158" y="2297"/>
                </a:cxn>
                <a:cxn ang="0">
                  <a:pos x="94" y="2264"/>
                </a:cxn>
                <a:cxn ang="0">
                  <a:pos x="44" y="2214"/>
                </a:cxn>
                <a:cxn ang="0">
                  <a:pos x="11" y="2151"/>
                </a:cxn>
                <a:cxn ang="0">
                  <a:pos x="0" y="2078"/>
                </a:cxn>
                <a:cxn ang="0">
                  <a:pos x="0" y="231"/>
                </a:cxn>
              </a:cxnLst>
              <a:rect l="0" t="0" r="r" b="b"/>
              <a:pathLst>
                <a:path w="6518" h="2309">
                  <a:moveTo>
                    <a:pt x="0" y="231"/>
                  </a:moveTo>
                  <a:lnTo>
                    <a:pt x="11" y="158"/>
                  </a:lnTo>
                  <a:lnTo>
                    <a:pt x="44" y="95"/>
                  </a:lnTo>
                  <a:lnTo>
                    <a:pt x="94" y="45"/>
                  </a:lnTo>
                  <a:lnTo>
                    <a:pt x="158" y="12"/>
                  </a:lnTo>
                  <a:lnTo>
                    <a:pt x="231" y="0"/>
                  </a:lnTo>
                  <a:lnTo>
                    <a:pt x="6286" y="0"/>
                  </a:lnTo>
                  <a:lnTo>
                    <a:pt x="6359" y="12"/>
                  </a:lnTo>
                  <a:lnTo>
                    <a:pt x="6422" y="45"/>
                  </a:lnTo>
                  <a:lnTo>
                    <a:pt x="6472" y="95"/>
                  </a:lnTo>
                  <a:lnTo>
                    <a:pt x="6505" y="158"/>
                  </a:lnTo>
                  <a:lnTo>
                    <a:pt x="6517" y="231"/>
                  </a:lnTo>
                  <a:lnTo>
                    <a:pt x="6517" y="2078"/>
                  </a:lnTo>
                  <a:lnTo>
                    <a:pt x="6505" y="2151"/>
                  </a:lnTo>
                  <a:lnTo>
                    <a:pt x="6472" y="2214"/>
                  </a:lnTo>
                  <a:lnTo>
                    <a:pt x="6422" y="2264"/>
                  </a:lnTo>
                  <a:lnTo>
                    <a:pt x="6359" y="2297"/>
                  </a:lnTo>
                  <a:lnTo>
                    <a:pt x="6286" y="2309"/>
                  </a:lnTo>
                  <a:lnTo>
                    <a:pt x="231" y="2309"/>
                  </a:lnTo>
                  <a:lnTo>
                    <a:pt x="158" y="2297"/>
                  </a:lnTo>
                  <a:lnTo>
                    <a:pt x="94" y="2264"/>
                  </a:lnTo>
                  <a:lnTo>
                    <a:pt x="44" y="2214"/>
                  </a:lnTo>
                  <a:lnTo>
                    <a:pt x="11" y="2151"/>
                  </a:lnTo>
                  <a:lnTo>
                    <a:pt x="0" y="2078"/>
                  </a:lnTo>
                  <a:lnTo>
                    <a:pt x="0" y="231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32" name="Freeform 84"/>
            <p:cNvSpPr>
              <a:spLocks/>
            </p:cNvSpPr>
            <p:nvPr/>
          </p:nvSpPr>
          <p:spPr bwMode="auto">
            <a:xfrm>
              <a:off x="4086" y="403"/>
              <a:ext cx="6518" cy="2309"/>
            </a:xfrm>
            <a:custGeom>
              <a:avLst/>
              <a:gdLst/>
              <a:ahLst/>
              <a:cxnLst>
                <a:cxn ang="0">
                  <a:pos x="6286" y="0"/>
                </a:cxn>
                <a:cxn ang="0">
                  <a:pos x="231" y="0"/>
                </a:cxn>
                <a:cxn ang="0">
                  <a:pos x="158" y="12"/>
                </a:cxn>
                <a:cxn ang="0">
                  <a:pos x="94" y="44"/>
                </a:cxn>
                <a:cxn ang="0">
                  <a:pos x="44" y="94"/>
                </a:cxn>
                <a:cxn ang="0">
                  <a:pos x="11" y="158"/>
                </a:cxn>
                <a:cxn ang="0">
                  <a:pos x="0" y="231"/>
                </a:cxn>
                <a:cxn ang="0">
                  <a:pos x="0" y="2078"/>
                </a:cxn>
                <a:cxn ang="0">
                  <a:pos x="11" y="2151"/>
                </a:cxn>
                <a:cxn ang="0">
                  <a:pos x="44" y="2214"/>
                </a:cxn>
                <a:cxn ang="0">
                  <a:pos x="94" y="2264"/>
                </a:cxn>
                <a:cxn ang="0">
                  <a:pos x="158" y="2297"/>
                </a:cxn>
                <a:cxn ang="0">
                  <a:pos x="231" y="2309"/>
                </a:cxn>
                <a:cxn ang="0">
                  <a:pos x="6286" y="2309"/>
                </a:cxn>
                <a:cxn ang="0">
                  <a:pos x="6359" y="2297"/>
                </a:cxn>
                <a:cxn ang="0">
                  <a:pos x="6422" y="2264"/>
                </a:cxn>
                <a:cxn ang="0">
                  <a:pos x="6472" y="2214"/>
                </a:cxn>
                <a:cxn ang="0">
                  <a:pos x="6505" y="2151"/>
                </a:cxn>
                <a:cxn ang="0">
                  <a:pos x="6517" y="2078"/>
                </a:cxn>
                <a:cxn ang="0">
                  <a:pos x="6517" y="231"/>
                </a:cxn>
                <a:cxn ang="0">
                  <a:pos x="6505" y="158"/>
                </a:cxn>
                <a:cxn ang="0">
                  <a:pos x="6472" y="94"/>
                </a:cxn>
                <a:cxn ang="0">
                  <a:pos x="6422" y="44"/>
                </a:cxn>
                <a:cxn ang="0">
                  <a:pos x="6359" y="12"/>
                </a:cxn>
                <a:cxn ang="0">
                  <a:pos x="6286" y="0"/>
                </a:cxn>
              </a:cxnLst>
              <a:rect l="0" t="0" r="r" b="b"/>
              <a:pathLst>
                <a:path w="6518" h="2309">
                  <a:moveTo>
                    <a:pt x="6286" y="0"/>
                  </a:moveTo>
                  <a:lnTo>
                    <a:pt x="231" y="0"/>
                  </a:lnTo>
                  <a:lnTo>
                    <a:pt x="158" y="12"/>
                  </a:lnTo>
                  <a:lnTo>
                    <a:pt x="94" y="44"/>
                  </a:lnTo>
                  <a:lnTo>
                    <a:pt x="44" y="94"/>
                  </a:lnTo>
                  <a:lnTo>
                    <a:pt x="11" y="158"/>
                  </a:lnTo>
                  <a:lnTo>
                    <a:pt x="0" y="231"/>
                  </a:lnTo>
                  <a:lnTo>
                    <a:pt x="0" y="2078"/>
                  </a:lnTo>
                  <a:lnTo>
                    <a:pt x="11" y="2151"/>
                  </a:lnTo>
                  <a:lnTo>
                    <a:pt x="44" y="2214"/>
                  </a:lnTo>
                  <a:lnTo>
                    <a:pt x="94" y="2264"/>
                  </a:lnTo>
                  <a:lnTo>
                    <a:pt x="158" y="2297"/>
                  </a:lnTo>
                  <a:lnTo>
                    <a:pt x="231" y="2309"/>
                  </a:lnTo>
                  <a:lnTo>
                    <a:pt x="6286" y="2309"/>
                  </a:lnTo>
                  <a:lnTo>
                    <a:pt x="6359" y="2297"/>
                  </a:lnTo>
                  <a:lnTo>
                    <a:pt x="6422" y="2264"/>
                  </a:lnTo>
                  <a:lnTo>
                    <a:pt x="6472" y="2214"/>
                  </a:lnTo>
                  <a:lnTo>
                    <a:pt x="6505" y="2151"/>
                  </a:lnTo>
                  <a:lnTo>
                    <a:pt x="6517" y="2078"/>
                  </a:lnTo>
                  <a:lnTo>
                    <a:pt x="6517" y="231"/>
                  </a:lnTo>
                  <a:lnTo>
                    <a:pt x="6505" y="158"/>
                  </a:lnTo>
                  <a:lnTo>
                    <a:pt x="6472" y="94"/>
                  </a:lnTo>
                  <a:lnTo>
                    <a:pt x="6422" y="44"/>
                  </a:lnTo>
                  <a:lnTo>
                    <a:pt x="6359" y="12"/>
                  </a:lnTo>
                  <a:lnTo>
                    <a:pt x="6286" y="0"/>
                  </a:lnTo>
                  <a:close/>
                </a:path>
              </a:pathLst>
            </a:custGeom>
            <a:solidFill>
              <a:srgbClr val="FFFFFF">
                <a:alpha val="90195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  <a:latin typeface="Arial" pitchFamily="34" charset="0"/>
                  <a:ea typeface="Calibri Light"/>
                  <a:cs typeface="Calibri Light"/>
                </a:rPr>
                <a:t>29</a:t>
              </a:r>
              <a:endParaRPr lang="ru-RU" b="1" dirty="0"/>
            </a:p>
          </p:txBody>
        </p:sp>
        <p:sp>
          <p:nvSpPr>
            <p:cNvPr id="2131" name="Freeform 83"/>
            <p:cNvSpPr>
              <a:spLocks/>
            </p:cNvSpPr>
            <p:nvPr/>
          </p:nvSpPr>
          <p:spPr bwMode="auto">
            <a:xfrm>
              <a:off x="4086" y="403"/>
              <a:ext cx="6518" cy="2309"/>
            </a:xfrm>
            <a:custGeom>
              <a:avLst/>
              <a:gdLst/>
              <a:ahLst/>
              <a:cxnLst>
                <a:cxn ang="0">
                  <a:pos x="0" y="231"/>
                </a:cxn>
                <a:cxn ang="0">
                  <a:pos x="11" y="158"/>
                </a:cxn>
                <a:cxn ang="0">
                  <a:pos x="44" y="94"/>
                </a:cxn>
                <a:cxn ang="0">
                  <a:pos x="94" y="44"/>
                </a:cxn>
                <a:cxn ang="0">
                  <a:pos x="158" y="12"/>
                </a:cxn>
                <a:cxn ang="0">
                  <a:pos x="231" y="0"/>
                </a:cxn>
                <a:cxn ang="0">
                  <a:pos x="6286" y="0"/>
                </a:cxn>
                <a:cxn ang="0">
                  <a:pos x="6359" y="12"/>
                </a:cxn>
                <a:cxn ang="0">
                  <a:pos x="6422" y="44"/>
                </a:cxn>
                <a:cxn ang="0">
                  <a:pos x="6472" y="94"/>
                </a:cxn>
                <a:cxn ang="0">
                  <a:pos x="6505" y="158"/>
                </a:cxn>
                <a:cxn ang="0">
                  <a:pos x="6517" y="231"/>
                </a:cxn>
                <a:cxn ang="0">
                  <a:pos x="6517" y="2078"/>
                </a:cxn>
                <a:cxn ang="0">
                  <a:pos x="6505" y="2151"/>
                </a:cxn>
                <a:cxn ang="0">
                  <a:pos x="6472" y="2214"/>
                </a:cxn>
                <a:cxn ang="0">
                  <a:pos x="6422" y="2264"/>
                </a:cxn>
                <a:cxn ang="0">
                  <a:pos x="6359" y="2297"/>
                </a:cxn>
                <a:cxn ang="0">
                  <a:pos x="6286" y="2309"/>
                </a:cxn>
                <a:cxn ang="0">
                  <a:pos x="231" y="2309"/>
                </a:cxn>
                <a:cxn ang="0">
                  <a:pos x="158" y="2297"/>
                </a:cxn>
                <a:cxn ang="0">
                  <a:pos x="94" y="2264"/>
                </a:cxn>
                <a:cxn ang="0">
                  <a:pos x="44" y="2214"/>
                </a:cxn>
                <a:cxn ang="0">
                  <a:pos x="11" y="2151"/>
                </a:cxn>
                <a:cxn ang="0">
                  <a:pos x="0" y="2078"/>
                </a:cxn>
                <a:cxn ang="0">
                  <a:pos x="0" y="231"/>
                </a:cxn>
              </a:cxnLst>
              <a:rect l="0" t="0" r="r" b="b"/>
              <a:pathLst>
                <a:path w="6518" h="2309">
                  <a:moveTo>
                    <a:pt x="0" y="231"/>
                  </a:moveTo>
                  <a:lnTo>
                    <a:pt x="11" y="158"/>
                  </a:lnTo>
                  <a:lnTo>
                    <a:pt x="44" y="94"/>
                  </a:lnTo>
                  <a:lnTo>
                    <a:pt x="94" y="44"/>
                  </a:lnTo>
                  <a:lnTo>
                    <a:pt x="158" y="12"/>
                  </a:lnTo>
                  <a:lnTo>
                    <a:pt x="231" y="0"/>
                  </a:lnTo>
                  <a:lnTo>
                    <a:pt x="6286" y="0"/>
                  </a:lnTo>
                  <a:lnTo>
                    <a:pt x="6359" y="12"/>
                  </a:lnTo>
                  <a:lnTo>
                    <a:pt x="6422" y="44"/>
                  </a:lnTo>
                  <a:lnTo>
                    <a:pt x="6472" y="94"/>
                  </a:lnTo>
                  <a:lnTo>
                    <a:pt x="6505" y="158"/>
                  </a:lnTo>
                  <a:lnTo>
                    <a:pt x="6517" y="231"/>
                  </a:lnTo>
                  <a:lnTo>
                    <a:pt x="6517" y="2078"/>
                  </a:lnTo>
                  <a:lnTo>
                    <a:pt x="6505" y="2151"/>
                  </a:lnTo>
                  <a:lnTo>
                    <a:pt x="6472" y="2214"/>
                  </a:lnTo>
                  <a:lnTo>
                    <a:pt x="6422" y="2264"/>
                  </a:lnTo>
                  <a:lnTo>
                    <a:pt x="6359" y="2297"/>
                  </a:lnTo>
                  <a:lnTo>
                    <a:pt x="6286" y="2309"/>
                  </a:lnTo>
                  <a:lnTo>
                    <a:pt x="231" y="2309"/>
                  </a:lnTo>
                  <a:lnTo>
                    <a:pt x="158" y="2297"/>
                  </a:lnTo>
                  <a:lnTo>
                    <a:pt x="94" y="2264"/>
                  </a:lnTo>
                  <a:lnTo>
                    <a:pt x="44" y="2214"/>
                  </a:lnTo>
                  <a:lnTo>
                    <a:pt x="11" y="2151"/>
                  </a:lnTo>
                  <a:lnTo>
                    <a:pt x="0" y="2078"/>
                  </a:lnTo>
                  <a:lnTo>
                    <a:pt x="0" y="231"/>
                  </a:lnTo>
                  <a:close/>
                </a:path>
              </a:pathLst>
            </a:custGeom>
            <a:noFill/>
            <a:ln w="25400">
              <a:solidFill>
                <a:srgbClr val="A4A4A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30" name="Line 82"/>
            <p:cNvSpPr>
              <a:spLocks noChangeShapeType="1"/>
            </p:cNvSpPr>
            <p:nvPr/>
          </p:nvSpPr>
          <p:spPr bwMode="auto">
            <a:xfrm>
              <a:off x="3279" y="5695"/>
              <a:ext cx="0" cy="1057"/>
            </a:xfrm>
            <a:prstGeom prst="line">
              <a:avLst/>
            </a:prstGeom>
            <a:noFill/>
            <a:ln w="25400">
              <a:solidFill>
                <a:srgbClr val="94949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29" name="Freeform 81"/>
            <p:cNvSpPr>
              <a:spLocks/>
            </p:cNvSpPr>
            <p:nvPr/>
          </p:nvSpPr>
          <p:spPr bwMode="auto">
            <a:xfrm>
              <a:off x="20" y="3386"/>
              <a:ext cx="6518" cy="2309"/>
            </a:xfrm>
            <a:custGeom>
              <a:avLst/>
              <a:gdLst/>
              <a:ahLst/>
              <a:cxnLst>
                <a:cxn ang="0">
                  <a:pos x="6286" y="0"/>
                </a:cxn>
                <a:cxn ang="0">
                  <a:pos x="231" y="0"/>
                </a:cxn>
                <a:cxn ang="0">
                  <a:pos x="158" y="12"/>
                </a:cxn>
                <a:cxn ang="0">
                  <a:pos x="95" y="45"/>
                </a:cxn>
                <a:cxn ang="0">
                  <a:pos x="45" y="95"/>
                </a:cxn>
                <a:cxn ang="0">
                  <a:pos x="12" y="158"/>
                </a:cxn>
                <a:cxn ang="0">
                  <a:pos x="0" y="231"/>
                </a:cxn>
                <a:cxn ang="0">
                  <a:pos x="0" y="2078"/>
                </a:cxn>
                <a:cxn ang="0">
                  <a:pos x="12" y="2151"/>
                </a:cxn>
                <a:cxn ang="0">
                  <a:pos x="45" y="2214"/>
                </a:cxn>
                <a:cxn ang="0">
                  <a:pos x="95" y="2264"/>
                </a:cxn>
                <a:cxn ang="0">
                  <a:pos x="158" y="2297"/>
                </a:cxn>
                <a:cxn ang="0">
                  <a:pos x="231" y="2309"/>
                </a:cxn>
                <a:cxn ang="0">
                  <a:pos x="6286" y="2309"/>
                </a:cxn>
                <a:cxn ang="0">
                  <a:pos x="6359" y="2297"/>
                </a:cxn>
                <a:cxn ang="0">
                  <a:pos x="6423" y="2264"/>
                </a:cxn>
                <a:cxn ang="0">
                  <a:pos x="6473" y="2214"/>
                </a:cxn>
                <a:cxn ang="0">
                  <a:pos x="6505" y="2151"/>
                </a:cxn>
                <a:cxn ang="0">
                  <a:pos x="6517" y="2078"/>
                </a:cxn>
                <a:cxn ang="0">
                  <a:pos x="6517" y="231"/>
                </a:cxn>
                <a:cxn ang="0">
                  <a:pos x="6505" y="158"/>
                </a:cxn>
                <a:cxn ang="0">
                  <a:pos x="6473" y="95"/>
                </a:cxn>
                <a:cxn ang="0">
                  <a:pos x="6423" y="45"/>
                </a:cxn>
                <a:cxn ang="0">
                  <a:pos x="6359" y="12"/>
                </a:cxn>
                <a:cxn ang="0">
                  <a:pos x="6286" y="0"/>
                </a:cxn>
              </a:cxnLst>
              <a:rect l="0" t="0" r="r" b="b"/>
              <a:pathLst>
                <a:path w="6518" h="2309">
                  <a:moveTo>
                    <a:pt x="6286" y="0"/>
                  </a:moveTo>
                  <a:lnTo>
                    <a:pt x="231" y="0"/>
                  </a:lnTo>
                  <a:lnTo>
                    <a:pt x="158" y="12"/>
                  </a:lnTo>
                  <a:lnTo>
                    <a:pt x="95" y="45"/>
                  </a:lnTo>
                  <a:lnTo>
                    <a:pt x="45" y="95"/>
                  </a:lnTo>
                  <a:lnTo>
                    <a:pt x="12" y="158"/>
                  </a:lnTo>
                  <a:lnTo>
                    <a:pt x="0" y="231"/>
                  </a:lnTo>
                  <a:lnTo>
                    <a:pt x="0" y="2078"/>
                  </a:lnTo>
                  <a:lnTo>
                    <a:pt x="12" y="2151"/>
                  </a:lnTo>
                  <a:lnTo>
                    <a:pt x="45" y="2214"/>
                  </a:lnTo>
                  <a:lnTo>
                    <a:pt x="95" y="2264"/>
                  </a:lnTo>
                  <a:lnTo>
                    <a:pt x="158" y="2297"/>
                  </a:lnTo>
                  <a:lnTo>
                    <a:pt x="231" y="2309"/>
                  </a:lnTo>
                  <a:lnTo>
                    <a:pt x="6286" y="2309"/>
                  </a:lnTo>
                  <a:lnTo>
                    <a:pt x="6359" y="2297"/>
                  </a:lnTo>
                  <a:lnTo>
                    <a:pt x="6423" y="2264"/>
                  </a:lnTo>
                  <a:lnTo>
                    <a:pt x="6473" y="2214"/>
                  </a:lnTo>
                  <a:lnTo>
                    <a:pt x="6505" y="2151"/>
                  </a:lnTo>
                  <a:lnTo>
                    <a:pt x="6517" y="2078"/>
                  </a:lnTo>
                  <a:lnTo>
                    <a:pt x="6517" y="231"/>
                  </a:lnTo>
                  <a:lnTo>
                    <a:pt x="6505" y="158"/>
                  </a:lnTo>
                  <a:lnTo>
                    <a:pt x="6473" y="95"/>
                  </a:lnTo>
                  <a:lnTo>
                    <a:pt x="6423" y="45"/>
                  </a:lnTo>
                  <a:lnTo>
                    <a:pt x="6359" y="12"/>
                  </a:lnTo>
                  <a:lnTo>
                    <a:pt x="6286" y="0"/>
                  </a:lnTo>
                  <a:close/>
                </a:path>
              </a:pathLst>
            </a:custGeom>
            <a:solidFill>
              <a:srgbClr val="A4A4A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28" name="Freeform 80"/>
            <p:cNvSpPr>
              <a:spLocks/>
            </p:cNvSpPr>
            <p:nvPr/>
          </p:nvSpPr>
          <p:spPr bwMode="auto">
            <a:xfrm>
              <a:off x="20" y="3386"/>
              <a:ext cx="6518" cy="2309"/>
            </a:xfrm>
            <a:custGeom>
              <a:avLst/>
              <a:gdLst/>
              <a:ahLst/>
              <a:cxnLst>
                <a:cxn ang="0">
                  <a:pos x="0" y="231"/>
                </a:cxn>
                <a:cxn ang="0">
                  <a:pos x="12" y="158"/>
                </a:cxn>
                <a:cxn ang="0">
                  <a:pos x="45" y="95"/>
                </a:cxn>
                <a:cxn ang="0">
                  <a:pos x="95" y="45"/>
                </a:cxn>
                <a:cxn ang="0">
                  <a:pos x="158" y="12"/>
                </a:cxn>
                <a:cxn ang="0">
                  <a:pos x="231" y="0"/>
                </a:cxn>
                <a:cxn ang="0">
                  <a:pos x="6286" y="0"/>
                </a:cxn>
                <a:cxn ang="0">
                  <a:pos x="6359" y="12"/>
                </a:cxn>
                <a:cxn ang="0">
                  <a:pos x="6423" y="45"/>
                </a:cxn>
                <a:cxn ang="0">
                  <a:pos x="6473" y="95"/>
                </a:cxn>
                <a:cxn ang="0">
                  <a:pos x="6505" y="158"/>
                </a:cxn>
                <a:cxn ang="0">
                  <a:pos x="6517" y="231"/>
                </a:cxn>
                <a:cxn ang="0">
                  <a:pos x="6517" y="2078"/>
                </a:cxn>
                <a:cxn ang="0">
                  <a:pos x="6505" y="2151"/>
                </a:cxn>
                <a:cxn ang="0">
                  <a:pos x="6473" y="2214"/>
                </a:cxn>
                <a:cxn ang="0">
                  <a:pos x="6423" y="2264"/>
                </a:cxn>
                <a:cxn ang="0">
                  <a:pos x="6359" y="2297"/>
                </a:cxn>
                <a:cxn ang="0">
                  <a:pos x="6286" y="2309"/>
                </a:cxn>
                <a:cxn ang="0">
                  <a:pos x="231" y="2309"/>
                </a:cxn>
                <a:cxn ang="0">
                  <a:pos x="158" y="2297"/>
                </a:cxn>
                <a:cxn ang="0">
                  <a:pos x="95" y="2264"/>
                </a:cxn>
                <a:cxn ang="0">
                  <a:pos x="45" y="2214"/>
                </a:cxn>
                <a:cxn ang="0">
                  <a:pos x="12" y="2151"/>
                </a:cxn>
                <a:cxn ang="0">
                  <a:pos x="0" y="2078"/>
                </a:cxn>
                <a:cxn ang="0">
                  <a:pos x="0" y="231"/>
                </a:cxn>
              </a:cxnLst>
              <a:rect l="0" t="0" r="r" b="b"/>
              <a:pathLst>
                <a:path w="6518" h="2309">
                  <a:moveTo>
                    <a:pt x="0" y="231"/>
                  </a:moveTo>
                  <a:lnTo>
                    <a:pt x="12" y="158"/>
                  </a:lnTo>
                  <a:lnTo>
                    <a:pt x="45" y="95"/>
                  </a:lnTo>
                  <a:lnTo>
                    <a:pt x="95" y="45"/>
                  </a:lnTo>
                  <a:lnTo>
                    <a:pt x="158" y="12"/>
                  </a:lnTo>
                  <a:lnTo>
                    <a:pt x="231" y="0"/>
                  </a:lnTo>
                  <a:lnTo>
                    <a:pt x="6286" y="0"/>
                  </a:lnTo>
                  <a:lnTo>
                    <a:pt x="6359" y="12"/>
                  </a:lnTo>
                  <a:lnTo>
                    <a:pt x="6423" y="45"/>
                  </a:lnTo>
                  <a:lnTo>
                    <a:pt x="6473" y="95"/>
                  </a:lnTo>
                  <a:lnTo>
                    <a:pt x="6505" y="158"/>
                  </a:lnTo>
                  <a:lnTo>
                    <a:pt x="6517" y="231"/>
                  </a:lnTo>
                  <a:lnTo>
                    <a:pt x="6517" y="2078"/>
                  </a:lnTo>
                  <a:lnTo>
                    <a:pt x="6505" y="2151"/>
                  </a:lnTo>
                  <a:lnTo>
                    <a:pt x="6473" y="2214"/>
                  </a:lnTo>
                  <a:lnTo>
                    <a:pt x="6423" y="2264"/>
                  </a:lnTo>
                  <a:lnTo>
                    <a:pt x="6359" y="2297"/>
                  </a:lnTo>
                  <a:lnTo>
                    <a:pt x="6286" y="2309"/>
                  </a:lnTo>
                  <a:lnTo>
                    <a:pt x="231" y="2309"/>
                  </a:lnTo>
                  <a:lnTo>
                    <a:pt x="158" y="2297"/>
                  </a:lnTo>
                  <a:lnTo>
                    <a:pt x="95" y="2264"/>
                  </a:lnTo>
                  <a:lnTo>
                    <a:pt x="45" y="2214"/>
                  </a:lnTo>
                  <a:lnTo>
                    <a:pt x="12" y="2151"/>
                  </a:lnTo>
                  <a:lnTo>
                    <a:pt x="0" y="2078"/>
                  </a:lnTo>
                  <a:lnTo>
                    <a:pt x="0" y="231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27" name="Freeform 79"/>
            <p:cNvSpPr>
              <a:spLocks/>
            </p:cNvSpPr>
            <p:nvPr/>
          </p:nvSpPr>
          <p:spPr bwMode="auto">
            <a:xfrm>
              <a:off x="424" y="3770"/>
              <a:ext cx="6518" cy="2309"/>
            </a:xfrm>
            <a:custGeom>
              <a:avLst/>
              <a:gdLst/>
              <a:ahLst/>
              <a:cxnLst>
                <a:cxn ang="0">
                  <a:pos x="6286" y="0"/>
                </a:cxn>
                <a:cxn ang="0">
                  <a:pos x="231" y="0"/>
                </a:cxn>
                <a:cxn ang="0">
                  <a:pos x="158" y="12"/>
                </a:cxn>
                <a:cxn ang="0">
                  <a:pos x="95" y="45"/>
                </a:cxn>
                <a:cxn ang="0">
                  <a:pos x="45" y="95"/>
                </a:cxn>
                <a:cxn ang="0">
                  <a:pos x="12" y="158"/>
                </a:cxn>
                <a:cxn ang="0">
                  <a:pos x="0" y="231"/>
                </a:cxn>
                <a:cxn ang="0">
                  <a:pos x="0" y="2078"/>
                </a:cxn>
                <a:cxn ang="0">
                  <a:pos x="12" y="2151"/>
                </a:cxn>
                <a:cxn ang="0">
                  <a:pos x="45" y="2214"/>
                </a:cxn>
                <a:cxn ang="0">
                  <a:pos x="95" y="2264"/>
                </a:cxn>
                <a:cxn ang="0">
                  <a:pos x="158" y="2297"/>
                </a:cxn>
                <a:cxn ang="0">
                  <a:pos x="231" y="2309"/>
                </a:cxn>
                <a:cxn ang="0">
                  <a:pos x="6286" y="2309"/>
                </a:cxn>
                <a:cxn ang="0">
                  <a:pos x="6359" y="2297"/>
                </a:cxn>
                <a:cxn ang="0">
                  <a:pos x="6423" y="2264"/>
                </a:cxn>
                <a:cxn ang="0">
                  <a:pos x="6473" y="2214"/>
                </a:cxn>
                <a:cxn ang="0">
                  <a:pos x="6505" y="2151"/>
                </a:cxn>
                <a:cxn ang="0">
                  <a:pos x="6517" y="2078"/>
                </a:cxn>
                <a:cxn ang="0">
                  <a:pos x="6517" y="231"/>
                </a:cxn>
                <a:cxn ang="0">
                  <a:pos x="6505" y="158"/>
                </a:cxn>
                <a:cxn ang="0">
                  <a:pos x="6473" y="95"/>
                </a:cxn>
                <a:cxn ang="0">
                  <a:pos x="6423" y="45"/>
                </a:cxn>
                <a:cxn ang="0">
                  <a:pos x="6359" y="12"/>
                </a:cxn>
                <a:cxn ang="0">
                  <a:pos x="6286" y="0"/>
                </a:cxn>
              </a:cxnLst>
              <a:rect l="0" t="0" r="r" b="b"/>
              <a:pathLst>
                <a:path w="6518" h="2309">
                  <a:moveTo>
                    <a:pt x="6286" y="0"/>
                  </a:moveTo>
                  <a:lnTo>
                    <a:pt x="231" y="0"/>
                  </a:lnTo>
                  <a:lnTo>
                    <a:pt x="158" y="12"/>
                  </a:lnTo>
                  <a:lnTo>
                    <a:pt x="95" y="45"/>
                  </a:lnTo>
                  <a:lnTo>
                    <a:pt x="45" y="95"/>
                  </a:lnTo>
                  <a:lnTo>
                    <a:pt x="12" y="158"/>
                  </a:lnTo>
                  <a:lnTo>
                    <a:pt x="0" y="231"/>
                  </a:lnTo>
                  <a:lnTo>
                    <a:pt x="0" y="2078"/>
                  </a:lnTo>
                  <a:lnTo>
                    <a:pt x="12" y="2151"/>
                  </a:lnTo>
                  <a:lnTo>
                    <a:pt x="45" y="2214"/>
                  </a:lnTo>
                  <a:lnTo>
                    <a:pt x="95" y="2264"/>
                  </a:lnTo>
                  <a:lnTo>
                    <a:pt x="158" y="2297"/>
                  </a:lnTo>
                  <a:lnTo>
                    <a:pt x="231" y="2309"/>
                  </a:lnTo>
                  <a:lnTo>
                    <a:pt x="6286" y="2309"/>
                  </a:lnTo>
                  <a:lnTo>
                    <a:pt x="6359" y="2297"/>
                  </a:lnTo>
                  <a:lnTo>
                    <a:pt x="6423" y="2264"/>
                  </a:lnTo>
                  <a:lnTo>
                    <a:pt x="6473" y="2214"/>
                  </a:lnTo>
                  <a:lnTo>
                    <a:pt x="6505" y="2151"/>
                  </a:lnTo>
                  <a:lnTo>
                    <a:pt x="6517" y="2078"/>
                  </a:lnTo>
                  <a:lnTo>
                    <a:pt x="6517" y="231"/>
                  </a:lnTo>
                  <a:lnTo>
                    <a:pt x="6505" y="158"/>
                  </a:lnTo>
                  <a:lnTo>
                    <a:pt x="6473" y="95"/>
                  </a:lnTo>
                  <a:lnTo>
                    <a:pt x="6423" y="45"/>
                  </a:lnTo>
                  <a:lnTo>
                    <a:pt x="6359" y="12"/>
                  </a:lnTo>
                  <a:lnTo>
                    <a:pt x="6286" y="0"/>
                  </a:lnTo>
                  <a:close/>
                </a:path>
              </a:pathLst>
            </a:custGeom>
            <a:solidFill>
              <a:srgbClr val="FFFFFF">
                <a:alpha val="90195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Часть 1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26" name="Freeform 78"/>
            <p:cNvSpPr>
              <a:spLocks/>
            </p:cNvSpPr>
            <p:nvPr/>
          </p:nvSpPr>
          <p:spPr bwMode="auto">
            <a:xfrm>
              <a:off x="424" y="3770"/>
              <a:ext cx="6518" cy="2309"/>
            </a:xfrm>
            <a:custGeom>
              <a:avLst/>
              <a:gdLst/>
              <a:ahLst/>
              <a:cxnLst>
                <a:cxn ang="0">
                  <a:pos x="0" y="231"/>
                </a:cxn>
                <a:cxn ang="0">
                  <a:pos x="12" y="158"/>
                </a:cxn>
                <a:cxn ang="0">
                  <a:pos x="45" y="95"/>
                </a:cxn>
                <a:cxn ang="0">
                  <a:pos x="95" y="45"/>
                </a:cxn>
                <a:cxn ang="0">
                  <a:pos x="158" y="12"/>
                </a:cxn>
                <a:cxn ang="0">
                  <a:pos x="231" y="0"/>
                </a:cxn>
                <a:cxn ang="0">
                  <a:pos x="6286" y="0"/>
                </a:cxn>
                <a:cxn ang="0">
                  <a:pos x="6359" y="12"/>
                </a:cxn>
                <a:cxn ang="0">
                  <a:pos x="6423" y="45"/>
                </a:cxn>
                <a:cxn ang="0">
                  <a:pos x="6473" y="95"/>
                </a:cxn>
                <a:cxn ang="0">
                  <a:pos x="6505" y="158"/>
                </a:cxn>
                <a:cxn ang="0">
                  <a:pos x="6517" y="231"/>
                </a:cxn>
                <a:cxn ang="0">
                  <a:pos x="6517" y="2078"/>
                </a:cxn>
                <a:cxn ang="0">
                  <a:pos x="6505" y="2151"/>
                </a:cxn>
                <a:cxn ang="0">
                  <a:pos x="6473" y="2214"/>
                </a:cxn>
                <a:cxn ang="0">
                  <a:pos x="6423" y="2264"/>
                </a:cxn>
                <a:cxn ang="0">
                  <a:pos x="6359" y="2297"/>
                </a:cxn>
                <a:cxn ang="0">
                  <a:pos x="6286" y="2309"/>
                </a:cxn>
                <a:cxn ang="0">
                  <a:pos x="231" y="2309"/>
                </a:cxn>
                <a:cxn ang="0">
                  <a:pos x="158" y="2297"/>
                </a:cxn>
                <a:cxn ang="0">
                  <a:pos x="95" y="2264"/>
                </a:cxn>
                <a:cxn ang="0">
                  <a:pos x="45" y="2214"/>
                </a:cxn>
                <a:cxn ang="0">
                  <a:pos x="12" y="2151"/>
                </a:cxn>
                <a:cxn ang="0">
                  <a:pos x="0" y="2078"/>
                </a:cxn>
                <a:cxn ang="0">
                  <a:pos x="0" y="231"/>
                </a:cxn>
              </a:cxnLst>
              <a:rect l="0" t="0" r="r" b="b"/>
              <a:pathLst>
                <a:path w="6518" h="2309">
                  <a:moveTo>
                    <a:pt x="0" y="231"/>
                  </a:moveTo>
                  <a:lnTo>
                    <a:pt x="12" y="158"/>
                  </a:lnTo>
                  <a:lnTo>
                    <a:pt x="45" y="95"/>
                  </a:lnTo>
                  <a:lnTo>
                    <a:pt x="95" y="45"/>
                  </a:lnTo>
                  <a:lnTo>
                    <a:pt x="158" y="12"/>
                  </a:lnTo>
                  <a:lnTo>
                    <a:pt x="231" y="0"/>
                  </a:lnTo>
                  <a:lnTo>
                    <a:pt x="6286" y="0"/>
                  </a:lnTo>
                  <a:lnTo>
                    <a:pt x="6359" y="12"/>
                  </a:lnTo>
                  <a:lnTo>
                    <a:pt x="6423" y="45"/>
                  </a:lnTo>
                  <a:lnTo>
                    <a:pt x="6473" y="95"/>
                  </a:lnTo>
                  <a:lnTo>
                    <a:pt x="6505" y="158"/>
                  </a:lnTo>
                  <a:lnTo>
                    <a:pt x="6517" y="231"/>
                  </a:lnTo>
                  <a:lnTo>
                    <a:pt x="6517" y="2078"/>
                  </a:lnTo>
                  <a:lnTo>
                    <a:pt x="6505" y="2151"/>
                  </a:lnTo>
                  <a:lnTo>
                    <a:pt x="6473" y="2214"/>
                  </a:lnTo>
                  <a:lnTo>
                    <a:pt x="6423" y="2264"/>
                  </a:lnTo>
                  <a:lnTo>
                    <a:pt x="6359" y="2297"/>
                  </a:lnTo>
                  <a:lnTo>
                    <a:pt x="6286" y="2309"/>
                  </a:lnTo>
                  <a:lnTo>
                    <a:pt x="231" y="2309"/>
                  </a:lnTo>
                  <a:lnTo>
                    <a:pt x="158" y="2297"/>
                  </a:lnTo>
                  <a:lnTo>
                    <a:pt x="95" y="2264"/>
                  </a:lnTo>
                  <a:lnTo>
                    <a:pt x="45" y="2214"/>
                  </a:lnTo>
                  <a:lnTo>
                    <a:pt x="12" y="2151"/>
                  </a:lnTo>
                  <a:lnTo>
                    <a:pt x="0" y="2078"/>
                  </a:lnTo>
                  <a:lnTo>
                    <a:pt x="0" y="231"/>
                  </a:lnTo>
                  <a:close/>
                </a:path>
              </a:pathLst>
            </a:custGeom>
            <a:noFill/>
            <a:ln w="25400">
              <a:solidFill>
                <a:srgbClr val="A4A4A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25" name="Line 77"/>
            <p:cNvSpPr>
              <a:spLocks noChangeShapeType="1"/>
            </p:cNvSpPr>
            <p:nvPr/>
          </p:nvSpPr>
          <p:spPr bwMode="auto">
            <a:xfrm>
              <a:off x="3279" y="9061"/>
              <a:ext cx="0" cy="1058"/>
            </a:xfrm>
            <a:prstGeom prst="line">
              <a:avLst/>
            </a:prstGeom>
            <a:noFill/>
            <a:ln w="25400">
              <a:solidFill>
                <a:srgbClr val="94949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24" name="Freeform 76"/>
            <p:cNvSpPr>
              <a:spLocks/>
            </p:cNvSpPr>
            <p:nvPr/>
          </p:nvSpPr>
          <p:spPr bwMode="auto">
            <a:xfrm>
              <a:off x="20" y="6752"/>
              <a:ext cx="6518" cy="2309"/>
            </a:xfrm>
            <a:custGeom>
              <a:avLst/>
              <a:gdLst/>
              <a:ahLst/>
              <a:cxnLst>
                <a:cxn ang="0">
                  <a:pos x="6286" y="0"/>
                </a:cxn>
                <a:cxn ang="0">
                  <a:pos x="231" y="0"/>
                </a:cxn>
                <a:cxn ang="0">
                  <a:pos x="158" y="12"/>
                </a:cxn>
                <a:cxn ang="0">
                  <a:pos x="95" y="45"/>
                </a:cxn>
                <a:cxn ang="0">
                  <a:pos x="45" y="95"/>
                </a:cxn>
                <a:cxn ang="0">
                  <a:pos x="12" y="158"/>
                </a:cxn>
                <a:cxn ang="0">
                  <a:pos x="0" y="231"/>
                </a:cxn>
                <a:cxn ang="0">
                  <a:pos x="0" y="2078"/>
                </a:cxn>
                <a:cxn ang="0">
                  <a:pos x="12" y="2151"/>
                </a:cxn>
                <a:cxn ang="0">
                  <a:pos x="45" y="2215"/>
                </a:cxn>
                <a:cxn ang="0">
                  <a:pos x="95" y="2265"/>
                </a:cxn>
                <a:cxn ang="0">
                  <a:pos x="158" y="2297"/>
                </a:cxn>
                <a:cxn ang="0">
                  <a:pos x="231" y="2309"/>
                </a:cxn>
                <a:cxn ang="0">
                  <a:pos x="6286" y="2309"/>
                </a:cxn>
                <a:cxn ang="0">
                  <a:pos x="6359" y="2297"/>
                </a:cxn>
                <a:cxn ang="0">
                  <a:pos x="6423" y="2265"/>
                </a:cxn>
                <a:cxn ang="0">
                  <a:pos x="6473" y="2215"/>
                </a:cxn>
                <a:cxn ang="0">
                  <a:pos x="6505" y="2151"/>
                </a:cxn>
                <a:cxn ang="0">
                  <a:pos x="6517" y="2078"/>
                </a:cxn>
                <a:cxn ang="0">
                  <a:pos x="6517" y="231"/>
                </a:cxn>
                <a:cxn ang="0">
                  <a:pos x="6505" y="158"/>
                </a:cxn>
                <a:cxn ang="0">
                  <a:pos x="6473" y="95"/>
                </a:cxn>
                <a:cxn ang="0">
                  <a:pos x="6423" y="45"/>
                </a:cxn>
                <a:cxn ang="0">
                  <a:pos x="6359" y="12"/>
                </a:cxn>
                <a:cxn ang="0">
                  <a:pos x="6286" y="0"/>
                </a:cxn>
              </a:cxnLst>
              <a:rect l="0" t="0" r="r" b="b"/>
              <a:pathLst>
                <a:path w="6518" h="2309">
                  <a:moveTo>
                    <a:pt x="6286" y="0"/>
                  </a:moveTo>
                  <a:lnTo>
                    <a:pt x="231" y="0"/>
                  </a:lnTo>
                  <a:lnTo>
                    <a:pt x="158" y="12"/>
                  </a:lnTo>
                  <a:lnTo>
                    <a:pt x="95" y="45"/>
                  </a:lnTo>
                  <a:lnTo>
                    <a:pt x="45" y="95"/>
                  </a:lnTo>
                  <a:lnTo>
                    <a:pt x="12" y="158"/>
                  </a:lnTo>
                  <a:lnTo>
                    <a:pt x="0" y="231"/>
                  </a:lnTo>
                  <a:lnTo>
                    <a:pt x="0" y="2078"/>
                  </a:lnTo>
                  <a:lnTo>
                    <a:pt x="12" y="2151"/>
                  </a:lnTo>
                  <a:lnTo>
                    <a:pt x="45" y="2215"/>
                  </a:lnTo>
                  <a:lnTo>
                    <a:pt x="95" y="2265"/>
                  </a:lnTo>
                  <a:lnTo>
                    <a:pt x="158" y="2297"/>
                  </a:lnTo>
                  <a:lnTo>
                    <a:pt x="231" y="2309"/>
                  </a:lnTo>
                  <a:lnTo>
                    <a:pt x="6286" y="2309"/>
                  </a:lnTo>
                  <a:lnTo>
                    <a:pt x="6359" y="2297"/>
                  </a:lnTo>
                  <a:lnTo>
                    <a:pt x="6423" y="2265"/>
                  </a:lnTo>
                  <a:lnTo>
                    <a:pt x="6473" y="2215"/>
                  </a:lnTo>
                  <a:lnTo>
                    <a:pt x="6505" y="2151"/>
                  </a:lnTo>
                  <a:lnTo>
                    <a:pt x="6517" y="2078"/>
                  </a:lnTo>
                  <a:lnTo>
                    <a:pt x="6517" y="231"/>
                  </a:lnTo>
                  <a:lnTo>
                    <a:pt x="6505" y="158"/>
                  </a:lnTo>
                  <a:lnTo>
                    <a:pt x="6473" y="95"/>
                  </a:lnTo>
                  <a:lnTo>
                    <a:pt x="6423" y="45"/>
                  </a:lnTo>
                  <a:lnTo>
                    <a:pt x="6359" y="12"/>
                  </a:lnTo>
                  <a:lnTo>
                    <a:pt x="6286" y="0"/>
                  </a:lnTo>
                  <a:close/>
                </a:path>
              </a:pathLst>
            </a:custGeom>
            <a:solidFill>
              <a:srgbClr val="A4A4A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23" name="Freeform 75"/>
            <p:cNvSpPr>
              <a:spLocks/>
            </p:cNvSpPr>
            <p:nvPr/>
          </p:nvSpPr>
          <p:spPr bwMode="auto">
            <a:xfrm>
              <a:off x="20" y="6752"/>
              <a:ext cx="6518" cy="2309"/>
            </a:xfrm>
            <a:custGeom>
              <a:avLst/>
              <a:gdLst/>
              <a:ahLst/>
              <a:cxnLst>
                <a:cxn ang="0">
                  <a:pos x="0" y="231"/>
                </a:cxn>
                <a:cxn ang="0">
                  <a:pos x="12" y="158"/>
                </a:cxn>
                <a:cxn ang="0">
                  <a:pos x="45" y="95"/>
                </a:cxn>
                <a:cxn ang="0">
                  <a:pos x="95" y="45"/>
                </a:cxn>
                <a:cxn ang="0">
                  <a:pos x="158" y="12"/>
                </a:cxn>
                <a:cxn ang="0">
                  <a:pos x="231" y="0"/>
                </a:cxn>
                <a:cxn ang="0">
                  <a:pos x="6286" y="0"/>
                </a:cxn>
                <a:cxn ang="0">
                  <a:pos x="6359" y="12"/>
                </a:cxn>
                <a:cxn ang="0">
                  <a:pos x="6423" y="45"/>
                </a:cxn>
                <a:cxn ang="0">
                  <a:pos x="6473" y="95"/>
                </a:cxn>
                <a:cxn ang="0">
                  <a:pos x="6505" y="158"/>
                </a:cxn>
                <a:cxn ang="0">
                  <a:pos x="6517" y="231"/>
                </a:cxn>
                <a:cxn ang="0">
                  <a:pos x="6517" y="2078"/>
                </a:cxn>
                <a:cxn ang="0">
                  <a:pos x="6505" y="2151"/>
                </a:cxn>
                <a:cxn ang="0">
                  <a:pos x="6473" y="2215"/>
                </a:cxn>
                <a:cxn ang="0">
                  <a:pos x="6423" y="2265"/>
                </a:cxn>
                <a:cxn ang="0">
                  <a:pos x="6359" y="2297"/>
                </a:cxn>
                <a:cxn ang="0">
                  <a:pos x="6286" y="2309"/>
                </a:cxn>
                <a:cxn ang="0">
                  <a:pos x="231" y="2309"/>
                </a:cxn>
                <a:cxn ang="0">
                  <a:pos x="158" y="2297"/>
                </a:cxn>
                <a:cxn ang="0">
                  <a:pos x="95" y="2265"/>
                </a:cxn>
                <a:cxn ang="0">
                  <a:pos x="45" y="2215"/>
                </a:cxn>
                <a:cxn ang="0">
                  <a:pos x="12" y="2151"/>
                </a:cxn>
                <a:cxn ang="0">
                  <a:pos x="0" y="2078"/>
                </a:cxn>
                <a:cxn ang="0">
                  <a:pos x="0" y="231"/>
                </a:cxn>
              </a:cxnLst>
              <a:rect l="0" t="0" r="r" b="b"/>
              <a:pathLst>
                <a:path w="6518" h="2309">
                  <a:moveTo>
                    <a:pt x="0" y="231"/>
                  </a:moveTo>
                  <a:lnTo>
                    <a:pt x="12" y="158"/>
                  </a:lnTo>
                  <a:lnTo>
                    <a:pt x="45" y="95"/>
                  </a:lnTo>
                  <a:lnTo>
                    <a:pt x="95" y="45"/>
                  </a:lnTo>
                  <a:lnTo>
                    <a:pt x="158" y="12"/>
                  </a:lnTo>
                  <a:lnTo>
                    <a:pt x="231" y="0"/>
                  </a:lnTo>
                  <a:lnTo>
                    <a:pt x="6286" y="0"/>
                  </a:lnTo>
                  <a:lnTo>
                    <a:pt x="6359" y="12"/>
                  </a:lnTo>
                  <a:lnTo>
                    <a:pt x="6423" y="45"/>
                  </a:lnTo>
                  <a:lnTo>
                    <a:pt x="6473" y="95"/>
                  </a:lnTo>
                  <a:lnTo>
                    <a:pt x="6505" y="158"/>
                  </a:lnTo>
                  <a:lnTo>
                    <a:pt x="6517" y="231"/>
                  </a:lnTo>
                  <a:lnTo>
                    <a:pt x="6517" y="2078"/>
                  </a:lnTo>
                  <a:lnTo>
                    <a:pt x="6505" y="2151"/>
                  </a:lnTo>
                  <a:lnTo>
                    <a:pt x="6473" y="2215"/>
                  </a:lnTo>
                  <a:lnTo>
                    <a:pt x="6423" y="2265"/>
                  </a:lnTo>
                  <a:lnTo>
                    <a:pt x="6359" y="2297"/>
                  </a:lnTo>
                  <a:lnTo>
                    <a:pt x="6286" y="2309"/>
                  </a:lnTo>
                  <a:lnTo>
                    <a:pt x="231" y="2309"/>
                  </a:lnTo>
                  <a:lnTo>
                    <a:pt x="158" y="2297"/>
                  </a:lnTo>
                  <a:lnTo>
                    <a:pt x="95" y="2265"/>
                  </a:lnTo>
                  <a:lnTo>
                    <a:pt x="45" y="2215"/>
                  </a:lnTo>
                  <a:lnTo>
                    <a:pt x="12" y="2151"/>
                  </a:lnTo>
                  <a:lnTo>
                    <a:pt x="0" y="2078"/>
                  </a:lnTo>
                  <a:lnTo>
                    <a:pt x="0" y="231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22" name="Freeform 74"/>
            <p:cNvSpPr>
              <a:spLocks/>
            </p:cNvSpPr>
            <p:nvPr/>
          </p:nvSpPr>
          <p:spPr bwMode="auto">
            <a:xfrm>
              <a:off x="424" y="7136"/>
              <a:ext cx="6518" cy="2309"/>
            </a:xfrm>
            <a:custGeom>
              <a:avLst/>
              <a:gdLst/>
              <a:ahLst/>
              <a:cxnLst>
                <a:cxn ang="0">
                  <a:pos x="6286" y="0"/>
                </a:cxn>
                <a:cxn ang="0">
                  <a:pos x="231" y="0"/>
                </a:cxn>
                <a:cxn ang="0">
                  <a:pos x="158" y="12"/>
                </a:cxn>
                <a:cxn ang="0">
                  <a:pos x="95" y="45"/>
                </a:cxn>
                <a:cxn ang="0">
                  <a:pos x="45" y="95"/>
                </a:cxn>
                <a:cxn ang="0">
                  <a:pos x="12" y="158"/>
                </a:cxn>
                <a:cxn ang="0">
                  <a:pos x="0" y="231"/>
                </a:cxn>
                <a:cxn ang="0">
                  <a:pos x="0" y="2078"/>
                </a:cxn>
                <a:cxn ang="0">
                  <a:pos x="12" y="2151"/>
                </a:cxn>
                <a:cxn ang="0">
                  <a:pos x="45" y="2214"/>
                </a:cxn>
                <a:cxn ang="0">
                  <a:pos x="95" y="2264"/>
                </a:cxn>
                <a:cxn ang="0">
                  <a:pos x="158" y="2297"/>
                </a:cxn>
                <a:cxn ang="0">
                  <a:pos x="231" y="2309"/>
                </a:cxn>
                <a:cxn ang="0">
                  <a:pos x="6286" y="2309"/>
                </a:cxn>
                <a:cxn ang="0">
                  <a:pos x="6359" y="2297"/>
                </a:cxn>
                <a:cxn ang="0">
                  <a:pos x="6423" y="2264"/>
                </a:cxn>
                <a:cxn ang="0">
                  <a:pos x="6473" y="2214"/>
                </a:cxn>
                <a:cxn ang="0">
                  <a:pos x="6505" y="2151"/>
                </a:cxn>
                <a:cxn ang="0">
                  <a:pos x="6517" y="2078"/>
                </a:cxn>
                <a:cxn ang="0">
                  <a:pos x="6517" y="231"/>
                </a:cxn>
                <a:cxn ang="0">
                  <a:pos x="6505" y="158"/>
                </a:cxn>
                <a:cxn ang="0">
                  <a:pos x="6473" y="95"/>
                </a:cxn>
                <a:cxn ang="0">
                  <a:pos x="6423" y="45"/>
                </a:cxn>
                <a:cxn ang="0">
                  <a:pos x="6359" y="12"/>
                </a:cxn>
                <a:cxn ang="0">
                  <a:pos x="6286" y="0"/>
                </a:cxn>
              </a:cxnLst>
              <a:rect l="0" t="0" r="r" b="b"/>
              <a:pathLst>
                <a:path w="6518" h="2309">
                  <a:moveTo>
                    <a:pt x="6286" y="0"/>
                  </a:moveTo>
                  <a:lnTo>
                    <a:pt x="231" y="0"/>
                  </a:lnTo>
                  <a:lnTo>
                    <a:pt x="158" y="12"/>
                  </a:lnTo>
                  <a:lnTo>
                    <a:pt x="95" y="45"/>
                  </a:lnTo>
                  <a:lnTo>
                    <a:pt x="45" y="95"/>
                  </a:lnTo>
                  <a:lnTo>
                    <a:pt x="12" y="158"/>
                  </a:lnTo>
                  <a:lnTo>
                    <a:pt x="0" y="231"/>
                  </a:lnTo>
                  <a:lnTo>
                    <a:pt x="0" y="2078"/>
                  </a:lnTo>
                  <a:lnTo>
                    <a:pt x="12" y="2151"/>
                  </a:lnTo>
                  <a:lnTo>
                    <a:pt x="45" y="2214"/>
                  </a:lnTo>
                  <a:lnTo>
                    <a:pt x="95" y="2264"/>
                  </a:lnTo>
                  <a:lnTo>
                    <a:pt x="158" y="2297"/>
                  </a:lnTo>
                  <a:lnTo>
                    <a:pt x="231" y="2309"/>
                  </a:lnTo>
                  <a:lnTo>
                    <a:pt x="6286" y="2309"/>
                  </a:lnTo>
                  <a:lnTo>
                    <a:pt x="6359" y="2297"/>
                  </a:lnTo>
                  <a:lnTo>
                    <a:pt x="6423" y="2264"/>
                  </a:lnTo>
                  <a:lnTo>
                    <a:pt x="6473" y="2214"/>
                  </a:lnTo>
                  <a:lnTo>
                    <a:pt x="6505" y="2151"/>
                  </a:lnTo>
                  <a:lnTo>
                    <a:pt x="6517" y="2078"/>
                  </a:lnTo>
                  <a:lnTo>
                    <a:pt x="6517" y="231"/>
                  </a:lnTo>
                  <a:lnTo>
                    <a:pt x="6505" y="158"/>
                  </a:lnTo>
                  <a:lnTo>
                    <a:pt x="6473" y="95"/>
                  </a:lnTo>
                  <a:lnTo>
                    <a:pt x="6423" y="45"/>
                  </a:lnTo>
                  <a:lnTo>
                    <a:pt x="6359" y="12"/>
                  </a:lnTo>
                  <a:lnTo>
                    <a:pt x="6286" y="0"/>
                  </a:lnTo>
                  <a:close/>
                </a:path>
              </a:pathLst>
            </a:custGeom>
            <a:solidFill>
              <a:srgbClr val="FFFFFF">
                <a:alpha val="90195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22</a:t>
              </a:r>
            </a:p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задания</a:t>
              </a:r>
              <a:endParaRPr lang="ru-RU" dirty="0"/>
            </a:p>
          </p:txBody>
        </p:sp>
        <p:sp>
          <p:nvSpPr>
            <p:cNvPr id="2121" name="Freeform 73"/>
            <p:cNvSpPr>
              <a:spLocks/>
            </p:cNvSpPr>
            <p:nvPr/>
          </p:nvSpPr>
          <p:spPr bwMode="auto">
            <a:xfrm>
              <a:off x="424" y="7136"/>
              <a:ext cx="6518" cy="2309"/>
            </a:xfrm>
            <a:custGeom>
              <a:avLst/>
              <a:gdLst/>
              <a:ahLst/>
              <a:cxnLst>
                <a:cxn ang="0">
                  <a:pos x="0" y="231"/>
                </a:cxn>
                <a:cxn ang="0">
                  <a:pos x="12" y="158"/>
                </a:cxn>
                <a:cxn ang="0">
                  <a:pos x="45" y="95"/>
                </a:cxn>
                <a:cxn ang="0">
                  <a:pos x="95" y="45"/>
                </a:cxn>
                <a:cxn ang="0">
                  <a:pos x="158" y="12"/>
                </a:cxn>
                <a:cxn ang="0">
                  <a:pos x="231" y="0"/>
                </a:cxn>
                <a:cxn ang="0">
                  <a:pos x="6286" y="0"/>
                </a:cxn>
                <a:cxn ang="0">
                  <a:pos x="6359" y="12"/>
                </a:cxn>
                <a:cxn ang="0">
                  <a:pos x="6423" y="45"/>
                </a:cxn>
                <a:cxn ang="0">
                  <a:pos x="6473" y="95"/>
                </a:cxn>
                <a:cxn ang="0">
                  <a:pos x="6505" y="158"/>
                </a:cxn>
                <a:cxn ang="0">
                  <a:pos x="6517" y="231"/>
                </a:cxn>
                <a:cxn ang="0">
                  <a:pos x="6517" y="2078"/>
                </a:cxn>
                <a:cxn ang="0">
                  <a:pos x="6505" y="2151"/>
                </a:cxn>
                <a:cxn ang="0">
                  <a:pos x="6473" y="2214"/>
                </a:cxn>
                <a:cxn ang="0">
                  <a:pos x="6423" y="2264"/>
                </a:cxn>
                <a:cxn ang="0">
                  <a:pos x="6359" y="2297"/>
                </a:cxn>
                <a:cxn ang="0">
                  <a:pos x="6286" y="2309"/>
                </a:cxn>
                <a:cxn ang="0">
                  <a:pos x="231" y="2309"/>
                </a:cxn>
                <a:cxn ang="0">
                  <a:pos x="158" y="2297"/>
                </a:cxn>
                <a:cxn ang="0">
                  <a:pos x="95" y="2264"/>
                </a:cxn>
                <a:cxn ang="0">
                  <a:pos x="45" y="2214"/>
                </a:cxn>
                <a:cxn ang="0">
                  <a:pos x="12" y="2151"/>
                </a:cxn>
                <a:cxn ang="0">
                  <a:pos x="0" y="2078"/>
                </a:cxn>
                <a:cxn ang="0">
                  <a:pos x="0" y="231"/>
                </a:cxn>
              </a:cxnLst>
              <a:rect l="0" t="0" r="r" b="b"/>
              <a:pathLst>
                <a:path w="6518" h="2309">
                  <a:moveTo>
                    <a:pt x="0" y="231"/>
                  </a:moveTo>
                  <a:lnTo>
                    <a:pt x="12" y="158"/>
                  </a:lnTo>
                  <a:lnTo>
                    <a:pt x="45" y="95"/>
                  </a:lnTo>
                  <a:lnTo>
                    <a:pt x="95" y="45"/>
                  </a:lnTo>
                  <a:lnTo>
                    <a:pt x="158" y="12"/>
                  </a:lnTo>
                  <a:lnTo>
                    <a:pt x="231" y="0"/>
                  </a:lnTo>
                  <a:lnTo>
                    <a:pt x="6286" y="0"/>
                  </a:lnTo>
                  <a:lnTo>
                    <a:pt x="6359" y="12"/>
                  </a:lnTo>
                  <a:lnTo>
                    <a:pt x="6423" y="45"/>
                  </a:lnTo>
                  <a:lnTo>
                    <a:pt x="6473" y="95"/>
                  </a:lnTo>
                  <a:lnTo>
                    <a:pt x="6505" y="158"/>
                  </a:lnTo>
                  <a:lnTo>
                    <a:pt x="6517" y="231"/>
                  </a:lnTo>
                  <a:lnTo>
                    <a:pt x="6517" y="2078"/>
                  </a:lnTo>
                  <a:lnTo>
                    <a:pt x="6505" y="2151"/>
                  </a:lnTo>
                  <a:lnTo>
                    <a:pt x="6473" y="2214"/>
                  </a:lnTo>
                  <a:lnTo>
                    <a:pt x="6423" y="2264"/>
                  </a:lnTo>
                  <a:lnTo>
                    <a:pt x="6359" y="2297"/>
                  </a:lnTo>
                  <a:lnTo>
                    <a:pt x="6286" y="2309"/>
                  </a:lnTo>
                  <a:lnTo>
                    <a:pt x="231" y="2309"/>
                  </a:lnTo>
                  <a:lnTo>
                    <a:pt x="158" y="2297"/>
                  </a:lnTo>
                  <a:lnTo>
                    <a:pt x="95" y="2264"/>
                  </a:lnTo>
                  <a:lnTo>
                    <a:pt x="45" y="2214"/>
                  </a:lnTo>
                  <a:lnTo>
                    <a:pt x="12" y="2151"/>
                  </a:lnTo>
                  <a:lnTo>
                    <a:pt x="0" y="2078"/>
                  </a:lnTo>
                  <a:lnTo>
                    <a:pt x="0" y="231"/>
                  </a:lnTo>
                  <a:close/>
                </a:path>
              </a:pathLst>
            </a:custGeom>
            <a:noFill/>
            <a:ln w="25400">
              <a:solidFill>
                <a:srgbClr val="A4A4A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20" name="Freeform 72"/>
            <p:cNvSpPr>
              <a:spLocks/>
            </p:cNvSpPr>
            <p:nvPr/>
          </p:nvSpPr>
          <p:spPr bwMode="auto">
            <a:xfrm>
              <a:off x="27" y="10118"/>
              <a:ext cx="6502" cy="2309"/>
            </a:xfrm>
            <a:custGeom>
              <a:avLst/>
              <a:gdLst/>
              <a:ahLst/>
              <a:cxnLst>
                <a:cxn ang="0">
                  <a:pos x="6271" y="0"/>
                </a:cxn>
                <a:cxn ang="0">
                  <a:pos x="231" y="0"/>
                </a:cxn>
                <a:cxn ang="0">
                  <a:pos x="158" y="11"/>
                </a:cxn>
                <a:cxn ang="0">
                  <a:pos x="94" y="44"/>
                </a:cxn>
                <a:cxn ang="0">
                  <a:pos x="44" y="94"/>
                </a:cxn>
                <a:cxn ang="0">
                  <a:pos x="12" y="157"/>
                </a:cxn>
                <a:cxn ang="0">
                  <a:pos x="0" y="230"/>
                </a:cxn>
                <a:cxn ang="0">
                  <a:pos x="0" y="2077"/>
                </a:cxn>
                <a:cxn ang="0">
                  <a:pos x="12" y="2150"/>
                </a:cxn>
                <a:cxn ang="0">
                  <a:pos x="44" y="2214"/>
                </a:cxn>
                <a:cxn ang="0">
                  <a:pos x="94" y="2264"/>
                </a:cxn>
                <a:cxn ang="0">
                  <a:pos x="158" y="2297"/>
                </a:cxn>
                <a:cxn ang="0">
                  <a:pos x="231" y="2308"/>
                </a:cxn>
                <a:cxn ang="0">
                  <a:pos x="6271" y="2308"/>
                </a:cxn>
                <a:cxn ang="0">
                  <a:pos x="6344" y="2297"/>
                </a:cxn>
                <a:cxn ang="0">
                  <a:pos x="6407" y="2264"/>
                </a:cxn>
                <a:cxn ang="0">
                  <a:pos x="6457" y="2214"/>
                </a:cxn>
                <a:cxn ang="0">
                  <a:pos x="6490" y="2150"/>
                </a:cxn>
                <a:cxn ang="0">
                  <a:pos x="6501" y="2077"/>
                </a:cxn>
                <a:cxn ang="0">
                  <a:pos x="6501" y="230"/>
                </a:cxn>
                <a:cxn ang="0">
                  <a:pos x="6490" y="157"/>
                </a:cxn>
                <a:cxn ang="0">
                  <a:pos x="6457" y="94"/>
                </a:cxn>
                <a:cxn ang="0">
                  <a:pos x="6407" y="44"/>
                </a:cxn>
                <a:cxn ang="0">
                  <a:pos x="6344" y="11"/>
                </a:cxn>
                <a:cxn ang="0">
                  <a:pos x="6271" y="0"/>
                </a:cxn>
              </a:cxnLst>
              <a:rect l="0" t="0" r="r" b="b"/>
              <a:pathLst>
                <a:path w="6502" h="2309">
                  <a:moveTo>
                    <a:pt x="6271" y="0"/>
                  </a:moveTo>
                  <a:lnTo>
                    <a:pt x="231" y="0"/>
                  </a:lnTo>
                  <a:lnTo>
                    <a:pt x="158" y="11"/>
                  </a:lnTo>
                  <a:lnTo>
                    <a:pt x="94" y="44"/>
                  </a:lnTo>
                  <a:lnTo>
                    <a:pt x="44" y="94"/>
                  </a:lnTo>
                  <a:lnTo>
                    <a:pt x="12" y="157"/>
                  </a:lnTo>
                  <a:lnTo>
                    <a:pt x="0" y="230"/>
                  </a:lnTo>
                  <a:lnTo>
                    <a:pt x="0" y="2077"/>
                  </a:lnTo>
                  <a:lnTo>
                    <a:pt x="12" y="2150"/>
                  </a:lnTo>
                  <a:lnTo>
                    <a:pt x="44" y="2214"/>
                  </a:lnTo>
                  <a:lnTo>
                    <a:pt x="94" y="2264"/>
                  </a:lnTo>
                  <a:lnTo>
                    <a:pt x="158" y="2297"/>
                  </a:lnTo>
                  <a:lnTo>
                    <a:pt x="231" y="2308"/>
                  </a:lnTo>
                  <a:lnTo>
                    <a:pt x="6271" y="2308"/>
                  </a:lnTo>
                  <a:lnTo>
                    <a:pt x="6344" y="2297"/>
                  </a:lnTo>
                  <a:lnTo>
                    <a:pt x="6407" y="2264"/>
                  </a:lnTo>
                  <a:lnTo>
                    <a:pt x="6457" y="2214"/>
                  </a:lnTo>
                  <a:lnTo>
                    <a:pt x="6490" y="2150"/>
                  </a:lnTo>
                  <a:lnTo>
                    <a:pt x="6501" y="2077"/>
                  </a:lnTo>
                  <a:lnTo>
                    <a:pt x="6501" y="230"/>
                  </a:lnTo>
                  <a:lnTo>
                    <a:pt x="6490" y="157"/>
                  </a:lnTo>
                  <a:lnTo>
                    <a:pt x="6457" y="94"/>
                  </a:lnTo>
                  <a:lnTo>
                    <a:pt x="6407" y="44"/>
                  </a:lnTo>
                  <a:lnTo>
                    <a:pt x="6344" y="11"/>
                  </a:lnTo>
                  <a:lnTo>
                    <a:pt x="6271" y="0"/>
                  </a:lnTo>
                  <a:close/>
                </a:path>
              </a:pathLst>
            </a:custGeom>
            <a:solidFill>
              <a:srgbClr val="A4A4A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9" name="Freeform 71"/>
            <p:cNvSpPr>
              <a:spLocks/>
            </p:cNvSpPr>
            <p:nvPr/>
          </p:nvSpPr>
          <p:spPr bwMode="auto">
            <a:xfrm>
              <a:off x="27" y="10118"/>
              <a:ext cx="6502" cy="2309"/>
            </a:xfrm>
            <a:custGeom>
              <a:avLst/>
              <a:gdLst/>
              <a:ahLst/>
              <a:cxnLst>
                <a:cxn ang="0">
                  <a:pos x="0" y="230"/>
                </a:cxn>
                <a:cxn ang="0">
                  <a:pos x="12" y="157"/>
                </a:cxn>
                <a:cxn ang="0">
                  <a:pos x="44" y="94"/>
                </a:cxn>
                <a:cxn ang="0">
                  <a:pos x="94" y="44"/>
                </a:cxn>
                <a:cxn ang="0">
                  <a:pos x="158" y="11"/>
                </a:cxn>
                <a:cxn ang="0">
                  <a:pos x="231" y="0"/>
                </a:cxn>
                <a:cxn ang="0">
                  <a:pos x="6271" y="0"/>
                </a:cxn>
                <a:cxn ang="0">
                  <a:pos x="6344" y="11"/>
                </a:cxn>
                <a:cxn ang="0">
                  <a:pos x="6407" y="44"/>
                </a:cxn>
                <a:cxn ang="0">
                  <a:pos x="6457" y="94"/>
                </a:cxn>
                <a:cxn ang="0">
                  <a:pos x="6490" y="157"/>
                </a:cxn>
                <a:cxn ang="0">
                  <a:pos x="6501" y="230"/>
                </a:cxn>
                <a:cxn ang="0">
                  <a:pos x="6501" y="2077"/>
                </a:cxn>
                <a:cxn ang="0">
                  <a:pos x="6490" y="2150"/>
                </a:cxn>
                <a:cxn ang="0">
                  <a:pos x="6457" y="2214"/>
                </a:cxn>
                <a:cxn ang="0">
                  <a:pos x="6407" y="2264"/>
                </a:cxn>
                <a:cxn ang="0">
                  <a:pos x="6344" y="2297"/>
                </a:cxn>
                <a:cxn ang="0">
                  <a:pos x="6271" y="2308"/>
                </a:cxn>
                <a:cxn ang="0">
                  <a:pos x="231" y="2308"/>
                </a:cxn>
                <a:cxn ang="0">
                  <a:pos x="158" y="2297"/>
                </a:cxn>
                <a:cxn ang="0">
                  <a:pos x="94" y="2264"/>
                </a:cxn>
                <a:cxn ang="0">
                  <a:pos x="44" y="2214"/>
                </a:cxn>
                <a:cxn ang="0">
                  <a:pos x="12" y="2150"/>
                </a:cxn>
                <a:cxn ang="0">
                  <a:pos x="0" y="2077"/>
                </a:cxn>
                <a:cxn ang="0">
                  <a:pos x="0" y="230"/>
                </a:cxn>
              </a:cxnLst>
              <a:rect l="0" t="0" r="r" b="b"/>
              <a:pathLst>
                <a:path w="6502" h="2309">
                  <a:moveTo>
                    <a:pt x="0" y="230"/>
                  </a:moveTo>
                  <a:lnTo>
                    <a:pt x="12" y="157"/>
                  </a:lnTo>
                  <a:lnTo>
                    <a:pt x="44" y="94"/>
                  </a:lnTo>
                  <a:lnTo>
                    <a:pt x="94" y="44"/>
                  </a:lnTo>
                  <a:lnTo>
                    <a:pt x="158" y="11"/>
                  </a:lnTo>
                  <a:lnTo>
                    <a:pt x="231" y="0"/>
                  </a:lnTo>
                  <a:lnTo>
                    <a:pt x="6271" y="0"/>
                  </a:lnTo>
                  <a:lnTo>
                    <a:pt x="6344" y="11"/>
                  </a:lnTo>
                  <a:lnTo>
                    <a:pt x="6407" y="44"/>
                  </a:lnTo>
                  <a:lnTo>
                    <a:pt x="6457" y="94"/>
                  </a:lnTo>
                  <a:lnTo>
                    <a:pt x="6490" y="157"/>
                  </a:lnTo>
                  <a:lnTo>
                    <a:pt x="6501" y="230"/>
                  </a:lnTo>
                  <a:lnTo>
                    <a:pt x="6501" y="2077"/>
                  </a:lnTo>
                  <a:lnTo>
                    <a:pt x="6490" y="2150"/>
                  </a:lnTo>
                  <a:lnTo>
                    <a:pt x="6457" y="2214"/>
                  </a:lnTo>
                  <a:lnTo>
                    <a:pt x="6407" y="2264"/>
                  </a:lnTo>
                  <a:lnTo>
                    <a:pt x="6344" y="2297"/>
                  </a:lnTo>
                  <a:lnTo>
                    <a:pt x="6271" y="2308"/>
                  </a:lnTo>
                  <a:lnTo>
                    <a:pt x="231" y="2308"/>
                  </a:lnTo>
                  <a:lnTo>
                    <a:pt x="158" y="2297"/>
                  </a:lnTo>
                  <a:lnTo>
                    <a:pt x="94" y="2264"/>
                  </a:lnTo>
                  <a:lnTo>
                    <a:pt x="44" y="2214"/>
                  </a:lnTo>
                  <a:lnTo>
                    <a:pt x="12" y="2150"/>
                  </a:lnTo>
                  <a:lnTo>
                    <a:pt x="0" y="2077"/>
                  </a:lnTo>
                  <a:lnTo>
                    <a:pt x="0" y="230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8" name="Freeform 70"/>
            <p:cNvSpPr>
              <a:spLocks/>
            </p:cNvSpPr>
            <p:nvPr/>
          </p:nvSpPr>
          <p:spPr bwMode="auto">
            <a:xfrm>
              <a:off x="431" y="10502"/>
              <a:ext cx="6502" cy="2309"/>
            </a:xfrm>
            <a:custGeom>
              <a:avLst/>
              <a:gdLst/>
              <a:ahLst/>
              <a:cxnLst>
                <a:cxn ang="0">
                  <a:pos x="6271" y="0"/>
                </a:cxn>
                <a:cxn ang="0">
                  <a:pos x="231" y="0"/>
                </a:cxn>
                <a:cxn ang="0">
                  <a:pos x="158" y="12"/>
                </a:cxn>
                <a:cxn ang="0">
                  <a:pos x="94" y="45"/>
                </a:cxn>
                <a:cxn ang="0">
                  <a:pos x="44" y="95"/>
                </a:cxn>
                <a:cxn ang="0">
                  <a:pos x="12" y="158"/>
                </a:cxn>
                <a:cxn ang="0">
                  <a:pos x="0" y="231"/>
                </a:cxn>
                <a:cxn ang="0">
                  <a:pos x="0" y="2078"/>
                </a:cxn>
                <a:cxn ang="0">
                  <a:pos x="12" y="2151"/>
                </a:cxn>
                <a:cxn ang="0">
                  <a:pos x="44" y="2215"/>
                </a:cxn>
                <a:cxn ang="0">
                  <a:pos x="94" y="2265"/>
                </a:cxn>
                <a:cxn ang="0">
                  <a:pos x="158" y="2297"/>
                </a:cxn>
                <a:cxn ang="0">
                  <a:pos x="231" y="2309"/>
                </a:cxn>
                <a:cxn ang="0">
                  <a:pos x="6271" y="2309"/>
                </a:cxn>
                <a:cxn ang="0">
                  <a:pos x="6344" y="2297"/>
                </a:cxn>
                <a:cxn ang="0">
                  <a:pos x="6407" y="2265"/>
                </a:cxn>
                <a:cxn ang="0">
                  <a:pos x="6457" y="2215"/>
                </a:cxn>
                <a:cxn ang="0">
                  <a:pos x="6490" y="2151"/>
                </a:cxn>
                <a:cxn ang="0">
                  <a:pos x="6501" y="2078"/>
                </a:cxn>
                <a:cxn ang="0">
                  <a:pos x="6501" y="231"/>
                </a:cxn>
                <a:cxn ang="0">
                  <a:pos x="6490" y="158"/>
                </a:cxn>
                <a:cxn ang="0">
                  <a:pos x="6457" y="95"/>
                </a:cxn>
                <a:cxn ang="0">
                  <a:pos x="6407" y="45"/>
                </a:cxn>
                <a:cxn ang="0">
                  <a:pos x="6344" y="12"/>
                </a:cxn>
                <a:cxn ang="0">
                  <a:pos x="6271" y="0"/>
                </a:cxn>
              </a:cxnLst>
              <a:rect l="0" t="0" r="r" b="b"/>
              <a:pathLst>
                <a:path w="6502" h="2309">
                  <a:moveTo>
                    <a:pt x="6271" y="0"/>
                  </a:moveTo>
                  <a:lnTo>
                    <a:pt x="231" y="0"/>
                  </a:lnTo>
                  <a:lnTo>
                    <a:pt x="158" y="12"/>
                  </a:lnTo>
                  <a:lnTo>
                    <a:pt x="94" y="45"/>
                  </a:lnTo>
                  <a:lnTo>
                    <a:pt x="44" y="95"/>
                  </a:lnTo>
                  <a:lnTo>
                    <a:pt x="12" y="158"/>
                  </a:lnTo>
                  <a:lnTo>
                    <a:pt x="0" y="231"/>
                  </a:lnTo>
                  <a:lnTo>
                    <a:pt x="0" y="2078"/>
                  </a:lnTo>
                  <a:lnTo>
                    <a:pt x="12" y="2151"/>
                  </a:lnTo>
                  <a:lnTo>
                    <a:pt x="44" y="2215"/>
                  </a:lnTo>
                  <a:lnTo>
                    <a:pt x="94" y="2265"/>
                  </a:lnTo>
                  <a:lnTo>
                    <a:pt x="158" y="2297"/>
                  </a:lnTo>
                  <a:lnTo>
                    <a:pt x="231" y="2309"/>
                  </a:lnTo>
                  <a:lnTo>
                    <a:pt x="6271" y="2309"/>
                  </a:lnTo>
                  <a:lnTo>
                    <a:pt x="6344" y="2297"/>
                  </a:lnTo>
                  <a:lnTo>
                    <a:pt x="6407" y="2265"/>
                  </a:lnTo>
                  <a:lnTo>
                    <a:pt x="6457" y="2215"/>
                  </a:lnTo>
                  <a:lnTo>
                    <a:pt x="6490" y="2151"/>
                  </a:lnTo>
                  <a:lnTo>
                    <a:pt x="6501" y="2078"/>
                  </a:lnTo>
                  <a:lnTo>
                    <a:pt x="6501" y="231"/>
                  </a:lnTo>
                  <a:lnTo>
                    <a:pt x="6490" y="158"/>
                  </a:lnTo>
                  <a:lnTo>
                    <a:pt x="6457" y="95"/>
                  </a:lnTo>
                  <a:lnTo>
                    <a:pt x="6407" y="45"/>
                  </a:lnTo>
                  <a:lnTo>
                    <a:pt x="6344" y="12"/>
                  </a:lnTo>
                  <a:lnTo>
                    <a:pt x="6271" y="0"/>
                  </a:lnTo>
                  <a:close/>
                </a:path>
              </a:pathLst>
            </a:custGeom>
            <a:solidFill>
              <a:srgbClr val="FFFFFF">
                <a:alpha val="90195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38</a:t>
              </a:r>
            </a:p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баллов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17" name="Freeform 69"/>
            <p:cNvSpPr>
              <a:spLocks/>
            </p:cNvSpPr>
            <p:nvPr/>
          </p:nvSpPr>
          <p:spPr bwMode="auto">
            <a:xfrm>
              <a:off x="431" y="10502"/>
              <a:ext cx="6502" cy="2309"/>
            </a:xfrm>
            <a:custGeom>
              <a:avLst/>
              <a:gdLst/>
              <a:ahLst/>
              <a:cxnLst>
                <a:cxn ang="0">
                  <a:pos x="0" y="231"/>
                </a:cxn>
                <a:cxn ang="0">
                  <a:pos x="12" y="158"/>
                </a:cxn>
                <a:cxn ang="0">
                  <a:pos x="44" y="95"/>
                </a:cxn>
                <a:cxn ang="0">
                  <a:pos x="94" y="45"/>
                </a:cxn>
                <a:cxn ang="0">
                  <a:pos x="158" y="12"/>
                </a:cxn>
                <a:cxn ang="0">
                  <a:pos x="231" y="0"/>
                </a:cxn>
                <a:cxn ang="0">
                  <a:pos x="6271" y="0"/>
                </a:cxn>
                <a:cxn ang="0">
                  <a:pos x="6344" y="12"/>
                </a:cxn>
                <a:cxn ang="0">
                  <a:pos x="6407" y="45"/>
                </a:cxn>
                <a:cxn ang="0">
                  <a:pos x="6457" y="95"/>
                </a:cxn>
                <a:cxn ang="0">
                  <a:pos x="6490" y="158"/>
                </a:cxn>
                <a:cxn ang="0">
                  <a:pos x="6501" y="231"/>
                </a:cxn>
                <a:cxn ang="0">
                  <a:pos x="6501" y="2078"/>
                </a:cxn>
                <a:cxn ang="0">
                  <a:pos x="6490" y="2151"/>
                </a:cxn>
                <a:cxn ang="0">
                  <a:pos x="6457" y="2215"/>
                </a:cxn>
                <a:cxn ang="0">
                  <a:pos x="6407" y="2265"/>
                </a:cxn>
                <a:cxn ang="0">
                  <a:pos x="6344" y="2297"/>
                </a:cxn>
                <a:cxn ang="0">
                  <a:pos x="6271" y="2309"/>
                </a:cxn>
                <a:cxn ang="0">
                  <a:pos x="231" y="2309"/>
                </a:cxn>
                <a:cxn ang="0">
                  <a:pos x="158" y="2297"/>
                </a:cxn>
                <a:cxn ang="0">
                  <a:pos x="94" y="2265"/>
                </a:cxn>
                <a:cxn ang="0">
                  <a:pos x="44" y="2215"/>
                </a:cxn>
                <a:cxn ang="0">
                  <a:pos x="12" y="2151"/>
                </a:cxn>
                <a:cxn ang="0">
                  <a:pos x="0" y="2078"/>
                </a:cxn>
                <a:cxn ang="0">
                  <a:pos x="0" y="231"/>
                </a:cxn>
              </a:cxnLst>
              <a:rect l="0" t="0" r="r" b="b"/>
              <a:pathLst>
                <a:path w="6502" h="2309">
                  <a:moveTo>
                    <a:pt x="0" y="231"/>
                  </a:moveTo>
                  <a:lnTo>
                    <a:pt x="12" y="158"/>
                  </a:lnTo>
                  <a:lnTo>
                    <a:pt x="44" y="95"/>
                  </a:lnTo>
                  <a:lnTo>
                    <a:pt x="94" y="45"/>
                  </a:lnTo>
                  <a:lnTo>
                    <a:pt x="158" y="12"/>
                  </a:lnTo>
                  <a:lnTo>
                    <a:pt x="231" y="0"/>
                  </a:lnTo>
                  <a:lnTo>
                    <a:pt x="6271" y="0"/>
                  </a:lnTo>
                  <a:lnTo>
                    <a:pt x="6344" y="12"/>
                  </a:lnTo>
                  <a:lnTo>
                    <a:pt x="6407" y="45"/>
                  </a:lnTo>
                  <a:lnTo>
                    <a:pt x="6457" y="95"/>
                  </a:lnTo>
                  <a:lnTo>
                    <a:pt x="6490" y="158"/>
                  </a:lnTo>
                  <a:lnTo>
                    <a:pt x="6501" y="231"/>
                  </a:lnTo>
                  <a:lnTo>
                    <a:pt x="6501" y="2078"/>
                  </a:lnTo>
                  <a:lnTo>
                    <a:pt x="6490" y="2151"/>
                  </a:lnTo>
                  <a:lnTo>
                    <a:pt x="6457" y="2215"/>
                  </a:lnTo>
                  <a:lnTo>
                    <a:pt x="6407" y="2265"/>
                  </a:lnTo>
                  <a:lnTo>
                    <a:pt x="6344" y="2297"/>
                  </a:lnTo>
                  <a:lnTo>
                    <a:pt x="6271" y="2309"/>
                  </a:lnTo>
                  <a:lnTo>
                    <a:pt x="231" y="2309"/>
                  </a:lnTo>
                  <a:lnTo>
                    <a:pt x="158" y="2297"/>
                  </a:lnTo>
                  <a:lnTo>
                    <a:pt x="94" y="2265"/>
                  </a:lnTo>
                  <a:lnTo>
                    <a:pt x="44" y="2215"/>
                  </a:lnTo>
                  <a:lnTo>
                    <a:pt x="12" y="2151"/>
                  </a:lnTo>
                  <a:lnTo>
                    <a:pt x="0" y="2078"/>
                  </a:lnTo>
                  <a:lnTo>
                    <a:pt x="0" y="231"/>
                  </a:lnTo>
                  <a:close/>
                </a:path>
              </a:pathLst>
            </a:custGeom>
            <a:noFill/>
            <a:ln w="25400">
              <a:solidFill>
                <a:srgbClr val="A4A4A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6" name="Freeform 68"/>
            <p:cNvSpPr>
              <a:spLocks/>
            </p:cNvSpPr>
            <p:nvPr/>
          </p:nvSpPr>
          <p:spPr bwMode="auto">
            <a:xfrm>
              <a:off x="7345" y="3386"/>
              <a:ext cx="6518" cy="2309"/>
            </a:xfrm>
            <a:custGeom>
              <a:avLst/>
              <a:gdLst/>
              <a:ahLst/>
              <a:cxnLst>
                <a:cxn ang="0">
                  <a:pos x="6287" y="0"/>
                </a:cxn>
                <a:cxn ang="0">
                  <a:pos x="231" y="0"/>
                </a:cxn>
                <a:cxn ang="0">
                  <a:pos x="158" y="12"/>
                </a:cxn>
                <a:cxn ang="0">
                  <a:pos x="95" y="45"/>
                </a:cxn>
                <a:cxn ang="0">
                  <a:pos x="45" y="95"/>
                </a:cxn>
                <a:cxn ang="0">
                  <a:pos x="12" y="158"/>
                </a:cxn>
                <a:cxn ang="0">
                  <a:pos x="0" y="231"/>
                </a:cxn>
                <a:cxn ang="0">
                  <a:pos x="0" y="2078"/>
                </a:cxn>
                <a:cxn ang="0">
                  <a:pos x="12" y="2151"/>
                </a:cxn>
                <a:cxn ang="0">
                  <a:pos x="45" y="2214"/>
                </a:cxn>
                <a:cxn ang="0">
                  <a:pos x="95" y="2264"/>
                </a:cxn>
                <a:cxn ang="0">
                  <a:pos x="158" y="2297"/>
                </a:cxn>
                <a:cxn ang="0">
                  <a:pos x="231" y="2309"/>
                </a:cxn>
                <a:cxn ang="0">
                  <a:pos x="6287" y="2309"/>
                </a:cxn>
                <a:cxn ang="0">
                  <a:pos x="6360" y="2297"/>
                </a:cxn>
                <a:cxn ang="0">
                  <a:pos x="6423" y="2264"/>
                </a:cxn>
                <a:cxn ang="0">
                  <a:pos x="6473" y="2214"/>
                </a:cxn>
                <a:cxn ang="0">
                  <a:pos x="6506" y="2151"/>
                </a:cxn>
                <a:cxn ang="0">
                  <a:pos x="6517" y="2078"/>
                </a:cxn>
                <a:cxn ang="0">
                  <a:pos x="6517" y="231"/>
                </a:cxn>
                <a:cxn ang="0">
                  <a:pos x="6506" y="158"/>
                </a:cxn>
                <a:cxn ang="0">
                  <a:pos x="6473" y="95"/>
                </a:cxn>
                <a:cxn ang="0">
                  <a:pos x="6423" y="45"/>
                </a:cxn>
                <a:cxn ang="0">
                  <a:pos x="6360" y="12"/>
                </a:cxn>
                <a:cxn ang="0">
                  <a:pos x="6287" y="0"/>
                </a:cxn>
              </a:cxnLst>
              <a:rect l="0" t="0" r="r" b="b"/>
              <a:pathLst>
                <a:path w="6518" h="2309">
                  <a:moveTo>
                    <a:pt x="6287" y="0"/>
                  </a:moveTo>
                  <a:lnTo>
                    <a:pt x="231" y="0"/>
                  </a:lnTo>
                  <a:lnTo>
                    <a:pt x="158" y="12"/>
                  </a:lnTo>
                  <a:lnTo>
                    <a:pt x="95" y="45"/>
                  </a:lnTo>
                  <a:lnTo>
                    <a:pt x="45" y="95"/>
                  </a:lnTo>
                  <a:lnTo>
                    <a:pt x="12" y="158"/>
                  </a:lnTo>
                  <a:lnTo>
                    <a:pt x="0" y="231"/>
                  </a:lnTo>
                  <a:lnTo>
                    <a:pt x="0" y="2078"/>
                  </a:lnTo>
                  <a:lnTo>
                    <a:pt x="12" y="2151"/>
                  </a:lnTo>
                  <a:lnTo>
                    <a:pt x="45" y="2214"/>
                  </a:lnTo>
                  <a:lnTo>
                    <a:pt x="95" y="2264"/>
                  </a:lnTo>
                  <a:lnTo>
                    <a:pt x="158" y="2297"/>
                  </a:lnTo>
                  <a:lnTo>
                    <a:pt x="231" y="2309"/>
                  </a:lnTo>
                  <a:lnTo>
                    <a:pt x="6287" y="2309"/>
                  </a:lnTo>
                  <a:lnTo>
                    <a:pt x="6360" y="2297"/>
                  </a:lnTo>
                  <a:lnTo>
                    <a:pt x="6423" y="2264"/>
                  </a:lnTo>
                  <a:lnTo>
                    <a:pt x="6473" y="2214"/>
                  </a:lnTo>
                  <a:lnTo>
                    <a:pt x="6506" y="2151"/>
                  </a:lnTo>
                  <a:lnTo>
                    <a:pt x="6517" y="2078"/>
                  </a:lnTo>
                  <a:lnTo>
                    <a:pt x="6517" y="231"/>
                  </a:lnTo>
                  <a:lnTo>
                    <a:pt x="6506" y="158"/>
                  </a:lnTo>
                  <a:lnTo>
                    <a:pt x="6473" y="95"/>
                  </a:lnTo>
                  <a:lnTo>
                    <a:pt x="6423" y="45"/>
                  </a:lnTo>
                  <a:lnTo>
                    <a:pt x="6360" y="12"/>
                  </a:lnTo>
                  <a:lnTo>
                    <a:pt x="6287" y="0"/>
                  </a:lnTo>
                  <a:close/>
                </a:path>
              </a:pathLst>
            </a:custGeom>
            <a:solidFill>
              <a:srgbClr val="A4A4A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5" name="Freeform 67"/>
            <p:cNvSpPr>
              <a:spLocks/>
            </p:cNvSpPr>
            <p:nvPr/>
          </p:nvSpPr>
          <p:spPr bwMode="auto">
            <a:xfrm>
              <a:off x="7345" y="3386"/>
              <a:ext cx="6518" cy="2309"/>
            </a:xfrm>
            <a:custGeom>
              <a:avLst/>
              <a:gdLst/>
              <a:ahLst/>
              <a:cxnLst>
                <a:cxn ang="0">
                  <a:pos x="0" y="231"/>
                </a:cxn>
                <a:cxn ang="0">
                  <a:pos x="12" y="158"/>
                </a:cxn>
                <a:cxn ang="0">
                  <a:pos x="45" y="95"/>
                </a:cxn>
                <a:cxn ang="0">
                  <a:pos x="95" y="45"/>
                </a:cxn>
                <a:cxn ang="0">
                  <a:pos x="158" y="12"/>
                </a:cxn>
                <a:cxn ang="0">
                  <a:pos x="231" y="0"/>
                </a:cxn>
                <a:cxn ang="0">
                  <a:pos x="6287" y="0"/>
                </a:cxn>
                <a:cxn ang="0">
                  <a:pos x="6360" y="12"/>
                </a:cxn>
                <a:cxn ang="0">
                  <a:pos x="6423" y="45"/>
                </a:cxn>
                <a:cxn ang="0">
                  <a:pos x="6473" y="95"/>
                </a:cxn>
                <a:cxn ang="0">
                  <a:pos x="6506" y="158"/>
                </a:cxn>
                <a:cxn ang="0">
                  <a:pos x="6517" y="231"/>
                </a:cxn>
                <a:cxn ang="0">
                  <a:pos x="6517" y="2078"/>
                </a:cxn>
                <a:cxn ang="0">
                  <a:pos x="6506" y="2151"/>
                </a:cxn>
                <a:cxn ang="0">
                  <a:pos x="6473" y="2214"/>
                </a:cxn>
                <a:cxn ang="0">
                  <a:pos x="6423" y="2264"/>
                </a:cxn>
                <a:cxn ang="0">
                  <a:pos x="6360" y="2297"/>
                </a:cxn>
                <a:cxn ang="0">
                  <a:pos x="6287" y="2309"/>
                </a:cxn>
                <a:cxn ang="0">
                  <a:pos x="231" y="2309"/>
                </a:cxn>
                <a:cxn ang="0">
                  <a:pos x="158" y="2297"/>
                </a:cxn>
                <a:cxn ang="0">
                  <a:pos x="95" y="2264"/>
                </a:cxn>
                <a:cxn ang="0">
                  <a:pos x="45" y="2214"/>
                </a:cxn>
                <a:cxn ang="0">
                  <a:pos x="12" y="2151"/>
                </a:cxn>
                <a:cxn ang="0">
                  <a:pos x="0" y="2078"/>
                </a:cxn>
                <a:cxn ang="0">
                  <a:pos x="0" y="231"/>
                </a:cxn>
              </a:cxnLst>
              <a:rect l="0" t="0" r="r" b="b"/>
              <a:pathLst>
                <a:path w="6518" h="2309">
                  <a:moveTo>
                    <a:pt x="0" y="231"/>
                  </a:moveTo>
                  <a:lnTo>
                    <a:pt x="12" y="158"/>
                  </a:lnTo>
                  <a:lnTo>
                    <a:pt x="45" y="95"/>
                  </a:lnTo>
                  <a:lnTo>
                    <a:pt x="95" y="45"/>
                  </a:lnTo>
                  <a:lnTo>
                    <a:pt x="158" y="12"/>
                  </a:lnTo>
                  <a:lnTo>
                    <a:pt x="231" y="0"/>
                  </a:lnTo>
                  <a:lnTo>
                    <a:pt x="6287" y="0"/>
                  </a:lnTo>
                  <a:lnTo>
                    <a:pt x="6360" y="12"/>
                  </a:lnTo>
                  <a:lnTo>
                    <a:pt x="6423" y="45"/>
                  </a:lnTo>
                  <a:lnTo>
                    <a:pt x="6473" y="95"/>
                  </a:lnTo>
                  <a:lnTo>
                    <a:pt x="6506" y="158"/>
                  </a:lnTo>
                  <a:lnTo>
                    <a:pt x="6517" y="231"/>
                  </a:lnTo>
                  <a:lnTo>
                    <a:pt x="6517" y="2078"/>
                  </a:lnTo>
                  <a:lnTo>
                    <a:pt x="6506" y="2151"/>
                  </a:lnTo>
                  <a:lnTo>
                    <a:pt x="6473" y="2214"/>
                  </a:lnTo>
                  <a:lnTo>
                    <a:pt x="6423" y="2264"/>
                  </a:lnTo>
                  <a:lnTo>
                    <a:pt x="6360" y="2297"/>
                  </a:lnTo>
                  <a:lnTo>
                    <a:pt x="6287" y="2309"/>
                  </a:lnTo>
                  <a:lnTo>
                    <a:pt x="231" y="2309"/>
                  </a:lnTo>
                  <a:lnTo>
                    <a:pt x="158" y="2297"/>
                  </a:lnTo>
                  <a:lnTo>
                    <a:pt x="95" y="2264"/>
                  </a:lnTo>
                  <a:lnTo>
                    <a:pt x="45" y="2214"/>
                  </a:lnTo>
                  <a:lnTo>
                    <a:pt x="12" y="2151"/>
                  </a:lnTo>
                  <a:lnTo>
                    <a:pt x="0" y="2078"/>
                  </a:lnTo>
                  <a:lnTo>
                    <a:pt x="0" y="231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4" name="Freeform 66"/>
            <p:cNvSpPr>
              <a:spLocks/>
            </p:cNvSpPr>
            <p:nvPr/>
          </p:nvSpPr>
          <p:spPr bwMode="auto">
            <a:xfrm>
              <a:off x="7749" y="3770"/>
              <a:ext cx="6518" cy="2309"/>
            </a:xfrm>
            <a:custGeom>
              <a:avLst/>
              <a:gdLst/>
              <a:ahLst/>
              <a:cxnLst>
                <a:cxn ang="0">
                  <a:pos x="6286" y="0"/>
                </a:cxn>
                <a:cxn ang="0">
                  <a:pos x="231" y="0"/>
                </a:cxn>
                <a:cxn ang="0">
                  <a:pos x="158" y="12"/>
                </a:cxn>
                <a:cxn ang="0">
                  <a:pos x="95" y="45"/>
                </a:cxn>
                <a:cxn ang="0">
                  <a:pos x="45" y="95"/>
                </a:cxn>
                <a:cxn ang="0">
                  <a:pos x="12" y="158"/>
                </a:cxn>
                <a:cxn ang="0">
                  <a:pos x="0" y="231"/>
                </a:cxn>
                <a:cxn ang="0">
                  <a:pos x="0" y="2078"/>
                </a:cxn>
                <a:cxn ang="0">
                  <a:pos x="12" y="2151"/>
                </a:cxn>
                <a:cxn ang="0">
                  <a:pos x="45" y="2214"/>
                </a:cxn>
                <a:cxn ang="0">
                  <a:pos x="95" y="2264"/>
                </a:cxn>
                <a:cxn ang="0">
                  <a:pos x="158" y="2297"/>
                </a:cxn>
                <a:cxn ang="0">
                  <a:pos x="231" y="2309"/>
                </a:cxn>
                <a:cxn ang="0">
                  <a:pos x="6286" y="2309"/>
                </a:cxn>
                <a:cxn ang="0">
                  <a:pos x="6359" y="2297"/>
                </a:cxn>
                <a:cxn ang="0">
                  <a:pos x="6423" y="2264"/>
                </a:cxn>
                <a:cxn ang="0">
                  <a:pos x="6473" y="2214"/>
                </a:cxn>
                <a:cxn ang="0">
                  <a:pos x="6506" y="2151"/>
                </a:cxn>
                <a:cxn ang="0">
                  <a:pos x="6517" y="2078"/>
                </a:cxn>
                <a:cxn ang="0">
                  <a:pos x="6517" y="231"/>
                </a:cxn>
                <a:cxn ang="0">
                  <a:pos x="6506" y="158"/>
                </a:cxn>
                <a:cxn ang="0">
                  <a:pos x="6473" y="95"/>
                </a:cxn>
                <a:cxn ang="0">
                  <a:pos x="6423" y="45"/>
                </a:cxn>
                <a:cxn ang="0">
                  <a:pos x="6359" y="12"/>
                </a:cxn>
                <a:cxn ang="0">
                  <a:pos x="6286" y="0"/>
                </a:cxn>
              </a:cxnLst>
              <a:rect l="0" t="0" r="r" b="b"/>
              <a:pathLst>
                <a:path w="6518" h="2309">
                  <a:moveTo>
                    <a:pt x="6286" y="0"/>
                  </a:moveTo>
                  <a:lnTo>
                    <a:pt x="231" y="0"/>
                  </a:lnTo>
                  <a:lnTo>
                    <a:pt x="158" y="12"/>
                  </a:lnTo>
                  <a:lnTo>
                    <a:pt x="95" y="45"/>
                  </a:lnTo>
                  <a:lnTo>
                    <a:pt x="45" y="95"/>
                  </a:lnTo>
                  <a:lnTo>
                    <a:pt x="12" y="158"/>
                  </a:lnTo>
                  <a:lnTo>
                    <a:pt x="0" y="231"/>
                  </a:lnTo>
                  <a:lnTo>
                    <a:pt x="0" y="2078"/>
                  </a:lnTo>
                  <a:lnTo>
                    <a:pt x="12" y="2151"/>
                  </a:lnTo>
                  <a:lnTo>
                    <a:pt x="45" y="2214"/>
                  </a:lnTo>
                  <a:lnTo>
                    <a:pt x="95" y="2264"/>
                  </a:lnTo>
                  <a:lnTo>
                    <a:pt x="158" y="2297"/>
                  </a:lnTo>
                  <a:lnTo>
                    <a:pt x="231" y="2309"/>
                  </a:lnTo>
                  <a:lnTo>
                    <a:pt x="6286" y="2309"/>
                  </a:lnTo>
                  <a:lnTo>
                    <a:pt x="6359" y="2297"/>
                  </a:lnTo>
                  <a:lnTo>
                    <a:pt x="6423" y="2264"/>
                  </a:lnTo>
                  <a:lnTo>
                    <a:pt x="6473" y="2214"/>
                  </a:lnTo>
                  <a:lnTo>
                    <a:pt x="6506" y="2151"/>
                  </a:lnTo>
                  <a:lnTo>
                    <a:pt x="6517" y="2078"/>
                  </a:lnTo>
                  <a:lnTo>
                    <a:pt x="6517" y="231"/>
                  </a:lnTo>
                  <a:lnTo>
                    <a:pt x="6506" y="158"/>
                  </a:lnTo>
                  <a:lnTo>
                    <a:pt x="6473" y="95"/>
                  </a:lnTo>
                  <a:lnTo>
                    <a:pt x="6423" y="45"/>
                  </a:lnTo>
                  <a:lnTo>
                    <a:pt x="6359" y="12"/>
                  </a:lnTo>
                  <a:lnTo>
                    <a:pt x="6286" y="0"/>
                  </a:lnTo>
                  <a:close/>
                </a:path>
              </a:pathLst>
            </a:custGeom>
            <a:solidFill>
              <a:srgbClr val="FFFFFF">
                <a:alpha val="90195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Часть 2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13" name="Freeform 65"/>
            <p:cNvSpPr>
              <a:spLocks/>
            </p:cNvSpPr>
            <p:nvPr/>
          </p:nvSpPr>
          <p:spPr bwMode="auto">
            <a:xfrm>
              <a:off x="7749" y="3770"/>
              <a:ext cx="6518" cy="2309"/>
            </a:xfrm>
            <a:custGeom>
              <a:avLst/>
              <a:gdLst/>
              <a:ahLst/>
              <a:cxnLst>
                <a:cxn ang="0">
                  <a:pos x="0" y="231"/>
                </a:cxn>
                <a:cxn ang="0">
                  <a:pos x="12" y="158"/>
                </a:cxn>
                <a:cxn ang="0">
                  <a:pos x="45" y="95"/>
                </a:cxn>
                <a:cxn ang="0">
                  <a:pos x="95" y="45"/>
                </a:cxn>
                <a:cxn ang="0">
                  <a:pos x="158" y="12"/>
                </a:cxn>
                <a:cxn ang="0">
                  <a:pos x="231" y="0"/>
                </a:cxn>
                <a:cxn ang="0">
                  <a:pos x="6286" y="0"/>
                </a:cxn>
                <a:cxn ang="0">
                  <a:pos x="6359" y="12"/>
                </a:cxn>
                <a:cxn ang="0">
                  <a:pos x="6423" y="45"/>
                </a:cxn>
                <a:cxn ang="0">
                  <a:pos x="6473" y="95"/>
                </a:cxn>
                <a:cxn ang="0">
                  <a:pos x="6506" y="158"/>
                </a:cxn>
                <a:cxn ang="0">
                  <a:pos x="6517" y="231"/>
                </a:cxn>
                <a:cxn ang="0">
                  <a:pos x="6517" y="2078"/>
                </a:cxn>
                <a:cxn ang="0">
                  <a:pos x="6506" y="2151"/>
                </a:cxn>
                <a:cxn ang="0">
                  <a:pos x="6473" y="2214"/>
                </a:cxn>
                <a:cxn ang="0">
                  <a:pos x="6423" y="2264"/>
                </a:cxn>
                <a:cxn ang="0">
                  <a:pos x="6359" y="2297"/>
                </a:cxn>
                <a:cxn ang="0">
                  <a:pos x="6286" y="2309"/>
                </a:cxn>
                <a:cxn ang="0">
                  <a:pos x="231" y="2309"/>
                </a:cxn>
                <a:cxn ang="0">
                  <a:pos x="158" y="2297"/>
                </a:cxn>
                <a:cxn ang="0">
                  <a:pos x="95" y="2264"/>
                </a:cxn>
                <a:cxn ang="0">
                  <a:pos x="45" y="2214"/>
                </a:cxn>
                <a:cxn ang="0">
                  <a:pos x="12" y="2151"/>
                </a:cxn>
                <a:cxn ang="0">
                  <a:pos x="0" y="2078"/>
                </a:cxn>
                <a:cxn ang="0">
                  <a:pos x="0" y="231"/>
                </a:cxn>
              </a:cxnLst>
              <a:rect l="0" t="0" r="r" b="b"/>
              <a:pathLst>
                <a:path w="6518" h="2309">
                  <a:moveTo>
                    <a:pt x="0" y="231"/>
                  </a:moveTo>
                  <a:lnTo>
                    <a:pt x="12" y="158"/>
                  </a:lnTo>
                  <a:lnTo>
                    <a:pt x="45" y="95"/>
                  </a:lnTo>
                  <a:lnTo>
                    <a:pt x="95" y="45"/>
                  </a:lnTo>
                  <a:lnTo>
                    <a:pt x="158" y="12"/>
                  </a:lnTo>
                  <a:lnTo>
                    <a:pt x="231" y="0"/>
                  </a:lnTo>
                  <a:lnTo>
                    <a:pt x="6286" y="0"/>
                  </a:lnTo>
                  <a:lnTo>
                    <a:pt x="6359" y="12"/>
                  </a:lnTo>
                  <a:lnTo>
                    <a:pt x="6423" y="45"/>
                  </a:lnTo>
                  <a:lnTo>
                    <a:pt x="6473" y="95"/>
                  </a:lnTo>
                  <a:lnTo>
                    <a:pt x="6506" y="158"/>
                  </a:lnTo>
                  <a:lnTo>
                    <a:pt x="6517" y="231"/>
                  </a:lnTo>
                  <a:lnTo>
                    <a:pt x="6517" y="2078"/>
                  </a:lnTo>
                  <a:lnTo>
                    <a:pt x="6506" y="2151"/>
                  </a:lnTo>
                  <a:lnTo>
                    <a:pt x="6473" y="2214"/>
                  </a:lnTo>
                  <a:lnTo>
                    <a:pt x="6423" y="2264"/>
                  </a:lnTo>
                  <a:lnTo>
                    <a:pt x="6359" y="2297"/>
                  </a:lnTo>
                  <a:lnTo>
                    <a:pt x="6286" y="2309"/>
                  </a:lnTo>
                  <a:lnTo>
                    <a:pt x="231" y="2309"/>
                  </a:lnTo>
                  <a:lnTo>
                    <a:pt x="158" y="2297"/>
                  </a:lnTo>
                  <a:lnTo>
                    <a:pt x="95" y="2264"/>
                  </a:lnTo>
                  <a:lnTo>
                    <a:pt x="45" y="2214"/>
                  </a:lnTo>
                  <a:lnTo>
                    <a:pt x="12" y="2151"/>
                  </a:lnTo>
                  <a:lnTo>
                    <a:pt x="0" y="2078"/>
                  </a:lnTo>
                  <a:lnTo>
                    <a:pt x="0" y="231"/>
                  </a:lnTo>
                  <a:close/>
                </a:path>
              </a:pathLst>
            </a:custGeom>
            <a:noFill/>
            <a:ln w="25400">
              <a:solidFill>
                <a:srgbClr val="A4A4A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2" name="Freeform 64"/>
            <p:cNvSpPr>
              <a:spLocks/>
            </p:cNvSpPr>
            <p:nvPr/>
          </p:nvSpPr>
          <p:spPr bwMode="auto">
            <a:xfrm>
              <a:off x="7345" y="6752"/>
              <a:ext cx="6518" cy="2309"/>
            </a:xfrm>
            <a:custGeom>
              <a:avLst/>
              <a:gdLst/>
              <a:ahLst/>
              <a:cxnLst>
                <a:cxn ang="0">
                  <a:pos x="6287" y="0"/>
                </a:cxn>
                <a:cxn ang="0">
                  <a:pos x="231" y="0"/>
                </a:cxn>
                <a:cxn ang="0">
                  <a:pos x="158" y="12"/>
                </a:cxn>
                <a:cxn ang="0">
                  <a:pos x="95" y="45"/>
                </a:cxn>
                <a:cxn ang="0">
                  <a:pos x="45" y="95"/>
                </a:cxn>
                <a:cxn ang="0">
                  <a:pos x="12" y="158"/>
                </a:cxn>
                <a:cxn ang="0">
                  <a:pos x="0" y="231"/>
                </a:cxn>
                <a:cxn ang="0">
                  <a:pos x="0" y="2078"/>
                </a:cxn>
                <a:cxn ang="0">
                  <a:pos x="12" y="2151"/>
                </a:cxn>
                <a:cxn ang="0">
                  <a:pos x="45" y="2215"/>
                </a:cxn>
                <a:cxn ang="0">
                  <a:pos x="95" y="2265"/>
                </a:cxn>
                <a:cxn ang="0">
                  <a:pos x="158" y="2297"/>
                </a:cxn>
                <a:cxn ang="0">
                  <a:pos x="231" y="2309"/>
                </a:cxn>
                <a:cxn ang="0">
                  <a:pos x="6287" y="2309"/>
                </a:cxn>
                <a:cxn ang="0">
                  <a:pos x="6360" y="2297"/>
                </a:cxn>
                <a:cxn ang="0">
                  <a:pos x="6423" y="2265"/>
                </a:cxn>
                <a:cxn ang="0">
                  <a:pos x="6473" y="2215"/>
                </a:cxn>
                <a:cxn ang="0">
                  <a:pos x="6506" y="2151"/>
                </a:cxn>
                <a:cxn ang="0">
                  <a:pos x="6517" y="2078"/>
                </a:cxn>
                <a:cxn ang="0">
                  <a:pos x="6517" y="231"/>
                </a:cxn>
                <a:cxn ang="0">
                  <a:pos x="6506" y="158"/>
                </a:cxn>
                <a:cxn ang="0">
                  <a:pos x="6473" y="95"/>
                </a:cxn>
                <a:cxn ang="0">
                  <a:pos x="6423" y="45"/>
                </a:cxn>
                <a:cxn ang="0">
                  <a:pos x="6360" y="12"/>
                </a:cxn>
                <a:cxn ang="0">
                  <a:pos x="6287" y="0"/>
                </a:cxn>
              </a:cxnLst>
              <a:rect l="0" t="0" r="r" b="b"/>
              <a:pathLst>
                <a:path w="6518" h="2309">
                  <a:moveTo>
                    <a:pt x="6287" y="0"/>
                  </a:moveTo>
                  <a:lnTo>
                    <a:pt x="231" y="0"/>
                  </a:lnTo>
                  <a:lnTo>
                    <a:pt x="158" y="12"/>
                  </a:lnTo>
                  <a:lnTo>
                    <a:pt x="95" y="45"/>
                  </a:lnTo>
                  <a:lnTo>
                    <a:pt x="45" y="95"/>
                  </a:lnTo>
                  <a:lnTo>
                    <a:pt x="12" y="158"/>
                  </a:lnTo>
                  <a:lnTo>
                    <a:pt x="0" y="231"/>
                  </a:lnTo>
                  <a:lnTo>
                    <a:pt x="0" y="2078"/>
                  </a:lnTo>
                  <a:lnTo>
                    <a:pt x="12" y="2151"/>
                  </a:lnTo>
                  <a:lnTo>
                    <a:pt x="45" y="2215"/>
                  </a:lnTo>
                  <a:lnTo>
                    <a:pt x="95" y="2265"/>
                  </a:lnTo>
                  <a:lnTo>
                    <a:pt x="158" y="2297"/>
                  </a:lnTo>
                  <a:lnTo>
                    <a:pt x="231" y="2309"/>
                  </a:lnTo>
                  <a:lnTo>
                    <a:pt x="6287" y="2309"/>
                  </a:lnTo>
                  <a:lnTo>
                    <a:pt x="6360" y="2297"/>
                  </a:lnTo>
                  <a:lnTo>
                    <a:pt x="6423" y="2265"/>
                  </a:lnTo>
                  <a:lnTo>
                    <a:pt x="6473" y="2215"/>
                  </a:lnTo>
                  <a:lnTo>
                    <a:pt x="6506" y="2151"/>
                  </a:lnTo>
                  <a:lnTo>
                    <a:pt x="6517" y="2078"/>
                  </a:lnTo>
                  <a:lnTo>
                    <a:pt x="6517" y="231"/>
                  </a:lnTo>
                  <a:lnTo>
                    <a:pt x="6506" y="158"/>
                  </a:lnTo>
                  <a:lnTo>
                    <a:pt x="6473" y="95"/>
                  </a:lnTo>
                  <a:lnTo>
                    <a:pt x="6423" y="45"/>
                  </a:lnTo>
                  <a:lnTo>
                    <a:pt x="6360" y="12"/>
                  </a:lnTo>
                  <a:lnTo>
                    <a:pt x="6287" y="0"/>
                  </a:lnTo>
                  <a:close/>
                </a:path>
              </a:pathLst>
            </a:custGeom>
            <a:solidFill>
              <a:srgbClr val="A4A4A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1" name="Freeform 63"/>
            <p:cNvSpPr>
              <a:spLocks/>
            </p:cNvSpPr>
            <p:nvPr/>
          </p:nvSpPr>
          <p:spPr bwMode="auto">
            <a:xfrm>
              <a:off x="7345" y="6752"/>
              <a:ext cx="6518" cy="2309"/>
            </a:xfrm>
            <a:custGeom>
              <a:avLst/>
              <a:gdLst/>
              <a:ahLst/>
              <a:cxnLst>
                <a:cxn ang="0">
                  <a:pos x="0" y="231"/>
                </a:cxn>
                <a:cxn ang="0">
                  <a:pos x="12" y="158"/>
                </a:cxn>
                <a:cxn ang="0">
                  <a:pos x="45" y="95"/>
                </a:cxn>
                <a:cxn ang="0">
                  <a:pos x="95" y="45"/>
                </a:cxn>
                <a:cxn ang="0">
                  <a:pos x="158" y="12"/>
                </a:cxn>
                <a:cxn ang="0">
                  <a:pos x="231" y="0"/>
                </a:cxn>
                <a:cxn ang="0">
                  <a:pos x="6287" y="0"/>
                </a:cxn>
                <a:cxn ang="0">
                  <a:pos x="6360" y="12"/>
                </a:cxn>
                <a:cxn ang="0">
                  <a:pos x="6423" y="45"/>
                </a:cxn>
                <a:cxn ang="0">
                  <a:pos x="6473" y="95"/>
                </a:cxn>
                <a:cxn ang="0">
                  <a:pos x="6506" y="158"/>
                </a:cxn>
                <a:cxn ang="0">
                  <a:pos x="6517" y="231"/>
                </a:cxn>
                <a:cxn ang="0">
                  <a:pos x="6517" y="2078"/>
                </a:cxn>
                <a:cxn ang="0">
                  <a:pos x="6506" y="2151"/>
                </a:cxn>
                <a:cxn ang="0">
                  <a:pos x="6473" y="2215"/>
                </a:cxn>
                <a:cxn ang="0">
                  <a:pos x="6423" y="2265"/>
                </a:cxn>
                <a:cxn ang="0">
                  <a:pos x="6360" y="2297"/>
                </a:cxn>
                <a:cxn ang="0">
                  <a:pos x="6287" y="2309"/>
                </a:cxn>
                <a:cxn ang="0">
                  <a:pos x="231" y="2309"/>
                </a:cxn>
                <a:cxn ang="0">
                  <a:pos x="158" y="2297"/>
                </a:cxn>
                <a:cxn ang="0">
                  <a:pos x="95" y="2265"/>
                </a:cxn>
                <a:cxn ang="0">
                  <a:pos x="45" y="2215"/>
                </a:cxn>
                <a:cxn ang="0">
                  <a:pos x="12" y="2151"/>
                </a:cxn>
                <a:cxn ang="0">
                  <a:pos x="0" y="2078"/>
                </a:cxn>
                <a:cxn ang="0">
                  <a:pos x="0" y="231"/>
                </a:cxn>
              </a:cxnLst>
              <a:rect l="0" t="0" r="r" b="b"/>
              <a:pathLst>
                <a:path w="6518" h="2309">
                  <a:moveTo>
                    <a:pt x="0" y="231"/>
                  </a:moveTo>
                  <a:lnTo>
                    <a:pt x="12" y="158"/>
                  </a:lnTo>
                  <a:lnTo>
                    <a:pt x="45" y="95"/>
                  </a:lnTo>
                  <a:lnTo>
                    <a:pt x="95" y="45"/>
                  </a:lnTo>
                  <a:lnTo>
                    <a:pt x="158" y="12"/>
                  </a:lnTo>
                  <a:lnTo>
                    <a:pt x="231" y="0"/>
                  </a:lnTo>
                  <a:lnTo>
                    <a:pt x="6287" y="0"/>
                  </a:lnTo>
                  <a:lnTo>
                    <a:pt x="6360" y="12"/>
                  </a:lnTo>
                  <a:lnTo>
                    <a:pt x="6423" y="45"/>
                  </a:lnTo>
                  <a:lnTo>
                    <a:pt x="6473" y="95"/>
                  </a:lnTo>
                  <a:lnTo>
                    <a:pt x="6506" y="158"/>
                  </a:lnTo>
                  <a:lnTo>
                    <a:pt x="6517" y="231"/>
                  </a:lnTo>
                  <a:lnTo>
                    <a:pt x="6517" y="2078"/>
                  </a:lnTo>
                  <a:lnTo>
                    <a:pt x="6506" y="2151"/>
                  </a:lnTo>
                  <a:lnTo>
                    <a:pt x="6473" y="2215"/>
                  </a:lnTo>
                  <a:lnTo>
                    <a:pt x="6423" y="2265"/>
                  </a:lnTo>
                  <a:lnTo>
                    <a:pt x="6360" y="2297"/>
                  </a:lnTo>
                  <a:lnTo>
                    <a:pt x="6287" y="2309"/>
                  </a:lnTo>
                  <a:lnTo>
                    <a:pt x="231" y="2309"/>
                  </a:lnTo>
                  <a:lnTo>
                    <a:pt x="158" y="2297"/>
                  </a:lnTo>
                  <a:lnTo>
                    <a:pt x="95" y="2265"/>
                  </a:lnTo>
                  <a:lnTo>
                    <a:pt x="45" y="2215"/>
                  </a:lnTo>
                  <a:lnTo>
                    <a:pt x="12" y="2151"/>
                  </a:lnTo>
                  <a:lnTo>
                    <a:pt x="0" y="2078"/>
                  </a:lnTo>
                  <a:lnTo>
                    <a:pt x="0" y="231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0" name="Freeform 62"/>
            <p:cNvSpPr>
              <a:spLocks/>
            </p:cNvSpPr>
            <p:nvPr/>
          </p:nvSpPr>
          <p:spPr bwMode="auto">
            <a:xfrm>
              <a:off x="7749" y="7136"/>
              <a:ext cx="6518" cy="2309"/>
            </a:xfrm>
            <a:custGeom>
              <a:avLst/>
              <a:gdLst/>
              <a:ahLst/>
              <a:cxnLst>
                <a:cxn ang="0">
                  <a:pos x="6286" y="0"/>
                </a:cxn>
                <a:cxn ang="0">
                  <a:pos x="231" y="0"/>
                </a:cxn>
                <a:cxn ang="0">
                  <a:pos x="158" y="12"/>
                </a:cxn>
                <a:cxn ang="0">
                  <a:pos x="95" y="45"/>
                </a:cxn>
                <a:cxn ang="0">
                  <a:pos x="45" y="95"/>
                </a:cxn>
                <a:cxn ang="0">
                  <a:pos x="12" y="158"/>
                </a:cxn>
                <a:cxn ang="0">
                  <a:pos x="0" y="231"/>
                </a:cxn>
                <a:cxn ang="0">
                  <a:pos x="0" y="2078"/>
                </a:cxn>
                <a:cxn ang="0">
                  <a:pos x="12" y="2151"/>
                </a:cxn>
                <a:cxn ang="0">
                  <a:pos x="45" y="2214"/>
                </a:cxn>
                <a:cxn ang="0">
                  <a:pos x="95" y="2264"/>
                </a:cxn>
                <a:cxn ang="0">
                  <a:pos x="158" y="2297"/>
                </a:cxn>
                <a:cxn ang="0">
                  <a:pos x="231" y="2309"/>
                </a:cxn>
                <a:cxn ang="0">
                  <a:pos x="6286" y="2309"/>
                </a:cxn>
                <a:cxn ang="0">
                  <a:pos x="6359" y="2297"/>
                </a:cxn>
                <a:cxn ang="0">
                  <a:pos x="6423" y="2264"/>
                </a:cxn>
                <a:cxn ang="0">
                  <a:pos x="6473" y="2214"/>
                </a:cxn>
                <a:cxn ang="0">
                  <a:pos x="6506" y="2151"/>
                </a:cxn>
                <a:cxn ang="0">
                  <a:pos x="6517" y="2078"/>
                </a:cxn>
                <a:cxn ang="0">
                  <a:pos x="6517" y="231"/>
                </a:cxn>
                <a:cxn ang="0">
                  <a:pos x="6506" y="158"/>
                </a:cxn>
                <a:cxn ang="0">
                  <a:pos x="6473" y="95"/>
                </a:cxn>
                <a:cxn ang="0">
                  <a:pos x="6423" y="45"/>
                </a:cxn>
                <a:cxn ang="0">
                  <a:pos x="6359" y="12"/>
                </a:cxn>
                <a:cxn ang="0">
                  <a:pos x="6286" y="0"/>
                </a:cxn>
              </a:cxnLst>
              <a:rect l="0" t="0" r="r" b="b"/>
              <a:pathLst>
                <a:path w="6518" h="2309">
                  <a:moveTo>
                    <a:pt x="6286" y="0"/>
                  </a:moveTo>
                  <a:lnTo>
                    <a:pt x="231" y="0"/>
                  </a:lnTo>
                  <a:lnTo>
                    <a:pt x="158" y="12"/>
                  </a:lnTo>
                  <a:lnTo>
                    <a:pt x="95" y="45"/>
                  </a:lnTo>
                  <a:lnTo>
                    <a:pt x="45" y="95"/>
                  </a:lnTo>
                  <a:lnTo>
                    <a:pt x="12" y="158"/>
                  </a:lnTo>
                  <a:lnTo>
                    <a:pt x="0" y="231"/>
                  </a:lnTo>
                  <a:lnTo>
                    <a:pt x="0" y="2078"/>
                  </a:lnTo>
                  <a:lnTo>
                    <a:pt x="12" y="2151"/>
                  </a:lnTo>
                  <a:lnTo>
                    <a:pt x="45" y="2214"/>
                  </a:lnTo>
                  <a:lnTo>
                    <a:pt x="95" y="2264"/>
                  </a:lnTo>
                  <a:lnTo>
                    <a:pt x="158" y="2297"/>
                  </a:lnTo>
                  <a:lnTo>
                    <a:pt x="231" y="2309"/>
                  </a:lnTo>
                  <a:lnTo>
                    <a:pt x="6286" y="2309"/>
                  </a:lnTo>
                  <a:lnTo>
                    <a:pt x="6359" y="2297"/>
                  </a:lnTo>
                  <a:lnTo>
                    <a:pt x="6423" y="2264"/>
                  </a:lnTo>
                  <a:lnTo>
                    <a:pt x="6473" y="2214"/>
                  </a:lnTo>
                  <a:lnTo>
                    <a:pt x="6506" y="2151"/>
                  </a:lnTo>
                  <a:lnTo>
                    <a:pt x="6517" y="2078"/>
                  </a:lnTo>
                  <a:lnTo>
                    <a:pt x="6517" y="231"/>
                  </a:lnTo>
                  <a:lnTo>
                    <a:pt x="6506" y="158"/>
                  </a:lnTo>
                  <a:lnTo>
                    <a:pt x="6473" y="95"/>
                  </a:lnTo>
                  <a:lnTo>
                    <a:pt x="6423" y="45"/>
                  </a:lnTo>
                  <a:lnTo>
                    <a:pt x="6359" y="12"/>
                  </a:lnTo>
                  <a:lnTo>
                    <a:pt x="6286" y="0"/>
                  </a:lnTo>
                  <a:close/>
                </a:path>
              </a:pathLst>
            </a:custGeom>
            <a:solidFill>
              <a:srgbClr val="FFFFFF">
                <a:alpha val="90195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7</a:t>
              </a:r>
            </a:p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заданий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09" name="Freeform 61"/>
            <p:cNvSpPr>
              <a:spLocks/>
            </p:cNvSpPr>
            <p:nvPr/>
          </p:nvSpPr>
          <p:spPr bwMode="auto">
            <a:xfrm>
              <a:off x="7749" y="7136"/>
              <a:ext cx="6518" cy="2309"/>
            </a:xfrm>
            <a:custGeom>
              <a:avLst/>
              <a:gdLst/>
              <a:ahLst/>
              <a:cxnLst>
                <a:cxn ang="0">
                  <a:pos x="0" y="231"/>
                </a:cxn>
                <a:cxn ang="0">
                  <a:pos x="12" y="158"/>
                </a:cxn>
                <a:cxn ang="0">
                  <a:pos x="45" y="95"/>
                </a:cxn>
                <a:cxn ang="0">
                  <a:pos x="95" y="45"/>
                </a:cxn>
                <a:cxn ang="0">
                  <a:pos x="158" y="12"/>
                </a:cxn>
                <a:cxn ang="0">
                  <a:pos x="231" y="0"/>
                </a:cxn>
                <a:cxn ang="0">
                  <a:pos x="6286" y="0"/>
                </a:cxn>
                <a:cxn ang="0">
                  <a:pos x="6359" y="12"/>
                </a:cxn>
                <a:cxn ang="0">
                  <a:pos x="6423" y="45"/>
                </a:cxn>
                <a:cxn ang="0">
                  <a:pos x="6473" y="95"/>
                </a:cxn>
                <a:cxn ang="0">
                  <a:pos x="6506" y="158"/>
                </a:cxn>
                <a:cxn ang="0">
                  <a:pos x="6517" y="231"/>
                </a:cxn>
                <a:cxn ang="0">
                  <a:pos x="6517" y="2078"/>
                </a:cxn>
                <a:cxn ang="0">
                  <a:pos x="6506" y="2151"/>
                </a:cxn>
                <a:cxn ang="0">
                  <a:pos x="6473" y="2214"/>
                </a:cxn>
                <a:cxn ang="0">
                  <a:pos x="6423" y="2264"/>
                </a:cxn>
                <a:cxn ang="0">
                  <a:pos x="6359" y="2297"/>
                </a:cxn>
                <a:cxn ang="0">
                  <a:pos x="6286" y="2309"/>
                </a:cxn>
                <a:cxn ang="0">
                  <a:pos x="231" y="2309"/>
                </a:cxn>
                <a:cxn ang="0">
                  <a:pos x="158" y="2297"/>
                </a:cxn>
                <a:cxn ang="0">
                  <a:pos x="95" y="2264"/>
                </a:cxn>
                <a:cxn ang="0">
                  <a:pos x="45" y="2214"/>
                </a:cxn>
                <a:cxn ang="0">
                  <a:pos x="12" y="2151"/>
                </a:cxn>
                <a:cxn ang="0">
                  <a:pos x="0" y="2078"/>
                </a:cxn>
                <a:cxn ang="0">
                  <a:pos x="0" y="231"/>
                </a:cxn>
              </a:cxnLst>
              <a:rect l="0" t="0" r="r" b="b"/>
              <a:pathLst>
                <a:path w="6518" h="2309">
                  <a:moveTo>
                    <a:pt x="0" y="231"/>
                  </a:moveTo>
                  <a:lnTo>
                    <a:pt x="12" y="158"/>
                  </a:lnTo>
                  <a:lnTo>
                    <a:pt x="45" y="95"/>
                  </a:lnTo>
                  <a:lnTo>
                    <a:pt x="95" y="45"/>
                  </a:lnTo>
                  <a:lnTo>
                    <a:pt x="158" y="12"/>
                  </a:lnTo>
                  <a:lnTo>
                    <a:pt x="231" y="0"/>
                  </a:lnTo>
                  <a:lnTo>
                    <a:pt x="6286" y="0"/>
                  </a:lnTo>
                  <a:lnTo>
                    <a:pt x="6359" y="12"/>
                  </a:lnTo>
                  <a:lnTo>
                    <a:pt x="6423" y="45"/>
                  </a:lnTo>
                  <a:lnTo>
                    <a:pt x="6473" y="95"/>
                  </a:lnTo>
                  <a:lnTo>
                    <a:pt x="6506" y="158"/>
                  </a:lnTo>
                  <a:lnTo>
                    <a:pt x="6517" y="231"/>
                  </a:lnTo>
                  <a:lnTo>
                    <a:pt x="6517" y="2078"/>
                  </a:lnTo>
                  <a:lnTo>
                    <a:pt x="6506" y="2151"/>
                  </a:lnTo>
                  <a:lnTo>
                    <a:pt x="6473" y="2214"/>
                  </a:lnTo>
                  <a:lnTo>
                    <a:pt x="6423" y="2264"/>
                  </a:lnTo>
                  <a:lnTo>
                    <a:pt x="6359" y="2297"/>
                  </a:lnTo>
                  <a:lnTo>
                    <a:pt x="6286" y="2309"/>
                  </a:lnTo>
                  <a:lnTo>
                    <a:pt x="231" y="2309"/>
                  </a:lnTo>
                  <a:lnTo>
                    <a:pt x="158" y="2297"/>
                  </a:lnTo>
                  <a:lnTo>
                    <a:pt x="95" y="2264"/>
                  </a:lnTo>
                  <a:lnTo>
                    <a:pt x="45" y="2214"/>
                  </a:lnTo>
                  <a:lnTo>
                    <a:pt x="12" y="2151"/>
                  </a:lnTo>
                  <a:lnTo>
                    <a:pt x="0" y="2078"/>
                  </a:lnTo>
                  <a:lnTo>
                    <a:pt x="0" y="231"/>
                  </a:lnTo>
                  <a:close/>
                </a:path>
              </a:pathLst>
            </a:custGeom>
            <a:noFill/>
            <a:ln w="25400">
              <a:solidFill>
                <a:srgbClr val="A4A4A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8" name="Freeform 60"/>
            <p:cNvSpPr>
              <a:spLocks/>
            </p:cNvSpPr>
            <p:nvPr/>
          </p:nvSpPr>
          <p:spPr bwMode="auto">
            <a:xfrm>
              <a:off x="7353" y="10118"/>
              <a:ext cx="6502" cy="2309"/>
            </a:xfrm>
            <a:custGeom>
              <a:avLst/>
              <a:gdLst/>
              <a:ahLst/>
              <a:cxnLst>
                <a:cxn ang="0">
                  <a:pos x="6271" y="0"/>
                </a:cxn>
                <a:cxn ang="0">
                  <a:pos x="231" y="0"/>
                </a:cxn>
                <a:cxn ang="0">
                  <a:pos x="158" y="11"/>
                </a:cxn>
                <a:cxn ang="0">
                  <a:pos x="95" y="44"/>
                </a:cxn>
                <a:cxn ang="0">
                  <a:pos x="45" y="94"/>
                </a:cxn>
                <a:cxn ang="0">
                  <a:pos x="12" y="157"/>
                </a:cxn>
                <a:cxn ang="0">
                  <a:pos x="0" y="230"/>
                </a:cxn>
                <a:cxn ang="0">
                  <a:pos x="0" y="2077"/>
                </a:cxn>
                <a:cxn ang="0">
                  <a:pos x="12" y="2150"/>
                </a:cxn>
                <a:cxn ang="0">
                  <a:pos x="45" y="2214"/>
                </a:cxn>
                <a:cxn ang="0">
                  <a:pos x="95" y="2264"/>
                </a:cxn>
                <a:cxn ang="0">
                  <a:pos x="158" y="2297"/>
                </a:cxn>
                <a:cxn ang="0">
                  <a:pos x="231" y="2308"/>
                </a:cxn>
                <a:cxn ang="0">
                  <a:pos x="6271" y="2308"/>
                </a:cxn>
                <a:cxn ang="0">
                  <a:pos x="6344" y="2297"/>
                </a:cxn>
                <a:cxn ang="0">
                  <a:pos x="6407" y="2264"/>
                </a:cxn>
                <a:cxn ang="0">
                  <a:pos x="6457" y="2214"/>
                </a:cxn>
                <a:cxn ang="0">
                  <a:pos x="6490" y="2150"/>
                </a:cxn>
                <a:cxn ang="0">
                  <a:pos x="6502" y="2077"/>
                </a:cxn>
                <a:cxn ang="0">
                  <a:pos x="6502" y="230"/>
                </a:cxn>
                <a:cxn ang="0">
                  <a:pos x="6490" y="157"/>
                </a:cxn>
                <a:cxn ang="0">
                  <a:pos x="6457" y="94"/>
                </a:cxn>
                <a:cxn ang="0">
                  <a:pos x="6407" y="44"/>
                </a:cxn>
                <a:cxn ang="0">
                  <a:pos x="6344" y="11"/>
                </a:cxn>
                <a:cxn ang="0">
                  <a:pos x="6271" y="0"/>
                </a:cxn>
              </a:cxnLst>
              <a:rect l="0" t="0" r="r" b="b"/>
              <a:pathLst>
                <a:path w="6502" h="2309">
                  <a:moveTo>
                    <a:pt x="6271" y="0"/>
                  </a:moveTo>
                  <a:lnTo>
                    <a:pt x="231" y="0"/>
                  </a:lnTo>
                  <a:lnTo>
                    <a:pt x="158" y="11"/>
                  </a:lnTo>
                  <a:lnTo>
                    <a:pt x="95" y="44"/>
                  </a:lnTo>
                  <a:lnTo>
                    <a:pt x="45" y="94"/>
                  </a:lnTo>
                  <a:lnTo>
                    <a:pt x="12" y="157"/>
                  </a:lnTo>
                  <a:lnTo>
                    <a:pt x="0" y="230"/>
                  </a:lnTo>
                  <a:lnTo>
                    <a:pt x="0" y="2077"/>
                  </a:lnTo>
                  <a:lnTo>
                    <a:pt x="12" y="2150"/>
                  </a:lnTo>
                  <a:lnTo>
                    <a:pt x="45" y="2214"/>
                  </a:lnTo>
                  <a:lnTo>
                    <a:pt x="95" y="2264"/>
                  </a:lnTo>
                  <a:lnTo>
                    <a:pt x="158" y="2297"/>
                  </a:lnTo>
                  <a:lnTo>
                    <a:pt x="231" y="2308"/>
                  </a:lnTo>
                  <a:lnTo>
                    <a:pt x="6271" y="2308"/>
                  </a:lnTo>
                  <a:lnTo>
                    <a:pt x="6344" y="2297"/>
                  </a:lnTo>
                  <a:lnTo>
                    <a:pt x="6407" y="2264"/>
                  </a:lnTo>
                  <a:lnTo>
                    <a:pt x="6457" y="2214"/>
                  </a:lnTo>
                  <a:lnTo>
                    <a:pt x="6490" y="2150"/>
                  </a:lnTo>
                  <a:lnTo>
                    <a:pt x="6502" y="2077"/>
                  </a:lnTo>
                  <a:lnTo>
                    <a:pt x="6502" y="230"/>
                  </a:lnTo>
                  <a:lnTo>
                    <a:pt x="6490" y="157"/>
                  </a:lnTo>
                  <a:lnTo>
                    <a:pt x="6457" y="94"/>
                  </a:lnTo>
                  <a:lnTo>
                    <a:pt x="6407" y="44"/>
                  </a:lnTo>
                  <a:lnTo>
                    <a:pt x="6344" y="11"/>
                  </a:lnTo>
                  <a:lnTo>
                    <a:pt x="6271" y="0"/>
                  </a:lnTo>
                  <a:close/>
                </a:path>
              </a:pathLst>
            </a:custGeom>
            <a:solidFill>
              <a:srgbClr val="A4A4A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7" name="Freeform 59"/>
            <p:cNvSpPr>
              <a:spLocks/>
            </p:cNvSpPr>
            <p:nvPr/>
          </p:nvSpPr>
          <p:spPr bwMode="auto">
            <a:xfrm>
              <a:off x="7353" y="10118"/>
              <a:ext cx="6502" cy="2309"/>
            </a:xfrm>
            <a:custGeom>
              <a:avLst/>
              <a:gdLst/>
              <a:ahLst/>
              <a:cxnLst>
                <a:cxn ang="0">
                  <a:pos x="0" y="230"/>
                </a:cxn>
                <a:cxn ang="0">
                  <a:pos x="12" y="157"/>
                </a:cxn>
                <a:cxn ang="0">
                  <a:pos x="45" y="94"/>
                </a:cxn>
                <a:cxn ang="0">
                  <a:pos x="95" y="44"/>
                </a:cxn>
                <a:cxn ang="0">
                  <a:pos x="158" y="11"/>
                </a:cxn>
                <a:cxn ang="0">
                  <a:pos x="231" y="0"/>
                </a:cxn>
                <a:cxn ang="0">
                  <a:pos x="6271" y="0"/>
                </a:cxn>
                <a:cxn ang="0">
                  <a:pos x="6344" y="11"/>
                </a:cxn>
                <a:cxn ang="0">
                  <a:pos x="6407" y="44"/>
                </a:cxn>
                <a:cxn ang="0">
                  <a:pos x="6457" y="94"/>
                </a:cxn>
                <a:cxn ang="0">
                  <a:pos x="6490" y="157"/>
                </a:cxn>
                <a:cxn ang="0">
                  <a:pos x="6502" y="230"/>
                </a:cxn>
                <a:cxn ang="0">
                  <a:pos x="6502" y="2077"/>
                </a:cxn>
                <a:cxn ang="0">
                  <a:pos x="6490" y="2150"/>
                </a:cxn>
                <a:cxn ang="0">
                  <a:pos x="6457" y="2214"/>
                </a:cxn>
                <a:cxn ang="0">
                  <a:pos x="6407" y="2264"/>
                </a:cxn>
                <a:cxn ang="0">
                  <a:pos x="6344" y="2297"/>
                </a:cxn>
                <a:cxn ang="0">
                  <a:pos x="6271" y="2308"/>
                </a:cxn>
                <a:cxn ang="0">
                  <a:pos x="231" y="2308"/>
                </a:cxn>
                <a:cxn ang="0">
                  <a:pos x="158" y="2297"/>
                </a:cxn>
                <a:cxn ang="0">
                  <a:pos x="95" y="2264"/>
                </a:cxn>
                <a:cxn ang="0">
                  <a:pos x="45" y="2214"/>
                </a:cxn>
                <a:cxn ang="0">
                  <a:pos x="12" y="2150"/>
                </a:cxn>
                <a:cxn ang="0">
                  <a:pos x="0" y="2077"/>
                </a:cxn>
                <a:cxn ang="0">
                  <a:pos x="0" y="230"/>
                </a:cxn>
              </a:cxnLst>
              <a:rect l="0" t="0" r="r" b="b"/>
              <a:pathLst>
                <a:path w="6502" h="2309">
                  <a:moveTo>
                    <a:pt x="0" y="230"/>
                  </a:moveTo>
                  <a:lnTo>
                    <a:pt x="12" y="157"/>
                  </a:lnTo>
                  <a:lnTo>
                    <a:pt x="45" y="94"/>
                  </a:lnTo>
                  <a:lnTo>
                    <a:pt x="95" y="44"/>
                  </a:lnTo>
                  <a:lnTo>
                    <a:pt x="158" y="11"/>
                  </a:lnTo>
                  <a:lnTo>
                    <a:pt x="231" y="0"/>
                  </a:lnTo>
                  <a:lnTo>
                    <a:pt x="6271" y="0"/>
                  </a:lnTo>
                  <a:lnTo>
                    <a:pt x="6344" y="11"/>
                  </a:lnTo>
                  <a:lnTo>
                    <a:pt x="6407" y="44"/>
                  </a:lnTo>
                  <a:lnTo>
                    <a:pt x="6457" y="94"/>
                  </a:lnTo>
                  <a:lnTo>
                    <a:pt x="6490" y="157"/>
                  </a:lnTo>
                  <a:lnTo>
                    <a:pt x="6502" y="230"/>
                  </a:lnTo>
                  <a:lnTo>
                    <a:pt x="6502" y="2077"/>
                  </a:lnTo>
                  <a:lnTo>
                    <a:pt x="6490" y="2150"/>
                  </a:lnTo>
                  <a:lnTo>
                    <a:pt x="6457" y="2214"/>
                  </a:lnTo>
                  <a:lnTo>
                    <a:pt x="6407" y="2264"/>
                  </a:lnTo>
                  <a:lnTo>
                    <a:pt x="6344" y="2297"/>
                  </a:lnTo>
                  <a:lnTo>
                    <a:pt x="6271" y="2308"/>
                  </a:lnTo>
                  <a:lnTo>
                    <a:pt x="231" y="2308"/>
                  </a:lnTo>
                  <a:lnTo>
                    <a:pt x="158" y="2297"/>
                  </a:lnTo>
                  <a:lnTo>
                    <a:pt x="95" y="2264"/>
                  </a:lnTo>
                  <a:lnTo>
                    <a:pt x="45" y="2214"/>
                  </a:lnTo>
                  <a:lnTo>
                    <a:pt x="12" y="2150"/>
                  </a:lnTo>
                  <a:lnTo>
                    <a:pt x="0" y="2077"/>
                  </a:lnTo>
                  <a:lnTo>
                    <a:pt x="0" y="230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6" name="Freeform 58"/>
            <p:cNvSpPr>
              <a:spLocks/>
            </p:cNvSpPr>
            <p:nvPr/>
          </p:nvSpPr>
          <p:spPr bwMode="auto">
            <a:xfrm>
              <a:off x="7757" y="10502"/>
              <a:ext cx="6502" cy="2309"/>
            </a:xfrm>
            <a:custGeom>
              <a:avLst/>
              <a:gdLst/>
              <a:ahLst/>
              <a:cxnLst>
                <a:cxn ang="0">
                  <a:pos x="6271" y="0"/>
                </a:cxn>
                <a:cxn ang="0">
                  <a:pos x="231" y="0"/>
                </a:cxn>
                <a:cxn ang="0">
                  <a:pos x="158" y="12"/>
                </a:cxn>
                <a:cxn ang="0">
                  <a:pos x="95" y="45"/>
                </a:cxn>
                <a:cxn ang="0">
                  <a:pos x="45" y="95"/>
                </a:cxn>
                <a:cxn ang="0">
                  <a:pos x="12" y="158"/>
                </a:cxn>
                <a:cxn ang="0">
                  <a:pos x="0" y="231"/>
                </a:cxn>
                <a:cxn ang="0">
                  <a:pos x="0" y="2078"/>
                </a:cxn>
                <a:cxn ang="0">
                  <a:pos x="12" y="2151"/>
                </a:cxn>
                <a:cxn ang="0">
                  <a:pos x="45" y="2215"/>
                </a:cxn>
                <a:cxn ang="0">
                  <a:pos x="95" y="2265"/>
                </a:cxn>
                <a:cxn ang="0">
                  <a:pos x="158" y="2297"/>
                </a:cxn>
                <a:cxn ang="0">
                  <a:pos x="231" y="2309"/>
                </a:cxn>
                <a:cxn ang="0">
                  <a:pos x="6271" y="2309"/>
                </a:cxn>
                <a:cxn ang="0">
                  <a:pos x="6344" y="2297"/>
                </a:cxn>
                <a:cxn ang="0">
                  <a:pos x="6407" y="2265"/>
                </a:cxn>
                <a:cxn ang="0">
                  <a:pos x="6457" y="2215"/>
                </a:cxn>
                <a:cxn ang="0">
                  <a:pos x="6490" y="2151"/>
                </a:cxn>
                <a:cxn ang="0">
                  <a:pos x="6502" y="2078"/>
                </a:cxn>
                <a:cxn ang="0">
                  <a:pos x="6502" y="231"/>
                </a:cxn>
                <a:cxn ang="0">
                  <a:pos x="6490" y="158"/>
                </a:cxn>
                <a:cxn ang="0">
                  <a:pos x="6457" y="95"/>
                </a:cxn>
                <a:cxn ang="0">
                  <a:pos x="6407" y="45"/>
                </a:cxn>
                <a:cxn ang="0">
                  <a:pos x="6344" y="12"/>
                </a:cxn>
                <a:cxn ang="0">
                  <a:pos x="6271" y="0"/>
                </a:cxn>
              </a:cxnLst>
              <a:rect l="0" t="0" r="r" b="b"/>
              <a:pathLst>
                <a:path w="6502" h="2309">
                  <a:moveTo>
                    <a:pt x="6271" y="0"/>
                  </a:moveTo>
                  <a:lnTo>
                    <a:pt x="231" y="0"/>
                  </a:lnTo>
                  <a:lnTo>
                    <a:pt x="158" y="12"/>
                  </a:lnTo>
                  <a:lnTo>
                    <a:pt x="95" y="45"/>
                  </a:lnTo>
                  <a:lnTo>
                    <a:pt x="45" y="95"/>
                  </a:lnTo>
                  <a:lnTo>
                    <a:pt x="12" y="158"/>
                  </a:lnTo>
                  <a:lnTo>
                    <a:pt x="0" y="231"/>
                  </a:lnTo>
                  <a:lnTo>
                    <a:pt x="0" y="2078"/>
                  </a:lnTo>
                  <a:lnTo>
                    <a:pt x="12" y="2151"/>
                  </a:lnTo>
                  <a:lnTo>
                    <a:pt x="45" y="2215"/>
                  </a:lnTo>
                  <a:lnTo>
                    <a:pt x="95" y="2265"/>
                  </a:lnTo>
                  <a:lnTo>
                    <a:pt x="158" y="2297"/>
                  </a:lnTo>
                  <a:lnTo>
                    <a:pt x="231" y="2309"/>
                  </a:lnTo>
                  <a:lnTo>
                    <a:pt x="6271" y="2309"/>
                  </a:lnTo>
                  <a:lnTo>
                    <a:pt x="6344" y="2297"/>
                  </a:lnTo>
                  <a:lnTo>
                    <a:pt x="6407" y="2265"/>
                  </a:lnTo>
                  <a:lnTo>
                    <a:pt x="6457" y="2215"/>
                  </a:lnTo>
                  <a:lnTo>
                    <a:pt x="6490" y="2151"/>
                  </a:lnTo>
                  <a:lnTo>
                    <a:pt x="6502" y="2078"/>
                  </a:lnTo>
                  <a:lnTo>
                    <a:pt x="6502" y="231"/>
                  </a:lnTo>
                  <a:lnTo>
                    <a:pt x="6490" y="158"/>
                  </a:lnTo>
                  <a:lnTo>
                    <a:pt x="6457" y="95"/>
                  </a:lnTo>
                  <a:lnTo>
                    <a:pt x="6407" y="45"/>
                  </a:lnTo>
                  <a:lnTo>
                    <a:pt x="6344" y="12"/>
                  </a:lnTo>
                  <a:lnTo>
                    <a:pt x="6271" y="0"/>
                  </a:lnTo>
                  <a:close/>
                </a:path>
              </a:pathLst>
            </a:custGeom>
            <a:solidFill>
              <a:srgbClr val="FFFFFF">
                <a:alpha val="90195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21 </a:t>
              </a:r>
            </a:p>
            <a:p>
              <a:pPr algn="ctr"/>
              <a:r>
                <a:rPr lang="ru-RU" dirty="0" smtClean="0">
                  <a:solidFill>
                    <a:srgbClr val="FF0000"/>
                  </a:solidFill>
                </a:rPr>
                <a:t>балл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2105" name="Freeform 57"/>
            <p:cNvSpPr>
              <a:spLocks/>
            </p:cNvSpPr>
            <p:nvPr/>
          </p:nvSpPr>
          <p:spPr bwMode="auto">
            <a:xfrm>
              <a:off x="7757" y="10502"/>
              <a:ext cx="6502" cy="2309"/>
            </a:xfrm>
            <a:custGeom>
              <a:avLst/>
              <a:gdLst/>
              <a:ahLst/>
              <a:cxnLst>
                <a:cxn ang="0">
                  <a:pos x="0" y="231"/>
                </a:cxn>
                <a:cxn ang="0">
                  <a:pos x="12" y="158"/>
                </a:cxn>
                <a:cxn ang="0">
                  <a:pos x="45" y="95"/>
                </a:cxn>
                <a:cxn ang="0">
                  <a:pos x="95" y="45"/>
                </a:cxn>
                <a:cxn ang="0">
                  <a:pos x="158" y="12"/>
                </a:cxn>
                <a:cxn ang="0">
                  <a:pos x="231" y="0"/>
                </a:cxn>
                <a:cxn ang="0">
                  <a:pos x="6271" y="0"/>
                </a:cxn>
                <a:cxn ang="0">
                  <a:pos x="6344" y="12"/>
                </a:cxn>
                <a:cxn ang="0">
                  <a:pos x="6407" y="45"/>
                </a:cxn>
                <a:cxn ang="0">
                  <a:pos x="6457" y="95"/>
                </a:cxn>
                <a:cxn ang="0">
                  <a:pos x="6490" y="158"/>
                </a:cxn>
                <a:cxn ang="0">
                  <a:pos x="6502" y="231"/>
                </a:cxn>
                <a:cxn ang="0">
                  <a:pos x="6502" y="2078"/>
                </a:cxn>
                <a:cxn ang="0">
                  <a:pos x="6490" y="2151"/>
                </a:cxn>
                <a:cxn ang="0">
                  <a:pos x="6457" y="2215"/>
                </a:cxn>
                <a:cxn ang="0">
                  <a:pos x="6407" y="2265"/>
                </a:cxn>
                <a:cxn ang="0">
                  <a:pos x="6344" y="2297"/>
                </a:cxn>
                <a:cxn ang="0">
                  <a:pos x="6271" y="2309"/>
                </a:cxn>
                <a:cxn ang="0">
                  <a:pos x="231" y="2309"/>
                </a:cxn>
                <a:cxn ang="0">
                  <a:pos x="158" y="2297"/>
                </a:cxn>
                <a:cxn ang="0">
                  <a:pos x="95" y="2265"/>
                </a:cxn>
                <a:cxn ang="0">
                  <a:pos x="45" y="2215"/>
                </a:cxn>
                <a:cxn ang="0">
                  <a:pos x="12" y="2151"/>
                </a:cxn>
                <a:cxn ang="0">
                  <a:pos x="0" y="2078"/>
                </a:cxn>
                <a:cxn ang="0">
                  <a:pos x="0" y="231"/>
                </a:cxn>
              </a:cxnLst>
              <a:rect l="0" t="0" r="r" b="b"/>
              <a:pathLst>
                <a:path w="6502" h="2309">
                  <a:moveTo>
                    <a:pt x="0" y="231"/>
                  </a:moveTo>
                  <a:lnTo>
                    <a:pt x="12" y="158"/>
                  </a:lnTo>
                  <a:lnTo>
                    <a:pt x="45" y="95"/>
                  </a:lnTo>
                  <a:lnTo>
                    <a:pt x="95" y="45"/>
                  </a:lnTo>
                  <a:lnTo>
                    <a:pt x="158" y="12"/>
                  </a:lnTo>
                  <a:lnTo>
                    <a:pt x="231" y="0"/>
                  </a:lnTo>
                  <a:lnTo>
                    <a:pt x="6271" y="0"/>
                  </a:lnTo>
                  <a:lnTo>
                    <a:pt x="6344" y="12"/>
                  </a:lnTo>
                  <a:lnTo>
                    <a:pt x="6407" y="45"/>
                  </a:lnTo>
                  <a:lnTo>
                    <a:pt x="6457" y="95"/>
                  </a:lnTo>
                  <a:lnTo>
                    <a:pt x="6490" y="158"/>
                  </a:lnTo>
                  <a:lnTo>
                    <a:pt x="6502" y="231"/>
                  </a:lnTo>
                  <a:lnTo>
                    <a:pt x="6502" y="2078"/>
                  </a:lnTo>
                  <a:lnTo>
                    <a:pt x="6490" y="2151"/>
                  </a:lnTo>
                  <a:lnTo>
                    <a:pt x="6457" y="2215"/>
                  </a:lnTo>
                  <a:lnTo>
                    <a:pt x="6407" y="2265"/>
                  </a:lnTo>
                  <a:lnTo>
                    <a:pt x="6344" y="2297"/>
                  </a:lnTo>
                  <a:lnTo>
                    <a:pt x="6271" y="2309"/>
                  </a:lnTo>
                  <a:lnTo>
                    <a:pt x="231" y="2309"/>
                  </a:lnTo>
                  <a:lnTo>
                    <a:pt x="158" y="2297"/>
                  </a:lnTo>
                  <a:lnTo>
                    <a:pt x="95" y="2265"/>
                  </a:lnTo>
                  <a:lnTo>
                    <a:pt x="45" y="2215"/>
                  </a:lnTo>
                  <a:lnTo>
                    <a:pt x="12" y="2151"/>
                  </a:lnTo>
                  <a:lnTo>
                    <a:pt x="0" y="2078"/>
                  </a:lnTo>
                  <a:lnTo>
                    <a:pt x="0" y="231"/>
                  </a:lnTo>
                  <a:close/>
                </a:path>
              </a:pathLst>
            </a:custGeom>
            <a:noFill/>
            <a:ln w="25400">
              <a:solidFill>
                <a:srgbClr val="A4A4A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4" name="Text Box 56"/>
            <p:cNvSpPr txBox="1">
              <a:spLocks noChangeArrowheads="1"/>
            </p:cNvSpPr>
            <p:nvPr/>
          </p:nvSpPr>
          <p:spPr bwMode="auto">
            <a:xfrm>
              <a:off x="4551" y="995"/>
              <a:ext cx="5621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Calibri Light"/>
                  <a:cs typeface="Calibri Light"/>
                </a:rPr>
                <a:t>з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Calibri Light"/>
                  <a:cs typeface="Calibri Light"/>
                </a:rPr>
                <a:t>аданий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3" name="Text Box 55"/>
            <p:cNvSpPr txBox="1">
              <a:spLocks noChangeArrowheads="1"/>
            </p:cNvSpPr>
            <p:nvPr/>
          </p:nvSpPr>
          <p:spPr bwMode="auto">
            <a:xfrm>
              <a:off x="2381" y="4190"/>
              <a:ext cx="3587" cy="1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2" name="Text Box 54"/>
            <p:cNvSpPr txBox="1">
              <a:spLocks noChangeArrowheads="1"/>
            </p:cNvSpPr>
            <p:nvPr/>
          </p:nvSpPr>
          <p:spPr bwMode="auto">
            <a:xfrm>
              <a:off x="9229" y="4362"/>
              <a:ext cx="3587" cy="1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1" name="Text Box 53"/>
            <p:cNvSpPr txBox="1">
              <a:spLocks noChangeArrowheads="1"/>
            </p:cNvSpPr>
            <p:nvPr/>
          </p:nvSpPr>
          <p:spPr bwMode="auto">
            <a:xfrm>
              <a:off x="909" y="7728"/>
              <a:ext cx="5577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0" name="Text Box 52"/>
            <p:cNvSpPr txBox="1">
              <a:spLocks noChangeArrowheads="1"/>
            </p:cNvSpPr>
            <p:nvPr/>
          </p:nvSpPr>
          <p:spPr bwMode="auto">
            <a:xfrm>
              <a:off x="8511" y="7728"/>
              <a:ext cx="5024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9" name="Text Box 51"/>
            <p:cNvSpPr txBox="1">
              <a:spLocks noChangeArrowheads="1"/>
            </p:cNvSpPr>
            <p:nvPr/>
          </p:nvSpPr>
          <p:spPr bwMode="auto">
            <a:xfrm>
              <a:off x="1434" y="11152"/>
              <a:ext cx="4531" cy="1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 Light"/>
                  <a:cs typeface="Calibri Light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8" name="Text Box 50"/>
            <p:cNvSpPr txBox="1">
              <a:spLocks noChangeArrowheads="1"/>
            </p:cNvSpPr>
            <p:nvPr/>
          </p:nvSpPr>
          <p:spPr bwMode="auto">
            <a:xfrm>
              <a:off x="9285" y="11152"/>
              <a:ext cx="3477" cy="1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Выберите </a:t>
            </a:r>
            <a:r>
              <a:rPr lang="ru-RU" sz="2400" dirty="0" smtClean="0">
                <a:solidFill>
                  <a:srgbClr val="C00000"/>
                </a:solidFill>
              </a:rPr>
              <a:t>верные </a:t>
            </a:r>
            <a:r>
              <a:rPr lang="ru-RU" sz="2400" dirty="0">
                <a:solidFill>
                  <a:srgbClr val="C00000"/>
                </a:solidFill>
              </a:rPr>
              <a:t>утверждения:</a:t>
            </a:r>
            <a:br>
              <a:rPr lang="ru-RU" sz="2400" dirty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28800"/>
            <a:ext cx="7787208" cy="44973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100" dirty="0"/>
              <a:t>1</a:t>
            </a:r>
            <a:r>
              <a:rPr lang="ru-RU" sz="3100" dirty="0" smtClean="0"/>
              <a:t>) </a:t>
            </a:r>
            <a:r>
              <a:rPr lang="ru-RU" sz="3100" dirty="0"/>
              <a:t>образование мужских и женских половых клеток происходит одинаково;</a:t>
            </a:r>
          </a:p>
          <a:p>
            <a:pPr marL="0" indent="0">
              <a:buNone/>
            </a:pPr>
            <a:r>
              <a:rPr lang="ru-RU" sz="3100" dirty="0">
                <a:solidFill>
                  <a:srgbClr val="FF0000"/>
                </a:solidFill>
              </a:rPr>
              <a:t>2</a:t>
            </a:r>
            <a:r>
              <a:rPr lang="ru-RU" sz="3100" dirty="0" smtClean="0">
                <a:solidFill>
                  <a:srgbClr val="FF0000"/>
                </a:solidFill>
              </a:rPr>
              <a:t>) </a:t>
            </a:r>
            <a:r>
              <a:rPr lang="ru-RU" sz="3100" dirty="0">
                <a:solidFill>
                  <a:srgbClr val="FF0000"/>
                </a:solidFill>
              </a:rPr>
              <a:t>при овогенезе образуется только одна зрелая яйцеклетка;</a:t>
            </a:r>
          </a:p>
          <a:p>
            <a:pPr marL="0" indent="0">
              <a:buNone/>
            </a:pPr>
            <a:r>
              <a:rPr lang="ru-RU" sz="3100" dirty="0">
                <a:solidFill>
                  <a:srgbClr val="FF0000"/>
                </a:solidFill>
              </a:rPr>
              <a:t>3</a:t>
            </a:r>
            <a:r>
              <a:rPr lang="ru-RU" sz="3100" dirty="0" smtClean="0">
                <a:solidFill>
                  <a:srgbClr val="FF0000"/>
                </a:solidFill>
              </a:rPr>
              <a:t>) </a:t>
            </a:r>
            <a:r>
              <a:rPr lang="ru-RU" sz="3100" dirty="0">
                <a:solidFill>
                  <a:srgbClr val="FF0000"/>
                </a:solidFill>
              </a:rPr>
              <a:t>сперматозоиды мельче яйцеклеток и подвижны;</a:t>
            </a:r>
          </a:p>
          <a:p>
            <a:pPr marL="0" indent="0">
              <a:buNone/>
            </a:pPr>
            <a:r>
              <a:rPr lang="ru-RU" sz="3100" dirty="0"/>
              <a:t>4</a:t>
            </a:r>
            <a:r>
              <a:rPr lang="ru-RU" sz="3100" dirty="0" smtClean="0"/>
              <a:t>) </a:t>
            </a:r>
            <a:r>
              <a:rPr lang="ru-RU" sz="3100" dirty="0"/>
              <a:t>в сперматозоидах активно идут процессы синтеза белка и других органических веществ;</a:t>
            </a:r>
          </a:p>
          <a:p>
            <a:pPr marL="0" indent="0">
              <a:buNone/>
            </a:pPr>
            <a:r>
              <a:rPr lang="ru-RU" sz="3100" dirty="0"/>
              <a:t>5</a:t>
            </a:r>
            <a:r>
              <a:rPr lang="ru-RU" sz="3100" dirty="0" smtClean="0"/>
              <a:t>) </a:t>
            </a:r>
            <a:r>
              <a:rPr lang="ru-RU" sz="3100" dirty="0"/>
              <a:t>размеры яйцеклетки у представителей разных классов очень близки;</a:t>
            </a:r>
          </a:p>
          <a:p>
            <a:pPr marL="0" indent="0">
              <a:buNone/>
            </a:pPr>
            <a:r>
              <a:rPr lang="ru-RU" sz="3100" dirty="0">
                <a:solidFill>
                  <a:srgbClr val="FF0000"/>
                </a:solidFill>
              </a:rPr>
              <a:t>6</a:t>
            </a:r>
            <a:r>
              <a:rPr lang="ru-RU" sz="3100" dirty="0" smtClean="0">
                <a:solidFill>
                  <a:srgbClr val="FF0000"/>
                </a:solidFill>
              </a:rPr>
              <a:t>) </a:t>
            </a:r>
            <a:r>
              <a:rPr lang="ru-RU" sz="3100" dirty="0">
                <a:solidFill>
                  <a:srgbClr val="FF0000"/>
                </a:solidFill>
              </a:rPr>
              <a:t>при гаметогенезе в фазе созревания происходит мейоз </a:t>
            </a:r>
            <a:r>
              <a:rPr lang="en-US" sz="3100" dirty="0">
                <a:solidFill>
                  <a:srgbClr val="FF0000"/>
                </a:solidFill>
              </a:rPr>
              <a:t>I</a:t>
            </a:r>
            <a:r>
              <a:rPr lang="ru-RU" sz="3100" dirty="0">
                <a:solidFill>
                  <a:srgbClr val="FF0000"/>
                </a:solidFill>
              </a:rPr>
              <a:t> и мейоз </a:t>
            </a:r>
            <a:r>
              <a:rPr lang="en-US" sz="3100" dirty="0">
                <a:solidFill>
                  <a:srgbClr val="FF0000"/>
                </a:solidFill>
              </a:rPr>
              <a:t>II</a:t>
            </a:r>
            <a:r>
              <a:rPr lang="ru-RU" sz="3100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13282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Какие из перечисленных клеток образуются в результате мейоза?</a:t>
            </a:r>
            <a:br>
              <a:rPr lang="ru-RU" sz="2400" dirty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916831"/>
            <a:ext cx="6984776" cy="40324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1</a:t>
            </a:r>
            <a:r>
              <a:rPr lang="ru-RU" sz="2400" dirty="0" smtClean="0"/>
              <a:t>) </a:t>
            </a:r>
            <a:r>
              <a:rPr lang="ru-RU" sz="2400" dirty="0"/>
              <a:t>сперматозоиды человека;</a:t>
            </a:r>
          </a:p>
          <a:p>
            <a:pPr marL="0" indent="0">
              <a:buNone/>
            </a:pPr>
            <a:r>
              <a:rPr lang="ru-RU" sz="2400" dirty="0"/>
              <a:t>2</a:t>
            </a:r>
            <a:r>
              <a:rPr lang="ru-RU" sz="2400" dirty="0" smtClean="0"/>
              <a:t>) </a:t>
            </a:r>
            <a:r>
              <a:rPr lang="ru-RU" sz="2400" dirty="0"/>
              <a:t>споры мхов;</a:t>
            </a:r>
          </a:p>
          <a:p>
            <a:pPr marL="0" indent="0">
              <a:buNone/>
            </a:pPr>
            <a:r>
              <a:rPr lang="ru-RU" sz="2400" dirty="0"/>
              <a:t>3</a:t>
            </a:r>
            <a:r>
              <a:rPr lang="ru-RU" sz="2400" dirty="0" smtClean="0"/>
              <a:t>) </a:t>
            </a:r>
            <a:r>
              <a:rPr lang="ru-RU" sz="2400" dirty="0"/>
              <a:t>эритроциты человека;</a:t>
            </a:r>
          </a:p>
          <a:p>
            <a:pPr marL="0" indent="0">
              <a:buNone/>
            </a:pPr>
            <a:r>
              <a:rPr lang="ru-RU" sz="2400" dirty="0"/>
              <a:t>4</a:t>
            </a:r>
            <a:r>
              <a:rPr lang="ru-RU" sz="2400" dirty="0" smtClean="0"/>
              <a:t>) </a:t>
            </a:r>
            <a:r>
              <a:rPr lang="ru-RU" sz="2400" dirty="0"/>
              <a:t>костные клетки-остеоциты;</a:t>
            </a:r>
          </a:p>
          <a:p>
            <a:pPr marL="0" indent="0">
              <a:buNone/>
            </a:pPr>
            <a:r>
              <a:rPr lang="ru-RU" sz="2400" dirty="0"/>
              <a:t>5</a:t>
            </a:r>
            <a:r>
              <a:rPr lang="ru-RU" sz="2400" dirty="0" smtClean="0"/>
              <a:t>) </a:t>
            </a:r>
            <a:r>
              <a:rPr lang="ru-RU" sz="2400" dirty="0"/>
              <a:t>нейроны;</a:t>
            </a:r>
          </a:p>
          <a:p>
            <a:pPr marL="0" indent="0">
              <a:buNone/>
            </a:pPr>
            <a:r>
              <a:rPr lang="ru-RU" sz="2400" dirty="0"/>
              <a:t>6</a:t>
            </a:r>
            <a:r>
              <a:rPr lang="ru-RU" sz="2400" dirty="0" smtClean="0"/>
              <a:t>) </a:t>
            </a:r>
            <a:r>
              <a:rPr lang="ru-RU" sz="2400" dirty="0"/>
              <a:t>споры папоротников.</a:t>
            </a:r>
          </a:p>
        </p:txBody>
      </p:sp>
    </p:spTree>
    <p:extLst>
      <p:ext uri="{BB962C8B-B14F-4D97-AF65-F5344CB8AC3E}">
        <p14:creationId xmlns:p14="http://schemas.microsoft.com/office/powerpoint/2010/main" val="18475965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Какие из перечисленных клеток образуются в результате мейоза?</a:t>
            </a:r>
            <a:br>
              <a:rPr lang="ru-RU" sz="2400" dirty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916831"/>
            <a:ext cx="6984776" cy="40324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>1</a:t>
            </a:r>
            <a:r>
              <a:rPr lang="ru-RU" sz="2400" dirty="0" smtClean="0">
                <a:solidFill>
                  <a:srgbClr val="FF0000"/>
                </a:solidFill>
              </a:rPr>
              <a:t>) </a:t>
            </a:r>
            <a:r>
              <a:rPr lang="ru-RU" sz="2400" dirty="0">
                <a:solidFill>
                  <a:srgbClr val="FF0000"/>
                </a:solidFill>
              </a:rPr>
              <a:t>сперматозоиды человека;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>2</a:t>
            </a:r>
            <a:r>
              <a:rPr lang="ru-RU" sz="2400" dirty="0" smtClean="0">
                <a:solidFill>
                  <a:srgbClr val="FF0000"/>
                </a:solidFill>
              </a:rPr>
              <a:t>) </a:t>
            </a:r>
            <a:r>
              <a:rPr lang="ru-RU" sz="2400" dirty="0">
                <a:solidFill>
                  <a:srgbClr val="FF0000"/>
                </a:solidFill>
              </a:rPr>
              <a:t>споры мхов;</a:t>
            </a:r>
          </a:p>
          <a:p>
            <a:pPr marL="0" indent="0">
              <a:buNone/>
            </a:pPr>
            <a:r>
              <a:rPr lang="ru-RU" sz="2400" dirty="0"/>
              <a:t>3</a:t>
            </a:r>
            <a:r>
              <a:rPr lang="ru-RU" sz="2400" dirty="0" smtClean="0"/>
              <a:t>) </a:t>
            </a:r>
            <a:r>
              <a:rPr lang="ru-RU" sz="2400" dirty="0"/>
              <a:t>эритроциты человека;</a:t>
            </a:r>
          </a:p>
          <a:p>
            <a:pPr marL="0" indent="0">
              <a:buNone/>
            </a:pPr>
            <a:r>
              <a:rPr lang="ru-RU" sz="2400" dirty="0"/>
              <a:t>4</a:t>
            </a:r>
            <a:r>
              <a:rPr lang="ru-RU" sz="2400" dirty="0" smtClean="0"/>
              <a:t>) </a:t>
            </a:r>
            <a:r>
              <a:rPr lang="ru-RU" sz="2400" dirty="0"/>
              <a:t>костные клетки-остеоциты;</a:t>
            </a:r>
          </a:p>
          <a:p>
            <a:pPr marL="0" indent="0">
              <a:buNone/>
            </a:pPr>
            <a:r>
              <a:rPr lang="ru-RU" sz="2400" dirty="0"/>
              <a:t>5</a:t>
            </a:r>
            <a:r>
              <a:rPr lang="ru-RU" sz="2400" dirty="0" smtClean="0"/>
              <a:t>) </a:t>
            </a:r>
            <a:r>
              <a:rPr lang="ru-RU" sz="2400" dirty="0"/>
              <a:t>нейроны;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>6</a:t>
            </a:r>
            <a:r>
              <a:rPr lang="ru-RU" sz="2400" dirty="0" smtClean="0">
                <a:solidFill>
                  <a:srgbClr val="FF0000"/>
                </a:solidFill>
              </a:rPr>
              <a:t>) </a:t>
            </a:r>
            <a:r>
              <a:rPr lang="ru-RU" sz="2400" dirty="0">
                <a:solidFill>
                  <a:srgbClr val="FF0000"/>
                </a:solidFill>
              </a:rPr>
              <a:t>споры папоротников.</a:t>
            </a:r>
          </a:p>
        </p:txBody>
      </p:sp>
    </p:spTree>
    <p:extLst>
      <p:ext uri="{BB962C8B-B14F-4D97-AF65-F5344CB8AC3E}">
        <p14:creationId xmlns:p14="http://schemas.microsoft.com/office/powerpoint/2010/main" val="12408373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Установите соответствие между характеристикой гаметогенеза и его видом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766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ХАРАКТЕРИСТИКА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ВИД ГАМЕТОГЕНЕЗА</a:t>
                      </a:r>
                    </a:p>
                  </a:txBody>
                  <a:tcPr marL="29210" marR="29210" marT="29210" marB="2921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образуется одна крупная половая клетка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овогенез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Б) образуются направительные клетки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формируется много мелких гамет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сперматогенез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Г) питательные вещества запасаются в одной из четырёх клеток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Д) образуются подвижные гаметы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928795" y="5054934"/>
          <a:ext cx="569120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8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8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82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0033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0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Установите соответствие между характеристикой гаметогенеза и его видом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766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ХАРАКТЕРИСТИКА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ВИД ГАМЕТОГЕНЕЗА</a:t>
                      </a:r>
                    </a:p>
                  </a:txBody>
                  <a:tcPr marL="29210" marR="29210" marT="29210" marB="2921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образуется одна крупная половая клетка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овогенез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Б) образуются направительные клетки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формируется много мелких гамет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сперматогенез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Г) питательные вещества запасаются в одной из четырёх клеток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Д) образуются подвижные гаметы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928795" y="5054934"/>
          <a:ext cx="569120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8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8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82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003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03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65416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Установите соответствие между признаком гаметогенеза и его видом: к каждой позиции, данной в первом столбце, подберите соответствующую позицию из второго столбца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06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ПРИЗНАКИ ГАМЕТОГЕНЕЗА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ВИД ГАМЕТОГЕНЕЗА</a:t>
                      </a:r>
                    </a:p>
                  </a:txBody>
                  <a:tcPr marL="29210" marR="29210" marT="29210" marB="2921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А) образуются женские гаметы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овогенез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Б) образуются мужские гаметы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В) образуются четыре полноценные гаметы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Г) образуются одна гамета и три направительных тельца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сперматогенез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Д) образовавшиеся гаметы подвижны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Е) образовавшиеся гаметы содержат большой запас питательных веществ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43042" y="528638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65416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Установите соответствие между признаком гаметогенеза и его видом: к каждой позиции, данной в первом столбце, подберите соответствующую позицию из второго столбца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06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ПРИЗНАКИ ГАМЕТОГЕНЕЗА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ВИД ГАМЕТОГЕНЕЗА</a:t>
                      </a:r>
                    </a:p>
                  </a:txBody>
                  <a:tcPr marL="29210" marR="29210" marT="29210" marB="2921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А) образуются женские гаметы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овогенез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Б) образуются мужские гаметы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В) образуются четыре полноценные гаметы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Г) образуются одна гамета и три направительных тельца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сперматогенез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Д) образовавшиеся гаметы подвижны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Е) образовавшиеся гаметы содержат большой запас питательных веществ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43042" y="528638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Установите соответствие между признаком, характерным для каждой из групп клеток, и группой, обладающей этим признаком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ПРИЗНАК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ГРУППА КЛЕТОК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А) не дифференцированы по функциям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прокариотические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клетки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Б) гаметогенез отсутствует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В) размножаются простым делением надвое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Г) в зависимости от функции заметно отличаются по строению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эукариотические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клетки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Д) делятся митозом и мейозом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Е) генетический аппарат расположен в нескольких хромосомах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43042" y="5286388"/>
          <a:ext cx="6096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Установите соответствие между признаком, характерным для каждой из групп клеток, и группой, обладающей этим признаком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ПРИЗНАК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ГРУППА КЛЕТОК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А) не дифференцированы по функциям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прокариотические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клетки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Б) гаметогенез отсутствует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В) размножаются простым делением надвое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Г) в зависимости от функции заметно отличаются по строению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эукариотические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клетки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Д) делятся митозом и мейозом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Е) генетический аппарат расположен в нескольких хромосомах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43042" y="5286388"/>
          <a:ext cx="6096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Задание 25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6083" name="Picture 3" descr="C:\Users\User\Desktop\к вебинару\IMG_20221211_16095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641264" y="-567137"/>
            <a:ext cx="3571900" cy="78493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Часть 1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Типы заданий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785786" y="1970408"/>
            <a:ext cx="77153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203450" algn="l"/>
                <a:tab pos="3336925" algn="l"/>
                <a:tab pos="7388225" algn="l"/>
                <a:tab pos="13265150" algn="l"/>
              </a:tabLst>
            </a:pP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ea typeface="Calibri Light"/>
                <a:cs typeface="Calibri Light"/>
              </a:rPr>
              <a:t>6 – с множественным выбором ответов из предложенного списка;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203450" algn="l"/>
                <a:tab pos="3336925" algn="l"/>
                <a:tab pos="7388225" algn="l"/>
                <a:tab pos="13265150" algn="l"/>
              </a:tabLst>
            </a:pP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ea typeface="Calibri Light"/>
                <a:cs typeface="Calibri Light"/>
              </a:rPr>
              <a:t>3 – на поиск ответа по изображению на рисунке;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376363" algn="l"/>
                <a:tab pos="2203450" algn="l"/>
                <a:tab pos="3336925" algn="l"/>
                <a:tab pos="7388225" algn="l"/>
                <a:tab pos="13265150" algn="l"/>
              </a:tabLst>
            </a:pP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ea typeface="Calibri Light"/>
                <a:cs typeface="Calibri Light"/>
              </a:rPr>
              <a:t>4 – на установление соответствия элементов двух-трёх множеств;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376363" algn="l"/>
                <a:tab pos="2203450" algn="l"/>
                <a:tab pos="3336925" algn="l"/>
                <a:tab pos="7388225" algn="l"/>
                <a:tab pos="13265150" algn="l"/>
              </a:tabLst>
            </a:pP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ea typeface="Calibri Light"/>
                <a:cs typeface="Calibri Light"/>
              </a:rPr>
              <a:t>4 – на установление последовательности систематических таксонов, биологических объектов, процессов, явлений;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376363" algn="l"/>
                <a:tab pos="2203450" algn="l"/>
                <a:tab pos="3336925" algn="l"/>
                <a:tab pos="7388225" algn="l"/>
                <a:tab pos="13265150" algn="l"/>
              </a:tabLst>
            </a:pP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ea typeface="Calibri Light"/>
                <a:cs typeface="Calibri Light"/>
              </a:rPr>
              <a:t>2 – на решение биологических задач по цитологии и генетике;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376363" algn="l"/>
                <a:tab pos="2203450" algn="l"/>
                <a:tab pos="3336925" algn="l"/>
                <a:tab pos="7388225" algn="l"/>
                <a:tab pos="13265150" algn="l"/>
              </a:tabLst>
            </a:pP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ea typeface="Calibri Light"/>
                <a:cs typeface="Calibri Light"/>
              </a:rPr>
              <a:t>2 – на дополнение недостающей информации в таблице;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376363" algn="l"/>
                <a:tab pos="2203450" algn="l"/>
                <a:tab pos="3336925" algn="l"/>
                <a:tab pos="7388225" algn="l"/>
                <a:tab pos="13265150" algn="l"/>
              </a:tabLst>
            </a:pP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ea typeface="Calibri Light"/>
                <a:cs typeface="Calibri Light"/>
              </a:rPr>
              <a:t>1 – на анализ информации, представленной в графической или табличной форме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72494" cy="3225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43314"/>
            <a:ext cx="8115328" cy="2482849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Процесс овогенез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Образуется одна яйцеклетка и три направительных (редукционных, полярных) тельца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Период </a:t>
            </a:r>
            <a:r>
              <a:rPr lang="en-US" sz="1600" dirty="0" smtClean="0">
                <a:solidFill>
                  <a:srgbClr val="FF0000"/>
                </a:solidFill>
              </a:rPr>
              <a:t>III - </a:t>
            </a:r>
            <a:r>
              <a:rPr lang="ru-RU" sz="1600" dirty="0" smtClean="0">
                <a:solidFill>
                  <a:srgbClr val="FF0000"/>
                </a:solidFill>
              </a:rPr>
              <a:t> созревание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Тип деления – мейоз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Значение мейоза: 1. Обеспечивает образование гаплоидных клеток и восстановление хромосомного набора вида при их слиянии (постоянство хромосомного набора вида при половом размножении); 2. Увеличивает степень наследственной (комбинативной) изменчивости.</a:t>
            </a:r>
          </a:p>
          <a:p>
            <a:endParaRPr lang="ru-RU" sz="1600" dirty="0"/>
          </a:p>
        </p:txBody>
      </p:sp>
      <p:pic>
        <p:nvPicPr>
          <p:cNvPr id="4" name="Picture 3" descr="C:\Users\User\Desktop\к вебинару\IMG_20221211_16095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367403" y="-1367194"/>
            <a:ext cx="3186230" cy="6492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1643050"/>
            <a:ext cx="80010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Задача1. </a:t>
            </a:r>
          </a:p>
          <a:p>
            <a:pPr algn="just"/>
            <a:r>
              <a:rPr lang="ru-RU" sz="2400" dirty="0" smtClean="0">
                <a:solidFill>
                  <a:srgbClr val="C00000"/>
                </a:solidFill>
              </a:rPr>
              <a:t>У полевой мыши 40 хромосом. Сколько хромосом у самца мыши в </a:t>
            </a:r>
            <a:r>
              <a:rPr lang="ru-RU" sz="2400" dirty="0" err="1" smtClean="0">
                <a:solidFill>
                  <a:srgbClr val="C00000"/>
                </a:solidFill>
              </a:rPr>
              <a:t>сперматогониях</a:t>
            </a:r>
            <a:r>
              <a:rPr lang="ru-RU" sz="2400" dirty="0" smtClean="0">
                <a:solidFill>
                  <a:srgbClr val="C00000"/>
                </a:solidFill>
              </a:rPr>
              <a:t>, с которых начинается формирование сперматозоидов, в зрелых сперматозоидах и в клетках зародыша? Какое деление приводит к образованию этих клеток? Из каких клеток и каким образом они образуются?</a:t>
            </a:r>
            <a:endParaRPr lang="ru-RU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000" dirty="0" smtClean="0">
                <a:solidFill>
                  <a:srgbClr val="C00000"/>
                </a:solidFill>
              </a:rPr>
              <a:t>Задача 1. У полевой мыши 40 хромосом. Сколько хромосом у самца мыши в </a:t>
            </a:r>
            <a:r>
              <a:rPr lang="ru-RU" sz="2000" dirty="0" err="1" smtClean="0">
                <a:solidFill>
                  <a:srgbClr val="C00000"/>
                </a:solidFill>
              </a:rPr>
              <a:t>сперматогониях</a:t>
            </a:r>
            <a:r>
              <a:rPr lang="ru-RU" sz="2000" dirty="0" smtClean="0">
                <a:solidFill>
                  <a:srgbClr val="C00000"/>
                </a:solidFill>
              </a:rPr>
              <a:t>, с которых начинается формирование сперматозоидов, в зрелых сперматозоидах и в клетках зародыша? Какое деление приводит к образованию этих клеток? Из каких клеток и каким образом они образуются?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  Дано: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Мышь,  , соматическая клетка - 40 хромосом, </a:t>
            </a:r>
            <a:r>
              <a:rPr lang="ru-RU" dirty="0" err="1" smtClean="0"/>
              <a:t>сперматогонии</a:t>
            </a:r>
            <a:r>
              <a:rPr lang="ru-RU" dirty="0" smtClean="0"/>
              <a:t>, зрелые сперматозоиды, клетки зародыша.</a:t>
            </a:r>
          </a:p>
          <a:p>
            <a:pPr>
              <a:buNone/>
            </a:pPr>
            <a:r>
              <a:rPr lang="ru-RU" b="1" dirty="0" smtClean="0"/>
              <a:t>      Найти:</a:t>
            </a:r>
            <a:r>
              <a:rPr lang="ru-RU" dirty="0" smtClean="0"/>
              <a:t> хромосомный набор, из каких клеток и каким способом они образуются.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      Решение: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1) </a:t>
            </a:r>
            <a:r>
              <a:rPr lang="ru-RU" dirty="0" err="1" smtClean="0"/>
              <a:t>Сперматогонии</a:t>
            </a:r>
            <a:r>
              <a:rPr lang="ru-RU" dirty="0" smtClean="0"/>
              <a:t> образуются митозом, в них по 40 хромосом.</a:t>
            </a:r>
          </a:p>
          <a:p>
            <a:pPr>
              <a:buNone/>
            </a:pPr>
            <a:r>
              <a:rPr lang="ru-RU" dirty="0" smtClean="0"/>
              <a:t>      2) Сперматозоиды формируются из </a:t>
            </a:r>
            <a:r>
              <a:rPr lang="ru-RU" dirty="0" err="1" smtClean="0"/>
              <a:t>сперматогониев</a:t>
            </a:r>
            <a:r>
              <a:rPr lang="ru-RU" dirty="0" smtClean="0"/>
              <a:t> путём деления мейозом, в них по 20 хромосом.</a:t>
            </a:r>
          </a:p>
          <a:p>
            <a:pPr>
              <a:buNone/>
            </a:pPr>
            <a:r>
              <a:rPr lang="ru-RU" dirty="0" smtClean="0"/>
              <a:t>      3) Клетки зародыша образуются путём деления митозом зиготы (оплодотворенной яйцеклетки), в них по 40 хромосом.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ello_html_m1aec231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000240"/>
            <a:ext cx="190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14348" y="1080799"/>
            <a:ext cx="778674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Задача 2.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Кариотип собаки включает 78 хромосом. Определите число хромосом и число молекул ДНК в клетках при овогенезе в зоне размножения и в конце зоны созревания гамет. Какие процессы происходят в этих зонах? Ответ обоснуйте (в ответе должно содержаться четыре критерия).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Задача 2. Кариотип собаки включает 78 хромосом. Определите число хромосом и число молекул ДНК в клетках при овогенезе в зоне размножения и в конце зоны созревания гамет. Какие процессы происходят в этих зонах? Ответ обоснуйте (в ответе должно содержаться четыре критерия)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     Дано:</a:t>
            </a:r>
          </a:p>
          <a:p>
            <a:pPr>
              <a:buNone/>
            </a:pPr>
            <a:r>
              <a:rPr lang="ru-RU" b="1" dirty="0" smtClean="0"/>
              <a:t>     </a:t>
            </a:r>
            <a:r>
              <a:rPr lang="ru-RU" dirty="0" smtClean="0"/>
              <a:t> Собака,   , соматическая клетка -78 хромосом, овогенез, клетки в зоне размножения и в конце зоны созревания.</a:t>
            </a:r>
          </a:p>
          <a:p>
            <a:pPr>
              <a:buNone/>
            </a:pPr>
            <a:r>
              <a:rPr lang="ru-RU" b="1" dirty="0" smtClean="0"/>
              <a:t>      Найти:</a:t>
            </a:r>
            <a:r>
              <a:rPr lang="ru-RU" dirty="0" smtClean="0"/>
              <a:t> хромосомный набор, из каких клеток и каким способом они образуются.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      Решение: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1) В клетках в зоне размножения число хромосом 78, число ДНК – 78.</a:t>
            </a:r>
          </a:p>
          <a:p>
            <a:pPr>
              <a:buNone/>
            </a:pPr>
            <a:r>
              <a:rPr lang="ru-RU" dirty="0" smtClean="0"/>
              <a:t>     2) В конце зоны созревания число хромосом в гаплоидных клетках 39, число ДНК – 39.</a:t>
            </a:r>
          </a:p>
          <a:p>
            <a:pPr>
              <a:buNone/>
            </a:pPr>
            <a:r>
              <a:rPr lang="ru-RU" dirty="0" smtClean="0"/>
              <a:t>     3) В зоне размножения происходит митотическое деление диплоидных клеток и сохраняется постоянство числа хромосом и ДНК.</a:t>
            </a:r>
          </a:p>
          <a:p>
            <a:pPr>
              <a:buNone/>
            </a:pPr>
            <a:r>
              <a:rPr lang="ru-RU" dirty="0" smtClean="0"/>
              <a:t>     4) В зоне созревания происходит образование гамет в результате мейоза, поэтому число хромосом и ДНК уменьшается в два раза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hello_html_1929a914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000240"/>
            <a:ext cx="175260" cy="175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Часть 2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Типы заданий</a:t>
            </a:r>
            <a:endParaRPr lang="ru-RU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214414" y="2494164"/>
            <a:ext cx="700092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2725" algn="l"/>
              </a:tabLst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 Light"/>
                <a:cs typeface="Calibri Light"/>
              </a:rPr>
              <a:t>7 заданий с развёрнутым ответом: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482725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 Light"/>
                <a:cs typeface="Calibri Light"/>
              </a:rPr>
              <a:t>методология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 Light"/>
                <a:cs typeface="Calibri Light"/>
              </a:rPr>
              <a:t> эксперимента;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482725" algn="l"/>
              </a:tabLst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 Light"/>
                <a:cs typeface="Calibri Light"/>
              </a:rPr>
              <a:t>выводы по результатам эксперимента и прогнозы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482725" algn="l"/>
              </a:tabLst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 Light"/>
                <a:cs typeface="Calibri Light"/>
              </a:rPr>
              <a:t>изображение биологического объекта;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482725" algn="l"/>
              </a:tabLst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 Light"/>
                <a:cs typeface="Calibri Light"/>
              </a:rPr>
              <a:t>2 задания на обобщение и применение знаний в новой ситуации;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482725" algn="l"/>
              </a:tabLst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 Light"/>
                <a:cs typeface="Calibri Light"/>
              </a:rPr>
              <a:t>2 задачи по молекулярной биологии и генетике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Часть 2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Типы заданий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Задание 23 </a:t>
            </a:r>
            <a:r>
              <a:rPr lang="ru-RU" sz="2000" dirty="0" smtClean="0"/>
              <a:t>– </a:t>
            </a:r>
            <a:r>
              <a:rPr lang="ru-RU" sz="2000" b="1" dirty="0" smtClean="0"/>
              <a:t>новая форма</a:t>
            </a:r>
            <a:r>
              <a:rPr lang="ru-RU" sz="2000" dirty="0" smtClean="0"/>
              <a:t>, ориентировано на эксперимент с выдвижением «нулевой гипотезы» – принимаемое по умолчанию предположение, что существуют связи между наблюдаемыми событиями, феноменами; либо с применением «отрицательного контроля» – экспериментального контроля, при котором изучаемый объект не подвергается экспериментальному воздействию, зависимой и независимой переменных.</a:t>
            </a:r>
          </a:p>
          <a:p>
            <a:r>
              <a:rPr lang="ru-RU" sz="2000" b="1" dirty="0" smtClean="0"/>
              <a:t>Задание 24 – новая форма</a:t>
            </a:r>
            <a:r>
              <a:rPr lang="ru-RU" sz="2000" dirty="0" smtClean="0"/>
              <a:t>, задание связанное с предыдущим. </a:t>
            </a:r>
          </a:p>
          <a:p>
            <a:pPr>
              <a:buNone/>
            </a:pPr>
            <a:r>
              <a:rPr lang="ru-RU" sz="2000" dirty="0" smtClean="0"/>
              <a:t>       </a:t>
            </a:r>
            <a:r>
              <a:rPr lang="ru-RU" sz="2000" dirty="0" smtClean="0">
                <a:solidFill>
                  <a:srgbClr val="FF0000"/>
                </a:solidFill>
              </a:rPr>
              <a:t>Поэтому заданий старого образца с выбором ошибок в тексте в </a:t>
            </a:r>
            <a:r>
              <a:rPr lang="ru-RU" sz="2000" dirty="0" err="1" smtClean="0">
                <a:solidFill>
                  <a:srgbClr val="FF0000"/>
                </a:solidFill>
              </a:rPr>
              <a:t>егэ</a:t>
            </a:r>
            <a:r>
              <a:rPr lang="ru-RU" sz="2000" dirty="0" smtClean="0">
                <a:solidFill>
                  <a:srgbClr val="FF0000"/>
                </a:solidFill>
              </a:rPr>
              <a:t> 2023 не будет!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Новигатор</a:t>
            </a:r>
            <a:r>
              <a:rPr lang="ru-RU" b="1" dirty="0" smtClean="0">
                <a:solidFill>
                  <a:srgbClr val="FF0000"/>
                </a:solidFill>
              </a:rPr>
              <a:t> самостоятельной подготовки к ЕГЭ (</a:t>
            </a:r>
            <a:r>
              <a:rPr lang="en-US" b="1" dirty="0" smtClean="0">
                <a:solidFill>
                  <a:srgbClr val="FF0000"/>
                </a:solidFill>
              </a:rPr>
              <a:t>fipi.ru)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2800" u="heavy" dirty="0" smtClean="0">
              <a:hlinkClick r:id="rId2"/>
            </a:endParaRPr>
          </a:p>
          <a:p>
            <a:pPr algn="ctr">
              <a:buNone/>
            </a:pPr>
            <a:endParaRPr lang="en-US" sz="2800" u="heavy" dirty="0" smtClean="0">
              <a:hlinkClick r:id="rId2"/>
            </a:endParaRPr>
          </a:p>
          <a:p>
            <a:pPr algn="ctr">
              <a:buNone/>
            </a:pPr>
            <a:endParaRPr lang="en-US" sz="2800" u="heavy" dirty="0" smtClean="0">
              <a:hlinkClick r:id="rId2"/>
            </a:endParaRPr>
          </a:p>
          <a:p>
            <a:pPr algn="ctr">
              <a:buNone/>
            </a:pPr>
            <a:r>
              <a:rPr lang="ru-RU" sz="2800" b="1" u="heavy" dirty="0" smtClean="0">
                <a:hlinkClick r:id="rId2"/>
              </a:rPr>
              <a:t>https://fipi.ru/navigator-odgotovki/navigator-ege</a:t>
            </a:r>
            <a:endParaRPr lang="ru-RU" sz="2800" b="1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214290"/>
            <a:ext cx="8429684" cy="607223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sz="2800" b="1" dirty="0" smtClean="0">
                <a:solidFill>
                  <a:srgbClr val="C00000"/>
                </a:solidFill>
              </a:rPr>
              <a:t>Гаметы</a:t>
            </a:r>
            <a:r>
              <a:rPr lang="ru-RU" sz="2800" dirty="0" smtClean="0">
                <a:solidFill>
                  <a:srgbClr val="C00000"/>
                </a:solidFill>
              </a:rPr>
              <a:t> — это половые, или</a:t>
            </a:r>
            <a:r>
              <a:rPr lang="ru-RU" sz="2800" i="1" dirty="0" smtClean="0">
                <a:solidFill>
                  <a:srgbClr val="C00000"/>
                </a:solidFill>
              </a:rPr>
              <a:t> </a:t>
            </a:r>
            <a:r>
              <a:rPr lang="ru-RU" sz="2800" b="1" i="1" dirty="0" smtClean="0">
                <a:solidFill>
                  <a:srgbClr val="C00000"/>
                </a:solidFill>
              </a:rPr>
              <a:t>репродуктивные</a:t>
            </a:r>
            <a:r>
              <a:rPr lang="ru-RU" sz="2800" dirty="0" smtClean="0">
                <a:solidFill>
                  <a:srgbClr val="C00000"/>
                </a:solidFill>
              </a:rPr>
              <a:t> клетки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    Гаметогенез </a:t>
            </a:r>
            <a:r>
              <a:rPr lang="ru-RU" sz="2800" dirty="0" smtClean="0">
                <a:solidFill>
                  <a:srgbClr val="C00000"/>
                </a:solidFill>
              </a:rPr>
              <a:t>— это процесс образования половых клеток - основа продолжения жизни на Земле. </a:t>
            </a:r>
          </a:p>
          <a:p>
            <a:pPr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 У животных гаметогенез протекает  в половых железах — </a:t>
            </a:r>
            <a:r>
              <a:rPr lang="ru-RU" sz="2800" b="1" dirty="0" smtClean="0">
                <a:solidFill>
                  <a:srgbClr val="C00000"/>
                </a:solidFill>
              </a:rPr>
              <a:t>гонадах</a:t>
            </a:r>
            <a:r>
              <a:rPr lang="ru-RU" sz="2800" dirty="0" smtClean="0">
                <a:solidFill>
                  <a:srgbClr val="C00000"/>
                </a:solidFill>
              </a:rPr>
              <a:t> (в яичниках у самок и в семенниках у самцов). 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 В организме женской особи он сводится к образованию женских половых клеток (яйцеклеток) и носит название </a:t>
            </a:r>
            <a:r>
              <a:rPr lang="ru-RU" sz="2800" b="1" dirty="0" smtClean="0">
                <a:solidFill>
                  <a:srgbClr val="C00000"/>
                </a:solidFill>
              </a:rPr>
              <a:t>овогенеза</a:t>
            </a:r>
            <a:r>
              <a:rPr lang="ru-RU" sz="2800" dirty="0" smtClean="0">
                <a:solidFill>
                  <a:srgbClr val="C00000"/>
                </a:solidFill>
              </a:rPr>
              <a:t>. 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 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  У особей мужского пола возникают мужские половые клетки (сперматозоиды), процесс образования которых называется </a:t>
            </a:r>
            <a:r>
              <a:rPr lang="ru-RU" sz="2800" b="1" dirty="0" smtClean="0">
                <a:solidFill>
                  <a:srgbClr val="C00000"/>
                </a:solidFill>
              </a:rPr>
              <a:t>сперматогенезом</a:t>
            </a:r>
            <a:r>
              <a:rPr lang="ru-RU" sz="2800" dirty="0" smtClean="0">
                <a:solidFill>
                  <a:srgbClr val="C00000"/>
                </a:solidFill>
              </a:rPr>
              <a:t>.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User\Desktop\гаметогенез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гаметогенез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2718</TotalTime>
  <Words>1658</Words>
  <Application>Microsoft Office PowerPoint</Application>
  <PresentationFormat>Экран (4:3)</PresentationFormat>
  <Paragraphs>325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Тема Office</vt:lpstr>
      <vt:lpstr>Гаметогенез</vt:lpstr>
      <vt:lpstr>Изменения  в структуре КИМ 2023</vt:lpstr>
      <vt:lpstr>Часть 1 Типы заданий</vt:lpstr>
      <vt:lpstr>Часть 2 Типы заданий</vt:lpstr>
      <vt:lpstr>Часть 2 Типы заданий</vt:lpstr>
      <vt:lpstr>Новигатор самостоятельной подготовки к ЕГЭ (fipi.ru)</vt:lpstr>
      <vt:lpstr>Презентация PowerPoint</vt:lpstr>
      <vt:lpstr>Презентация PowerPoint</vt:lpstr>
      <vt:lpstr>Презентация PowerPoint</vt:lpstr>
      <vt:lpstr>Гаметогенез  растений</vt:lpstr>
      <vt:lpstr>Презентация PowerPoint</vt:lpstr>
      <vt:lpstr>Гаметогенез растений происходит путем нескольких митотических делений, митозы не сопровождаются цитокинезом</vt:lpstr>
      <vt:lpstr>Проанализируйте таблицу «Гаметогенез». Заполните пустые ячейки таблицы, используя термины, приведённые в списке. Для каждой ячейки, обозначенной буквой, выберите соответствующий термин из предложенного списка   </vt:lpstr>
      <vt:lpstr>Проанализируйте таблицу «Гаметогенез». Заполните пустые ячейки таблицы, используя термины, приведённые в списке. Для каждой ячейки, обозначенной буквой, выберите соответствующий термин из предложенного списка   </vt:lpstr>
      <vt:lpstr>Все приведённые ниже термины, кроме двух, используются для обозначения стадий эмбриогенеза кишечнополостных животных. Определите два термина, «выпадающих» из общего списка, и запишите в таблицу цифры, под которыми они указаны </vt:lpstr>
      <vt:lpstr>Все приведённые ниже термины, кроме двух, используются для обозначения стадий эмбриогенеза кишечнополостных животных. Определите два термина, «выпадающих» из общего списка, и запишите в таблицу цифры, под которыми они указаны </vt:lpstr>
      <vt:lpstr>В какой последовательности происходит образование гамет? </vt:lpstr>
      <vt:lpstr>В какой последовательности происходит образование гамет? </vt:lpstr>
      <vt:lpstr>Выберите верные утверждения: </vt:lpstr>
      <vt:lpstr>Выберите верные утверждения: </vt:lpstr>
      <vt:lpstr>Какие из перечисленных клеток образуются в результате мейоза? </vt:lpstr>
      <vt:lpstr>Какие из перечисленных клеток образуются в результате мейоза? </vt:lpstr>
      <vt:lpstr>Установите соответствие между характеристикой гаметогенеза и его видом</vt:lpstr>
      <vt:lpstr>Установите соответствие между характеристикой гаметогенеза и его видом</vt:lpstr>
      <vt:lpstr>Установите соответствие между признаком гаметогенеза и его видом: к каждой позиции, данной в первом столбце, подберите соответствующую позицию из второго столбца </vt:lpstr>
      <vt:lpstr>Установите соответствие между признаком гаметогенеза и его видом: к каждой позиции, данной в первом столбце, подберите соответствующую позицию из второго столбца </vt:lpstr>
      <vt:lpstr>Установите соответствие между признаком, характерным для каждой из групп клеток, и группой, обладающей этим признаком</vt:lpstr>
      <vt:lpstr>Установите соответствие между признаком, характерным для каждой из групп клеток, и группой, обладающей этим признаком</vt:lpstr>
      <vt:lpstr>Задание 25</vt:lpstr>
      <vt:lpstr>Презентация PowerPoint</vt:lpstr>
      <vt:lpstr>Презентация PowerPoint</vt:lpstr>
      <vt:lpstr>Задача 1. У полевой мыши 40 хромосом. Сколько хромосом у самца мыши в сперматогониях, с которых начинается формирование сперматозоидов, в зрелых сперматозоидах и в клетках зародыша? Какое деление приводит к образованию этих клеток? Из каких клеток и каким образом они образуются?</vt:lpstr>
      <vt:lpstr>Презентация PowerPoint</vt:lpstr>
      <vt:lpstr>Задача 2. Кариотип собаки включает 78 хромосом. Определите число хромосом и число молекул ДНК в клетках при овогенезе в зоне размножения и в конце зоны созревания гамет. Какие процессы происходят в этих зонах? Ответ обоснуйте (в ответе должно содержаться четыре критерия)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КЕГЭ</cp:lastModifiedBy>
  <cp:revision>104</cp:revision>
  <dcterms:created xsi:type="dcterms:W3CDTF">2018-12-09T05:52:19Z</dcterms:created>
  <dcterms:modified xsi:type="dcterms:W3CDTF">2022-12-12T08:39:25Z</dcterms:modified>
</cp:coreProperties>
</file>