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56" r:id="rId2"/>
    <p:sldId id="257" r:id="rId3"/>
    <p:sldId id="258" r:id="rId4"/>
    <p:sldId id="262" r:id="rId5"/>
    <p:sldId id="260" r:id="rId6"/>
    <p:sldId id="267" r:id="rId7"/>
    <p:sldId id="270" r:id="rId8"/>
    <p:sldId id="277" r:id="rId9"/>
    <p:sldId id="278" r:id="rId10"/>
    <p:sldId id="279" r:id="rId11"/>
    <p:sldId id="276" r:id="rId12"/>
    <p:sldId id="283" r:id="rId13"/>
    <p:sldId id="274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DFC63-5186-42AA-AFDC-5BB1FA28A1C8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D701F-A50E-4FA2-9AC4-09B11DCAD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42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17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6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8043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3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2742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668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245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10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8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08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78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80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9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155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58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54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07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edu-open.ru/Default.aspx?tabid=16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ud.surgpu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060848"/>
            <a:ext cx="6600451" cy="2262781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Рекомендации по разработке и реализации адаптированных дополнительных общеобразовательных программ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Подзаголовок 3"/>
          <p:cNvSpPr txBox="1">
            <a:spLocks noGrp="1"/>
          </p:cNvSpPr>
          <p:nvPr>
            <p:ph type="subTitle" idx="1"/>
          </p:nvPr>
        </p:nvSpPr>
        <p:spPr>
          <a:xfrm>
            <a:off x="2339752" y="4581128"/>
            <a:ext cx="64008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+mj-lt"/>
              </a:rPr>
              <a:t>Карловская Н.П., начальник отдела координационной работы и </a:t>
            </a:r>
          </a:p>
          <a:p>
            <a:pPr algn="r"/>
            <a:r>
              <a:rPr lang="ru-RU" sz="2400" dirty="0" smtClean="0">
                <a:latin typeface="+mj-lt"/>
              </a:rPr>
              <a:t>методического обеспечения</a:t>
            </a:r>
            <a:endParaRPr lang="ru-RU" sz="24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6926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МКУ «Центр диагностики и консультирования»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116632"/>
            <a:ext cx="4788024" cy="34563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1800" b="1" u="sng" dirty="0" smtClean="0">
                <a:solidFill>
                  <a:sysClr val="windowText" lastClr="000000"/>
                </a:solidFill>
              </a:rPr>
              <a:t>Дети с нарушением зрения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ysClr val="windowText" lastClr="000000"/>
                </a:solidFill>
              </a:rPr>
              <a:t>Снижена  активность при познании окружающего мира.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ysClr val="windowText" lastClr="000000"/>
                </a:solidFill>
              </a:rPr>
              <a:t>Медлительность, инертность, малоподвижность.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ysClr val="windowText" lastClr="000000"/>
                </a:solidFill>
              </a:rPr>
              <a:t> Трудности в пространственной ориентировке, нарушение моторики и координации движений.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ysClr val="windowText" lastClr="000000"/>
                </a:solidFill>
              </a:rPr>
              <a:t>Нарушение звукопроизношения, оптическая </a:t>
            </a:r>
            <a:r>
              <a:rPr lang="ru-RU" sz="1800" dirty="0" err="1" smtClean="0">
                <a:solidFill>
                  <a:sysClr val="windowText" lastClr="000000"/>
                </a:solidFill>
              </a:rPr>
              <a:t>дисграфия</a:t>
            </a:r>
            <a:r>
              <a:rPr lang="ru-RU" sz="1800" dirty="0" smtClean="0">
                <a:solidFill>
                  <a:sysClr val="windowText" lastClr="000000"/>
                </a:solidFill>
              </a:rPr>
              <a:t>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ysClr val="windowText" lastClr="000000"/>
                </a:solidFill>
              </a:rPr>
              <a:t>Неумение долго концентрировать внимание, несдержанность.</a:t>
            </a:r>
            <a:endParaRPr lang="ru-RU" sz="1800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16632"/>
            <a:ext cx="4355976" cy="34563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b="1" u="sng" dirty="0" smtClean="0">
                <a:solidFill>
                  <a:sysClr val="windowText" lastClr="000000"/>
                </a:solidFill>
              </a:rPr>
              <a:t>Дети с нарушением слуха</a:t>
            </a:r>
          </a:p>
          <a:p>
            <a:pPr algn="ctr">
              <a:buNone/>
            </a:pPr>
            <a:endParaRPr lang="ru-RU" b="1" u="sng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Замедленное овладение речью, коммуникативные барьеры и своеобразие развития познавательной сферы.</a:t>
            </a:r>
          </a:p>
          <a:p>
            <a:pPr algn="ctr">
              <a:buNone/>
            </a:pPr>
            <a:r>
              <a:rPr lang="ru-RU" dirty="0" err="1" smtClean="0">
                <a:solidFill>
                  <a:sysClr val="windowText" lastClr="000000"/>
                </a:solidFill>
              </a:rPr>
              <a:t>Дискоординация</a:t>
            </a:r>
            <a:r>
              <a:rPr lang="ru-RU" dirty="0" smtClean="0">
                <a:solidFill>
                  <a:sysClr val="windowText" lastClr="000000"/>
                </a:solidFill>
              </a:rPr>
              <a:t> движений, неуклюжесть, неловкость.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Плохо развиты осязательные ощущения (не умеют пользоваться анализатором).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3573016"/>
            <a:ext cx="4355976" cy="30963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b="1" u="sng" dirty="0" smtClean="0">
                <a:solidFill>
                  <a:sysClr val="windowText" lastClr="000000"/>
                </a:solidFill>
              </a:rPr>
              <a:t>Дети с РАС</a:t>
            </a:r>
          </a:p>
          <a:p>
            <a:pPr algn="ctr">
              <a:buNone/>
            </a:pPr>
            <a:endParaRPr lang="ru-RU" b="1" u="sng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Стереотипность поведения.</a:t>
            </a:r>
          </a:p>
          <a:p>
            <a:pPr algn="ctr">
              <a:buNone/>
            </a:pPr>
            <a:r>
              <a:rPr lang="ru-RU" dirty="0" err="1" smtClean="0">
                <a:solidFill>
                  <a:sysClr val="windowText" lastClr="000000"/>
                </a:solidFill>
              </a:rPr>
              <a:t>Деструктивность</a:t>
            </a:r>
            <a:r>
              <a:rPr lang="ru-RU" dirty="0" smtClean="0">
                <a:solidFill>
                  <a:sysClr val="windowText" lastClr="000000"/>
                </a:solidFill>
              </a:rPr>
              <a:t>.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Выразительных мимических движений мало, жестикуляция обеднена. 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Коммуникативные функции речи ослаблены.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Повышенная ранимость и эмоциональная хрупкость.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55976" y="3573016"/>
            <a:ext cx="4788024" cy="3096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b="1" u="sng" dirty="0" smtClean="0">
                <a:solidFill>
                  <a:sysClr val="windowText" lastClr="000000"/>
                </a:solidFill>
              </a:rPr>
              <a:t>Дети с НОДА</a:t>
            </a:r>
          </a:p>
          <a:p>
            <a:pPr algn="ctr">
              <a:buNone/>
            </a:pPr>
            <a:endParaRPr lang="ru-RU" b="1" u="sng" dirty="0" smtClean="0">
              <a:solidFill>
                <a:sysClr val="windowText" lastClr="00000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Повышенная впечатлительность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Повышенная утомляемость 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Перепады настроений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Низкая волевая активность</a:t>
            </a:r>
          </a:p>
          <a:p>
            <a:pPr algn="ctr"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Инфантилизм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116632"/>
            <a:ext cx="8229600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http://edu-open.ru/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3717" t="5821" r="25688" b="9771"/>
          <a:stretch/>
        </p:blipFill>
        <p:spPr>
          <a:xfrm>
            <a:off x="179512" y="548680"/>
            <a:ext cx="8640960" cy="78308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http://stud.surgpu.ru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t="7501" r="6250" b="53125"/>
          <a:stretch>
            <a:fillRect/>
          </a:stretch>
        </p:blipFill>
        <p:spPr bwMode="auto">
          <a:xfrm>
            <a:off x="14486" y="1772816"/>
            <a:ext cx="9144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01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Муниципальное казенное учреждение </a:t>
            </a:r>
          </a:p>
          <a:p>
            <a:pPr algn="ctr">
              <a:buNone/>
            </a:pPr>
            <a:r>
              <a:rPr lang="ru-RU" dirty="0" smtClean="0"/>
              <a:t>для детей, нуждающихся </a:t>
            </a:r>
          </a:p>
          <a:p>
            <a:pPr algn="ctr">
              <a:buNone/>
            </a:pPr>
            <a:r>
              <a:rPr lang="ru-RU" dirty="0" smtClean="0"/>
              <a:t>в психолого-педагогической и </a:t>
            </a:r>
          </a:p>
          <a:p>
            <a:pPr algn="ctr">
              <a:buNone/>
            </a:pPr>
            <a:r>
              <a:rPr lang="ru-RU" dirty="0" smtClean="0"/>
              <a:t>медико-социальной помощи </a:t>
            </a:r>
          </a:p>
          <a:p>
            <a:pPr algn="ctr">
              <a:buNone/>
            </a:pPr>
            <a:r>
              <a:rPr lang="ru-RU" dirty="0" smtClean="0"/>
              <a:t>«Центр диагностики и консультирования»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сайт: </a:t>
            </a:r>
            <a:r>
              <a:rPr lang="en-US" dirty="0" smtClean="0"/>
              <a:t>cdk.admsurgut.ru</a:t>
            </a:r>
            <a:r>
              <a:rPr lang="ru-RU" dirty="0" smtClean="0"/>
              <a:t>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ул. Декабристов, 16 (отдел координационной работы и методического обеспечения, тел. 52-56-44)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87" y="9575"/>
            <a:ext cx="8229600" cy="1143000"/>
          </a:xfrm>
        </p:spPr>
        <p:txBody>
          <a:bodyPr/>
          <a:lstStyle/>
          <a:p>
            <a:r>
              <a:rPr lang="ru-RU" dirty="0" smtClean="0"/>
              <a:t>Нормативная база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7087" y="1152575"/>
            <a:ext cx="8686800" cy="5616624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Федеральный закон от 29 декабря 2012 г. № 273- ФЗ «Об образовании в Российской Федерации» </a:t>
            </a:r>
          </a:p>
          <a:p>
            <a:pPr algn="just"/>
            <a:r>
              <a:rPr lang="ru-RU" sz="2000" dirty="0" smtClean="0"/>
              <a:t>Приказ </a:t>
            </a:r>
            <a:r>
              <a:rPr lang="ru-RU" sz="2000" dirty="0" smtClean="0"/>
              <a:t>Министерства Просвещения </a:t>
            </a:r>
            <a:r>
              <a:rPr lang="ru-RU" sz="2000" smtClean="0"/>
              <a:t>Российской Федерации </a:t>
            </a:r>
            <a:r>
              <a:rPr lang="ru-RU" sz="2000" dirty="0" smtClean="0"/>
              <a:t>от </a:t>
            </a:r>
            <a:r>
              <a:rPr lang="ru-RU" sz="2000" dirty="0" smtClean="0"/>
              <a:t>9 ноября </a:t>
            </a:r>
            <a:r>
              <a:rPr lang="ru-RU" sz="2000" dirty="0" smtClean="0"/>
              <a:t>2018 </a:t>
            </a:r>
            <a:r>
              <a:rPr lang="ru-RU" sz="2000" dirty="0" smtClean="0"/>
              <a:t>г. № </a:t>
            </a:r>
            <a:r>
              <a:rPr lang="ru-RU" sz="2000" dirty="0" smtClean="0"/>
              <a:t>196 </a:t>
            </a:r>
            <a:r>
              <a:rPr lang="ru-RU" sz="2000" dirty="0" smtClean="0"/>
              <a:t>«Об утверждении Порядка организации и осуществления образовательной деятельности по дополнительным общеобразовательным программам»</a:t>
            </a:r>
          </a:p>
          <a:p>
            <a:pPr algn="just"/>
            <a:r>
              <a:rPr lang="ru-RU" sz="2000" dirty="0" smtClean="0"/>
              <a:t>Письмо </a:t>
            </a:r>
            <a:r>
              <a:rPr lang="ru-RU" sz="2000" dirty="0" err="1" smtClean="0"/>
              <a:t>Минобрнауки</a:t>
            </a:r>
            <a:r>
              <a:rPr lang="ru-RU" sz="2000" dirty="0" smtClean="0"/>
              <a:t> от 29.03.2016 № ВК-641/09 «О направлении методических рекомендаций»</a:t>
            </a:r>
          </a:p>
          <a:p>
            <a:pPr algn="just"/>
            <a:r>
              <a:rPr lang="ru-RU" sz="2000" dirty="0" smtClean="0"/>
              <a:t>Приказ Министерства  образования и науки РФ от 19.12.2014 №1598 «Об утверждении федерального государственного стандарта начального общего образования обучающихся с ограниченными возможностями здоровья»</a:t>
            </a:r>
          </a:p>
          <a:p>
            <a:pPr algn="just"/>
            <a:r>
              <a:rPr lang="ru-RU" sz="2000" dirty="0" smtClean="0"/>
              <a:t>Приказ  Министерства образования и науки РФ от 19.12.2014 г. № 1599 «Об утверждении федерального государственного стандарта начального общего образования обучающихся с умственной отсталостью (интеллектуальными нарушениями)»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2174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Адаптированная образовательная программа</a:t>
            </a:r>
            <a:r>
              <a:rPr lang="ru-RU" sz="2800" dirty="0" smtClean="0"/>
              <a:t> — </a:t>
            </a:r>
          </a:p>
          <a:p>
            <a:pPr algn="just">
              <a:buNone/>
            </a:pPr>
            <a:r>
              <a:rPr lang="ru-RU" sz="2800" dirty="0" smtClean="0"/>
              <a:t>	это образовательная программа, адаптированная для обучения лиц с ограниченными возможностями здоровья </a:t>
            </a:r>
            <a:r>
              <a:rPr lang="ru-RU" sz="2800" dirty="0" smtClean="0">
                <a:solidFill>
                  <a:srgbClr val="FF0000"/>
                </a:solidFill>
              </a:rPr>
              <a:t>с учетом особенностей их психофизического развития, индивидуальных возможностей</a:t>
            </a:r>
            <a:r>
              <a:rPr lang="ru-RU" sz="2800" dirty="0" smtClean="0"/>
              <a:t> и при необходимости обеспечивающая коррекцию нарушений развития и социальную адаптацию указанных лиц.</a:t>
            </a:r>
          </a:p>
          <a:p>
            <a:pPr>
              <a:buNone/>
            </a:pPr>
            <a:r>
              <a:rPr lang="ru-RU" sz="2800" dirty="0" smtClean="0"/>
              <a:t>	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7342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	Для детей с ОВЗ программа дополнительного образования должна быть направлена на то, чтобы:</a:t>
            </a:r>
          </a:p>
          <a:p>
            <a:pPr lvl="0" algn="just"/>
            <a:r>
              <a:rPr lang="ru-RU" sz="2800" dirty="0" smtClean="0"/>
              <a:t> обеспечить более высокий уровень физического, социально-нравственного, художественно-эстетического и познавательного развития;</a:t>
            </a:r>
          </a:p>
          <a:p>
            <a:pPr lvl="0" algn="just"/>
            <a:r>
              <a:rPr lang="ru-RU" sz="2800" dirty="0" smtClean="0"/>
              <a:t> максимально полно адаптироваться к жизни в обществе, семье, к обучению в среде здоровых сверстников.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	Адаптированная дополнительная общеобразовательная программа </a:t>
            </a:r>
            <a:r>
              <a:rPr lang="ru-RU" sz="2800" b="1" dirty="0" smtClean="0">
                <a:solidFill>
                  <a:srgbClr val="FF0000"/>
                </a:solidFill>
              </a:rPr>
              <a:t>разрабатывается образовательной организацией</a:t>
            </a:r>
            <a:r>
              <a:rPr lang="ru-RU" sz="2800" dirty="0" smtClean="0"/>
              <a:t> и утверждается руководителем образовательной организации.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	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568952" cy="5289451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2000" b="1" dirty="0" smtClean="0"/>
              <a:t>Адаптация дополнительной общеобразовательной программы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b="1" dirty="0" smtClean="0"/>
              <a:t>включает:</a:t>
            </a:r>
          </a:p>
          <a:p>
            <a:pPr lvl="0" algn="just">
              <a:spcBef>
                <a:spcPts val="0"/>
              </a:spcBef>
            </a:pPr>
            <a:r>
              <a:rPr lang="ru-RU" sz="2000" dirty="0" smtClean="0"/>
              <a:t>Определение особенностей организации образовательной деятельности в соответствии с индивидуальными особенностями каждого ребёнка, структурой нарушения развития и степенью его выраженности.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/>
              <a:t> Создание условий, способствующих освоению детьми с ОВЗ дополнительной общеобразовательной программы.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/>
              <a:t>Разработка и реализация индивидуальных и групповых занятий для детей с ОВЗ.</a:t>
            </a:r>
          </a:p>
          <a:p>
            <a:pPr lvl="0" algn="just">
              <a:spcBef>
                <a:spcPts val="0"/>
              </a:spcBef>
            </a:pPr>
            <a:r>
              <a:rPr lang="ru-RU" sz="2000" dirty="0" smtClean="0"/>
              <a:t> Реализация системы мероприятий по социальной адаптации детей с ОВЗ (обеспечение участия всех детей с ОВЗ в воспитательных, культурно-развлекательных мероприятиях, конкурсах, выступлениях, и т.п.).</a:t>
            </a:r>
          </a:p>
          <a:p>
            <a:pPr lvl="0" algn="just">
              <a:spcBef>
                <a:spcPts val="0"/>
              </a:spcBef>
            </a:pPr>
            <a:r>
              <a:rPr lang="ru-RU" sz="2000" dirty="0" smtClean="0"/>
              <a:t> Оказание консультативной и методической помощи родителям (законным представителям) детей с ОВЗ по вопросам развития и обучения ребенка.</a:t>
            </a:r>
          </a:p>
          <a:p>
            <a:pPr algn="just">
              <a:spcBef>
                <a:spcPts val="0"/>
              </a:spcBef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60648"/>
            <a:ext cx="8291264" cy="60932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400" b="1" dirty="0" smtClean="0"/>
              <a:t>Условия реализации адаптированных дополнительных общеобразовательных программ</a:t>
            </a:r>
          </a:p>
          <a:p>
            <a:pPr algn="ctr">
              <a:buNone/>
            </a:pPr>
            <a:endParaRPr lang="ru-RU" sz="3400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Программно-методическое обеспечение образовательной деятельности.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Применение адекватных возможностям и потребностям обучающихся современных технологий, методов, приемов, форм организации учебной работы при разработке и реализации АДОП.</a:t>
            </a:r>
          </a:p>
          <a:p>
            <a:pPr marL="514350" indent="-514350">
              <a:buAutoNum type="arabicPeriod"/>
            </a:pPr>
            <a:r>
              <a:rPr lang="ru-RU" dirty="0" smtClean="0"/>
              <a:t>Материально-техническое обеспечение дополнительного образования детей с ОВЗ .</a:t>
            </a:r>
          </a:p>
          <a:p>
            <a:pPr marL="542925" indent="-542925">
              <a:buAutoNum type="arabicPeriod" startAt="4"/>
            </a:pPr>
            <a:r>
              <a:rPr lang="ru-RU" dirty="0" smtClean="0"/>
              <a:t>Организация временного режима образовательной деятельности по программам дополнительного образования.</a:t>
            </a:r>
          </a:p>
          <a:p>
            <a:pPr marL="542925" indent="-542925">
              <a:buAutoNum type="arabicPeriod" startAt="4"/>
            </a:pPr>
            <a:r>
              <a:rPr lang="ru-RU" dirty="0" smtClean="0"/>
              <a:t>Организация рабочего места детей с ОВЗ.</a:t>
            </a:r>
          </a:p>
          <a:p>
            <a:pPr marL="542925" indent="-542925">
              <a:buAutoNum type="arabicPeriod" startAt="6"/>
            </a:pPr>
            <a:r>
              <a:rPr lang="ru-RU" dirty="0" smtClean="0"/>
              <a:t>Кадровое обеспечение. 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196" y="50"/>
            <a:ext cx="8229600" cy="1143000"/>
          </a:xfrm>
        </p:spPr>
        <p:txBody>
          <a:bodyPr/>
          <a:lstStyle/>
          <a:p>
            <a:r>
              <a:rPr lang="ru-RU" dirty="0" smtClean="0"/>
              <a:t>Ребенок с ЗПР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71600"/>
            <a:ext cx="8496944" cy="5544616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1.Отличается </a:t>
            </a:r>
            <a:r>
              <a:rPr lang="ru-RU" sz="1800" dirty="0" smtClean="0">
                <a:solidFill>
                  <a:srgbClr val="FF0000"/>
                </a:solidFill>
              </a:rPr>
              <a:t>несамостоятельностью</a:t>
            </a:r>
            <a:r>
              <a:rPr lang="ru-RU" sz="1800" dirty="0" smtClean="0"/>
              <a:t>, непосредственностью, он часто конфликтует со сверстниками, </a:t>
            </a:r>
            <a:r>
              <a:rPr lang="ru-RU" sz="1800" dirty="0" smtClean="0">
                <a:solidFill>
                  <a:srgbClr val="FF0000"/>
                </a:solidFill>
              </a:rPr>
              <a:t>не воспринимает и не выполняет школьных требований</a:t>
            </a:r>
            <a:r>
              <a:rPr lang="ru-RU" sz="1800" dirty="0" smtClean="0"/>
              <a:t>, им в то же время он </a:t>
            </a:r>
            <a:r>
              <a:rPr lang="ru-RU" sz="1800" dirty="0" smtClean="0">
                <a:solidFill>
                  <a:srgbClr val="FF0000"/>
                </a:solidFill>
              </a:rPr>
              <a:t>прекрасно чувствует себя в игре</a:t>
            </a:r>
            <a:r>
              <a:rPr lang="ru-RU" sz="1800" dirty="0" smtClean="0"/>
              <a:t>, прибегая к ней и тех случаях, когда возникает необходимость уйти от трудной для него учебной деятельности, хотя высшие формы </a:t>
            </a:r>
            <a:r>
              <a:rPr lang="ru-RU" sz="1800" dirty="0" smtClean="0">
                <a:solidFill>
                  <a:srgbClr val="FF0000"/>
                </a:solidFill>
              </a:rPr>
              <a:t>игры со строгими правилами (например, сюжетно-ролевые игры) детям с ЗПР недоступны </a:t>
            </a:r>
            <a:r>
              <a:rPr lang="ru-RU" sz="1800" dirty="0" smtClean="0"/>
              <a:t>и вызывают страх или отказ играть.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 smtClean="0"/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2. Не осознавая себя учеником и не понимая мотивов учебной деятельности и ее целей, такой ребенок </a:t>
            </a:r>
            <a:r>
              <a:rPr lang="ru-RU" sz="1800" dirty="0" smtClean="0">
                <a:solidFill>
                  <a:srgbClr val="FF0000"/>
                </a:solidFill>
              </a:rPr>
              <a:t>затрудняется в организации собственной целенаправленной деятельности.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 smtClean="0">
              <a:solidFill>
                <a:srgbClr val="FF0000"/>
              </a:solidFill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3. Информацию, идущую от учителя, ученик </a:t>
            </a:r>
            <a:r>
              <a:rPr lang="ru-RU" sz="1800" dirty="0" smtClean="0">
                <a:solidFill>
                  <a:srgbClr val="FF0000"/>
                </a:solidFill>
              </a:rPr>
              <a:t>воспринимает замедленно</a:t>
            </a:r>
            <a:r>
              <a:rPr lang="ru-RU" sz="1800" dirty="0" smtClean="0"/>
              <a:t> и так же ее перерабатывает, а для более полного восприятия он </a:t>
            </a:r>
            <a:r>
              <a:rPr lang="ru-RU" sz="1800" dirty="0" smtClean="0">
                <a:solidFill>
                  <a:srgbClr val="FF0000"/>
                </a:solidFill>
              </a:rPr>
              <a:t>нуждается в наглядно-практической опоре и в предельной развернутости инструкций. Словесно-логическое мышление недоразвито</a:t>
            </a:r>
            <a:r>
              <a:rPr lang="ru-RU" sz="1800" dirty="0" smtClean="0"/>
              <a:t>, поэтому ребенок долго не может освоить свернутые мыслительные операции.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 smtClean="0"/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4. У детей с ЗПР </a:t>
            </a:r>
            <a:r>
              <a:rPr lang="ru-RU" sz="1800" dirty="0" smtClean="0">
                <a:solidFill>
                  <a:srgbClr val="FF0000"/>
                </a:solidFill>
              </a:rPr>
              <a:t>низкий уровень работоспособности, быстрая утомляемость, объем и темп работы ниже</a:t>
            </a:r>
            <a:r>
              <a:rPr lang="ru-RU" sz="1800" dirty="0" smtClean="0"/>
              <a:t>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Слабовидящие и слепые дети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8964488" cy="54006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just"/>
            <a:r>
              <a:rPr lang="ru-RU" sz="1800" dirty="0" smtClean="0"/>
              <a:t>наличие тактильно-осязательных, зрительных, звуковых ориентиров, обозначающих маршруты следования в образовательном пространстве;</a:t>
            </a:r>
          </a:p>
          <a:p>
            <a:pPr lvl="0" algn="just"/>
            <a:r>
              <a:rPr lang="ru-RU" sz="1800" dirty="0" smtClean="0"/>
              <a:t>обеспечение стабильности предметно-пространственной среды образовательной организации, создание безопасной среды для свободного самостоятельного передвижения слабовидящих и слепых детей в образовательной организации;</a:t>
            </a:r>
          </a:p>
          <a:p>
            <a:pPr lvl="0" algn="just"/>
            <a:r>
              <a:rPr lang="ru-RU" sz="1800" dirty="0" smtClean="0"/>
              <a:t>обеспечение соответствия образовательной среды </a:t>
            </a:r>
            <a:r>
              <a:rPr lang="ru-RU" sz="1800" dirty="0" err="1" smtClean="0"/>
              <a:t>офтальмо-гигиеническим</a:t>
            </a:r>
            <a:r>
              <a:rPr lang="ru-RU" sz="1800" dirty="0" smtClean="0"/>
              <a:t> требованиям, разработанным для слепых детей с остаточным зрением (у них должна быть возможность пользоваться индивидуальным источником света; в организации учебного пространства должны использоваться матовые поверхности; на окнах должны быть жалюзи, позволяющие регулировать световой поток, информация должна быть доступна детям с нарушенным зрением и др.);</a:t>
            </a:r>
          </a:p>
          <a:p>
            <a:pPr lvl="0" algn="just"/>
            <a:r>
              <a:rPr lang="ru-RU" sz="1800" dirty="0" smtClean="0"/>
              <a:t>в помещениях для организации программ дополнительного образования должно быть продуманное расположение мебели, широкие проходы, отсутствие нагромождений, незащищённых выступающих углов и стеклянных поверхностей, удобные подходы к партам, столу учителя, входным дверям; необходимо предусмотреть специальные места для хранения </a:t>
            </a:r>
            <a:r>
              <a:rPr lang="ru-RU" sz="1800" dirty="0" err="1" smtClean="0"/>
              <a:t>брайлевских</a:t>
            </a:r>
            <a:r>
              <a:rPr lang="ru-RU" sz="1800" dirty="0" smtClean="0"/>
              <a:t> книг, пособий.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638</TotalTime>
  <Words>766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Рекомендации по разработке и реализации адаптированных дополнительных общеобразовательных программ  </vt:lpstr>
      <vt:lpstr>Нормативная база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Ребенок с ЗПР </vt:lpstr>
      <vt:lpstr>Слабовидящие и слепые дети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по разработке и реализации адаптированных дополнительных общеобразовательных программ  </dc:title>
  <cp:lastModifiedBy>Ольга Васильевна Кременецкая</cp:lastModifiedBy>
  <cp:revision>77</cp:revision>
  <dcterms:modified xsi:type="dcterms:W3CDTF">2019-03-04T10:21:57Z</dcterms:modified>
</cp:coreProperties>
</file>