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8" r:id="rId3"/>
    <p:sldId id="309" r:id="rId4"/>
    <p:sldId id="310" r:id="rId5"/>
    <p:sldId id="311" r:id="rId6"/>
    <p:sldId id="312" r:id="rId7"/>
    <p:sldId id="313" r:id="rId8"/>
    <p:sldId id="314" r:id="rId9"/>
    <p:sldId id="315" r:id="rId10"/>
    <p:sldId id="316" r:id="rId11"/>
    <p:sldId id="317" r:id="rId12"/>
    <p:sldId id="318" r:id="rId13"/>
    <p:sldId id="319" r:id="rId14"/>
    <p:sldId id="320" r:id="rId15"/>
    <p:sldId id="321" r:id="rId16"/>
    <p:sldId id="322" r:id="rId17"/>
    <p:sldId id="323" r:id="rId18"/>
    <p:sldId id="325" r:id="rId19"/>
    <p:sldId id="258" r:id="rId20"/>
    <p:sldId id="257" r:id="rId21"/>
    <p:sldId id="259" r:id="rId22"/>
    <p:sldId id="260" r:id="rId23"/>
    <p:sldId id="268" r:id="rId24"/>
    <p:sldId id="269" r:id="rId25"/>
    <p:sldId id="270" r:id="rId26"/>
    <p:sldId id="271" r:id="rId27"/>
    <p:sldId id="272" r:id="rId28"/>
    <p:sldId id="273" r:id="rId29"/>
    <p:sldId id="274" r:id="rId30"/>
    <p:sldId id="261" r:id="rId31"/>
    <p:sldId id="282" r:id="rId32"/>
    <p:sldId id="283" r:id="rId33"/>
    <p:sldId id="284" r:id="rId34"/>
    <p:sldId id="285" r:id="rId35"/>
    <p:sldId id="291" r:id="rId36"/>
    <p:sldId id="299" r:id="rId37"/>
    <p:sldId id="300" r:id="rId38"/>
    <p:sldId id="301" r:id="rId39"/>
    <p:sldId id="302" r:id="rId40"/>
    <p:sldId id="303" r:id="rId41"/>
    <p:sldId id="304" r:id="rId42"/>
    <p:sldId id="305" r:id="rId43"/>
    <p:sldId id="306" r:id="rId4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9D1B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84" autoAdjust="0"/>
    <p:restoredTop sz="94660"/>
  </p:normalViewPr>
  <p:slideViewPr>
    <p:cSldViewPr snapToGrid="0">
      <p:cViewPr varScale="1">
        <p:scale>
          <a:sx n="86" d="100"/>
          <a:sy n="86" d="100"/>
        </p:scale>
        <p:origin x="66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F080C7-0D89-47FF-9BB6-CAF54071FE4B}"/>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DD54E896-E78B-4A0B-B19F-54ACC870A0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03C74713-38CF-4EFA-8200-22C51E6992D6}"/>
              </a:ext>
            </a:extLst>
          </p:cNvPr>
          <p:cNvSpPr>
            <a:spLocks noGrp="1"/>
          </p:cNvSpPr>
          <p:nvPr>
            <p:ph type="dt" sz="half" idx="10"/>
          </p:nvPr>
        </p:nvSpPr>
        <p:spPr/>
        <p:txBody>
          <a:bodyPr/>
          <a:lstStyle/>
          <a:p>
            <a:fld id="{C3E2BF4D-DA85-4883-BDA7-8FCC3D6F7226}" type="datetimeFigureOut">
              <a:rPr lang="ru-RU" smtClean="0"/>
              <a:t>05.05.2023</a:t>
            </a:fld>
            <a:endParaRPr lang="ru-RU"/>
          </a:p>
        </p:txBody>
      </p:sp>
      <p:sp>
        <p:nvSpPr>
          <p:cNvPr id="5" name="Нижний колонтитул 4">
            <a:extLst>
              <a:ext uri="{FF2B5EF4-FFF2-40B4-BE49-F238E27FC236}">
                <a16:creationId xmlns:a16="http://schemas.microsoft.com/office/drawing/2014/main" id="{640416AB-6654-4D33-8FF4-19F87B1230E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9C3CE7-3DA3-4741-8532-01AA14FDB297}"/>
              </a:ext>
            </a:extLst>
          </p:cNvPr>
          <p:cNvSpPr>
            <a:spLocks noGrp="1"/>
          </p:cNvSpPr>
          <p:nvPr>
            <p:ph type="sldNum" sz="quarter" idx="12"/>
          </p:nvPr>
        </p:nvSpPr>
        <p:spPr/>
        <p:txBody>
          <a:bodyPr/>
          <a:lstStyle/>
          <a:p>
            <a:fld id="{B034A920-49BE-40C6-A2AC-66864B722DF6}" type="slidenum">
              <a:rPr lang="ru-RU" smtClean="0"/>
              <a:t>‹#›</a:t>
            </a:fld>
            <a:endParaRPr lang="ru-RU"/>
          </a:p>
        </p:txBody>
      </p:sp>
    </p:spTree>
    <p:extLst>
      <p:ext uri="{BB962C8B-B14F-4D97-AF65-F5344CB8AC3E}">
        <p14:creationId xmlns:p14="http://schemas.microsoft.com/office/powerpoint/2010/main" val="142941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C8C610-AC24-48A0-B226-1B11CDA0A27B}"/>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9D3C269A-3940-4EB7-95B3-B93EB496EFDE}"/>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C21C9C9-63AD-4FD3-AEEA-EC5CF238EC11}"/>
              </a:ext>
            </a:extLst>
          </p:cNvPr>
          <p:cNvSpPr>
            <a:spLocks noGrp="1"/>
          </p:cNvSpPr>
          <p:nvPr>
            <p:ph type="dt" sz="half" idx="10"/>
          </p:nvPr>
        </p:nvSpPr>
        <p:spPr/>
        <p:txBody>
          <a:bodyPr/>
          <a:lstStyle/>
          <a:p>
            <a:fld id="{C3E2BF4D-DA85-4883-BDA7-8FCC3D6F7226}" type="datetimeFigureOut">
              <a:rPr lang="ru-RU" smtClean="0"/>
              <a:t>05.05.2023</a:t>
            </a:fld>
            <a:endParaRPr lang="ru-RU"/>
          </a:p>
        </p:txBody>
      </p:sp>
      <p:sp>
        <p:nvSpPr>
          <p:cNvPr id="5" name="Нижний колонтитул 4">
            <a:extLst>
              <a:ext uri="{FF2B5EF4-FFF2-40B4-BE49-F238E27FC236}">
                <a16:creationId xmlns:a16="http://schemas.microsoft.com/office/drawing/2014/main" id="{7DCDEF73-D369-48D8-BCF0-74CA8B29159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E7FEEE9-C20C-45FF-8463-6B87988A7717}"/>
              </a:ext>
            </a:extLst>
          </p:cNvPr>
          <p:cNvSpPr>
            <a:spLocks noGrp="1"/>
          </p:cNvSpPr>
          <p:nvPr>
            <p:ph type="sldNum" sz="quarter" idx="12"/>
          </p:nvPr>
        </p:nvSpPr>
        <p:spPr/>
        <p:txBody>
          <a:bodyPr/>
          <a:lstStyle/>
          <a:p>
            <a:fld id="{B034A920-49BE-40C6-A2AC-66864B722DF6}" type="slidenum">
              <a:rPr lang="ru-RU" smtClean="0"/>
              <a:t>‹#›</a:t>
            </a:fld>
            <a:endParaRPr lang="ru-RU"/>
          </a:p>
        </p:txBody>
      </p:sp>
    </p:spTree>
    <p:extLst>
      <p:ext uri="{BB962C8B-B14F-4D97-AF65-F5344CB8AC3E}">
        <p14:creationId xmlns:p14="http://schemas.microsoft.com/office/powerpoint/2010/main" val="2831767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480953AA-5DC2-4886-813E-26CF5E94EA30}"/>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C92F0B26-A670-4EFD-9A9C-8E1702BCFC22}"/>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D75D027-3B2E-4FD5-A6FB-C6584918F6D6}"/>
              </a:ext>
            </a:extLst>
          </p:cNvPr>
          <p:cNvSpPr>
            <a:spLocks noGrp="1"/>
          </p:cNvSpPr>
          <p:nvPr>
            <p:ph type="dt" sz="half" idx="10"/>
          </p:nvPr>
        </p:nvSpPr>
        <p:spPr/>
        <p:txBody>
          <a:bodyPr/>
          <a:lstStyle/>
          <a:p>
            <a:fld id="{C3E2BF4D-DA85-4883-BDA7-8FCC3D6F7226}" type="datetimeFigureOut">
              <a:rPr lang="ru-RU" smtClean="0"/>
              <a:t>05.05.2023</a:t>
            </a:fld>
            <a:endParaRPr lang="ru-RU"/>
          </a:p>
        </p:txBody>
      </p:sp>
      <p:sp>
        <p:nvSpPr>
          <p:cNvPr id="5" name="Нижний колонтитул 4">
            <a:extLst>
              <a:ext uri="{FF2B5EF4-FFF2-40B4-BE49-F238E27FC236}">
                <a16:creationId xmlns:a16="http://schemas.microsoft.com/office/drawing/2014/main" id="{2AE00130-71BA-4A88-80A2-48E95A808D8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BBAD530-4B37-42F1-BF4A-DF1BDB677FDE}"/>
              </a:ext>
            </a:extLst>
          </p:cNvPr>
          <p:cNvSpPr>
            <a:spLocks noGrp="1"/>
          </p:cNvSpPr>
          <p:nvPr>
            <p:ph type="sldNum" sz="quarter" idx="12"/>
          </p:nvPr>
        </p:nvSpPr>
        <p:spPr/>
        <p:txBody>
          <a:bodyPr/>
          <a:lstStyle/>
          <a:p>
            <a:fld id="{B034A920-49BE-40C6-A2AC-66864B722DF6}" type="slidenum">
              <a:rPr lang="ru-RU" smtClean="0"/>
              <a:t>‹#›</a:t>
            </a:fld>
            <a:endParaRPr lang="ru-RU"/>
          </a:p>
        </p:txBody>
      </p:sp>
    </p:spTree>
    <p:extLst>
      <p:ext uri="{BB962C8B-B14F-4D97-AF65-F5344CB8AC3E}">
        <p14:creationId xmlns:p14="http://schemas.microsoft.com/office/powerpoint/2010/main" val="135884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260BCB-6553-413E-839B-092271B98CC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BE15BB26-7B50-4477-8F5E-416A57A1D02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FFAD454-1D0E-4E7D-90D4-F0F402860534}"/>
              </a:ext>
            </a:extLst>
          </p:cNvPr>
          <p:cNvSpPr>
            <a:spLocks noGrp="1"/>
          </p:cNvSpPr>
          <p:nvPr>
            <p:ph type="dt" sz="half" idx="10"/>
          </p:nvPr>
        </p:nvSpPr>
        <p:spPr/>
        <p:txBody>
          <a:bodyPr/>
          <a:lstStyle/>
          <a:p>
            <a:fld id="{C3E2BF4D-DA85-4883-BDA7-8FCC3D6F7226}" type="datetimeFigureOut">
              <a:rPr lang="ru-RU" smtClean="0"/>
              <a:t>05.05.2023</a:t>
            </a:fld>
            <a:endParaRPr lang="ru-RU"/>
          </a:p>
        </p:txBody>
      </p:sp>
      <p:sp>
        <p:nvSpPr>
          <p:cNvPr id="5" name="Нижний колонтитул 4">
            <a:extLst>
              <a:ext uri="{FF2B5EF4-FFF2-40B4-BE49-F238E27FC236}">
                <a16:creationId xmlns:a16="http://schemas.microsoft.com/office/drawing/2014/main" id="{3EDFD22B-CBC7-4B9B-A503-5C644081EE1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A39349A-ACEB-4231-B519-CBFE2D355DA3}"/>
              </a:ext>
            </a:extLst>
          </p:cNvPr>
          <p:cNvSpPr>
            <a:spLocks noGrp="1"/>
          </p:cNvSpPr>
          <p:nvPr>
            <p:ph type="sldNum" sz="quarter" idx="12"/>
          </p:nvPr>
        </p:nvSpPr>
        <p:spPr/>
        <p:txBody>
          <a:bodyPr/>
          <a:lstStyle/>
          <a:p>
            <a:fld id="{B034A920-49BE-40C6-A2AC-66864B722DF6}" type="slidenum">
              <a:rPr lang="ru-RU" smtClean="0"/>
              <a:t>‹#›</a:t>
            </a:fld>
            <a:endParaRPr lang="ru-RU"/>
          </a:p>
        </p:txBody>
      </p:sp>
    </p:spTree>
    <p:extLst>
      <p:ext uri="{BB962C8B-B14F-4D97-AF65-F5344CB8AC3E}">
        <p14:creationId xmlns:p14="http://schemas.microsoft.com/office/powerpoint/2010/main" val="2840988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9692B9-0BDC-45CE-BC63-4443863C89D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710A3F2C-92A0-4C39-8324-E023B774F8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942E9EF0-ED4A-432F-B07C-3CAB34FBF766}"/>
              </a:ext>
            </a:extLst>
          </p:cNvPr>
          <p:cNvSpPr>
            <a:spLocks noGrp="1"/>
          </p:cNvSpPr>
          <p:nvPr>
            <p:ph type="dt" sz="half" idx="10"/>
          </p:nvPr>
        </p:nvSpPr>
        <p:spPr/>
        <p:txBody>
          <a:bodyPr/>
          <a:lstStyle/>
          <a:p>
            <a:fld id="{C3E2BF4D-DA85-4883-BDA7-8FCC3D6F7226}" type="datetimeFigureOut">
              <a:rPr lang="ru-RU" smtClean="0"/>
              <a:t>05.05.2023</a:t>
            </a:fld>
            <a:endParaRPr lang="ru-RU"/>
          </a:p>
        </p:txBody>
      </p:sp>
      <p:sp>
        <p:nvSpPr>
          <p:cNvPr id="5" name="Нижний колонтитул 4">
            <a:extLst>
              <a:ext uri="{FF2B5EF4-FFF2-40B4-BE49-F238E27FC236}">
                <a16:creationId xmlns:a16="http://schemas.microsoft.com/office/drawing/2014/main" id="{59D5DA16-E0F4-4E87-8B91-F7C529DE3B3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4618FBD-AC58-430D-AA02-2EA2A7FDED35}"/>
              </a:ext>
            </a:extLst>
          </p:cNvPr>
          <p:cNvSpPr>
            <a:spLocks noGrp="1"/>
          </p:cNvSpPr>
          <p:nvPr>
            <p:ph type="sldNum" sz="quarter" idx="12"/>
          </p:nvPr>
        </p:nvSpPr>
        <p:spPr/>
        <p:txBody>
          <a:bodyPr/>
          <a:lstStyle/>
          <a:p>
            <a:fld id="{B034A920-49BE-40C6-A2AC-66864B722DF6}" type="slidenum">
              <a:rPr lang="ru-RU" smtClean="0"/>
              <a:t>‹#›</a:t>
            </a:fld>
            <a:endParaRPr lang="ru-RU"/>
          </a:p>
        </p:txBody>
      </p:sp>
    </p:spTree>
    <p:extLst>
      <p:ext uri="{BB962C8B-B14F-4D97-AF65-F5344CB8AC3E}">
        <p14:creationId xmlns:p14="http://schemas.microsoft.com/office/powerpoint/2010/main" val="4166446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F9E50F-F55B-4532-B166-62301335569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AA5CACC-AD3F-4A4D-8F5A-651D246E0EF4}"/>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F97C2B21-B5DC-4EA4-A9A4-953C2E75F2D8}"/>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F2625006-1BD4-4859-88C8-2C2351DC58F2}"/>
              </a:ext>
            </a:extLst>
          </p:cNvPr>
          <p:cNvSpPr>
            <a:spLocks noGrp="1"/>
          </p:cNvSpPr>
          <p:nvPr>
            <p:ph type="dt" sz="half" idx="10"/>
          </p:nvPr>
        </p:nvSpPr>
        <p:spPr/>
        <p:txBody>
          <a:bodyPr/>
          <a:lstStyle/>
          <a:p>
            <a:fld id="{C3E2BF4D-DA85-4883-BDA7-8FCC3D6F7226}" type="datetimeFigureOut">
              <a:rPr lang="ru-RU" smtClean="0"/>
              <a:t>05.05.2023</a:t>
            </a:fld>
            <a:endParaRPr lang="ru-RU"/>
          </a:p>
        </p:txBody>
      </p:sp>
      <p:sp>
        <p:nvSpPr>
          <p:cNvPr id="6" name="Нижний колонтитул 5">
            <a:extLst>
              <a:ext uri="{FF2B5EF4-FFF2-40B4-BE49-F238E27FC236}">
                <a16:creationId xmlns:a16="http://schemas.microsoft.com/office/drawing/2014/main" id="{CBFF931F-F527-4BC7-844B-4E22922BA50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E6D95BB-3DC5-41B5-B00E-041D340EF49F}"/>
              </a:ext>
            </a:extLst>
          </p:cNvPr>
          <p:cNvSpPr>
            <a:spLocks noGrp="1"/>
          </p:cNvSpPr>
          <p:nvPr>
            <p:ph type="sldNum" sz="quarter" idx="12"/>
          </p:nvPr>
        </p:nvSpPr>
        <p:spPr/>
        <p:txBody>
          <a:bodyPr/>
          <a:lstStyle/>
          <a:p>
            <a:fld id="{B034A920-49BE-40C6-A2AC-66864B722DF6}" type="slidenum">
              <a:rPr lang="ru-RU" smtClean="0"/>
              <a:t>‹#›</a:t>
            </a:fld>
            <a:endParaRPr lang="ru-RU"/>
          </a:p>
        </p:txBody>
      </p:sp>
    </p:spTree>
    <p:extLst>
      <p:ext uri="{BB962C8B-B14F-4D97-AF65-F5344CB8AC3E}">
        <p14:creationId xmlns:p14="http://schemas.microsoft.com/office/powerpoint/2010/main" val="3126524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152E8E-A847-49A5-85BB-37319D100FCE}"/>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1D1DC895-10B3-41C2-9425-5A04E26B5C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90E8D852-C04D-4F40-976B-ECD6E4685305}"/>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32EAA895-BCEC-446F-8208-A7865D3659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E72D88F2-5F33-4E9E-8EC2-FC8C6F9FD2AE}"/>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1D0AB245-4626-442F-A58A-BE8D78D749E1}"/>
              </a:ext>
            </a:extLst>
          </p:cNvPr>
          <p:cNvSpPr>
            <a:spLocks noGrp="1"/>
          </p:cNvSpPr>
          <p:nvPr>
            <p:ph type="dt" sz="half" idx="10"/>
          </p:nvPr>
        </p:nvSpPr>
        <p:spPr/>
        <p:txBody>
          <a:bodyPr/>
          <a:lstStyle/>
          <a:p>
            <a:fld id="{C3E2BF4D-DA85-4883-BDA7-8FCC3D6F7226}" type="datetimeFigureOut">
              <a:rPr lang="ru-RU" smtClean="0"/>
              <a:t>05.05.2023</a:t>
            </a:fld>
            <a:endParaRPr lang="ru-RU"/>
          </a:p>
        </p:txBody>
      </p:sp>
      <p:sp>
        <p:nvSpPr>
          <p:cNvPr id="8" name="Нижний колонтитул 7">
            <a:extLst>
              <a:ext uri="{FF2B5EF4-FFF2-40B4-BE49-F238E27FC236}">
                <a16:creationId xmlns:a16="http://schemas.microsoft.com/office/drawing/2014/main" id="{ACFF4B34-34C4-49D2-A396-32BBAD43CDCA}"/>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B8B33AF-63F0-492D-BE76-7AE1F39BEAB7}"/>
              </a:ext>
            </a:extLst>
          </p:cNvPr>
          <p:cNvSpPr>
            <a:spLocks noGrp="1"/>
          </p:cNvSpPr>
          <p:nvPr>
            <p:ph type="sldNum" sz="quarter" idx="12"/>
          </p:nvPr>
        </p:nvSpPr>
        <p:spPr/>
        <p:txBody>
          <a:bodyPr/>
          <a:lstStyle/>
          <a:p>
            <a:fld id="{B034A920-49BE-40C6-A2AC-66864B722DF6}" type="slidenum">
              <a:rPr lang="ru-RU" smtClean="0"/>
              <a:t>‹#›</a:t>
            </a:fld>
            <a:endParaRPr lang="ru-RU"/>
          </a:p>
        </p:txBody>
      </p:sp>
    </p:spTree>
    <p:extLst>
      <p:ext uri="{BB962C8B-B14F-4D97-AF65-F5344CB8AC3E}">
        <p14:creationId xmlns:p14="http://schemas.microsoft.com/office/powerpoint/2010/main" val="75020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BD2C80-EADF-41B2-8EC1-E9288DDCDB00}"/>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DDCA405E-815F-4E37-B3A5-B8243A5B3CC5}"/>
              </a:ext>
            </a:extLst>
          </p:cNvPr>
          <p:cNvSpPr>
            <a:spLocks noGrp="1"/>
          </p:cNvSpPr>
          <p:nvPr>
            <p:ph type="dt" sz="half" idx="10"/>
          </p:nvPr>
        </p:nvSpPr>
        <p:spPr/>
        <p:txBody>
          <a:bodyPr/>
          <a:lstStyle/>
          <a:p>
            <a:fld id="{C3E2BF4D-DA85-4883-BDA7-8FCC3D6F7226}" type="datetimeFigureOut">
              <a:rPr lang="ru-RU" smtClean="0"/>
              <a:t>05.05.2023</a:t>
            </a:fld>
            <a:endParaRPr lang="ru-RU"/>
          </a:p>
        </p:txBody>
      </p:sp>
      <p:sp>
        <p:nvSpPr>
          <p:cNvPr id="4" name="Нижний колонтитул 3">
            <a:extLst>
              <a:ext uri="{FF2B5EF4-FFF2-40B4-BE49-F238E27FC236}">
                <a16:creationId xmlns:a16="http://schemas.microsoft.com/office/drawing/2014/main" id="{E42E0349-9808-406A-AF0D-06B9F390B843}"/>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7DF5CF74-A916-41D2-9104-3EA6193F2524}"/>
              </a:ext>
            </a:extLst>
          </p:cNvPr>
          <p:cNvSpPr>
            <a:spLocks noGrp="1"/>
          </p:cNvSpPr>
          <p:nvPr>
            <p:ph type="sldNum" sz="quarter" idx="12"/>
          </p:nvPr>
        </p:nvSpPr>
        <p:spPr/>
        <p:txBody>
          <a:bodyPr/>
          <a:lstStyle/>
          <a:p>
            <a:fld id="{B034A920-49BE-40C6-A2AC-66864B722DF6}" type="slidenum">
              <a:rPr lang="ru-RU" smtClean="0"/>
              <a:t>‹#›</a:t>
            </a:fld>
            <a:endParaRPr lang="ru-RU"/>
          </a:p>
        </p:txBody>
      </p:sp>
    </p:spTree>
    <p:extLst>
      <p:ext uri="{BB962C8B-B14F-4D97-AF65-F5344CB8AC3E}">
        <p14:creationId xmlns:p14="http://schemas.microsoft.com/office/powerpoint/2010/main" val="2131883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E8707F7-EFA1-42BA-A438-D724B3485698}"/>
              </a:ext>
            </a:extLst>
          </p:cNvPr>
          <p:cNvSpPr>
            <a:spLocks noGrp="1"/>
          </p:cNvSpPr>
          <p:nvPr>
            <p:ph type="dt" sz="half" idx="10"/>
          </p:nvPr>
        </p:nvSpPr>
        <p:spPr/>
        <p:txBody>
          <a:bodyPr/>
          <a:lstStyle/>
          <a:p>
            <a:fld id="{C3E2BF4D-DA85-4883-BDA7-8FCC3D6F7226}" type="datetimeFigureOut">
              <a:rPr lang="ru-RU" smtClean="0"/>
              <a:t>05.05.2023</a:t>
            </a:fld>
            <a:endParaRPr lang="ru-RU"/>
          </a:p>
        </p:txBody>
      </p:sp>
      <p:sp>
        <p:nvSpPr>
          <p:cNvPr id="3" name="Нижний колонтитул 2">
            <a:extLst>
              <a:ext uri="{FF2B5EF4-FFF2-40B4-BE49-F238E27FC236}">
                <a16:creationId xmlns:a16="http://schemas.microsoft.com/office/drawing/2014/main" id="{F590BCB0-19B8-4AB1-9135-D0769CE6E61F}"/>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F868615B-BBE4-41E9-BA22-55BA2765C67A}"/>
              </a:ext>
            </a:extLst>
          </p:cNvPr>
          <p:cNvSpPr>
            <a:spLocks noGrp="1"/>
          </p:cNvSpPr>
          <p:nvPr>
            <p:ph type="sldNum" sz="quarter" idx="12"/>
          </p:nvPr>
        </p:nvSpPr>
        <p:spPr/>
        <p:txBody>
          <a:bodyPr/>
          <a:lstStyle/>
          <a:p>
            <a:fld id="{B034A920-49BE-40C6-A2AC-66864B722DF6}" type="slidenum">
              <a:rPr lang="ru-RU" smtClean="0"/>
              <a:t>‹#›</a:t>
            </a:fld>
            <a:endParaRPr lang="ru-RU"/>
          </a:p>
        </p:txBody>
      </p:sp>
    </p:spTree>
    <p:extLst>
      <p:ext uri="{BB962C8B-B14F-4D97-AF65-F5344CB8AC3E}">
        <p14:creationId xmlns:p14="http://schemas.microsoft.com/office/powerpoint/2010/main" val="21655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D98EEB-491C-4D65-A5A7-A607322E622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27D83FDE-5CD6-4420-B170-C3BEAF5C7A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926990EC-CCD4-4943-ADD7-5F1A8319CA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4934758-1621-4E9A-AEC9-AA04B49B48F1}"/>
              </a:ext>
            </a:extLst>
          </p:cNvPr>
          <p:cNvSpPr>
            <a:spLocks noGrp="1"/>
          </p:cNvSpPr>
          <p:nvPr>
            <p:ph type="dt" sz="half" idx="10"/>
          </p:nvPr>
        </p:nvSpPr>
        <p:spPr/>
        <p:txBody>
          <a:bodyPr/>
          <a:lstStyle/>
          <a:p>
            <a:fld id="{C3E2BF4D-DA85-4883-BDA7-8FCC3D6F7226}" type="datetimeFigureOut">
              <a:rPr lang="ru-RU" smtClean="0"/>
              <a:t>05.05.2023</a:t>
            </a:fld>
            <a:endParaRPr lang="ru-RU"/>
          </a:p>
        </p:txBody>
      </p:sp>
      <p:sp>
        <p:nvSpPr>
          <p:cNvPr id="6" name="Нижний колонтитул 5">
            <a:extLst>
              <a:ext uri="{FF2B5EF4-FFF2-40B4-BE49-F238E27FC236}">
                <a16:creationId xmlns:a16="http://schemas.microsoft.com/office/drawing/2014/main" id="{CA93578E-7349-48FE-A3E5-A2F4A921323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EC6B241-9407-4EE0-9A3A-02AA318B9492}"/>
              </a:ext>
            </a:extLst>
          </p:cNvPr>
          <p:cNvSpPr>
            <a:spLocks noGrp="1"/>
          </p:cNvSpPr>
          <p:nvPr>
            <p:ph type="sldNum" sz="quarter" idx="12"/>
          </p:nvPr>
        </p:nvSpPr>
        <p:spPr/>
        <p:txBody>
          <a:bodyPr/>
          <a:lstStyle/>
          <a:p>
            <a:fld id="{B034A920-49BE-40C6-A2AC-66864B722DF6}" type="slidenum">
              <a:rPr lang="ru-RU" smtClean="0"/>
              <a:t>‹#›</a:t>
            </a:fld>
            <a:endParaRPr lang="ru-RU"/>
          </a:p>
        </p:txBody>
      </p:sp>
    </p:spTree>
    <p:extLst>
      <p:ext uri="{BB962C8B-B14F-4D97-AF65-F5344CB8AC3E}">
        <p14:creationId xmlns:p14="http://schemas.microsoft.com/office/powerpoint/2010/main" val="2248937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00ED5F-10B4-4240-8A47-DFFC40A434B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876AD6E-E671-42F5-9F25-BD1A9B9586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80C529DC-1F3D-4726-84E6-49EAEC88FD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6F69BEC4-44C8-4924-A9CE-21877723885B}"/>
              </a:ext>
            </a:extLst>
          </p:cNvPr>
          <p:cNvSpPr>
            <a:spLocks noGrp="1"/>
          </p:cNvSpPr>
          <p:nvPr>
            <p:ph type="dt" sz="half" idx="10"/>
          </p:nvPr>
        </p:nvSpPr>
        <p:spPr/>
        <p:txBody>
          <a:bodyPr/>
          <a:lstStyle/>
          <a:p>
            <a:fld id="{C3E2BF4D-DA85-4883-BDA7-8FCC3D6F7226}" type="datetimeFigureOut">
              <a:rPr lang="ru-RU" smtClean="0"/>
              <a:t>05.05.2023</a:t>
            </a:fld>
            <a:endParaRPr lang="ru-RU"/>
          </a:p>
        </p:txBody>
      </p:sp>
      <p:sp>
        <p:nvSpPr>
          <p:cNvPr id="6" name="Нижний колонтитул 5">
            <a:extLst>
              <a:ext uri="{FF2B5EF4-FFF2-40B4-BE49-F238E27FC236}">
                <a16:creationId xmlns:a16="http://schemas.microsoft.com/office/drawing/2014/main" id="{F32D2B17-065E-47D5-B6CA-3C4A0401E6A3}"/>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43DAE4C-8341-434C-8EA5-D69308CC679E}"/>
              </a:ext>
            </a:extLst>
          </p:cNvPr>
          <p:cNvSpPr>
            <a:spLocks noGrp="1"/>
          </p:cNvSpPr>
          <p:nvPr>
            <p:ph type="sldNum" sz="quarter" idx="12"/>
          </p:nvPr>
        </p:nvSpPr>
        <p:spPr/>
        <p:txBody>
          <a:bodyPr/>
          <a:lstStyle/>
          <a:p>
            <a:fld id="{B034A920-49BE-40C6-A2AC-66864B722DF6}" type="slidenum">
              <a:rPr lang="ru-RU" smtClean="0"/>
              <a:t>‹#›</a:t>
            </a:fld>
            <a:endParaRPr lang="ru-RU"/>
          </a:p>
        </p:txBody>
      </p:sp>
    </p:spTree>
    <p:extLst>
      <p:ext uri="{BB962C8B-B14F-4D97-AF65-F5344CB8AC3E}">
        <p14:creationId xmlns:p14="http://schemas.microsoft.com/office/powerpoint/2010/main" val="2925435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alpha val="29000"/>
              </a:schemeClr>
            </a:gs>
            <a:gs pos="59000">
              <a:schemeClr val="accent6">
                <a:lumMod val="45000"/>
                <a:lumOff val="55000"/>
                <a:alpha val="81000"/>
              </a:schemeClr>
            </a:gs>
            <a:gs pos="91000">
              <a:schemeClr val="accent6">
                <a:lumMod val="45000"/>
                <a:lumOff val="55000"/>
                <a:alpha val="27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4CE15E-6421-4012-9C16-0068726C4E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9C42B9AE-DD31-46A6-A878-3737709486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F03835D-3A29-444E-852F-61E34C92F0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E2BF4D-DA85-4883-BDA7-8FCC3D6F7226}" type="datetimeFigureOut">
              <a:rPr lang="ru-RU" smtClean="0"/>
              <a:t>05.05.2023</a:t>
            </a:fld>
            <a:endParaRPr lang="ru-RU"/>
          </a:p>
        </p:txBody>
      </p:sp>
      <p:sp>
        <p:nvSpPr>
          <p:cNvPr id="5" name="Нижний колонтитул 4">
            <a:extLst>
              <a:ext uri="{FF2B5EF4-FFF2-40B4-BE49-F238E27FC236}">
                <a16:creationId xmlns:a16="http://schemas.microsoft.com/office/drawing/2014/main" id="{35534C0D-C60E-4373-BA26-B20BF8B68D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8E4B0A92-8251-47E0-8F85-40AAA662BB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34A920-49BE-40C6-A2AC-66864B722DF6}" type="slidenum">
              <a:rPr lang="ru-RU" smtClean="0"/>
              <a:t>‹#›</a:t>
            </a:fld>
            <a:endParaRPr lang="ru-RU"/>
          </a:p>
        </p:txBody>
      </p:sp>
    </p:spTree>
    <p:extLst>
      <p:ext uri="{BB962C8B-B14F-4D97-AF65-F5344CB8AC3E}">
        <p14:creationId xmlns:p14="http://schemas.microsoft.com/office/powerpoint/2010/main" val="3776607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33186D-02A6-4C0E-8678-2DF78979F38F}"/>
              </a:ext>
            </a:extLst>
          </p:cNvPr>
          <p:cNvSpPr>
            <a:spLocks noGrp="1"/>
          </p:cNvSpPr>
          <p:nvPr>
            <p:ph type="ctrTitle"/>
          </p:nvPr>
        </p:nvSpPr>
        <p:spPr>
          <a:xfrm>
            <a:off x="320040" y="1676156"/>
            <a:ext cx="11490960" cy="3083877"/>
          </a:xfrm>
        </p:spPr>
        <p:txBody>
          <a:bodyPr>
            <a:normAutofit fontScale="90000"/>
          </a:bodyPr>
          <a:lstStyle/>
          <a:p>
            <a:r>
              <a:rPr lang="ru-RU" b="1" dirty="0">
                <a:solidFill>
                  <a:srgbClr val="800000"/>
                </a:solidFill>
              </a:rPr>
              <a:t> «Особенности решения заданий линии </a:t>
            </a:r>
            <a:r>
              <a:rPr lang="en-US" b="1" dirty="0" smtClean="0">
                <a:solidFill>
                  <a:srgbClr val="800000"/>
                </a:solidFill>
              </a:rPr>
              <a:t>28-</a:t>
            </a:r>
            <a:r>
              <a:rPr lang="ru-RU" b="1" dirty="0" smtClean="0">
                <a:solidFill>
                  <a:srgbClr val="800000"/>
                </a:solidFill>
              </a:rPr>
              <a:t>29 </a:t>
            </a:r>
            <a:r>
              <a:rPr lang="ru-RU" b="1" dirty="0">
                <a:solidFill>
                  <a:srgbClr val="800000"/>
                </a:solidFill>
              </a:rPr>
              <a:t>ЕГЭ по биологии, вызывающих наибольшие затруднения у учащихся»</a:t>
            </a:r>
          </a:p>
        </p:txBody>
      </p:sp>
      <p:sp>
        <p:nvSpPr>
          <p:cNvPr id="3" name="Подзаголовок 2">
            <a:extLst>
              <a:ext uri="{FF2B5EF4-FFF2-40B4-BE49-F238E27FC236}">
                <a16:creationId xmlns:a16="http://schemas.microsoft.com/office/drawing/2014/main" id="{A5DC798B-4C8C-4D87-A922-57F90DAA989E}"/>
              </a:ext>
            </a:extLst>
          </p:cNvPr>
          <p:cNvSpPr>
            <a:spLocks noGrp="1"/>
          </p:cNvSpPr>
          <p:nvPr>
            <p:ph type="subTitle" idx="1"/>
          </p:nvPr>
        </p:nvSpPr>
        <p:spPr>
          <a:xfrm>
            <a:off x="1524000" y="5138273"/>
            <a:ext cx="10287000" cy="1655762"/>
          </a:xfrm>
        </p:spPr>
        <p:txBody>
          <a:bodyPr>
            <a:normAutofit/>
          </a:bodyPr>
          <a:lstStyle/>
          <a:p>
            <a:pPr algn="r"/>
            <a:r>
              <a:rPr lang="ru-RU" b="1" dirty="0">
                <a:solidFill>
                  <a:schemeClr val="accent6">
                    <a:lumMod val="50000"/>
                  </a:schemeClr>
                </a:solidFill>
              </a:rPr>
              <a:t> </a:t>
            </a:r>
            <a:endParaRPr lang="ru-RU" dirty="0">
              <a:solidFill>
                <a:schemeClr val="accent6">
                  <a:lumMod val="50000"/>
                </a:schemeClr>
              </a:solidFill>
            </a:endParaRPr>
          </a:p>
        </p:txBody>
      </p:sp>
    </p:spTree>
    <p:extLst>
      <p:ext uri="{BB962C8B-B14F-4D97-AF65-F5344CB8AC3E}">
        <p14:creationId xmlns:p14="http://schemas.microsoft.com/office/powerpoint/2010/main" val="1123686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157655" y="-155153"/>
            <a:ext cx="11196145" cy="1325563"/>
          </a:xfrm>
        </p:spPr>
        <p:txBody>
          <a:bodyPr/>
          <a:lstStyle/>
          <a:p>
            <a:r>
              <a:rPr lang="ru-RU" b="1" dirty="0">
                <a:solidFill>
                  <a:schemeClr val="accent1">
                    <a:lumMod val="50000"/>
                  </a:schemeClr>
                </a:solidFill>
              </a:rPr>
              <a:t>Задачи на </a:t>
            </a:r>
            <a:r>
              <a:rPr lang="ru-RU" b="1" dirty="0" err="1">
                <a:solidFill>
                  <a:schemeClr val="accent1">
                    <a:lumMod val="50000"/>
                  </a:schemeClr>
                </a:solidFill>
              </a:rPr>
              <a:t>палиндромные</a:t>
            </a:r>
            <a:r>
              <a:rPr lang="ru-RU" b="1" dirty="0">
                <a:solidFill>
                  <a:schemeClr val="accent1">
                    <a:lumMod val="50000"/>
                  </a:schemeClr>
                </a:solidFill>
              </a:rPr>
              <a:t> последовательности</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204951" y="930166"/>
            <a:ext cx="11839903" cy="5927834"/>
          </a:xfrm>
        </p:spPr>
        <p:txBody>
          <a:bodyPr>
            <a:normAutofit fontScale="92500" lnSpcReduction="20000"/>
          </a:bodyPr>
          <a:lstStyle/>
          <a:p>
            <a:pPr marL="0" indent="0" algn="just">
              <a:buNone/>
            </a:pPr>
            <a:r>
              <a:rPr lang="ru-RU" dirty="0">
                <a:solidFill>
                  <a:schemeClr val="tx2">
                    <a:lumMod val="50000"/>
                  </a:schemeClr>
                </a:solidFill>
              </a:rPr>
              <a:t>1. Известно, что комплементарные цепи нуклеиновых кислот антипараллельны (5' концу в одной цепи соответствует 3' конец другой цепи). Синтез нуклеиновых кислот начинается с 5' конца. Рибосома движется по </a:t>
            </a:r>
            <a:r>
              <a:rPr lang="ru-RU" dirty="0" err="1">
                <a:solidFill>
                  <a:schemeClr val="tx2">
                    <a:lumMod val="50000"/>
                  </a:schemeClr>
                </a:solidFill>
              </a:rPr>
              <a:t>иРНК</a:t>
            </a:r>
            <a:r>
              <a:rPr lang="ru-RU" dirty="0">
                <a:solidFill>
                  <a:schemeClr val="tx2">
                    <a:lumMod val="50000"/>
                  </a:schemeClr>
                </a:solidFill>
              </a:rPr>
              <a:t> в направлении от 5' к 3' концу. Все виды РНК синтезируются на ДНК-матрице. В цепи РНК и ДНК могут иметься специальные </a:t>
            </a:r>
            <a:r>
              <a:rPr lang="ru-RU" b="1" dirty="0">
                <a:solidFill>
                  <a:srgbClr val="800000"/>
                </a:solidFill>
              </a:rPr>
              <a:t>комплементарные участки — палиндромы</a:t>
            </a:r>
            <a:r>
              <a:rPr lang="ru-RU" dirty="0">
                <a:solidFill>
                  <a:schemeClr val="tx2">
                    <a:lumMod val="50000"/>
                  </a:schemeClr>
                </a:solidFill>
              </a:rPr>
              <a:t>, благодаря которым у молекулы может возникать вторичная структура. Фрагмент молекулы ДНК, на которой синтезируется участок центральной петли </a:t>
            </a:r>
            <a:r>
              <a:rPr lang="ru-RU" dirty="0" err="1">
                <a:solidFill>
                  <a:schemeClr val="tx2">
                    <a:lumMod val="50000"/>
                  </a:schemeClr>
                </a:solidFill>
              </a:rPr>
              <a:t>тРНК</a:t>
            </a:r>
            <a:r>
              <a:rPr lang="ru-RU" dirty="0">
                <a:solidFill>
                  <a:schemeClr val="tx2">
                    <a:lumMod val="50000"/>
                  </a:schemeClr>
                </a:solidFill>
              </a:rPr>
              <a:t>, имеет следующую последовательность нуклеотидов (нижняя цепь — матричная):</a:t>
            </a:r>
          </a:p>
          <a:p>
            <a:pPr marL="0" indent="0" algn="ctr">
              <a:buNone/>
            </a:pPr>
            <a:r>
              <a:rPr lang="ru-RU" b="1" dirty="0">
                <a:solidFill>
                  <a:schemeClr val="tx2">
                    <a:lumMod val="50000"/>
                  </a:schemeClr>
                </a:solidFill>
              </a:rPr>
              <a:t>5’- ГААТТЦЦТГЦЦГААТТЦ - 3’</a:t>
            </a:r>
          </a:p>
          <a:p>
            <a:pPr marL="0" indent="0" algn="ctr">
              <a:buNone/>
            </a:pPr>
            <a:r>
              <a:rPr lang="ru-RU" b="1" dirty="0">
                <a:solidFill>
                  <a:schemeClr val="tx2">
                    <a:lumMod val="50000"/>
                  </a:schemeClr>
                </a:solidFill>
              </a:rPr>
              <a:t>3’- ЦТТААГГАЦГГЦТТААГ-5’</a:t>
            </a:r>
          </a:p>
          <a:p>
            <a:pPr marL="0" indent="0" algn="just">
              <a:buNone/>
            </a:pPr>
            <a:r>
              <a:rPr lang="ru-RU" dirty="0">
                <a:solidFill>
                  <a:schemeClr val="tx2">
                    <a:lumMod val="50000"/>
                  </a:schemeClr>
                </a:solidFill>
              </a:rPr>
              <a:t>Установите нуклеотидную последовательность участка </a:t>
            </a:r>
            <a:r>
              <a:rPr lang="ru-RU" dirty="0" err="1">
                <a:solidFill>
                  <a:schemeClr val="tx2">
                    <a:lumMod val="50000"/>
                  </a:schemeClr>
                </a:solidFill>
              </a:rPr>
              <a:t>тРНК</a:t>
            </a:r>
            <a:r>
              <a:rPr lang="ru-RU" dirty="0">
                <a:solidFill>
                  <a:schemeClr val="tx2">
                    <a:lumMod val="50000"/>
                  </a:schemeClr>
                </a:solidFill>
              </a:rPr>
              <a:t>, который синтезируется на данном фрагменте. Найдите на данном участке палиндром и установите вторичную структуру центральной петли </a:t>
            </a:r>
            <a:r>
              <a:rPr lang="ru-RU" dirty="0" err="1">
                <a:solidFill>
                  <a:schemeClr val="tx2">
                    <a:lumMod val="50000"/>
                  </a:schemeClr>
                </a:solidFill>
              </a:rPr>
              <a:t>тРНК</a:t>
            </a:r>
            <a:r>
              <a:rPr lang="ru-RU" dirty="0">
                <a:solidFill>
                  <a:schemeClr val="tx2">
                    <a:lumMod val="50000"/>
                  </a:schemeClr>
                </a:solidFill>
              </a:rPr>
              <a:t>. Определите аминокислоту, которую будет переносить эта </a:t>
            </a:r>
            <a:r>
              <a:rPr lang="ru-RU" dirty="0" err="1">
                <a:solidFill>
                  <a:schemeClr val="tx2">
                    <a:lumMod val="50000"/>
                  </a:schemeClr>
                </a:solidFill>
              </a:rPr>
              <a:t>тРНК</a:t>
            </a:r>
            <a:r>
              <a:rPr lang="ru-RU" dirty="0">
                <a:solidFill>
                  <a:schemeClr val="tx2">
                    <a:lumMod val="50000"/>
                  </a:schemeClr>
                </a:solidFill>
              </a:rPr>
              <a:t> в процессе биосинтеза белка, если антикодон равноудален от концов палиндрома. Объясните последовательность решения задачи. Для решения используйте таблицу генетического кода. При написании нуклеиновых кислот указывайте направление цепи.</a:t>
            </a:r>
          </a:p>
        </p:txBody>
      </p:sp>
    </p:spTree>
    <p:extLst>
      <p:ext uri="{BB962C8B-B14F-4D97-AF65-F5344CB8AC3E}">
        <p14:creationId xmlns:p14="http://schemas.microsoft.com/office/powerpoint/2010/main" val="3256588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Немного теории</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p:txBody>
          <a:bodyPr>
            <a:normAutofit lnSpcReduction="10000"/>
          </a:bodyPr>
          <a:lstStyle/>
          <a:p>
            <a:pPr marL="0" indent="0" algn="just">
              <a:buNone/>
            </a:pPr>
            <a:r>
              <a:rPr lang="ru-RU" dirty="0">
                <a:solidFill>
                  <a:schemeClr val="tx2">
                    <a:lumMod val="50000"/>
                  </a:schemeClr>
                </a:solidFill>
              </a:rPr>
              <a:t>Слово или фраза, которые одинаково читаются слева направо и справа налево. </a:t>
            </a:r>
          </a:p>
          <a:p>
            <a:pPr marL="0" indent="0" algn="just">
              <a:buNone/>
            </a:pPr>
            <a:r>
              <a:rPr lang="ru-RU" b="1" dirty="0">
                <a:solidFill>
                  <a:schemeClr val="tx2">
                    <a:lumMod val="50000"/>
                  </a:schemeClr>
                </a:solidFill>
              </a:rPr>
              <a:t>Палиндромы</a:t>
            </a:r>
          </a:p>
          <a:p>
            <a:pPr marL="0" indent="0" algn="just">
              <a:buNone/>
            </a:pPr>
            <a:r>
              <a:rPr lang="ru-RU" dirty="0">
                <a:solidFill>
                  <a:schemeClr val="tx2">
                    <a:lumMod val="50000"/>
                  </a:schemeClr>
                </a:solidFill>
              </a:rPr>
              <a:t>«Я иду с мечем судия»</a:t>
            </a:r>
          </a:p>
          <a:p>
            <a:pPr marL="0" indent="0" algn="just">
              <a:buNone/>
            </a:pPr>
            <a:r>
              <a:rPr lang="ru-RU" dirty="0">
                <a:solidFill>
                  <a:schemeClr val="tx2">
                    <a:lumMod val="50000"/>
                  </a:schemeClr>
                </a:solidFill>
              </a:rPr>
              <a:t>«А роза упала на лапу </a:t>
            </a:r>
            <a:r>
              <a:rPr lang="ru-RU" dirty="0" err="1">
                <a:solidFill>
                  <a:schemeClr val="tx2">
                    <a:lumMod val="50000"/>
                  </a:schemeClr>
                </a:solidFill>
              </a:rPr>
              <a:t>Азора</a:t>
            </a:r>
            <a:r>
              <a:rPr lang="ru-RU" dirty="0">
                <a:solidFill>
                  <a:schemeClr val="tx2">
                    <a:lumMod val="50000"/>
                  </a:schemeClr>
                </a:solidFill>
              </a:rPr>
              <a:t>»</a:t>
            </a:r>
          </a:p>
          <a:p>
            <a:pPr marL="0" indent="0" algn="just">
              <a:buNone/>
            </a:pPr>
            <a:r>
              <a:rPr lang="ru-RU" dirty="0">
                <a:solidFill>
                  <a:schemeClr val="tx2">
                    <a:lumMod val="50000"/>
                  </a:schemeClr>
                </a:solidFill>
              </a:rPr>
              <a:t>«Казак»</a:t>
            </a:r>
          </a:p>
          <a:p>
            <a:pPr marL="0" indent="0" algn="just">
              <a:buNone/>
            </a:pPr>
            <a:r>
              <a:rPr lang="ru-RU" dirty="0">
                <a:solidFill>
                  <a:schemeClr val="tx2">
                    <a:lumMod val="50000"/>
                  </a:schemeClr>
                </a:solidFill>
              </a:rPr>
              <a:t>«Аргентина манит негра»</a:t>
            </a:r>
          </a:p>
          <a:p>
            <a:pPr marL="0" indent="0" algn="just">
              <a:buNone/>
            </a:pPr>
            <a:r>
              <a:rPr lang="ru-RU" dirty="0">
                <a:solidFill>
                  <a:schemeClr val="tx2">
                    <a:lumMod val="50000"/>
                  </a:schemeClr>
                </a:solidFill>
              </a:rPr>
              <a:t>«Мадам»</a:t>
            </a:r>
          </a:p>
          <a:p>
            <a:pPr marL="0" indent="0" algn="just">
              <a:buNone/>
            </a:pPr>
            <a:r>
              <a:rPr lang="ru-RU" dirty="0">
                <a:solidFill>
                  <a:schemeClr val="tx2">
                    <a:lumMod val="50000"/>
                  </a:schemeClr>
                </a:solidFill>
              </a:rPr>
              <a:t>«А луна канула»</a:t>
            </a:r>
          </a:p>
        </p:txBody>
      </p:sp>
    </p:spTree>
    <p:extLst>
      <p:ext uri="{BB962C8B-B14F-4D97-AF65-F5344CB8AC3E}">
        <p14:creationId xmlns:p14="http://schemas.microsoft.com/office/powerpoint/2010/main" val="3650634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Немного теории</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p:txBody>
          <a:bodyPr>
            <a:normAutofit/>
          </a:bodyPr>
          <a:lstStyle/>
          <a:p>
            <a:pPr marL="0" indent="0" algn="just">
              <a:buNone/>
            </a:pPr>
            <a:r>
              <a:rPr lang="ru-RU" dirty="0">
                <a:solidFill>
                  <a:schemeClr val="tx2">
                    <a:lumMod val="50000"/>
                  </a:schemeClr>
                </a:solidFill>
              </a:rPr>
              <a:t>ПАЛИНДРО́МЫ в молекулярной генетике</a:t>
            </a:r>
          </a:p>
          <a:p>
            <a:pPr marL="0" indent="0" algn="just">
              <a:buNone/>
            </a:pPr>
            <a:r>
              <a:rPr lang="ru-RU" dirty="0">
                <a:solidFill>
                  <a:schemeClr val="tx2">
                    <a:lumMod val="50000"/>
                  </a:schemeClr>
                </a:solidFill>
              </a:rPr>
              <a:t>участки ДНК или РНК, в которых последовательность нуклеотидов совпадает с комплементарной ей последовательностью при чтении в направлении от 5'-конца к 3'-концу.</a:t>
            </a:r>
          </a:p>
          <a:p>
            <a:pPr marL="0" indent="0" algn="just">
              <a:buNone/>
            </a:pPr>
            <a:endParaRPr lang="ru-RU" dirty="0">
              <a:solidFill>
                <a:schemeClr val="tx2">
                  <a:lumMod val="50000"/>
                </a:schemeClr>
              </a:solidFill>
            </a:endParaRPr>
          </a:p>
          <a:p>
            <a:pPr marL="0" indent="0" algn="just">
              <a:buNone/>
            </a:pPr>
            <a:endParaRPr lang="ru-RU" dirty="0">
              <a:solidFill>
                <a:schemeClr val="tx2">
                  <a:lumMod val="50000"/>
                </a:schemeClr>
              </a:solidFill>
            </a:endParaRPr>
          </a:p>
        </p:txBody>
      </p:sp>
    </p:spTree>
    <p:extLst>
      <p:ext uri="{BB962C8B-B14F-4D97-AF65-F5344CB8AC3E}">
        <p14:creationId xmlns:p14="http://schemas.microsoft.com/office/powerpoint/2010/main" val="2187748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Немного теории</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p:txBody>
          <a:bodyPr>
            <a:normAutofit/>
          </a:bodyPr>
          <a:lstStyle/>
          <a:p>
            <a:pPr marL="0" indent="0" algn="just">
              <a:buNone/>
            </a:pPr>
            <a:r>
              <a:rPr lang="ru-RU" dirty="0">
                <a:solidFill>
                  <a:schemeClr val="tx2">
                    <a:lumMod val="50000"/>
                  </a:schemeClr>
                </a:solidFill>
              </a:rPr>
              <a:t>Последовательность ДНК – </a:t>
            </a:r>
            <a:r>
              <a:rPr lang="ru-RU" dirty="0" err="1">
                <a:solidFill>
                  <a:schemeClr val="tx2">
                    <a:lumMod val="50000"/>
                  </a:schemeClr>
                </a:solidFill>
              </a:rPr>
              <a:t>палиндпром</a:t>
            </a:r>
            <a:r>
              <a:rPr lang="ru-RU" dirty="0">
                <a:solidFill>
                  <a:schemeClr val="tx2">
                    <a:lumMod val="50000"/>
                  </a:schemeClr>
                </a:solidFill>
              </a:rPr>
              <a:t>: </a:t>
            </a:r>
          </a:p>
          <a:p>
            <a:pPr marL="0" indent="0" algn="just">
              <a:buNone/>
            </a:pPr>
            <a:r>
              <a:rPr lang="ru-RU" b="1" dirty="0">
                <a:solidFill>
                  <a:schemeClr val="tx2">
                    <a:lumMod val="50000"/>
                  </a:schemeClr>
                </a:solidFill>
              </a:rPr>
              <a:t>5’-AЦЦГЦГГT-3’  </a:t>
            </a:r>
          </a:p>
          <a:p>
            <a:pPr marL="0" lvl="0" indent="0" algn="just">
              <a:buNone/>
            </a:pPr>
            <a:r>
              <a:rPr lang="ru-RU" b="1" dirty="0">
                <a:solidFill>
                  <a:srgbClr val="44546A">
                    <a:lumMod val="50000"/>
                  </a:srgbClr>
                </a:solidFill>
              </a:rPr>
              <a:t>3’-ТГГЦГЦЦА-5’  </a:t>
            </a:r>
            <a:endParaRPr lang="ru-RU" b="1" dirty="0">
              <a:solidFill>
                <a:schemeClr val="tx2">
                  <a:lumMod val="50000"/>
                </a:schemeClr>
              </a:solidFill>
            </a:endParaRPr>
          </a:p>
          <a:p>
            <a:pPr marL="0" indent="0" algn="just">
              <a:buNone/>
            </a:pPr>
            <a:r>
              <a:rPr lang="ru-RU" dirty="0">
                <a:solidFill>
                  <a:schemeClr val="tx2">
                    <a:lumMod val="50000"/>
                  </a:schemeClr>
                </a:solidFill>
              </a:rPr>
              <a:t>Палиндром имеет центр (ось) симметрии, относительно которого последовательности левой и правой половины также комплементарны друг другу.</a:t>
            </a:r>
          </a:p>
          <a:p>
            <a:pPr marL="0" indent="0" algn="just">
              <a:buNone/>
            </a:pPr>
            <a:endParaRPr lang="ru-RU" dirty="0">
              <a:solidFill>
                <a:schemeClr val="tx2">
                  <a:lumMod val="50000"/>
                </a:schemeClr>
              </a:solidFill>
            </a:endParaRPr>
          </a:p>
          <a:p>
            <a:pPr marL="0" indent="0" algn="just">
              <a:buNone/>
            </a:pPr>
            <a:endParaRPr lang="ru-RU" dirty="0">
              <a:solidFill>
                <a:schemeClr val="tx2">
                  <a:lumMod val="50000"/>
                </a:schemeClr>
              </a:solidFill>
            </a:endParaRPr>
          </a:p>
        </p:txBody>
      </p:sp>
    </p:spTree>
    <p:extLst>
      <p:ext uri="{BB962C8B-B14F-4D97-AF65-F5344CB8AC3E}">
        <p14:creationId xmlns:p14="http://schemas.microsoft.com/office/powerpoint/2010/main" val="4174775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89" y="896471"/>
            <a:ext cx="12162308" cy="5091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7419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Требования к оформлению</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p:txBody>
          <a:bodyPr>
            <a:normAutofit/>
          </a:bodyPr>
          <a:lstStyle/>
          <a:p>
            <a:pPr marL="514350" indent="-514350" algn="just">
              <a:buAutoNum type="arabicParenR"/>
            </a:pPr>
            <a:r>
              <a:rPr lang="ru-RU" dirty="0">
                <a:solidFill>
                  <a:schemeClr val="tx2">
                    <a:lumMod val="50000"/>
                  </a:schemeClr>
                </a:solidFill>
              </a:rPr>
              <a:t>нуклеотидная последовательность участка тРНК:</a:t>
            </a:r>
          </a:p>
          <a:p>
            <a:pPr marL="0" indent="0" algn="just">
              <a:buNone/>
            </a:pPr>
            <a:r>
              <a:rPr lang="ru-RU" dirty="0">
                <a:solidFill>
                  <a:schemeClr val="tx2">
                    <a:lumMod val="50000"/>
                  </a:schemeClr>
                </a:solidFill>
              </a:rPr>
              <a:t>тРНК образуется на матрице ДНК по принципу комплементарности и антипараллельно</a:t>
            </a:r>
          </a:p>
          <a:p>
            <a:pPr marL="0" indent="0" algn="just">
              <a:buNone/>
            </a:pPr>
            <a:r>
              <a:rPr lang="ru-RU" dirty="0">
                <a:solidFill>
                  <a:srgbClr val="44546A">
                    <a:lumMod val="50000"/>
                  </a:srgbClr>
                </a:solidFill>
              </a:rPr>
              <a:t>3’- ЦТТААГГАЦГГЦТТААГ-5’</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ru-RU" sz="2800" b="0" i="0" u="none" strike="noStrike" kern="1200" cap="none" spc="0" normalizeH="0" baseline="0" noProof="0" dirty="0">
                <a:ln>
                  <a:noFill/>
                </a:ln>
                <a:solidFill>
                  <a:srgbClr val="44546A">
                    <a:lumMod val="50000"/>
                  </a:srgbClr>
                </a:solidFill>
                <a:effectLst/>
                <a:uLnTx/>
                <a:uFillTx/>
                <a:latin typeface="Calibri"/>
                <a:ea typeface="+mn-ea"/>
                <a:cs typeface="+mn-cs"/>
              </a:rPr>
              <a:t>5</a:t>
            </a:r>
            <a:r>
              <a:rPr kumimoji="0" lang="ru-RU" sz="2800" b="0" u="none" strike="noStrike" kern="1200" cap="none" spc="0" normalizeH="0" baseline="0" noProof="0" dirty="0">
                <a:ln>
                  <a:noFill/>
                </a:ln>
                <a:solidFill>
                  <a:srgbClr val="44546A">
                    <a:lumMod val="50000"/>
                  </a:srgbClr>
                </a:solidFill>
                <a:effectLst/>
                <a:uLnTx/>
                <a:uFillTx/>
                <a:latin typeface="Calibri"/>
                <a:ea typeface="+mn-ea"/>
                <a:cs typeface="+mn-cs"/>
              </a:rPr>
              <a:t>’</a:t>
            </a:r>
            <a:r>
              <a:rPr lang="ru-RU" dirty="0">
                <a:solidFill>
                  <a:schemeClr val="tx2">
                    <a:lumMod val="50000"/>
                  </a:schemeClr>
                </a:solidFill>
                <a:latin typeface="Calibri"/>
              </a:rPr>
              <a:t>- ГААУУЦЦУГЦЦГААУУЦ - </a:t>
            </a:r>
            <a:r>
              <a:rPr kumimoji="0" lang="ru-RU" sz="2800" b="0" i="0" u="none" strike="noStrike" kern="1200" cap="none" spc="0" normalizeH="0" baseline="0" noProof="0" dirty="0">
                <a:ln>
                  <a:noFill/>
                </a:ln>
                <a:solidFill>
                  <a:srgbClr val="44546A">
                    <a:lumMod val="50000"/>
                  </a:srgbClr>
                </a:solidFill>
                <a:effectLst/>
                <a:uLnTx/>
                <a:uFillTx/>
                <a:latin typeface="Calibri"/>
                <a:ea typeface="+mn-ea"/>
                <a:cs typeface="+mn-cs"/>
              </a:rPr>
              <a:t>3’</a:t>
            </a:r>
            <a:endParaRPr lang="ru-RU" dirty="0">
              <a:solidFill>
                <a:schemeClr val="tx2">
                  <a:lumMod val="50000"/>
                </a:schemeClr>
              </a:solidFill>
            </a:endParaRPr>
          </a:p>
        </p:txBody>
      </p:sp>
    </p:spTree>
    <p:extLst>
      <p:ext uri="{BB962C8B-B14F-4D97-AF65-F5344CB8AC3E}">
        <p14:creationId xmlns:p14="http://schemas.microsoft.com/office/powerpoint/2010/main" val="2488247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Требования к оформлению</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p:txBody>
          <a:bodyPr>
            <a:normAutofit lnSpcReduction="10000"/>
          </a:bodyPr>
          <a:lstStyle/>
          <a:p>
            <a:pPr marL="0" indent="0" algn="just">
              <a:buNone/>
            </a:pPr>
            <a:r>
              <a:rPr lang="ru-RU" dirty="0">
                <a:solidFill>
                  <a:schemeClr val="tx2">
                    <a:lumMod val="50000"/>
                  </a:schemeClr>
                </a:solidFill>
              </a:rPr>
              <a:t>2) палиндром в последовательности:</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ru-RU" sz="2800" b="0" i="0" u="none" strike="noStrike" kern="1200" cap="none" spc="0" normalizeH="0" baseline="0" noProof="0" dirty="0">
                <a:ln>
                  <a:noFill/>
                </a:ln>
                <a:solidFill>
                  <a:srgbClr val="44546A">
                    <a:lumMod val="50000"/>
                  </a:srgbClr>
                </a:solidFill>
                <a:effectLst/>
                <a:uLnTx/>
                <a:uFillTx/>
                <a:latin typeface="Calibri"/>
                <a:ea typeface="+mn-ea"/>
                <a:cs typeface="+mn-cs"/>
              </a:rPr>
              <a:t>5’- </a:t>
            </a:r>
            <a:r>
              <a:rPr kumimoji="0" lang="ru-RU" sz="2800" b="0" i="0" u="none" strike="noStrike" kern="1200" cap="none" spc="0" normalizeH="0" baseline="0" noProof="0" dirty="0">
                <a:ln>
                  <a:noFill/>
                </a:ln>
                <a:solidFill>
                  <a:srgbClr val="FF0000"/>
                </a:solidFill>
                <a:effectLst/>
                <a:uLnTx/>
                <a:uFillTx/>
                <a:latin typeface="Calibri"/>
                <a:ea typeface="+mn-ea"/>
                <a:cs typeface="+mn-cs"/>
              </a:rPr>
              <a:t>ГААУУЦ</a:t>
            </a:r>
            <a:r>
              <a:rPr kumimoji="0" lang="ru-RU" sz="2800" b="0" i="0" u="none" strike="noStrike" kern="1200" cap="none" spc="0" normalizeH="0" baseline="0" noProof="0" dirty="0">
                <a:ln>
                  <a:noFill/>
                </a:ln>
                <a:solidFill>
                  <a:srgbClr val="44546A">
                    <a:lumMod val="50000"/>
                  </a:srgbClr>
                </a:solidFill>
                <a:effectLst/>
                <a:uLnTx/>
                <a:uFillTx/>
                <a:latin typeface="Calibri"/>
                <a:ea typeface="+mn-ea"/>
                <a:cs typeface="+mn-cs"/>
              </a:rPr>
              <a:t>ЦУГЦЦ</a:t>
            </a:r>
            <a:r>
              <a:rPr kumimoji="0" lang="ru-RU" sz="2800" b="0" i="0" u="none" strike="noStrike" kern="1200" cap="none" spc="0" normalizeH="0" baseline="0" noProof="0" dirty="0">
                <a:ln>
                  <a:noFill/>
                </a:ln>
                <a:solidFill>
                  <a:srgbClr val="FF0000"/>
                </a:solidFill>
                <a:effectLst/>
                <a:uLnTx/>
                <a:uFillTx/>
                <a:latin typeface="Calibri"/>
                <a:ea typeface="+mn-ea"/>
                <a:cs typeface="+mn-cs"/>
              </a:rPr>
              <a:t>ГААУУЦ</a:t>
            </a:r>
            <a:r>
              <a:rPr kumimoji="0" lang="ru-RU" sz="2800" b="0" i="0" u="none" strike="noStrike" kern="1200" cap="none" spc="0" normalizeH="0" baseline="0" noProof="0" dirty="0">
                <a:ln>
                  <a:noFill/>
                </a:ln>
                <a:solidFill>
                  <a:srgbClr val="44546A">
                    <a:lumMod val="50000"/>
                  </a:srgbClr>
                </a:solidFill>
                <a:effectLst/>
                <a:uLnTx/>
                <a:uFillTx/>
                <a:latin typeface="Calibri"/>
                <a:ea typeface="+mn-ea"/>
                <a:cs typeface="+mn-cs"/>
              </a:rPr>
              <a:t> - 3’</a:t>
            </a:r>
          </a:p>
          <a:p>
            <a:pPr marL="0" indent="0" algn="just">
              <a:buNone/>
            </a:pPr>
            <a:r>
              <a:rPr lang="ru-RU" dirty="0">
                <a:solidFill>
                  <a:schemeClr val="tx2">
                    <a:lumMod val="50000"/>
                  </a:schemeClr>
                </a:solidFill>
              </a:rPr>
              <a:t>Палиндромы выделены цветом</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ru-RU" sz="2800" b="0" i="0" u="none" strike="noStrike" kern="1200" cap="none" spc="0" normalizeH="0" baseline="0" noProof="0" dirty="0">
                <a:ln>
                  <a:noFill/>
                </a:ln>
                <a:solidFill>
                  <a:schemeClr val="tx2">
                    <a:lumMod val="50000"/>
                  </a:schemeClr>
                </a:solidFill>
                <a:effectLst/>
                <a:uLnTx/>
                <a:uFillTx/>
                <a:latin typeface="Calibri"/>
                <a:ea typeface="+mn-ea"/>
                <a:cs typeface="+mn-cs"/>
              </a:rPr>
              <a:t>Палиндром: </a:t>
            </a:r>
            <a:r>
              <a:rPr kumimoji="0" lang="ru-RU" sz="2800" b="0" i="0" u="none" strike="noStrike" kern="1200" cap="none" spc="0" normalizeH="0" baseline="0" noProof="0" dirty="0">
                <a:ln>
                  <a:noFill/>
                </a:ln>
                <a:solidFill>
                  <a:srgbClr val="44546A">
                    <a:lumMod val="50000"/>
                  </a:srgbClr>
                </a:solidFill>
                <a:effectLst/>
                <a:uLnTx/>
                <a:uFillTx/>
                <a:latin typeface="Calibri"/>
                <a:ea typeface="+mn-ea"/>
                <a:cs typeface="+mn-cs"/>
              </a:rPr>
              <a:t>5’-</a:t>
            </a:r>
            <a:r>
              <a:rPr kumimoji="0" lang="ru-RU" sz="2800" b="0" i="0" u="none" strike="noStrike" kern="1200" cap="none" spc="0" normalizeH="0" baseline="0" noProof="0" dirty="0">
                <a:ln>
                  <a:noFill/>
                </a:ln>
                <a:solidFill>
                  <a:schemeClr val="tx2">
                    <a:lumMod val="50000"/>
                  </a:schemeClr>
                </a:solidFill>
                <a:effectLst/>
                <a:uLnTx/>
                <a:uFillTx/>
                <a:latin typeface="Calibri"/>
                <a:ea typeface="+mn-ea"/>
                <a:cs typeface="+mn-cs"/>
              </a:rPr>
              <a:t>ГААУУЦ</a:t>
            </a:r>
            <a:r>
              <a:rPr kumimoji="0" lang="ru-RU" sz="2800" b="0" i="0" u="none" strike="noStrike" kern="1200" cap="none" spc="0" normalizeH="0" baseline="0" noProof="0" dirty="0">
                <a:ln>
                  <a:noFill/>
                </a:ln>
                <a:solidFill>
                  <a:srgbClr val="44546A">
                    <a:lumMod val="50000"/>
                  </a:srgbClr>
                </a:solidFill>
                <a:effectLst/>
                <a:uLnTx/>
                <a:uFillTx/>
                <a:latin typeface="Calibri"/>
                <a:ea typeface="+mn-ea"/>
                <a:cs typeface="+mn-cs"/>
              </a:rPr>
              <a:t>- 3’</a:t>
            </a:r>
          </a:p>
          <a:p>
            <a:pPr marL="0" indent="0" algn="just">
              <a:buNone/>
            </a:pPr>
            <a:r>
              <a:rPr lang="ru-RU" dirty="0">
                <a:solidFill>
                  <a:schemeClr val="tx2">
                    <a:lumMod val="50000"/>
                  </a:schemeClr>
                </a:solidFill>
              </a:rPr>
              <a:t>3) вторичная структура тРНК (палиндромы писать ближе друг к другу):</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ru-RU" sz="2800" b="0" i="0" u="none" strike="noStrike" kern="1200" cap="none" spc="0" normalizeH="0" baseline="0" noProof="0" dirty="0">
                <a:ln>
                  <a:noFill/>
                </a:ln>
                <a:solidFill>
                  <a:srgbClr val="44546A">
                    <a:lumMod val="50000"/>
                  </a:srgbClr>
                </a:solidFill>
                <a:effectLst/>
                <a:uLnTx/>
                <a:uFillTx/>
                <a:latin typeface="Calibri"/>
                <a:ea typeface="+mn-ea"/>
                <a:cs typeface="+mn-cs"/>
              </a:rPr>
              <a:t>5’-ГААУУЦ – Ц – У</a:t>
            </a:r>
          </a:p>
          <a:p>
            <a:pPr marL="0" indent="0" algn="just">
              <a:buNone/>
              <a:defRPr/>
            </a:pPr>
            <a:r>
              <a:rPr lang="ru-RU" dirty="0">
                <a:solidFill>
                  <a:srgbClr val="44546A">
                    <a:lumMod val="50000"/>
                  </a:srgbClr>
                </a:solidFill>
              </a:rPr>
              <a:t>3’-ЦУУААГ </a:t>
            </a:r>
            <a:r>
              <a:rPr lang="ru-RU" dirty="0">
                <a:solidFill>
                  <a:srgbClr val="44546A">
                    <a:lumMod val="50000"/>
                  </a:srgbClr>
                </a:solidFill>
                <a:latin typeface="Calibri"/>
              </a:rPr>
              <a:t>		Г		Антикодон </a:t>
            </a:r>
            <a:r>
              <a:rPr kumimoji="0" lang="ru-RU" sz="2800" b="0" i="0" u="none" strike="noStrike" kern="1200" cap="none" spc="0" normalizeH="0" baseline="0" noProof="0" dirty="0">
                <a:ln>
                  <a:noFill/>
                </a:ln>
                <a:solidFill>
                  <a:srgbClr val="44546A">
                    <a:lumMod val="50000"/>
                  </a:srgbClr>
                </a:solidFill>
                <a:effectLst/>
                <a:uLnTx/>
                <a:uFillTx/>
                <a:latin typeface="Calibri"/>
                <a:ea typeface="+mn-ea"/>
                <a:cs typeface="+mn-cs"/>
              </a:rPr>
              <a:t>5’ -УГЦ- 3’</a:t>
            </a:r>
          </a:p>
          <a:p>
            <a:pPr marL="0" lvl="0" indent="0" algn="just">
              <a:buNone/>
              <a:defRPr/>
            </a:pPr>
            <a:r>
              <a:rPr kumimoji="0" lang="ru-RU" sz="2800" b="0" i="0" u="none" strike="noStrike" kern="1200" cap="none" spc="0" normalizeH="0" baseline="0" noProof="0" dirty="0">
                <a:ln>
                  <a:noFill/>
                </a:ln>
                <a:solidFill>
                  <a:srgbClr val="44546A">
                    <a:lumMod val="50000"/>
                  </a:srgbClr>
                </a:solidFill>
                <a:effectLst/>
                <a:uLnTx/>
                <a:uFillTx/>
                <a:latin typeface="Calibri"/>
                <a:ea typeface="+mn-ea"/>
                <a:cs typeface="+mn-cs"/>
              </a:rPr>
              <a:t>                     Ц </a:t>
            </a:r>
            <a:r>
              <a:rPr lang="ru-RU" dirty="0">
                <a:solidFill>
                  <a:srgbClr val="44546A">
                    <a:lumMod val="50000"/>
                  </a:srgbClr>
                </a:solidFill>
              </a:rPr>
              <a:t>– Ц</a:t>
            </a:r>
            <a:endParaRPr kumimoji="0" lang="ru-RU" sz="2800" b="0" i="0" u="none" strike="noStrike" kern="1200" cap="none" spc="0" normalizeH="0" baseline="0" noProof="0" dirty="0">
              <a:ln>
                <a:noFill/>
              </a:ln>
              <a:solidFill>
                <a:srgbClr val="44546A">
                  <a:lumMod val="50000"/>
                </a:srgbClr>
              </a:solidFill>
              <a:effectLst/>
              <a:uLnTx/>
              <a:uFillTx/>
              <a:latin typeface="Calibri"/>
              <a:ea typeface="+mn-ea"/>
              <a:cs typeface="+mn-cs"/>
            </a:endParaRPr>
          </a:p>
          <a:p>
            <a:pPr marL="0" indent="0" algn="just">
              <a:buNone/>
            </a:pPr>
            <a:endParaRPr lang="ru-RU" dirty="0">
              <a:solidFill>
                <a:schemeClr val="tx2">
                  <a:lumMod val="50000"/>
                </a:schemeClr>
              </a:solidFill>
            </a:endParaRPr>
          </a:p>
        </p:txBody>
      </p:sp>
      <p:cxnSp>
        <p:nvCxnSpPr>
          <p:cNvPr id="5" name="Прямая соединительная линия 4">
            <a:extLst>
              <a:ext uri="{FF2B5EF4-FFF2-40B4-BE49-F238E27FC236}">
                <a16:creationId xmlns:a16="http://schemas.microsoft.com/office/drawing/2014/main" id="{7D6F951F-C6C1-CCAB-CD5E-40EAB9E32064}"/>
              </a:ext>
            </a:extLst>
          </p:cNvPr>
          <p:cNvCxnSpPr>
            <a:cxnSpLocks/>
          </p:cNvCxnSpPr>
          <p:nvPr/>
        </p:nvCxnSpPr>
        <p:spPr>
          <a:xfrm>
            <a:off x="3464417" y="4770120"/>
            <a:ext cx="218941" cy="259080"/>
          </a:xfrm>
          <a:prstGeom prst="line">
            <a:avLst/>
          </a:prstGeom>
          <a:ln w="190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a:extLst>
              <a:ext uri="{FF2B5EF4-FFF2-40B4-BE49-F238E27FC236}">
                <a16:creationId xmlns:a16="http://schemas.microsoft.com/office/drawing/2014/main" id="{7404CE13-1A60-195F-238D-4D31C44FCF1B}"/>
              </a:ext>
            </a:extLst>
          </p:cNvPr>
          <p:cNvCxnSpPr>
            <a:cxnSpLocks/>
          </p:cNvCxnSpPr>
          <p:nvPr/>
        </p:nvCxnSpPr>
        <p:spPr>
          <a:xfrm flipV="1">
            <a:off x="3464417" y="5303520"/>
            <a:ext cx="218941" cy="259080"/>
          </a:xfrm>
          <a:prstGeom prst="line">
            <a:avLst/>
          </a:prstGeom>
          <a:ln w="190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a:extLst>
              <a:ext uri="{FF2B5EF4-FFF2-40B4-BE49-F238E27FC236}">
                <a16:creationId xmlns:a16="http://schemas.microsoft.com/office/drawing/2014/main" id="{50FCA06D-ED3D-0D96-67F5-5D3C5A45B2FD}"/>
              </a:ext>
            </a:extLst>
          </p:cNvPr>
          <p:cNvCxnSpPr>
            <a:cxnSpLocks/>
          </p:cNvCxnSpPr>
          <p:nvPr/>
        </p:nvCxnSpPr>
        <p:spPr>
          <a:xfrm flipH="1" flipV="1">
            <a:off x="2468880" y="5303520"/>
            <a:ext cx="198120" cy="259080"/>
          </a:xfrm>
          <a:prstGeom prst="line">
            <a:avLst/>
          </a:prstGeom>
          <a:ln w="190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9263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Требования к оформлению</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838200" y="1825624"/>
            <a:ext cx="10515600" cy="5032375"/>
          </a:xfrm>
        </p:spPr>
        <p:txBody>
          <a:bodyPr>
            <a:normAutofit/>
          </a:bodyPr>
          <a:lstStyle/>
          <a:p>
            <a:pPr marL="0" indent="0" algn="just">
              <a:buNone/>
            </a:pPr>
            <a:r>
              <a:rPr lang="ru-RU" dirty="0">
                <a:solidFill>
                  <a:schemeClr val="tx2">
                    <a:lumMod val="50000"/>
                  </a:schemeClr>
                </a:solidFill>
              </a:rPr>
              <a:t>4) нуклеотидная последовательность антикодона и кодона</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ru-RU" dirty="0">
                <a:solidFill>
                  <a:schemeClr val="tx2">
                    <a:lumMod val="50000"/>
                  </a:schemeClr>
                </a:solidFill>
              </a:rPr>
              <a:t>Антикодон 5’ -УГЦ- 3’</a:t>
            </a:r>
          </a:p>
          <a:p>
            <a:pPr marL="0" indent="0" algn="just">
              <a:buNone/>
              <a:defRPr/>
            </a:pPr>
            <a:r>
              <a:rPr lang="ru-RU" dirty="0">
                <a:solidFill>
                  <a:srgbClr val="44546A">
                    <a:lumMod val="50000"/>
                  </a:srgbClr>
                </a:solidFill>
              </a:rPr>
              <a:t>Антикодон тРНК 3’ -ЦГУ-5’ </a:t>
            </a:r>
          </a:p>
          <a:p>
            <a:pPr marL="0" indent="0" algn="just">
              <a:buNone/>
              <a:defRPr/>
            </a:pPr>
            <a:r>
              <a:rPr lang="ru-RU" dirty="0">
                <a:solidFill>
                  <a:srgbClr val="44546A">
                    <a:lumMod val="50000"/>
                  </a:srgbClr>
                </a:solidFill>
              </a:rPr>
              <a:t>Кодон </a:t>
            </a:r>
            <a:r>
              <a:rPr lang="ru-RU" dirty="0" err="1">
                <a:solidFill>
                  <a:srgbClr val="44546A">
                    <a:lumMod val="50000"/>
                  </a:srgbClr>
                </a:solidFill>
              </a:rPr>
              <a:t>иРНК</a:t>
            </a:r>
            <a:r>
              <a:rPr lang="ru-RU" dirty="0">
                <a:solidFill>
                  <a:srgbClr val="44546A">
                    <a:lumMod val="50000"/>
                  </a:srgbClr>
                </a:solidFill>
              </a:rPr>
              <a:t>         5’ -ГЦА- 3’</a:t>
            </a:r>
          </a:p>
          <a:p>
            <a:pPr marL="0" indent="0" algn="just">
              <a:buNone/>
            </a:pPr>
            <a:r>
              <a:rPr lang="ru-RU" dirty="0">
                <a:solidFill>
                  <a:schemeClr val="tx2">
                    <a:lumMod val="50000"/>
                  </a:schemeClr>
                </a:solidFill>
              </a:rPr>
              <a:t>5) по таблице генетического кода этому кодону соответствует аминокислота ала (аланин), которую будет переносить данная тРНК.</a:t>
            </a:r>
          </a:p>
          <a:p>
            <a:pPr marL="0" indent="0" algn="just">
              <a:buNone/>
            </a:pPr>
            <a:r>
              <a:rPr lang="ru-RU" i="1" dirty="0">
                <a:solidFill>
                  <a:schemeClr val="tx2">
                    <a:lumMod val="50000"/>
                  </a:schemeClr>
                </a:solidFill>
              </a:rPr>
              <a:t>Допускается любой вариант изображения петли в элементе 3, но из изображения должно быть явно видно, какие участки </a:t>
            </a:r>
            <a:r>
              <a:rPr lang="ru-RU" i="1" dirty="0" err="1">
                <a:solidFill>
                  <a:schemeClr val="tx2">
                    <a:lumMod val="50000"/>
                  </a:schemeClr>
                </a:solidFill>
              </a:rPr>
              <a:t>тРНК</a:t>
            </a:r>
            <a:r>
              <a:rPr lang="ru-RU" i="1" dirty="0">
                <a:solidFill>
                  <a:schemeClr val="tx2">
                    <a:lumMod val="50000"/>
                  </a:schemeClr>
                </a:solidFill>
              </a:rPr>
              <a:t> комплементарны друг другу, а какой участок образует петлю</a:t>
            </a:r>
          </a:p>
        </p:txBody>
      </p:sp>
    </p:spTree>
    <p:extLst>
      <p:ext uri="{BB962C8B-B14F-4D97-AF65-F5344CB8AC3E}">
        <p14:creationId xmlns:p14="http://schemas.microsoft.com/office/powerpoint/2010/main" val="172465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33186D-02A6-4C0E-8678-2DF78979F38F}"/>
              </a:ext>
            </a:extLst>
          </p:cNvPr>
          <p:cNvSpPr>
            <a:spLocks noGrp="1"/>
          </p:cNvSpPr>
          <p:nvPr>
            <p:ph type="ctrTitle"/>
          </p:nvPr>
        </p:nvSpPr>
        <p:spPr>
          <a:xfrm>
            <a:off x="320040" y="1676156"/>
            <a:ext cx="11490960" cy="3083877"/>
          </a:xfrm>
        </p:spPr>
        <p:txBody>
          <a:bodyPr>
            <a:normAutofit fontScale="90000"/>
          </a:bodyPr>
          <a:lstStyle/>
          <a:p>
            <a:r>
              <a:rPr lang="ru-RU" b="1" dirty="0">
                <a:solidFill>
                  <a:srgbClr val="800000"/>
                </a:solidFill>
              </a:rPr>
              <a:t> </a:t>
            </a:r>
            <a:r>
              <a:rPr lang="ru-RU" b="1" dirty="0">
                <a:solidFill>
                  <a:srgbClr val="0070C0"/>
                </a:solidFill>
              </a:rPr>
              <a:t>«Особенности решения заданий линии </a:t>
            </a:r>
            <a:r>
              <a:rPr lang="en-US" b="1" dirty="0" smtClean="0">
                <a:solidFill>
                  <a:srgbClr val="0070C0"/>
                </a:solidFill>
              </a:rPr>
              <a:t>29</a:t>
            </a:r>
            <a:r>
              <a:rPr lang="ru-RU" b="1" dirty="0" smtClean="0">
                <a:solidFill>
                  <a:srgbClr val="0070C0"/>
                </a:solidFill>
              </a:rPr>
              <a:t> </a:t>
            </a:r>
            <a:r>
              <a:rPr lang="ru-RU" b="1" dirty="0">
                <a:solidFill>
                  <a:srgbClr val="0070C0"/>
                </a:solidFill>
              </a:rPr>
              <a:t>ЕГЭ по биологии, вызывающих наибольшие затруднения у учащихся»</a:t>
            </a:r>
          </a:p>
        </p:txBody>
      </p:sp>
      <p:sp>
        <p:nvSpPr>
          <p:cNvPr id="3" name="Подзаголовок 2">
            <a:extLst>
              <a:ext uri="{FF2B5EF4-FFF2-40B4-BE49-F238E27FC236}">
                <a16:creationId xmlns:a16="http://schemas.microsoft.com/office/drawing/2014/main" id="{A5DC798B-4C8C-4D87-A922-57F90DAA989E}"/>
              </a:ext>
            </a:extLst>
          </p:cNvPr>
          <p:cNvSpPr>
            <a:spLocks noGrp="1"/>
          </p:cNvSpPr>
          <p:nvPr>
            <p:ph type="subTitle" idx="1"/>
          </p:nvPr>
        </p:nvSpPr>
        <p:spPr>
          <a:xfrm>
            <a:off x="1524000" y="5138273"/>
            <a:ext cx="10287000" cy="1655762"/>
          </a:xfrm>
        </p:spPr>
        <p:txBody>
          <a:bodyPr>
            <a:normAutofit/>
          </a:bodyPr>
          <a:lstStyle/>
          <a:p>
            <a:pPr algn="r"/>
            <a:r>
              <a:rPr lang="ru-RU" b="1" dirty="0">
                <a:solidFill>
                  <a:schemeClr val="accent6">
                    <a:lumMod val="50000"/>
                  </a:schemeClr>
                </a:solidFill>
              </a:rPr>
              <a:t> </a:t>
            </a:r>
            <a:endParaRPr lang="ru-RU" dirty="0">
              <a:solidFill>
                <a:schemeClr val="accent6">
                  <a:lumMod val="50000"/>
                </a:schemeClr>
              </a:solidFill>
            </a:endParaRPr>
          </a:p>
        </p:txBody>
      </p:sp>
    </p:spTree>
    <p:extLst>
      <p:ext uri="{BB962C8B-B14F-4D97-AF65-F5344CB8AC3E}">
        <p14:creationId xmlns:p14="http://schemas.microsoft.com/office/powerpoint/2010/main" val="3465392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pPr algn="ctr"/>
            <a:r>
              <a:rPr lang="ru-RU" b="1" dirty="0">
                <a:solidFill>
                  <a:schemeClr val="accent1">
                    <a:lumMod val="50000"/>
                  </a:schemeClr>
                </a:solidFill>
              </a:rPr>
              <a:t>Спецификация задания</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838200" y="1401288"/>
            <a:ext cx="10515600" cy="5213268"/>
          </a:xfrm>
        </p:spPr>
        <p:txBody>
          <a:bodyPr>
            <a:normAutofit fontScale="92500" lnSpcReduction="10000"/>
          </a:bodyPr>
          <a:lstStyle/>
          <a:p>
            <a:pPr marL="0" indent="0" algn="just">
              <a:buNone/>
            </a:pPr>
            <a:r>
              <a:rPr lang="ru-RU" dirty="0">
                <a:solidFill>
                  <a:srgbClr val="0070C0"/>
                </a:solidFill>
              </a:rPr>
              <a:t>Решение задач по генетике на применение знаний в новой </a:t>
            </a:r>
            <a:r>
              <a:rPr lang="ru-RU" dirty="0" smtClean="0">
                <a:solidFill>
                  <a:srgbClr val="0070C0"/>
                </a:solidFill>
              </a:rPr>
              <a:t>ситуации</a:t>
            </a:r>
            <a:endParaRPr lang="ru-RU" dirty="0">
              <a:solidFill>
                <a:schemeClr val="tx2">
                  <a:lumMod val="50000"/>
                </a:schemeClr>
              </a:solidFill>
            </a:endParaRPr>
          </a:p>
          <a:p>
            <a:pPr marL="0" indent="0" algn="just">
              <a:buNone/>
            </a:pPr>
            <a:r>
              <a:rPr lang="ru-RU" b="1" dirty="0">
                <a:solidFill>
                  <a:schemeClr val="tx2">
                    <a:lumMod val="50000"/>
                  </a:schemeClr>
                </a:solidFill>
              </a:rPr>
              <a:t>Коды проверяемых элементов (КЭС по кодификатору): </a:t>
            </a:r>
            <a:endParaRPr lang="en-US" b="1" dirty="0">
              <a:solidFill>
                <a:schemeClr val="tx2">
                  <a:lumMod val="50000"/>
                </a:schemeClr>
              </a:solidFill>
            </a:endParaRPr>
          </a:p>
          <a:p>
            <a:pPr marL="0" indent="0" algn="just">
              <a:buNone/>
            </a:pPr>
            <a:r>
              <a:rPr lang="ru-RU" b="1" dirty="0">
                <a:solidFill>
                  <a:schemeClr val="tx2">
                    <a:lumMod val="50000"/>
                  </a:schemeClr>
                </a:solidFill>
              </a:rPr>
              <a:t>3.5</a:t>
            </a:r>
            <a:r>
              <a:rPr lang="ru-RU" dirty="0">
                <a:solidFill>
                  <a:schemeClr val="tx2">
                    <a:lumMod val="50000"/>
                  </a:schemeClr>
                </a:solidFill>
              </a:rPr>
              <a:t> - Закономерности наследственности, их цитологические основы. Закономерности наследования, установленные Г. Менделем, их цитологические основы (моно- и </a:t>
            </a:r>
            <a:r>
              <a:rPr lang="ru-RU" dirty="0" err="1">
                <a:solidFill>
                  <a:schemeClr val="tx2">
                    <a:lumMod val="50000"/>
                  </a:schemeClr>
                </a:solidFill>
              </a:rPr>
              <a:t>дигибридное</a:t>
            </a:r>
            <a:r>
              <a:rPr lang="ru-RU" dirty="0">
                <a:solidFill>
                  <a:schemeClr val="tx2">
                    <a:lumMod val="50000"/>
                  </a:schemeClr>
                </a:solidFill>
              </a:rPr>
              <a:t> скрещивание). Законы Т. Моргана: сцепленное наследование признаков, нарушение сцепления генов. Генетика пола. Наследование признаков, сцепленных с полом. Взаимодействие генов. Генотип как целостная система. Генетика человека. Методы изучения генетики человека. Решение генетических задач. Составление схем скрещивания</a:t>
            </a:r>
          </a:p>
          <a:p>
            <a:pPr marL="0" indent="0" algn="just">
              <a:buNone/>
            </a:pPr>
            <a:r>
              <a:rPr lang="ru-RU" b="1" dirty="0">
                <a:solidFill>
                  <a:schemeClr val="tx2">
                    <a:lumMod val="50000"/>
                  </a:schemeClr>
                </a:solidFill>
              </a:rPr>
              <a:t>Коды требований к уровню подготовки выпускников (КТ по кодификатору) </a:t>
            </a:r>
            <a:endParaRPr lang="en-US" b="1" dirty="0">
              <a:solidFill>
                <a:schemeClr val="tx2">
                  <a:lumMod val="50000"/>
                </a:schemeClr>
              </a:solidFill>
            </a:endParaRPr>
          </a:p>
          <a:p>
            <a:pPr marL="0" indent="0" algn="just">
              <a:buNone/>
            </a:pPr>
            <a:r>
              <a:rPr lang="ru-RU" b="1" dirty="0">
                <a:solidFill>
                  <a:schemeClr val="tx2">
                    <a:lumMod val="50000"/>
                  </a:schemeClr>
                </a:solidFill>
              </a:rPr>
              <a:t>2.3 </a:t>
            </a:r>
            <a:r>
              <a:rPr lang="ru-RU" dirty="0">
                <a:solidFill>
                  <a:schemeClr val="tx2">
                    <a:lumMod val="50000"/>
                  </a:schemeClr>
                </a:solidFill>
              </a:rPr>
              <a:t>решать задачи разной сложности по цитологии, генетике (составлять схемы скрещивания), экологии, эволюции</a:t>
            </a:r>
          </a:p>
        </p:txBody>
      </p:sp>
    </p:spTree>
    <p:extLst>
      <p:ext uri="{BB962C8B-B14F-4D97-AF65-F5344CB8AC3E}">
        <p14:creationId xmlns:p14="http://schemas.microsoft.com/office/powerpoint/2010/main" val="565888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33186D-02A6-4C0E-8678-2DF78979F38F}"/>
              </a:ext>
            </a:extLst>
          </p:cNvPr>
          <p:cNvSpPr>
            <a:spLocks noGrp="1"/>
          </p:cNvSpPr>
          <p:nvPr>
            <p:ph type="ctrTitle"/>
          </p:nvPr>
        </p:nvSpPr>
        <p:spPr>
          <a:xfrm>
            <a:off x="320040" y="1676156"/>
            <a:ext cx="11490960" cy="3083877"/>
          </a:xfrm>
        </p:spPr>
        <p:txBody>
          <a:bodyPr>
            <a:normAutofit fontScale="90000"/>
          </a:bodyPr>
          <a:lstStyle/>
          <a:p>
            <a:r>
              <a:rPr lang="ru-RU" b="1" dirty="0">
                <a:solidFill>
                  <a:srgbClr val="800000"/>
                </a:solidFill>
              </a:rPr>
              <a:t> </a:t>
            </a:r>
            <a:r>
              <a:rPr lang="ru-RU" b="1" dirty="0">
                <a:solidFill>
                  <a:srgbClr val="0070C0"/>
                </a:solidFill>
              </a:rPr>
              <a:t>«Особенности решения заданий линии </a:t>
            </a:r>
            <a:r>
              <a:rPr lang="en-US" b="1" dirty="0" smtClean="0">
                <a:solidFill>
                  <a:srgbClr val="0070C0"/>
                </a:solidFill>
              </a:rPr>
              <a:t>2</a:t>
            </a:r>
            <a:r>
              <a:rPr lang="ru-RU" b="1" dirty="0" smtClean="0">
                <a:solidFill>
                  <a:srgbClr val="0070C0"/>
                </a:solidFill>
              </a:rPr>
              <a:t>8 </a:t>
            </a:r>
            <a:r>
              <a:rPr lang="ru-RU" b="1" dirty="0">
                <a:solidFill>
                  <a:srgbClr val="0070C0"/>
                </a:solidFill>
              </a:rPr>
              <a:t>ЕГЭ по биологии, вызывающих наибольшие затруднения у учащихся»</a:t>
            </a:r>
          </a:p>
        </p:txBody>
      </p:sp>
      <p:sp>
        <p:nvSpPr>
          <p:cNvPr id="3" name="Подзаголовок 2">
            <a:extLst>
              <a:ext uri="{FF2B5EF4-FFF2-40B4-BE49-F238E27FC236}">
                <a16:creationId xmlns:a16="http://schemas.microsoft.com/office/drawing/2014/main" id="{A5DC798B-4C8C-4D87-A922-57F90DAA989E}"/>
              </a:ext>
            </a:extLst>
          </p:cNvPr>
          <p:cNvSpPr>
            <a:spLocks noGrp="1"/>
          </p:cNvSpPr>
          <p:nvPr>
            <p:ph type="subTitle" idx="1"/>
          </p:nvPr>
        </p:nvSpPr>
        <p:spPr>
          <a:xfrm>
            <a:off x="1524000" y="5138273"/>
            <a:ext cx="10287000" cy="1655762"/>
          </a:xfrm>
        </p:spPr>
        <p:txBody>
          <a:bodyPr>
            <a:normAutofit/>
          </a:bodyPr>
          <a:lstStyle/>
          <a:p>
            <a:pPr algn="r"/>
            <a:r>
              <a:rPr lang="ru-RU" b="1" dirty="0">
                <a:solidFill>
                  <a:schemeClr val="accent6">
                    <a:lumMod val="50000"/>
                  </a:schemeClr>
                </a:solidFill>
              </a:rPr>
              <a:t> </a:t>
            </a:r>
            <a:endParaRPr lang="ru-RU" dirty="0">
              <a:solidFill>
                <a:schemeClr val="accent6">
                  <a:lumMod val="50000"/>
                </a:schemeClr>
              </a:solidFill>
            </a:endParaRPr>
          </a:p>
        </p:txBody>
      </p:sp>
    </p:spTree>
    <p:extLst>
      <p:ext uri="{BB962C8B-B14F-4D97-AF65-F5344CB8AC3E}">
        <p14:creationId xmlns:p14="http://schemas.microsoft.com/office/powerpoint/2010/main" val="4005443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Требования к оформлению</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p:txBody>
          <a:bodyPr>
            <a:normAutofit/>
          </a:bodyPr>
          <a:lstStyle/>
          <a:p>
            <a:pPr marL="0" indent="0" algn="just">
              <a:buNone/>
            </a:pPr>
            <a:r>
              <a:rPr lang="ru-RU" dirty="0">
                <a:solidFill>
                  <a:schemeClr val="tx2">
                    <a:lumMod val="50000"/>
                  </a:schemeClr>
                </a:solidFill>
              </a:rPr>
              <a:t>1) Наличие формулы </a:t>
            </a:r>
            <a:r>
              <a:rPr lang="ru-RU" b="1" dirty="0">
                <a:solidFill>
                  <a:schemeClr val="tx2">
                    <a:lumMod val="50000"/>
                  </a:schemeClr>
                </a:solidFill>
              </a:rPr>
              <a:t>первого скрещивания </a:t>
            </a:r>
            <a:r>
              <a:rPr lang="ru-RU" dirty="0">
                <a:solidFill>
                  <a:schemeClr val="tx2">
                    <a:lumMod val="50000"/>
                  </a:schemeClr>
                </a:solidFill>
              </a:rPr>
              <a:t>с указанием генотипов и фенотипов родительских особей, типов гамет, генотипов и фенотипов гибридов первого поколения.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ru-RU" dirty="0">
                <a:solidFill>
                  <a:srgbClr val="44546A">
                    <a:lumMod val="50000"/>
                  </a:srgbClr>
                </a:solidFill>
                <a:latin typeface="Calibri" panose="020F0502020204030204"/>
              </a:rPr>
              <a:t>2</a:t>
            </a:r>
            <a:r>
              <a:rPr kumimoji="0" lang="ru-RU" sz="2800" b="0" i="0" u="none" strike="noStrike" kern="1200" cap="none" spc="0" normalizeH="0" baseline="0" noProof="0" dirty="0">
                <a:ln>
                  <a:noFill/>
                </a:ln>
                <a:solidFill>
                  <a:srgbClr val="44546A">
                    <a:lumMod val="50000"/>
                  </a:srgbClr>
                </a:solidFill>
                <a:effectLst/>
                <a:uLnTx/>
                <a:uFillTx/>
                <a:latin typeface="Calibri" panose="020F0502020204030204"/>
                <a:ea typeface="+mn-ea"/>
                <a:cs typeface="+mn-cs"/>
              </a:rPr>
              <a:t>) Наличие формулы </a:t>
            </a:r>
            <a:r>
              <a:rPr lang="ru-RU" b="1" dirty="0">
                <a:solidFill>
                  <a:srgbClr val="44546A">
                    <a:lumMod val="50000"/>
                  </a:srgbClr>
                </a:solidFill>
                <a:latin typeface="Calibri" panose="020F0502020204030204"/>
              </a:rPr>
              <a:t>втор</a:t>
            </a:r>
            <a:r>
              <a:rPr kumimoji="0" lang="ru-RU" sz="2800" b="1" i="0" u="none" strike="noStrike" kern="1200" cap="none" spc="0" normalizeH="0" baseline="0" noProof="0" dirty="0">
                <a:ln>
                  <a:noFill/>
                </a:ln>
                <a:solidFill>
                  <a:srgbClr val="44546A">
                    <a:lumMod val="50000"/>
                  </a:srgbClr>
                </a:solidFill>
                <a:effectLst/>
                <a:uLnTx/>
                <a:uFillTx/>
                <a:latin typeface="Calibri" panose="020F0502020204030204"/>
              </a:rPr>
              <a:t>ого скрещивания </a:t>
            </a:r>
            <a:r>
              <a:rPr kumimoji="0" lang="ru-RU" sz="2800" b="0" i="0" u="none" strike="noStrike" kern="1200" cap="none" spc="0" normalizeH="0" baseline="0" noProof="0" dirty="0">
                <a:ln>
                  <a:noFill/>
                </a:ln>
                <a:solidFill>
                  <a:srgbClr val="44546A">
                    <a:lumMod val="50000"/>
                  </a:srgbClr>
                </a:solidFill>
                <a:effectLst/>
                <a:uLnTx/>
                <a:uFillTx/>
                <a:latin typeface="Calibri" panose="020F0502020204030204"/>
                <a:ea typeface="+mn-ea"/>
                <a:cs typeface="+mn-cs"/>
              </a:rPr>
              <a:t>с указанием генотипов и фенотипов родительских особей, типов гамет, генотипов и фенотипов гибридов </a:t>
            </a:r>
            <a:r>
              <a:rPr lang="ru-RU" dirty="0">
                <a:solidFill>
                  <a:srgbClr val="44546A">
                    <a:lumMod val="50000"/>
                  </a:srgbClr>
                </a:solidFill>
                <a:latin typeface="Calibri" panose="020F0502020204030204"/>
              </a:rPr>
              <a:t>втор</a:t>
            </a:r>
            <a:r>
              <a:rPr kumimoji="0" lang="ru-RU" sz="2800" b="0" i="0" u="none" strike="noStrike" kern="1200" cap="none" spc="0" normalizeH="0" baseline="0" noProof="0" dirty="0">
                <a:ln>
                  <a:noFill/>
                </a:ln>
                <a:solidFill>
                  <a:srgbClr val="44546A">
                    <a:lumMod val="50000"/>
                  </a:srgbClr>
                </a:solidFill>
                <a:effectLst/>
                <a:uLnTx/>
                <a:uFillTx/>
                <a:latin typeface="Calibri" panose="020F0502020204030204"/>
                <a:ea typeface="+mn-ea"/>
                <a:cs typeface="+mn-cs"/>
              </a:rPr>
              <a:t>ого (первого) поколения.</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ru-RU" dirty="0">
                <a:solidFill>
                  <a:srgbClr val="44546A">
                    <a:lumMod val="50000"/>
                  </a:srgbClr>
                </a:solidFill>
                <a:latin typeface="Calibri" panose="020F0502020204030204"/>
              </a:rPr>
              <a:t>Оформление должно содержать элементы классической генетической символики</a:t>
            </a:r>
            <a:endParaRPr kumimoji="0" lang="ru-RU" sz="2800" b="0" i="0" u="none" strike="noStrike" kern="1200" cap="none" spc="0" normalizeH="0" baseline="0" noProof="0" dirty="0">
              <a:ln>
                <a:noFill/>
              </a:ln>
              <a:solidFill>
                <a:srgbClr val="44546A">
                  <a:lumMod val="50000"/>
                </a:srgbClr>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ru-RU" dirty="0">
                <a:solidFill>
                  <a:srgbClr val="44546A">
                    <a:lumMod val="50000"/>
                  </a:srgbClr>
                </a:solidFill>
                <a:latin typeface="Calibri" panose="020F0502020204030204"/>
              </a:rPr>
              <a:t>3) Наличие </a:t>
            </a:r>
            <a:r>
              <a:rPr lang="ru-RU" b="1" dirty="0">
                <a:solidFill>
                  <a:srgbClr val="44546A">
                    <a:lumMod val="50000"/>
                  </a:srgbClr>
                </a:solidFill>
                <a:latin typeface="Calibri" panose="020F0502020204030204"/>
              </a:rPr>
              <a:t>ответа на поставленный вопрос</a:t>
            </a:r>
            <a:r>
              <a:rPr lang="ru-RU" dirty="0">
                <a:solidFill>
                  <a:srgbClr val="44546A">
                    <a:lumMod val="50000"/>
                  </a:srgbClr>
                </a:solidFill>
                <a:latin typeface="Calibri" panose="020F0502020204030204"/>
              </a:rPr>
              <a:t>.</a:t>
            </a:r>
            <a:endParaRPr kumimoji="0" lang="ru-RU" sz="2800" b="0" i="0" u="none" strike="noStrike" kern="1200" cap="none" spc="0" normalizeH="0" baseline="0" noProof="0" dirty="0">
              <a:ln>
                <a:noFill/>
              </a:ln>
              <a:solidFill>
                <a:srgbClr val="44546A">
                  <a:lumMod val="50000"/>
                </a:srgbClr>
              </a:solidFill>
              <a:effectLst/>
              <a:uLnTx/>
              <a:uFillTx/>
              <a:latin typeface="Calibri" panose="020F0502020204030204"/>
              <a:ea typeface="+mn-ea"/>
              <a:cs typeface="+mn-cs"/>
            </a:endParaRPr>
          </a:p>
          <a:p>
            <a:pPr marL="0" indent="0" algn="just">
              <a:buNone/>
            </a:pPr>
            <a:endParaRPr lang="ru-RU" dirty="0">
              <a:solidFill>
                <a:schemeClr val="tx2">
                  <a:lumMod val="50000"/>
                </a:schemeClr>
              </a:solidFill>
            </a:endParaRPr>
          </a:p>
        </p:txBody>
      </p:sp>
    </p:spTree>
    <p:extLst>
      <p:ext uri="{BB962C8B-B14F-4D97-AF65-F5344CB8AC3E}">
        <p14:creationId xmlns:p14="http://schemas.microsoft.com/office/powerpoint/2010/main" val="25870198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pPr algn="ctr"/>
            <a:r>
              <a:rPr lang="ru-RU" b="1" dirty="0">
                <a:solidFill>
                  <a:schemeClr val="accent1">
                    <a:lumMod val="50000"/>
                  </a:schemeClr>
                </a:solidFill>
              </a:rPr>
              <a:t>Типы задач, вызывающие наибольшие затруднения</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p:txBody>
          <a:bodyPr>
            <a:normAutofit/>
          </a:bodyPr>
          <a:lstStyle/>
          <a:p>
            <a:pPr marL="0" indent="0" algn="just">
              <a:buNone/>
            </a:pPr>
            <a:r>
              <a:rPr lang="ru-RU" dirty="0">
                <a:solidFill>
                  <a:schemeClr val="tx2">
                    <a:lumMod val="50000"/>
                  </a:schemeClr>
                </a:solidFill>
              </a:rPr>
              <a:t>1) Сцепленное наследование с кроссинговером, в случае сцепления доминантного и рецессивного генов.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ru-RU" dirty="0">
                <a:solidFill>
                  <a:srgbClr val="44546A">
                    <a:lumMod val="50000"/>
                  </a:srgbClr>
                </a:solidFill>
                <a:latin typeface="Calibri" panose="020F0502020204030204"/>
              </a:rPr>
              <a:t>2</a:t>
            </a:r>
            <a:r>
              <a:rPr kumimoji="0" lang="ru-RU" sz="2800" b="0" i="0" u="none" strike="noStrike" kern="1200" cap="none" spc="0" normalizeH="0" baseline="0" noProof="0" dirty="0">
                <a:ln>
                  <a:noFill/>
                </a:ln>
                <a:solidFill>
                  <a:srgbClr val="44546A">
                    <a:lumMod val="50000"/>
                  </a:srgbClr>
                </a:solidFill>
                <a:effectLst/>
                <a:uLnTx/>
                <a:uFillTx/>
                <a:latin typeface="Calibri" panose="020F0502020204030204"/>
                <a:ea typeface="+mn-ea"/>
                <a:cs typeface="+mn-cs"/>
              </a:rPr>
              <a:t>) Комбинированные задачи, в которых по условию один ген сцеплен с Х-хромосомой, а второй аутосомный, при этом</a:t>
            </a:r>
            <a:r>
              <a:rPr kumimoji="0" lang="en-US" sz="2800" b="0" i="0" u="none" strike="noStrike" kern="1200" cap="none" spc="0" normalizeH="0" noProof="0" dirty="0">
                <a:ln>
                  <a:noFill/>
                </a:ln>
                <a:solidFill>
                  <a:srgbClr val="44546A">
                    <a:lumMod val="50000"/>
                  </a:srgbClr>
                </a:solidFill>
                <a:effectLst/>
                <a:uLnTx/>
                <a:uFillTx/>
                <a:latin typeface="Calibri" panose="020F0502020204030204"/>
                <a:ea typeface="+mn-ea"/>
                <a:cs typeface="+mn-cs"/>
              </a:rPr>
              <a:t> </a:t>
            </a:r>
            <a:r>
              <a:rPr kumimoji="0" lang="ru-RU" sz="2800" b="0" i="0" u="none" strike="noStrike" kern="1200" cap="none" spc="0" normalizeH="0" noProof="0" dirty="0">
                <a:ln>
                  <a:noFill/>
                </a:ln>
                <a:solidFill>
                  <a:srgbClr val="44546A">
                    <a:lumMod val="50000"/>
                  </a:srgbClr>
                </a:solidFill>
                <a:effectLst/>
                <a:uLnTx/>
                <a:uFillTx/>
                <a:latin typeface="Calibri" panose="020F0502020204030204"/>
                <a:ea typeface="+mn-ea"/>
                <a:cs typeface="+mn-cs"/>
              </a:rPr>
              <a:t>в условии </a:t>
            </a:r>
            <a:r>
              <a:rPr kumimoji="0" lang="ru-RU" sz="2800" b="0" i="0" u="none" strike="noStrike" kern="1200" cap="none" spc="0" normalizeH="0" baseline="0" noProof="0" dirty="0">
                <a:ln>
                  <a:noFill/>
                </a:ln>
                <a:solidFill>
                  <a:srgbClr val="44546A">
                    <a:lumMod val="50000"/>
                  </a:srgbClr>
                </a:solidFill>
                <a:effectLst/>
                <a:uLnTx/>
                <a:uFillTx/>
                <a:latin typeface="Calibri" panose="020F0502020204030204"/>
                <a:ea typeface="+mn-ea"/>
                <a:cs typeface="+mn-cs"/>
              </a:rPr>
              <a:t>нет указания на доминантные и рецессивные признаки.</a:t>
            </a:r>
          </a:p>
          <a:p>
            <a:pPr marL="0" lvl="0" indent="0" algn="just">
              <a:buNone/>
              <a:defRPr/>
            </a:pPr>
            <a:r>
              <a:rPr lang="ru-RU" dirty="0">
                <a:solidFill>
                  <a:srgbClr val="44546A">
                    <a:lumMod val="50000"/>
                  </a:srgbClr>
                </a:solidFill>
                <a:latin typeface="Calibri" panose="020F0502020204030204"/>
              </a:rPr>
              <a:t>3)</a:t>
            </a:r>
            <a:r>
              <a:rPr lang="ru-RU" dirty="0">
                <a:solidFill>
                  <a:srgbClr val="44546A">
                    <a:lumMod val="50000"/>
                  </a:srgbClr>
                </a:solidFill>
              </a:rPr>
              <a:t> Задачи на сцепление двух генов с Х-хромосомой.</a:t>
            </a:r>
          </a:p>
          <a:p>
            <a:pPr marL="0" lvl="0" indent="0" algn="just">
              <a:buNone/>
              <a:defRPr/>
            </a:pPr>
            <a:r>
              <a:rPr kumimoji="0" lang="ru-RU" sz="2800" b="0" i="0" u="none" strike="noStrike" kern="1200" cap="none" spc="0" normalizeH="0" baseline="0" noProof="0" dirty="0">
                <a:ln>
                  <a:noFill/>
                </a:ln>
                <a:solidFill>
                  <a:srgbClr val="44546A">
                    <a:lumMod val="50000"/>
                  </a:srgbClr>
                </a:solidFill>
                <a:effectLst/>
                <a:uLnTx/>
                <a:uFillTx/>
                <a:latin typeface="Calibri" panose="020F0502020204030204"/>
                <a:ea typeface="+mn-ea"/>
                <a:cs typeface="+mn-cs"/>
              </a:rPr>
              <a:t>4) </a:t>
            </a:r>
            <a:r>
              <a:rPr lang="ru-RU" dirty="0">
                <a:solidFill>
                  <a:srgbClr val="44546A">
                    <a:lumMod val="50000"/>
                  </a:srgbClr>
                </a:solidFill>
              </a:rPr>
              <a:t>Задачи на летальность </a:t>
            </a:r>
            <a:r>
              <a:rPr lang="ru-RU" dirty="0" err="1">
                <a:solidFill>
                  <a:srgbClr val="44546A">
                    <a:lumMod val="50000"/>
                  </a:srgbClr>
                </a:solidFill>
              </a:rPr>
              <a:t>гомозигот</a:t>
            </a:r>
            <a:r>
              <a:rPr lang="ru-RU" dirty="0">
                <a:solidFill>
                  <a:srgbClr val="44546A">
                    <a:lumMod val="50000"/>
                  </a:srgbClr>
                </a:solidFill>
              </a:rPr>
              <a:t>.</a:t>
            </a:r>
          </a:p>
          <a:p>
            <a:pPr marL="0" lvl="0" indent="0" algn="just">
              <a:buNone/>
              <a:defRPr/>
            </a:pPr>
            <a:r>
              <a:rPr lang="ru-RU" dirty="0">
                <a:solidFill>
                  <a:srgbClr val="44546A">
                    <a:lumMod val="50000"/>
                  </a:srgbClr>
                </a:solidFill>
                <a:latin typeface="Calibri" panose="020F0502020204030204"/>
              </a:rPr>
              <a:t>5) </a:t>
            </a:r>
            <a:r>
              <a:rPr lang="ru-RU" dirty="0">
                <a:solidFill>
                  <a:srgbClr val="44546A">
                    <a:lumMod val="50000"/>
                  </a:srgbClr>
                </a:solidFill>
              </a:rPr>
              <a:t>Задачи на </a:t>
            </a:r>
            <a:r>
              <a:rPr lang="ru-RU" dirty="0" err="1">
                <a:solidFill>
                  <a:srgbClr val="44546A">
                    <a:lumMod val="50000"/>
                  </a:srgbClr>
                </a:solidFill>
              </a:rPr>
              <a:t>псевдоаутосомные</a:t>
            </a:r>
            <a:r>
              <a:rPr lang="ru-RU" dirty="0">
                <a:solidFill>
                  <a:srgbClr val="44546A">
                    <a:lumMod val="50000"/>
                  </a:srgbClr>
                </a:solidFill>
              </a:rPr>
              <a:t> участки половых хромосом</a:t>
            </a:r>
          </a:p>
          <a:p>
            <a:pPr marL="0" indent="0" algn="just">
              <a:buNone/>
            </a:pPr>
            <a:endParaRPr lang="ru-RU" dirty="0">
              <a:solidFill>
                <a:schemeClr val="tx2">
                  <a:lumMod val="50000"/>
                </a:schemeClr>
              </a:solidFill>
            </a:endParaRPr>
          </a:p>
        </p:txBody>
      </p:sp>
    </p:spTree>
    <p:extLst>
      <p:ext uri="{BB962C8B-B14F-4D97-AF65-F5344CB8AC3E}">
        <p14:creationId xmlns:p14="http://schemas.microsoft.com/office/powerpoint/2010/main" val="2989913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pPr algn="ctr"/>
            <a:r>
              <a:rPr lang="ru-RU" b="1" dirty="0">
                <a:solidFill>
                  <a:schemeClr val="accent1">
                    <a:lumMod val="50000"/>
                  </a:schemeClr>
                </a:solidFill>
              </a:rPr>
              <a:t>Сцепление аутосомных генов </a:t>
            </a:r>
            <a:r>
              <a:rPr lang="ru-RU" sz="2400" b="1" dirty="0">
                <a:solidFill>
                  <a:schemeClr val="accent1">
                    <a:lumMod val="50000"/>
                  </a:schemeClr>
                </a:solidFill>
              </a:rPr>
              <a:t>(в транс-позиции)</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838200" y="1543789"/>
            <a:ext cx="10515600" cy="4740049"/>
          </a:xfrm>
        </p:spPr>
        <p:txBody>
          <a:bodyPr>
            <a:normAutofit/>
          </a:bodyPr>
          <a:lstStyle/>
          <a:p>
            <a:pPr marL="0" indent="0" algn="just">
              <a:buNone/>
            </a:pPr>
            <a:r>
              <a:rPr lang="ru-RU" dirty="0">
                <a:solidFill>
                  <a:schemeClr val="tx2">
                    <a:lumMod val="50000"/>
                  </a:schemeClr>
                </a:solidFill>
              </a:rPr>
              <a:t>№1. При скрещивании линии томата с красными плодами грушевидной формы и линии с желтыми плодами округлой формы все гибриды первого поколения получились с красными плодами округлой формы. В анализирующем скрещивании гибридных потомков получилось четыре фенотипических группы: 107, 104, 21, 22. Составьте схемы скрещиваний. Укажите генотипы и фенотипы родителей, и генотипы, фенотипы потомков каждой группы. Объясните формирование 4 фенотипических групп во втором скрещивании.</a:t>
            </a:r>
          </a:p>
        </p:txBody>
      </p:sp>
    </p:spTree>
    <p:extLst>
      <p:ext uri="{BB962C8B-B14F-4D97-AF65-F5344CB8AC3E}">
        <p14:creationId xmlns:p14="http://schemas.microsoft.com/office/powerpoint/2010/main" val="695882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Анализ условия</a:t>
            </a:r>
            <a:endParaRPr lang="ru-RU" sz="2400" b="1" dirty="0">
              <a:solidFill>
                <a:schemeClr val="accent1">
                  <a:lumMod val="50000"/>
                </a:schemeClr>
              </a:solidFill>
            </a:endParaRP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5220194" y="154376"/>
            <a:ext cx="6971805" cy="1615047"/>
          </a:xfrm>
        </p:spPr>
        <p:txBody>
          <a:bodyPr>
            <a:normAutofit fontScale="55000" lnSpcReduction="20000"/>
          </a:bodyPr>
          <a:lstStyle/>
          <a:p>
            <a:pPr marL="0" indent="0" algn="just">
              <a:buNone/>
            </a:pPr>
            <a:r>
              <a:rPr lang="ru-RU" dirty="0">
                <a:solidFill>
                  <a:schemeClr val="tx2">
                    <a:lumMod val="50000"/>
                  </a:schemeClr>
                </a:solidFill>
              </a:rPr>
              <a:t>№1. При скрещивании линии томата с красными плодами грушевидной формы и линии с желтыми плодами округлой формы все гибриды первого поколения получились с красными плодами округлой формы. В анализирующем скрещивании гибридных потомков получилось четыре фенотипических группы: 107, 104, 21, 22. Составьте схемы скрещиваний. Укажите генотипы и фенотипы родителей, и генотипы, фенотипы потомков каждой группы. Объясните формирование 4 фенотипических групп во втором скрещивании.</a:t>
            </a:r>
          </a:p>
        </p:txBody>
      </p:sp>
      <p:sp>
        <p:nvSpPr>
          <p:cNvPr id="4" name="Объект 2">
            <a:extLst>
              <a:ext uri="{FF2B5EF4-FFF2-40B4-BE49-F238E27FC236}">
                <a16:creationId xmlns:a16="http://schemas.microsoft.com/office/drawing/2014/main" id="{B5539834-05C9-42AB-A799-5DC139EA5B6C}"/>
              </a:ext>
            </a:extLst>
          </p:cNvPr>
          <p:cNvSpPr txBox="1">
            <a:spLocks/>
          </p:cNvSpPr>
          <p:nvPr/>
        </p:nvSpPr>
        <p:spPr>
          <a:xfrm>
            <a:off x="838200" y="1543789"/>
            <a:ext cx="10515600" cy="47400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ru-RU" b="1" dirty="0">
                <a:solidFill>
                  <a:schemeClr val="tx2">
                    <a:lumMod val="50000"/>
                  </a:schemeClr>
                </a:solidFill>
              </a:rPr>
              <a:t>На черновике:</a:t>
            </a:r>
          </a:p>
          <a:p>
            <a:pPr marL="0" indent="0" algn="just">
              <a:buFont typeface="Arial" panose="020B0604020202020204" pitchFamily="34" charset="0"/>
              <a:buNone/>
            </a:pPr>
            <a:r>
              <a:rPr lang="ru-RU" b="1" dirty="0">
                <a:solidFill>
                  <a:schemeClr val="tx2">
                    <a:lumMod val="50000"/>
                  </a:schemeClr>
                </a:solidFill>
              </a:rPr>
              <a:t>Первый шаг:</a:t>
            </a:r>
          </a:p>
          <a:p>
            <a:pPr marL="0" indent="0" algn="just">
              <a:buFont typeface="Arial" panose="020B0604020202020204" pitchFamily="34" charset="0"/>
              <a:buNone/>
            </a:pPr>
            <a:r>
              <a:rPr lang="ru-RU" dirty="0">
                <a:solidFill>
                  <a:schemeClr val="tx2">
                    <a:lumMod val="50000"/>
                  </a:schemeClr>
                </a:solidFill>
              </a:rPr>
              <a:t>Р: </a:t>
            </a:r>
            <a:r>
              <a:rPr lang="ru-RU" sz="2400" dirty="0">
                <a:solidFill>
                  <a:schemeClr val="tx2">
                    <a:lumMod val="50000"/>
                  </a:schemeClr>
                </a:solidFill>
              </a:rPr>
              <a:t>красные плоды, грушевидная форма Х жёлтые плоды, округлая форма</a:t>
            </a:r>
          </a:p>
          <a:p>
            <a:pPr marL="0" indent="0" algn="just">
              <a:buFont typeface="Arial" panose="020B0604020202020204" pitchFamily="34" charset="0"/>
              <a:buNone/>
            </a:pPr>
            <a:r>
              <a:rPr lang="en-US" sz="2400" dirty="0">
                <a:solidFill>
                  <a:schemeClr val="tx2">
                    <a:lumMod val="50000"/>
                  </a:schemeClr>
                </a:solidFill>
              </a:rPr>
              <a:t>F1</a:t>
            </a:r>
            <a:r>
              <a:rPr lang="ru-RU" sz="2400" dirty="0">
                <a:solidFill>
                  <a:schemeClr val="tx2">
                    <a:lumMod val="50000"/>
                  </a:schemeClr>
                </a:solidFill>
              </a:rPr>
              <a:t>: красные плоды, округлая форма</a:t>
            </a:r>
          </a:p>
          <a:p>
            <a:pPr marL="0" indent="0" algn="just">
              <a:buFont typeface="Arial" panose="020B0604020202020204" pitchFamily="34" charset="0"/>
              <a:buNone/>
            </a:pPr>
            <a:r>
              <a:rPr lang="ru-RU" sz="2400" dirty="0">
                <a:solidFill>
                  <a:schemeClr val="tx2">
                    <a:lumMod val="50000"/>
                  </a:schemeClr>
                </a:solidFill>
              </a:rPr>
              <a:t>Потомство единообразно</a:t>
            </a:r>
          </a:p>
          <a:p>
            <a:pPr marL="0" indent="0" algn="just">
              <a:buFont typeface="Arial" panose="020B0604020202020204" pitchFamily="34" charset="0"/>
              <a:buNone/>
            </a:pPr>
            <a:r>
              <a:rPr lang="ru-RU" sz="2400" b="1" dirty="0">
                <a:solidFill>
                  <a:schemeClr val="tx2">
                    <a:lumMod val="50000"/>
                  </a:schemeClr>
                </a:solidFill>
              </a:rPr>
              <a:t>Выводы: </a:t>
            </a:r>
            <a:r>
              <a:rPr lang="ru-RU" sz="2400" dirty="0">
                <a:solidFill>
                  <a:schemeClr val="tx2">
                    <a:lumMod val="50000"/>
                  </a:schemeClr>
                </a:solidFill>
              </a:rPr>
              <a:t>1) оба родителя – </a:t>
            </a:r>
            <a:r>
              <a:rPr lang="ru-RU" sz="2400" dirty="0" err="1">
                <a:solidFill>
                  <a:schemeClr val="tx2">
                    <a:lumMod val="50000"/>
                  </a:schemeClr>
                </a:solidFill>
              </a:rPr>
              <a:t>гомозиготы</a:t>
            </a:r>
            <a:endParaRPr lang="ru-RU" sz="2400" dirty="0">
              <a:solidFill>
                <a:schemeClr val="tx2">
                  <a:lumMod val="50000"/>
                </a:schemeClr>
              </a:solidFill>
            </a:endParaRPr>
          </a:p>
          <a:p>
            <a:pPr marL="0" indent="0" algn="just">
              <a:buFont typeface="Arial" panose="020B0604020202020204" pitchFamily="34" charset="0"/>
              <a:buNone/>
            </a:pPr>
            <a:r>
              <a:rPr lang="ru-RU" sz="2400" dirty="0">
                <a:solidFill>
                  <a:schemeClr val="tx2">
                    <a:lumMod val="50000"/>
                  </a:schemeClr>
                </a:solidFill>
              </a:rPr>
              <a:t>	2) доминантные признаки – красная окраска и округлая форма</a:t>
            </a:r>
          </a:p>
          <a:p>
            <a:pPr marL="0" indent="0" algn="just">
              <a:buFont typeface="Arial" panose="020B0604020202020204" pitchFamily="34" charset="0"/>
              <a:buNone/>
            </a:pPr>
            <a:r>
              <a:rPr lang="ru-RU" sz="2400" dirty="0">
                <a:solidFill>
                  <a:schemeClr val="tx2">
                    <a:lumMod val="50000"/>
                  </a:schemeClr>
                </a:solidFill>
              </a:rPr>
              <a:t>Пишем легенду:</a:t>
            </a:r>
          </a:p>
          <a:p>
            <a:pPr marL="0" indent="0" algn="just">
              <a:buFont typeface="Arial" panose="020B0604020202020204" pitchFamily="34" charset="0"/>
              <a:buNone/>
            </a:pPr>
            <a:r>
              <a:rPr lang="ru-RU" sz="2400" dirty="0">
                <a:solidFill>
                  <a:schemeClr val="tx2">
                    <a:lumMod val="50000"/>
                  </a:schemeClr>
                </a:solidFill>
              </a:rPr>
              <a:t>А – красные плоды, а – жёлтые плоды</a:t>
            </a:r>
          </a:p>
          <a:p>
            <a:pPr marL="0" indent="0" algn="just">
              <a:buFont typeface="Arial" panose="020B0604020202020204" pitchFamily="34" charset="0"/>
              <a:buNone/>
            </a:pPr>
            <a:r>
              <a:rPr lang="ru-RU" sz="2400" dirty="0">
                <a:solidFill>
                  <a:schemeClr val="tx2">
                    <a:lumMod val="50000"/>
                  </a:schemeClr>
                </a:solidFill>
              </a:rPr>
              <a:t>В – округлая форма, в – грушевидная форма</a:t>
            </a:r>
          </a:p>
        </p:txBody>
      </p:sp>
    </p:spTree>
    <p:extLst>
      <p:ext uri="{BB962C8B-B14F-4D97-AF65-F5344CB8AC3E}">
        <p14:creationId xmlns:p14="http://schemas.microsoft.com/office/powerpoint/2010/main" val="5869849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Анализ условия</a:t>
            </a:r>
            <a:endParaRPr lang="ru-RU" sz="2400" b="1" dirty="0">
              <a:solidFill>
                <a:schemeClr val="accent1">
                  <a:lumMod val="50000"/>
                </a:schemeClr>
              </a:solidFill>
            </a:endParaRP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5220194" y="154376"/>
            <a:ext cx="6971805" cy="1615047"/>
          </a:xfrm>
        </p:spPr>
        <p:txBody>
          <a:bodyPr>
            <a:normAutofit fontScale="55000" lnSpcReduction="20000"/>
          </a:bodyPr>
          <a:lstStyle/>
          <a:p>
            <a:pPr marL="0" indent="0" algn="just">
              <a:buNone/>
            </a:pPr>
            <a:r>
              <a:rPr lang="ru-RU" dirty="0">
                <a:solidFill>
                  <a:schemeClr val="tx2">
                    <a:lumMod val="50000"/>
                  </a:schemeClr>
                </a:solidFill>
              </a:rPr>
              <a:t>№1. При скрещивании линии томата с красными плодами грушевидной формы и линии с желтыми плодами округлой формы все гибриды первого поколения получились с красными плодами округлой формы. В анализирующем скрещивании гибридных потомков получилось четыре фенотипических группы: 107, 104, 21, 22. Составьте схемы скрещиваний. Укажите генотипы и фенотипы родителей, и генотипы, фенотипы потомков каждой группы. Объясните формирование 4 фенотипических групп во втором скрещивании.</a:t>
            </a:r>
          </a:p>
        </p:txBody>
      </p:sp>
      <p:sp>
        <p:nvSpPr>
          <p:cNvPr id="4" name="Объект 2">
            <a:extLst>
              <a:ext uri="{FF2B5EF4-FFF2-40B4-BE49-F238E27FC236}">
                <a16:creationId xmlns:a16="http://schemas.microsoft.com/office/drawing/2014/main" id="{B5539834-05C9-42AB-A799-5DC139EA5B6C}"/>
              </a:ext>
            </a:extLst>
          </p:cNvPr>
          <p:cNvSpPr txBox="1">
            <a:spLocks/>
          </p:cNvSpPr>
          <p:nvPr/>
        </p:nvSpPr>
        <p:spPr>
          <a:xfrm>
            <a:off x="838200" y="1543789"/>
            <a:ext cx="10515600" cy="47400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ru-RU" b="1" dirty="0">
                <a:solidFill>
                  <a:schemeClr val="tx2">
                    <a:lumMod val="50000"/>
                  </a:schemeClr>
                </a:solidFill>
              </a:rPr>
              <a:t>На черновике:</a:t>
            </a:r>
          </a:p>
          <a:p>
            <a:pPr marL="0" indent="0" algn="just">
              <a:buFont typeface="Arial" panose="020B0604020202020204" pitchFamily="34" charset="0"/>
              <a:buNone/>
            </a:pPr>
            <a:r>
              <a:rPr lang="ru-RU" b="1" dirty="0">
                <a:solidFill>
                  <a:schemeClr val="tx2">
                    <a:lumMod val="50000"/>
                  </a:schemeClr>
                </a:solidFill>
              </a:rPr>
              <a:t>Второй шаг</a:t>
            </a:r>
          </a:p>
          <a:p>
            <a:pPr marL="0" indent="0" algn="just">
              <a:buFont typeface="Arial" panose="020B0604020202020204" pitchFamily="34" charset="0"/>
              <a:buNone/>
            </a:pPr>
            <a:r>
              <a:rPr lang="ru-RU" dirty="0">
                <a:solidFill>
                  <a:schemeClr val="tx2">
                    <a:lumMod val="50000"/>
                  </a:schemeClr>
                </a:solidFill>
              </a:rPr>
              <a:t>             АА                     </a:t>
            </a:r>
            <a:r>
              <a:rPr lang="ru-RU" dirty="0" err="1">
                <a:solidFill>
                  <a:schemeClr val="tx2">
                    <a:lumMod val="50000"/>
                  </a:schemeClr>
                </a:solidFill>
              </a:rPr>
              <a:t>вв</a:t>
            </a:r>
            <a:r>
              <a:rPr lang="ru-RU" dirty="0">
                <a:solidFill>
                  <a:schemeClr val="tx2">
                    <a:lumMod val="50000"/>
                  </a:schemeClr>
                </a:solidFill>
              </a:rPr>
              <a:t>                                 </a:t>
            </a:r>
            <a:r>
              <a:rPr lang="ru-RU" dirty="0" err="1">
                <a:solidFill>
                  <a:schemeClr val="tx2">
                    <a:lumMod val="50000"/>
                  </a:schemeClr>
                </a:solidFill>
              </a:rPr>
              <a:t>аа</a:t>
            </a:r>
            <a:r>
              <a:rPr lang="ru-RU" dirty="0">
                <a:solidFill>
                  <a:schemeClr val="tx2">
                    <a:lumMod val="50000"/>
                  </a:schemeClr>
                </a:solidFill>
              </a:rPr>
              <a:t>                       ВВ</a:t>
            </a:r>
          </a:p>
          <a:p>
            <a:pPr marL="0" indent="0" algn="just">
              <a:buFont typeface="Arial" panose="020B0604020202020204" pitchFamily="34" charset="0"/>
              <a:buNone/>
            </a:pPr>
            <a:r>
              <a:rPr lang="ru-RU" dirty="0">
                <a:solidFill>
                  <a:schemeClr val="tx2">
                    <a:lumMod val="50000"/>
                  </a:schemeClr>
                </a:solidFill>
              </a:rPr>
              <a:t>Р: </a:t>
            </a:r>
            <a:r>
              <a:rPr lang="ru-RU" sz="2400" dirty="0">
                <a:solidFill>
                  <a:schemeClr val="tx2">
                    <a:lumMod val="50000"/>
                  </a:schemeClr>
                </a:solidFill>
              </a:rPr>
              <a:t>красные плоды, грушевидная форма Х жёлтые плоды, округлая форма</a:t>
            </a:r>
          </a:p>
          <a:p>
            <a:pPr marL="0" indent="0" algn="just">
              <a:buFont typeface="Arial" panose="020B0604020202020204" pitchFamily="34" charset="0"/>
              <a:buNone/>
            </a:pPr>
            <a:r>
              <a:rPr lang="en-US" sz="2400" dirty="0">
                <a:solidFill>
                  <a:schemeClr val="tx2">
                    <a:lumMod val="50000"/>
                  </a:schemeClr>
                </a:solidFill>
              </a:rPr>
              <a:t>F1</a:t>
            </a:r>
            <a:r>
              <a:rPr lang="ru-RU" sz="2400" dirty="0">
                <a:solidFill>
                  <a:schemeClr val="tx2">
                    <a:lumMod val="50000"/>
                  </a:schemeClr>
                </a:solidFill>
              </a:rPr>
              <a:t>: красные плоды, округлая форма</a:t>
            </a:r>
          </a:p>
          <a:p>
            <a:pPr marL="0" indent="0" algn="just">
              <a:buFont typeface="Arial" panose="020B0604020202020204" pitchFamily="34" charset="0"/>
              <a:buNone/>
            </a:pPr>
            <a:r>
              <a:rPr lang="ru-RU" sz="2400" dirty="0">
                <a:solidFill>
                  <a:schemeClr val="tx2">
                    <a:lumMod val="50000"/>
                  </a:schemeClr>
                </a:solidFill>
              </a:rPr>
              <a:t>                             </a:t>
            </a:r>
            <a:r>
              <a:rPr lang="ru-RU" sz="2400" dirty="0" err="1">
                <a:solidFill>
                  <a:schemeClr val="tx2">
                    <a:lumMod val="50000"/>
                  </a:schemeClr>
                </a:solidFill>
              </a:rPr>
              <a:t>АаВв</a:t>
            </a:r>
            <a:endParaRPr lang="ru-RU" sz="2400" dirty="0">
              <a:solidFill>
                <a:schemeClr val="tx2">
                  <a:lumMod val="50000"/>
                </a:schemeClr>
              </a:solidFill>
            </a:endParaRPr>
          </a:p>
          <a:p>
            <a:pPr marL="0" indent="0" algn="just">
              <a:buFont typeface="Arial" panose="020B0604020202020204" pitchFamily="34" charset="0"/>
              <a:buNone/>
            </a:pPr>
            <a:endParaRPr lang="ru-RU" sz="2400" dirty="0">
              <a:solidFill>
                <a:schemeClr val="tx2">
                  <a:lumMod val="50000"/>
                </a:schemeClr>
              </a:solidFill>
            </a:endParaRPr>
          </a:p>
        </p:txBody>
      </p:sp>
    </p:spTree>
    <p:extLst>
      <p:ext uri="{BB962C8B-B14F-4D97-AF65-F5344CB8AC3E}">
        <p14:creationId xmlns:p14="http://schemas.microsoft.com/office/powerpoint/2010/main" val="41405146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Анализ условия</a:t>
            </a:r>
            <a:endParaRPr lang="ru-RU" sz="2400" b="1" dirty="0">
              <a:solidFill>
                <a:schemeClr val="accent1">
                  <a:lumMod val="50000"/>
                </a:schemeClr>
              </a:solidFill>
            </a:endParaRP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5220194" y="154376"/>
            <a:ext cx="6971805" cy="1615047"/>
          </a:xfrm>
        </p:spPr>
        <p:txBody>
          <a:bodyPr>
            <a:normAutofit fontScale="55000" lnSpcReduction="20000"/>
          </a:bodyPr>
          <a:lstStyle/>
          <a:p>
            <a:pPr marL="0" indent="0" algn="just">
              <a:buNone/>
            </a:pPr>
            <a:r>
              <a:rPr lang="ru-RU" dirty="0">
                <a:solidFill>
                  <a:schemeClr val="tx2">
                    <a:lumMod val="50000"/>
                  </a:schemeClr>
                </a:solidFill>
              </a:rPr>
              <a:t>№1. При скрещивании линии томата с красными плодами грушевидной формы и линии с желтыми плодами округлой формы все гибриды первого поколения получились с красными плодами округлой формы. В анализирующем скрещивании гибридных потомков получилось четыре фенотипических группы: 107, 104, 21, 22. Составьте схемы скрещиваний. Укажите генотипы и фенотипы родителей, и генотипы, фенотипы потомков каждой группы. Объясните формирование 4 фенотипических групп во втором скрещивании.</a:t>
            </a:r>
          </a:p>
        </p:txBody>
      </p:sp>
      <p:sp>
        <p:nvSpPr>
          <p:cNvPr id="4" name="Объект 2">
            <a:extLst>
              <a:ext uri="{FF2B5EF4-FFF2-40B4-BE49-F238E27FC236}">
                <a16:creationId xmlns:a16="http://schemas.microsoft.com/office/drawing/2014/main" id="{B5539834-05C9-42AB-A799-5DC139EA5B6C}"/>
              </a:ext>
            </a:extLst>
          </p:cNvPr>
          <p:cNvSpPr txBox="1">
            <a:spLocks/>
          </p:cNvSpPr>
          <p:nvPr/>
        </p:nvSpPr>
        <p:spPr>
          <a:xfrm>
            <a:off x="838200" y="1543789"/>
            <a:ext cx="10515600" cy="514201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ru-RU" b="1" dirty="0">
                <a:solidFill>
                  <a:schemeClr val="tx2">
                    <a:lumMod val="50000"/>
                  </a:schemeClr>
                </a:solidFill>
              </a:rPr>
              <a:t>На черновике:</a:t>
            </a:r>
          </a:p>
          <a:p>
            <a:pPr marL="0" indent="0" algn="just">
              <a:buFont typeface="Arial" panose="020B0604020202020204" pitchFamily="34" charset="0"/>
              <a:buNone/>
            </a:pPr>
            <a:r>
              <a:rPr lang="ru-RU" b="1" dirty="0">
                <a:solidFill>
                  <a:schemeClr val="tx2">
                    <a:lumMod val="50000"/>
                  </a:schemeClr>
                </a:solidFill>
              </a:rPr>
              <a:t>Третий шаг</a:t>
            </a:r>
            <a:r>
              <a:rPr lang="ru-RU" dirty="0">
                <a:solidFill>
                  <a:schemeClr val="tx2">
                    <a:lumMod val="50000"/>
                  </a:schemeClr>
                </a:solidFill>
              </a:rPr>
              <a:t>        </a:t>
            </a:r>
          </a:p>
          <a:p>
            <a:pPr marL="0" indent="0" algn="just">
              <a:buNone/>
            </a:pPr>
            <a:r>
              <a:rPr lang="ru-RU" dirty="0">
                <a:solidFill>
                  <a:schemeClr val="tx2">
                    <a:lumMod val="50000"/>
                  </a:schemeClr>
                </a:solidFill>
              </a:rPr>
              <a:t>Р1: 		</a:t>
            </a:r>
            <a:r>
              <a:rPr lang="ru-RU" sz="2400" dirty="0" err="1">
                <a:solidFill>
                  <a:schemeClr val="tx2">
                    <a:lumMod val="50000"/>
                  </a:schemeClr>
                </a:solidFill>
              </a:rPr>
              <a:t>АаВв</a:t>
            </a:r>
            <a:r>
              <a:rPr lang="ru-RU" sz="2400" dirty="0">
                <a:solidFill>
                  <a:schemeClr val="tx2">
                    <a:lumMod val="50000"/>
                  </a:schemeClr>
                </a:solidFill>
              </a:rPr>
              <a:t>		х		</a:t>
            </a:r>
            <a:r>
              <a:rPr lang="ru-RU" sz="2400" dirty="0" err="1">
                <a:solidFill>
                  <a:schemeClr val="tx2">
                    <a:lumMod val="50000"/>
                  </a:schemeClr>
                </a:solidFill>
              </a:rPr>
              <a:t>аавв</a:t>
            </a:r>
            <a:endParaRPr lang="ru-RU" sz="2400" dirty="0">
              <a:solidFill>
                <a:schemeClr val="tx2">
                  <a:lumMod val="50000"/>
                </a:schemeClr>
              </a:solidFill>
            </a:endParaRPr>
          </a:p>
          <a:p>
            <a:pPr marL="0" indent="0" algn="just">
              <a:buNone/>
            </a:pPr>
            <a:r>
              <a:rPr lang="ru-RU" sz="2400" dirty="0">
                <a:solidFill>
                  <a:schemeClr val="tx2">
                    <a:lumMod val="50000"/>
                  </a:schemeClr>
                </a:solidFill>
              </a:rPr>
              <a:t>	красные плоды,		желтые плоды</a:t>
            </a:r>
          </a:p>
          <a:p>
            <a:pPr marL="0" indent="0" algn="just">
              <a:buNone/>
            </a:pPr>
            <a:r>
              <a:rPr lang="ru-RU" sz="2400" dirty="0">
                <a:solidFill>
                  <a:schemeClr val="tx2">
                    <a:lumMod val="50000"/>
                  </a:schemeClr>
                </a:solidFill>
              </a:rPr>
              <a:t>	округлая форма		грушевидная форма</a:t>
            </a:r>
          </a:p>
          <a:p>
            <a:pPr marL="0" indent="0" algn="just">
              <a:buFont typeface="Arial" panose="020B0604020202020204" pitchFamily="34" charset="0"/>
              <a:buNone/>
            </a:pPr>
            <a:r>
              <a:rPr lang="en-US" sz="2400" dirty="0">
                <a:solidFill>
                  <a:schemeClr val="tx2">
                    <a:lumMod val="50000"/>
                  </a:schemeClr>
                </a:solidFill>
              </a:rPr>
              <a:t>F1</a:t>
            </a:r>
            <a:r>
              <a:rPr lang="ru-RU" sz="2400" dirty="0">
                <a:solidFill>
                  <a:schemeClr val="tx2">
                    <a:lumMod val="50000"/>
                  </a:schemeClr>
                </a:solidFill>
              </a:rPr>
              <a:t>: 107 : 104 : 21 : 22</a:t>
            </a:r>
          </a:p>
          <a:p>
            <a:pPr marL="0" indent="0" algn="just">
              <a:buFont typeface="Arial" panose="020B0604020202020204" pitchFamily="34" charset="0"/>
              <a:buNone/>
            </a:pPr>
            <a:r>
              <a:rPr lang="ru-RU" sz="2400" dirty="0">
                <a:solidFill>
                  <a:schemeClr val="tx2">
                    <a:lumMod val="50000"/>
                  </a:schemeClr>
                </a:solidFill>
              </a:rPr>
              <a:t>При независимом характере наследования признаков в анализирующем скрещивании </a:t>
            </a:r>
            <a:r>
              <a:rPr lang="ru-RU" sz="2400" dirty="0" err="1">
                <a:solidFill>
                  <a:schemeClr val="tx2">
                    <a:lumMod val="50000"/>
                  </a:schemeClr>
                </a:solidFill>
              </a:rPr>
              <a:t>дигетерозиготы</a:t>
            </a:r>
            <a:r>
              <a:rPr lang="ru-RU" sz="2400" dirty="0">
                <a:solidFill>
                  <a:schemeClr val="tx2">
                    <a:lumMod val="50000"/>
                  </a:schemeClr>
                </a:solidFill>
              </a:rPr>
              <a:t> расщепление должно быть 1:1:1:1, а по условию расщепление иное.</a:t>
            </a:r>
          </a:p>
          <a:p>
            <a:pPr marL="0" indent="0" algn="just">
              <a:buFont typeface="Arial" panose="020B0604020202020204" pitchFamily="34" charset="0"/>
              <a:buNone/>
            </a:pPr>
            <a:r>
              <a:rPr lang="ru-RU" sz="2400" b="1" dirty="0">
                <a:solidFill>
                  <a:schemeClr val="tx2">
                    <a:lumMod val="50000"/>
                  </a:schemeClr>
                </a:solidFill>
              </a:rPr>
              <a:t>Вывод:</a:t>
            </a:r>
            <a:r>
              <a:rPr lang="ru-RU" sz="2400" dirty="0">
                <a:solidFill>
                  <a:schemeClr val="tx2">
                    <a:lumMod val="50000"/>
                  </a:schemeClr>
                </a:solidFill>
              </a:rPr>
              <a:t>      наследование сцепленное                       </a:t>
            </a:r>
          </a:p>
        </p:txBody>
      </p:sp>
    </p:spTree>
    <p:extLst>
      <p:ext uri="{BB962C8B-B14F-4D97-AF65-F5344CB8AC3E}">
        <p14:creationId xmlns:p14="http://schemas.microsoft.com/office/powerpoint/2010/main" val="1727747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Анализ условия</a:t>
            </a:r>
            <a:endParaRPr lang="ru-RU" sz="2400" b="1" dirty="0">
              <a:solidFill>
                <a:schemeClr val="accent1">
                  <a:lumMod val="50000"/>
                </a:schemeClr>
              </a:solidFill>
            </a:endParaRP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5220194" y="154376"/>
            <a:ext cx="6971805" cy="1615047"/>
          </a:xfrm>
        </p:spPr>
        <p:txBody>
          <a:bodyPr>
            <a:normAutofit fontScale="55000" lnSpcReduction="20000"/>
          </a:bodyPr>
          <a:lstStyle/>
          <a:p>
            <a:pPr marL="0" indent="0" algn="just">
              <a:buNone/>
            </a:pPr>
            <a:r>
              <a:rPr lang="ru-RU" dirty="0">
                <a:solidFill>
                  <a:schemeClr val="tx2">
                    <a:lumMod val="50000"/>
                  </a:schemeClr>
                </a:solidFill>
              </a:rPr>
              <a:t>№1. При скрещивании линии томата с красными плодами грушевидной формы и линии с желтыми плодами округлой формы все гибриды первого поколения получились с красными плодами округлой формы. В анализирующем скрещивании гибридных потомков получилось четыре фенотипических группы: 107, 104, 21, 22. Составьте схемы скрещиваний. Укажите генотипы и фенотипы родителей, и генотипы, фенотипы потомков каждой группы. Объясните формирование 4 фенотипических групп во втором скрещивании.</a:t>
            </a:r>
          </a:p>
        </p:txBody>
      </p:sp>
      <p:sp>
        <p:nvSpPr>
          <p:cNvPr id="4" name="Объект 2">
            <a:extLst>
              <a:ext uri="{FF2B5EF4-FFF2-40B4-BE49-F238E27FC236}">
                <a16:creationId xmlns:a16="http://schemas.microsoft.com/office/drawing/2014/main" id="{B5539834-05C9-42AB-A799-5DC139EA5B6C}"/>
              </a:ext>
            </a:extLst>
          </p:cNvPr>
          <p:cNvSpPr txBox="1">
            <a:spLocks/>
          </p:cNvSpPr>
          <p:nvPr/>
        </p:nvSpPr>
        <p:spPr>
          <a:xfrm>
            <a:off x="838200" y="1543789"/>
            <a:ext cx="10515600" cy="514201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ru-RU" b="1" dirty="0">
                <a:solidFill>
                  <a:schemeClr val="tx2">
                    <a:lumMod val="50000"/>
                  </a:schemeClr>
                </a:solidFill>
              </a:rPr>
              <a:t>На черновике:</a:t>
            </a:r>
          </a:p>
          <a:p>
            <a:pPr marL="0" indent="0" algn="just">
              <a:buFont typeface="Arial" panose="020B0604020202020204" pitchFamily="34" charset="0"/>
              <a:buNone/>
            </a:pPr>
            <a:r>
              <a:rPr lang="ru-RU" b="1" dirty="0">
                <a:solidFill>
                  <a:schemeClr val="tx2">
                    <a:lumMod val="50000"/>
                  </a:schemeClr>
                </a:solidFill>
              </a:rPr>
              <a:t>Четвёртый шаг</a:t>
            </a:r>
            <a:r>
              <a:rPr lang="ru-RU" dirty="0">
                <a:solidFill>
                  <a:schemeClr val="tx2">
                    <a:lumMod val="50000"/>
                  </a:schemeClr>
                </a:solidFill>
              </a:rPr>
              <a:t>        </a:t>
            </a:r>
          </a:p>
          <a:p>
            <a:pPr marL="0" indent="0" algn="just">
              <a:buNone/>
            </a:pPr>
            <a:r>
              <a:rPr lang="ru-RU" dirty="0">
                <a:solidFill>
                  <a:schemeClr val="tx2">
                    <a:lumMod val="50000"/>
                  </a:schemeClr>
                </a:solidFill>
              </a:rPr>
              <a:t> 	Определяем группы сцепления по родительским особям	</a:t>
            </a:r>
          </a:p>
          <a:p>
            <a:pPr marL="0" indent="0" algn="just">
              <a:buNone/>
            </a:pPr>
            <a:r>
              <a:rPr lang="ru-RU" dirty="0">
                <a:solidFill>
                  <a:schemeClr val="tx2">
                    <a:lumMod val="50000"/>
                  </a:schemeClr>
                </a:solidFill>
              </a:rPr>
              <a:t>		АА                     </a:t>
            </a:r>
            <a:r>
              <a:rPr lang="ru-RU" dirty="0" err="1">
                <a:solidFill>
                  <a:schemeClr val="tx2">
                    <a:lumMod val="50000"/>
                  </a:schemeClr>
                </a:solidFill>
              </a:rPr>
              <a:t>вв</a:t>
            </a:r>
            <a:r>
              <a:rPr lang="ru-RU" dirty="0">
                <a:solidFill>
                  <a:schemeClr val="tx2">
                    <a:lumMod val="50000"/>
                  </a:schemeClr>
                </a:solidFill>
              </a:rPr>
              <a:t>                         </a:t>
            </a:r>
            <a:r>
              <a:rPr lang="ru-RU" dirty="0" err="1">
                <a:solidFill>
                  <a:schemeClr val="tx2">
                    <a:lumMod val="50000"/>
                  </a:schemeClr>
                </a:solidFill>
              </a:rPr>
              <a:t>аа</a:t>
            </a:r>
            <a:r>
              <a:rPr lang="ru-RU" dirty="0">
                <a:solidFill>
                  <a:schemeClr val="tx2">
                    <a:lumMod val="50000"/>
                  </a:schemeClr>
                </a:solidFill>
              </a:rPr>
              <a:t>                       ВВ</a:t>
            </a:r>
          </a:p>
          <a:p>
            <a:pPr marL="0" indent="0" algn="just">
              <a:buNone/>
            </a:pPr>
            <a:r>
              <a:rPr lang="ru-RU" dirty="0">
                <a:solidFill>
                  <a:schemeClr val="tx2">
                    <a:lumMod val="50000"/>
                  </a:schemeClr>
                </a:solidFill>
              </a:rPr>
              <a:t>Р: </a:t>
            </a:r>
            <a:r>
              <a:rPr lang="ru-RU" sz="2400" dirty="0">
                <a:solidFill>
                  <a:schemeClr val="tx2">
                    <a:lumMod val="50000"/>
                  </a:schemeClr>
                </a:solidFill>
              </a:rPr>
              <a:t>красные плоды, грушевидная форма Х жёлтые плоды, округлая форма</a:t>
            </a:r>
          </a:p>
          <a:p>
            <a:pPr marL="0" indent="0" algn="just">
              <a:buNone/>
            </a:pPr>
            <a:r>
              <a:rPr lang="ru-RU" sz="2400" dirty="0">
                <a:solidFill>
                  <a:schemeClr val="tx2">
                    <a:lumMod val="50000"/>
                  </a:schemeClr>
                </a:solidFill>
              </a:rPr>
              <a:t>А	или </a:t>
            </a:r>
            <a:r>
              <a:rPr lang="ru-RU" sz="2400" dirty="0" err="1">
                <a:solidFill>
                  <a:schemeClr val="tx2">
                    <a:lumMod val="50000"/>
                  </a:schemeClr>
                </a:solidFill>
              </a:rPr>
              <a:t>Ав</a:t>
            </a:r>
            <a:r>
              <a:rPr lang="ru-RU" sz="2400" dirty="0">
                <a:solidFill>
                  <a:schemeClr val="tx2">
                    <a:lumMod val="50000"/>
                  </a:schemeClr>
                </a:solidFill>
              </a:rPr>
              <a:t>				     		а	или </a:t>
            </a:r>
            <a:r>
              <a:rPr lang="ru-RU" sz="2400" dirty="0" err="1">
                <a:solidFill>
                  <a:schemeClr val="tx2">
                    <a:lumMod val="50000"/>
                  </a:schemeClr>
                </a:solidFill>
              </a:rPr>
              <a:t>аВ</a:t>
            </a:r>
            <a:endParaRPr lang="ru-RU" sz="2400" dirty="0">
              <a:solidFill>
                <a:schemeClr val="tx2">
                  <a:lumMod val="50000"/>
                </a:schemeClr>
              </a:solidFill>
            </a:endParaRPr>
          </a:p>
          <a:p>
            <a:pPr marL="0" indent="0" algn="just">
              <a:buNone/>
            </a:pPr>
            <a:r>
              <a:rPr lang="ru-RU" sz="2400" dirty="0">
                <a:solidFill>
                  <a:schemeClr val="tx2">
                    <a:lumMod val="50000"/>
                  </a:schemeClr>
                </a:solidFill>
              </a:rPr>
              <a:t>в							В	</a:t>
            </a:r>
          </a:p>
          <a:p>
            <a:pPr marL="0" indent="0" algn="just">
              <a:buNone/>
            </a:pPr>
            <a:endParaRPr lang="ru-RU" dirty="0">
              <a:solidFill>
                <a:schemeClr val="tx2">
                  <a:lumMod val="50000"/>
                </a:schemeClr>
              </a:solidFill>
            </a:endParaRPr>
          </a:p>
          <a:p>
            <a:pPr marL="0" indent="0" algn="just">
              <a:buNone/>
            </a:pPr>
            <a:r>
              <a:rPr lang="ru-RU" sz="2400" dirty="0">
                <a:solidFill>
                  <a:schemeClr val="tx2">
                    <a:lumMod val="50000"/>
                  </a:schemeClr>
                </a:solidFill>
              </a:rPr>
              <a:t>Обе формы записи приемлемы, НО!!!!!!!!!!!!!!!</a:t>
            </a:r>
          </a:p>
        </p:txBody>
      </p:sp>
      <p:cxnSp>
        <p:nvCxnSpPr>
          <p:cNvPr id="7" name="Прямая соединительная линия 6"/>
          <p:cNvCxnSpPr/>
          <p:nvPr/>
        </p:nvCxnSpPr>
        <p:spPr>
          <a:xfrm>
            <a:off x="1306286" y="4114798"/>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a:off x="7586353" y="4127662"/>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7905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347375"/>
            <a:ext cx="10515600" cy="1325563"/>
          </a:xfrm>
        </p:spPr>
        <p:txBody>
          <a:bodyPr/>
          <a:lstStyle/>
          <a:p>
            <a:r>
              <a:rPr lang="ru-RU" b="1" dirty="0">
                <a:solidFill>
                  <a:schemeClr val="accent1">
                    <a:lumMod val="50000"/>
                  </a:schemeClr>
                </a:solidFill>
              </a:rPr>
              <a:t>Переносим записи на чистовик</a:t>
            </a:r>
            <a:endParaRPr lang="ru-RU" sz="2400" b="1" dirty="0">
              <a:solidFill>
                <a:schemeClr val="accent1">
                  <a:lumMod val="50000"/>
                </a:schemeClr>
              </a:solidFill>
            </a:endParaRP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5030195" y="593778"/>
            <a:ext cx="6971805" cy="1318149"/>
          </a:xfrm>
        </p:spPr>
        <p:txBody>
          <a:bodyPr>
            <a:normAutofit fontScale="55000" lnSpcReduction="20000"/>
          </a:bodyPr>
          <a:lstStyle/>
          <a:p>
            <a:pPr marL="0" indent="0" algn="just">
              <a:buNone/>
            </a:pPr>
            <a:r>
              <a:rPr lang="ru-RU" dirty="0">
                <a:solidFill>
                  <a:schemeClr val="tx2">
                    <a:lumMod val="50000"/>
                  </a:schemeClr>
                </a:solidFill>
              </a:rPr>
              <a:t>№1. При скрещивании линии томата с красными плодами грушевидной формы и линии с желтыми плодами округлой формы все гибриды первого поколения получились с красными плодами округлой формы. В анализирующем скрещивании гибридных потомков получилось четыре фенотипических группы: 107, 104, 21, 22. Составьте схемы скрещиваний. Укажите генотипы и фенотипы родителей, и генотипы, фенотипы потомков каждой группы. Объясните формирование 4 фенотипических групп во втором скрещивании.</a:t>
            </a:r>
          </a:p>
        </p:txBody>
      </p:sp>
      <p:sp>
        <p:nvSpPr>
          <p:cNvPr id="4" name="Объект 2">
            <a:extLst>
              <a:ext uri="{FF2B5EF4-FFF2-40B4-BE49-F238E27FC236}">
                <a16:creationId xmlns:a16="http://schemas.microsoft.com/office/drawing/2014/main" id="{B5539834-05C9-42AB-A799-5DC139EA5B6C}"/>
              </a:ext>
            </a:extLst>
          </p:cNvPr>
          <p:cNvSpPr txBox="1">
            <a:spLocks/>
          </p:cNvSpPr>
          <p:nvPr/>
        </p:nvSpPr>
        <p:spPr>
          <a:xfrm>
            <a:off x="838200" y="653164"/>
            <a:ext cx="10515600" cy="514201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ru-RU" b="1" dirty="0">
                <a:solidFill>
                  <a:schemeClr val="tx2">
                    <a:lumMod val="50000"/>
                  </a:schemeClr>
                </a:solidFill>
              </a:rPr>
              <a:t>На чистовик:</a:t>
            </a:r>
          </a:p>
          <a:p>
            <a:pPr marL="0" indent="0" algn="just">
              <a:buFont typeface="Arial" panose="020B0604020202020204" pitchFamily="34" charset="0"/>
              <a:buNone/>
            </a:pPr>
            <a:r>
              <a:rPr lang="ru-RU" b="1" dirty="0">
                <a:solidFill>
                  <a:schemeClr val="tx2">
                    <a:lumMod val="50000"/>
                  </a:schemeClr>
                </a:solidFill>
              </a:rPr>
              <a:t> первый элемент</a:t>
            </a:r>
            <a:endParaRPr lang="ru-RU" sz="2400" dirty="0">
              <a:solidFill>
                <a:schemeClr val="tx2">
                  <a:lumMod val="50000"/>
                </a:schemeClr>
              </a:solidFill>
            </a:endParaRPr>
          </a:p>
          <a:p>
            <a:pPr marL="0" indent="0" algn="just">
              <a:buNone/>
            </a:pPr>
            <a:r>
              <a:rPr lang="ru-RU" sz="2400" dirty="0">
                <a:solidFill>
                  <a:schemeClr val="tx2">
                    <a:lumMod val="50000"/>
                  </a:schemeClr>
                </a:solidFill>
              </a:rPr>
              <a:t> </a:t>
            </a:r>
          </a:p>
          <a:p>
            <a:pPr marL="0" indent="0" algn="just">
              <a:buNone/>
            </a:pPr>
            <a:r>
              <a:rPr lang="ru-RU" sz="2400" dirty="0">
                <a:solidFill>
                  <a:schemeClr val="tx2">
                    <a:lumMod val="50000"/>
                  </a:schemeClr>
                </a:solidFill>
              </a:rPr>
              <a:t>Р:	А      </a:t>
            </a:r>
            <a:r>
              <a:rPr lang="ru-RU" sz="2400" dirty="0" err="1">
                <a:solidFill>
                  <a:schemeClr val="tx2">
                    <a:lumMod val="50000"/>
                  </a:schemeClr>
                </a:solidFill>
              </a:rPr>
              <a:t>А</a:t>
            </a:r>
            <a:r>
              <a:rPr lang="ru-RU" sz="2400" dirty="0">
                <a:solidFill>
                  <a:schemeClr val="tx2">
                    <a:lumMod val="50000"/>
                  </a:schemeClr>
                </a:solidFill>
              </a:rPr>
              <a:t>        х      а      </a:t>
            </a:r>
            <a:r>
              <a:rPr lang="ru-RU" sz="2400" dirty="0" err="1">
                <a:solidFill>
                  <a:schemeClr val="tx2">
                    <a:lumMod val="50000"/>
                  </a:schemeClr>
                </a:solidFill>
              </a:rPr>
              <a:t>а</a:t>
            </a:r>
            <a:r>
              <a:rPr lang="ru-RU" sz="2400" dirty="0">
                <a:solidFill>
                  <a:schemeClr val="tx2">
                    <a:lumMod val="50000"/>
                  </a:schemeClr>
                </a:solidFill>
              </a:rPr>
              <a:t>                                       Р: </a:t>
            </a:r>
            <a:r>
              <a:rPr lang="ru-RU" sz="2400" dirty="0" err="1">
                <a:solidFill>
                  <a:schemeClr val="tx2">
                    <a:lumMod val="50000"/>
                  </a:schemeClr>
                </a:solidFill>
              </a:rPr>
              <a:t>ААвв</a:t>
            </a:r>
            <a:r>
              <a:rPr lang="ru-RU" sz="2400" dirty="0">
                <a:solidFill>
                  <a:schemeClr val="tx2">
                    <a:lumMod val="50000"/>
                  </a:schemeClr>
                </a:solidFill>
              </a:rPr>
              <a:t> х </a:t>
            </a:r>
            <a:r>
              <a:rPr lang="ru-RU" sz="2400" dirty="0" err="1">
                <a:solidFill>
                  <a:schemeClr val="tx2">
                    <a:lumMod val="50000"/>
                  </a:schemeClr>
                </a:solidFill>
              </a:rPr>
              <a:t>ааВВ</a:t>
            </a:r>
            <a:r>
              <a:rPr lang="ru-RU" sz="2400" dirty="0">
                <a:solidFill>
                  <a:schemeClr val="tx2">
                    <a:lumMod val="50000"/>
                  </a:schemeClr>
                </a:solidFill>
              </a:rPr>
              <a:t>       </a:t>
            </a:r>
          </a:p>
          <a:p>
            <a:pPr marL="0" lvl="0" indent="0" algn="just">
              <a:lnSpc>
                <a:spcPct val="100000"/>
              </a:lnSpc>
              <a:spcBef>
                <a:spcPts val="0"/>
              </a:spcBef>
              <a:buNone/>
            </a:pPr>
            <a:r>
              <a:rPr lang="ru-RU" sz="2400" dirty="0">
                <a:solidFill>
                  <a:schemeClr val="tx2">
                    <a:lumMod val="50000"/>
                  </a:schemeClr>
                </a:solidFill>
              </a:rPr>
              <a:t>	в       </a:t>
            </a:r>
            <a:r>
              <a:rPr lang="ru-RU" sz="2400" dirty="0" err="1">
                <a:solidFill>
                  <a:schemeClr val="tx2">
                    <a:lumMod val="50000"/>
                  </a:schemeClr>
                </a:solidFill>
              </a:rPr>
              <a:t>в</a:t>
            </a:r>
            <a:r>
              <a:rPr lang="ru-RU" sz="2400" dirty="0">
                <a:solidFill>
                  <a:schemeClr val="tx2">
                    <a:lumMod val="50000"/>
                  </a:schemeClr>
                </a:solidFill>
              </a:rPr>
              <a:t>                </a:t>
            </a:r>
            <a:r>
              <a:rPr lang="ru-RU" sz="2400" dirty="0" err="1">
                <a:solidFill>
                  <a:schemeClr val="tx2">
                    <a:lumMod val="50000"/>
                  </a:schemeClr>
                </a:solidFill>
              </a:rPr>
              <a:t>В</a:t>
            </a:r>
            <a:r>
              <a:rPr lang="ru-RU" sz="2400" dirty="0">
                <a:solidFill>
                  <a:schemeClr val="tx2">
                    <a:lumMod val="50000"/>
                  </a:schemeClr>
                </a:solidFill>
              </a:rPr>
              <a:t>      </a:t>
            </a:r>
            <a:r>
              <a:rPr lang="ru-RU" sz="2400" dirty="0" err="1">
                <a:solidFill>
                  <a:schemeClr val="tx2">
                    <a:lumMod val="50000"/>
                  </a:schemeClr>
                </a:solidFill>
              </a:rPr>
              <a:t>В</a:t>
            </a:r>
            <a:r>
              <a:rPr lang="ru-RU" sz="2400" dirty="0">
                <a:solidFill>
                  <a:schemeClr val="tx2">
                    <a:lumMod val="50000"/>
                  </a:schemeClr>
                </a:solidFill>
              </a:rPr>
              <a:t>                                    </a:t>
            </a:r>
            <a:r>
              <a:rPr lang="ru-RU" sz="2400" dirty="0">
                <a:solidFill>
                  <a:srgbClr val="44546A">
                    <a:lumMod val="50000"/>
                  </a:srgbClr>
                </a:solidFill>
              </a:rPr>
              <a:t>красные    желтые</a:t>
            </a:r>
            <a:endParaRPr lang="ru-RU" sz="2400" dirty="0">
              <a:solidFill>
                <a:schemeClr val="tx2">
                  <a:lumMod val="50000"/>
                </a:schemeClr>
              </a:solidFill>
            </a:endParaRPr>
          </a:p>
          <a:p>
            <a:pPr marL="0" lvl="0" indent="0" algn="just">
              <a:lnSpc>
                <a:spcPct val="100000"/>
              </a:lnSpc>
              <a:spcBef>
                <a:spcPts val="0"/>
              </a:spcBef>
              <a:buNone/>
            </a:pPr>
            <a:r>
              <a:rPr lang="ru-RU" sz="2400" dirty="0">
                <a:solidFill>
                  <a:schemeClr val="tx2">
                    <a:lumMod val="50000"/>
                  </a:schemeClr>
                </a:solidFill>
              </a:rPr>
              <a:t>             красные             желтые                       </a:t>
            </a:r>
            <a:r>
              <a:rPr lang="ru-RU" sz="2400" dirty="0">
                <a:solidFill>
                  <a:srgbClr val="44546A">
                    <a:lumMod val="50000"/>
                  </a:srgbClr>
                </a:solidFill>
              </a:rPr>
              <a:t>грушевидные   округлые</a:t>
            </a:r>
          </a:p>
          <a:p>
            <a:pPr marL="0" indent="0" algn="just">
              <a:buNone/>
            </a:pPr>
            <a:r>
              <a:rPr lang="ru-RU" sz="2400" dirty="0">
                <a:solidFill>
                  <a:schemeClr val="tx2">
                    <a:lumMod val="50000"/>
                  </a:schemeClr>
                </a:solidFill>
              </a:rPr>
              <a:t>             грушевидные   округлые                               </a:t>
            </a:r>
            <a:r>
              <a:rPr lang="en-US" sz="2400" dirty="0">
                <a:solidFill>
                  <a:schemeClr val="tx2">
                    <a:lumMod val="50000"/>
                  </a:schemeClr>
                </a:solidFill>
              </a:rPr>
              <a:t>G</a:t>
            </a:r>
            <a:r>
              <a:rPr lang="ru-RU" sz="2400" dirty="0">
                <a:solidFill>
                  <a:schemeClr val="tx2">
                    <a:lumMod val="50000"/>
                  </a:schemeClr>
                </a:solidFill>
              </a:rPr>
              <a:t>: </a:t>
            </a:r>
            <a:r>
              <a:rPr lang="ru-RU" sz="2400" dirty="0" err="1">
                <a:solidFill>
                  <a:schemeClr val="tx2">
                    <a:lumMod val="50000"/>
                  </a:schemeClr>
                </a:solidFill>
              </a:rPr>
              <a:t>Ав</a:t>
            </a:r>
            <a:r>
              <a:rPr lang="ru-RU" sz="2400" dirty="0">
                <a:solidFill>
                  <a:schemeClr val="tx2">
                    <a:lumMod val="50000"/>
                  </a:schemeClr>
                </a:solidFill>
              </a:rPr>
              <a:t>      ;   </a:t>
            </a:r>
            <a:r>
              <a:rPr lang="ru-RU" sz="2400" dirty="0" err="1">
                <a:solidFill>
                  <a:schemeClr val="tx2">
                    <a:lumMod val="50000"/>
                  </a:schemeClr>
                </a:solidFill>
              </a:rPr>
              <a:t>аВ</a:t>
            </a:r>
            <a:endParaRPr lang="ru-RU" sz="2400" dirty="0">
              <a:solidFill>
                <a:schemeClr val="tx2">
                  <a:lumMod val="50000"/>
                </a:schemeClr>
              </a:solidFill>
            </a:endParaRPr>
          </a:p>
          <a:p>
            <a:pPr marL="0" indent="0" algn="just">
              <a:buNone/>
            </a:pPr>
            <a:r>
              <a:rPr lang="en-US" sz="2400" dirty="0">
                <a:solidFill>
                  <a:schemeClr val="tx2">
                    <a:lumMod val="50000"/>
                  </a:schemeClr>
                </a:solidFill>
              </a:rPr>
              <a:t>G</a:t>
            </a:r>
            <a:r>
              <a:rPr lang="ru-RU" sz="2400" dirty="0">
                <a:solidFill>
                  <a:schemeClr val="tx2">
                    <a:lumMod val="50000"/>
                  </a:schemeClr>
                </a:solidFill>
              </a:rPr>
              <a:t>:            А                          </a:t>
            </a:r>
            <a:r>
              <a:rPr lang="ru-RU" sz="2400" dirty="0" err="1">
                <a:solidFill>
                  <a:schemeClr val="tx2">
                    <a:lumMod val="50000"/>
                  </a:schemeClr>
                </a:solidFill>
              </a:rPr>
              <a:t>а</a:t>
            </a:r>
            <a:r>
              <a:rPr lang="ru-RU" sz="2400" dirty="0">
                <a:solidFill>
                  <a:schemeClr val="tx2">
                    <a:lumMod val="50000"/>
                  </a:schemeClr>
                </a:solidFill>
              </a:rPr>
              <a:t>                                             </a:t>
            </a:r>
            <a:r>
              <a:rPr lang="en-US" sz="2400" dirty="0">
                <a:solidFill>
                  <a:schemeClr val="tx2">
                    <a:lumMod val="50000"/>
                  </a:schemeClr>
                </a:solidFill>
              </a:rPr>
              <a:t>F1</a:t>
            </a:r>
            <a:r>
              <a:rPr lang="ru-RU" sz="2400" dirty="0">
                <a:solidFill>
                  <a:schemeClr val="tx2">
                    <a:lumMod val="50000"/>
                  </a:schemeClr>
                </a:solidFill>
              </a:rPr>
              <a:t>: </a:t>
            </a:r>
            <a:r>
              <a:rPr lang="ru-RU" sz="2400" dirty="0" err="1">
                <a:solidFill>
                  <a:schemeClr val="tx2">
                    <a:lumMod val="50000"/>
                  </a:schemeClr>
                </a:solidFill>
              </a:rPr>
              <a:t>АаВв</a:t>
            </a:r>
            <a:endParaRPr lang="en-US" sz="2400" dirty="0">
              <a:solidFill>
                <a:schemeClr val="tx2">
                  <a:lumMod val="50000"/>
                </a:schemeClr>
              </a:solidFill>
            </a:endParaRPr>
          </a:p>
          <a:p>
            <a:pPr marL="0" indent="0" algn="just">
              <a:buNone/>
            </a:pPr>
            <a:r>
              <a:rPr lang="ru-RU" sz="2400" dirty="0">
                <a:solidFill>
                  <a:schemeClr val="tx2">
                    <a:lumMod val="50000"/>
                  </a:schemeClr>
                </a:solidFill>
              </a:rPr>
              <a:t>                в                          </a:t>
            </a:r>
            <a:r>
              <a:rPr lang="ru-RU" sz="2400" dirty="0" err="1">
                <a:solidFill>
                  <a:schemeClr val="tx2">
                    <a:lumMod val="50000"/>
                  </a:schemeClr>
                </a:solidFill>
              </a:rPr>
              <a:t>В</a:t>
            </a:r>
            <a:r>
              <a:rPr lang="ru-RU" sz="2400" dirty="0">
                <a:solidFill>
                  <a:schemeClr val="tx2">
                    <a:lumMod val="50000"/>
                  </a:schemeClr>
                </a:solidFill>
              </a:rPr>
              <a:t>                                              красные округлые</a:t>
            </a:r>
          </a:p>
          <a:p>
            <a:pPr marL="0" indent="0" algn="just">
              <a:buNone/>
            </a:pPr>
            <a:endParaRPr lang="ru-RU" sz="2400" dirty="0">
              <a:solidFill>
                <a:schemeClr val="tx2">
                  <a:lumMod val="50000"/>
                </a:schemeClr>
              </a:solidFill>
            </a:endParaRPr>
          </a:p>
          <a:p>
            <a:pPr marL="0" indent="0" algn="just">
              <a:buNone/>
            </a:pPr>
            <a:r>
              <a:rPr lang="en-US" sz="2400" dirty="0">
                <a:solidFill>
                  <a:schemeClr val="tx2">
                    <a:lumMod val="50000"/>
                  </a:schemeClr>
                </a:solidFill>
              </a:rPr>
              <a:t>F1</a:t>
            </a:r>
            <a:r>
              <a:rPr lang="ru-RU" sz="2400" dirty="0">
                <a:solidFill>
                  <a:schemeClr val="tx2">
                    <a:lumMod val="50000"/>
                  </a:schemeClr>
                </a:solidFill>
              </a:rPr>
              <a:t>:  А     </a:t>
            </a:r>
            <a:r>
              <a:rPr lang="ru-RU" sz="2400" dirty="0" err="1">
                <a:solidFill>
                  <a:schemeClr val="tx2">
                    <a:lumMod val="50000"/>
                  </a:schemeClr>
                </a:solidFill>
              </a:rPr>
              <a:t>а</a:t>
            </a:r>
            <a:r>
              <a:rPr lang="ru-RU" sz="2400" dirty="0">
                <a:solidFill>
                  <a:schemeClr val="tx2">
                    <a:lumMod val="50000"/>
                  </a:schemeClr>
                </a:solidFill>
              </a:rPr>
              <a:t> красные округлые</a:t>
            </a:r>
          </a:p>
          <a:p>
            <a:pPr marL="0" indent="0" algn="just">
              <a:buNone/>
            </a:pPr>
            <a:r>
              <a:rPr lang="ru-RU" sz="2400" dirty="0">
                <a:solidFill>
                  <a:schemeClr val="tx2">
                    <a:lumMod val="50000"/>
                  </a:schemeClr>
                </a:solidFill>
              </a:rPr>
              <a:t>        в     </a:t>
            </a:r>
            <a:r>
              <a:rPr lang="ru-RU" sz="2400" dirty="0" err="1">
                <a:solidFill>
                  <a:schemeClr val="tx2">
                    <a:lumMod val="50000"/>
                  </a:schemeClr>
                </a:solidFill>
              </a:rPr>
              <a:t>В</a:t>
            </a:r>
            <a:endParaRPr lang="ru-RU" sz="2400" dirty="0">
              <a:solidFill>
                <a:schemeClr val="tx2">
                  <a:lumMod val="50000"/>
                </a:schemeClr>
              </a:solidFill>
            </a:endParaRPr>
          </a:p>
          <a:p>
            <a:pPr marL="0" indent="0" algn="just">
              <a:buNone/>
            </a:pPr>
            <a:endParaRPr lang="ru-RU" sz="2400" dirty="0">
              <a:solidFill>
                <a:schemeClr val="tx2">
                  <a:lumMod val="50000"/>
                </a:schemeClr>
              </a:solidFill>
            </a:endParaRPr>
          </a:p>
        </p:txBody>
      </p:sp>
      <p:cxnSp>
        <p:nvCxnSpPr>
          <p:cNvPr id="7" name="Прямая соединительная линия 6"/>
          <p:cNvCxnSpPr/>
          <p:nvPr/>
        </p:nvCxnSpPr>
        <p:spPr>
          <a:xfrm>
            <a:off x="2101932" y="1971301"/>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a:off x="2311729" y="1971301"/>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a:off x="3976254" y="1923800"/>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4188030" y="1923800"/>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2289958" y="3460665"/>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4188030" y="3576451"/>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1886197" y="4732409"/>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1670462" y="4732409"/>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86720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347375"/>
            <a:ext cx="10515600" cy="1325563"/>
          </a:xfrm>
        </p:spPr>
        <p:txBody>
          <a:bodyPr/>
          <a:lstStyle/>
          <a:p>
            <a:r>
              <a:rPr lang="ru-RU" b="1" dirty="0">
                <a:solidFill>
                  <a:schemeClr val="accent1">
                    <a:lumMod val="50000"/>
                  </a:schemeClr>
                </a:solidFill>
              </a:rPr>
              <a:t>Переносим записи на чистовик</a:t>
            </a:r>
            <a:endParaRPr lang="ru-RU" sz="2400" b="1" dirty="0">
              <a:solidFill>
                <a:schemeClr val="accent1">
                  <a:lumMod val="50000"/>
                </a:schemeClr>
              </a:solidFill>
            </a:endParaRPr>
          </a:p>
        </p:txBody>
      </p:sp>
      <p:sp>
        <p:nvSpPr>
          <p:cNvPr id="4" name="Объект 2">
            <a:extLst>
              <a:ext uri="{FF2B5EF4-FFF2-40B4-BE49-F238E27FC236}">
                <a16:creationId xmlns:a16="http://schemas.microsoft.com/office/drawing/2014/main" id="{B5539834-05C9-42AB-A799-5DC139EA5B6C}"/>
              </a:ext>
            </a:extLst>
          </p:cNvPr>
          <p:cNvSpPr txBox="1">
            <a:spLocks/>
          </p:cNvSpPr>
          <p:nvPr/>
        </p:nvSpPr>
        <p:spPr>
          <a:xfrm>
            <a:off x="838200" y="653164"/>
            <a:ext cx="10515600" cy="610389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ru-RU" b="1" dirty="0">
                <a:solidFill>
                  <a:schemeClr val="tx2">
                    <a:lumMod val="50000"/>
                  </a:schemeClr>
                </a:solidFill>
              </a:rPr>
              <a:t>На чистовик: второй элемент</a:t>
            </a:r>
          </a:p>
          <a:p>
            <a:pPr marL="0" indent="0" algn="just">
              <a:buFont typeface="Arial" panose="020B0604020202020204" pitchFamily="34" charset="0"/>
              <a:buNone/>
            </a:pPr>
            <a:r>
              <a:rPr lang="ru-RU" sz="2400" dirty="0">
                <a:solidFill>
                  <a:schemeClr val="tx2">
                    <a:lumMod val="50000"/>
                  </a:schemeClr>
                </a:solidFill>
              </a:rPr>
              <a:t>Р1:	А      </a:t>
            </a:r>
            <a:r>
              <a:rPr lang="ru-RU" sz="2400" dirty="0" err="1">
                <a:solidFill>
                  <a:schemeClr val="tx2">
                    <a:lumMod val="50000"/>
                  </a:schemeClr>
                </a:solidFill>
              </a:rPr>
              <a:t>а</a:t>
            </a:r>
            <a:r>
              <a:rPr lang="ru-RU" sz="2400" dirty="0">
                <a:solidFill>
                  <a:schemeClr val="tx2">
                    <a:lumMod val="50000"/>
                  </a:schemeClr>
                </a:solidFill>
              </a:rPr>
              <a:t>        х      а      </a:t>
            </a:r>
            <a:r>
              <a:rPr lang="ru-RU" sz="2400" dirty="0" err="1">
                <a:solidFill>
                  <a:schemeClr val="tx2">
                    <a:lumMod val="50000"/>
                  </a:schemeClr>
                </a:solidFill>
              </a:rPr>
              <a:t>а</a:t>
            </a:r>
            <a:r>
              <a:rPr lang="ru-RU" sz="2400" dirty="0">
                <a:solidFill>
                  <a:schemeClr val="tx2">
                    <a:lumMod val="50000"/>
                  </a:schemeClr>
                </a:solidFill>
              </a:rPr>
              <a:t>                                       Р: </a:t>
            </a:r>
            <a:r>
              <a:rPr lang="ru-RU" sz="2400" dirty="0" err="1">
                <a:solidFill>
                  <a:schemeClr val="tx2">
                    <a:lumMod val="50000"/>
                  </a:schemeClr>
                </a:solidFill>
              </a:rPr>
              <a:t>АаВв</a:t>
            </a:r>
            <a:r>
              <a:rPr lang="ru-RU" sz="2400" dirty="0">
                <a:solidFill>
                  <a:schemeClr val="tx2">
                    <a:lumMod val="50000"/>
                  </a:schemeClr>
                </a:solidFill>
              </a:rPr>
              <a:t> х </a:t>
            </a:r>
            <a:r>
              <a:rPr lang="ru-RU" sz="2400" dirty="0" err="1">
                <a:solidFill>
                  <a:schemeClr val="tx2">
                    <a:lumMod val="50000"/>
                  </a:schemeClr>
                </a:solidFill>
              </a:rPr>
              <a:t>аавв</a:t>
            </a:r>
            <a:r>
              <a:rPr lang="ru-RU" sz="2400" dirty="0">
                <a:solidFill>
                  <a:schemeClr val="tx2">
                    <a:lumMod val="50000"/>
                  </a:schemeClr>
                </a:solidFill>
              </a:rPr>
              <a:t>       </a:t>
            </a:r>
          </a:p>
          <a:p>
            <a:pPr marL="0" lvl="0" indent="0" algn="just">
              <a:lnSpc>
                <a:spcPct val="100000"/>
              </a:lnSpc>
              <a:spcBef>
                <a:spcPts val="0"/>
              </a:spcBef>
              <a:buNone/>
            </a:pPr>
            <a:r>
              <a:rPr lang="ru-RU" sz="2400" dirty="0">
                <a:solidFill>
                  <a:schemeClr val="tx2">
                    <a:lumMod val="50000"/>
                  </a:schemeClr>
                </a:solidFill>
              </a:rPr>
              <a:t>	в      </a:t>
            </a:r>
            <a:r>
              <a:rPr lang="ru-RU" sz="2400" dirty="0" err="1">
                <a:solidFill>
                  <a:schemeClr val="tx2">
                    <a:lumMod val="50000"/>
                  </a:schemeClr>
                </a:solidFill>
              </a:rPr>
              <a:t>В</a:t>
            </a:r>
            <a:r>
              <a:rPr lang="ru-RU" sz="2400" dirty="0">
                <a:solidFill>
                  <a:schemeClr val="tx2">
                    <a:lumMod val="50000"/>
                  </a:schemeClr>
                </a:solidFill>
              </a:rPr>
              <a:t>                в      </a:t>
            </a:r>
            <a:r>
              <a:rPr lang="ru-RU" sz="2400" dirty="0" err="1">
                <a:solidFill>
                  <a:schemeClr val="tx2">
                    <a:lumMod val="50000"/>
                  </a:schemeClr>
                </a:solidFill>
              </a:rPr>
              <a:t>в</a:t>
            </a:r>
            <a:r>
              <a:rPr lang="ru-RU" sz="2400" dirty="0">
                <a:solidFill>
                  <a:schemeClr val="tx2">
                    <a:lumMod val="50000"/>
                  </a:schemeClr>
                </a:solidFill>
              </a:rPr>
              <a:t>                                    </a:t>
            </a:r>
            <a:r>
              <a:rPr lang="ru-RU" sz="2400" dirty="0">
                <a:solidFill>
                  <a:srgbClr val="44546A">
                    <a:lumMod val="50000"/>
                  </a:srgbClr>
                </a:solidFill>
              </a:rPr>
              <a:t>красные    желтые</a:t>
            </a:r>
            <a:endParaRPr lang="ru-RU" sz="2400" dirty="0">
              <a:solidFill>
                <a:schemeClr val="tx2">
                  <a:lumMod val="50000"/>
                </a:schemeClr>
              </a:solidFill>
            </a:endParaRPr>
          </a:p>
          <a:p>
            <a:pPr marL="0" indent="0" algn="just">
              <a:lnSpc>
                <a:spcPct val="100000"/>
              </a:lnSpc>
              <a:spcBef>
                <a:spcPts val="0"/>
              </a:spcBef>
              <a:buNone/>
            </a:pPr>
            <a:r>
              <a:rPr lang="ru-RU" sz="2400" dirty="0">
                <a:solidFill>
                  <a:schemeClr val="tx2">
                    <a:lumMod val="50000"/>
                  </a:schemeClr>
                </a:solidFill>
              </a:rPr>
              <a:t>             красные             желтые                          </a:t>
            </a:r>
            <a:r>
              <a:rPr lang="ru-RU" sz="2400" dirty="0">
                <a:solidFill>
                  <a:srgbClr val="44546A">
                    <a:lumMod val="50000"/>
                  </a:srgbClr>
                </a:solidFill>
              </a:rPr>
              <a:t>округлые        грушевидные</a:t>
            </a:r>
          </a:p>
          <a:p>
            <a:pPr marL="0" lvl="0" indent="0" algn="just">
              <a:lnSpc>
                <a:spcPct val="100000"/>
              </a:lnSpc>
              <a:spcBef>
                <a:spcPts val="0"/>
              </a:spcBef>
              <a:buNone/>
            </a:pPr>
            <a:r>
              <a:rPr lang="ru-RU" sz="2400" dirty="0">
                <a:solidFill>
                  <a:schemeClr val="tx2">
                    <a:lumMod val="50000"/>
                  </a:schemeClr>
                </a:solidFill>
              </a:rPr>
              <a:t>          округлые            грушевидные                 </a:t>
            </a:r>
            <a:r>
              <a:rPr lang="en-US" sz="2400" dirty="0">
                <a:solidFill>
                  <a:schemeClr val="tx2">
                    <a:lumMod val="50000"/>
                  </a:schemeClr>
                </a:solidFill>
              </a:rPr>
              <a:t>G</a:t>
            </a:r>
            <a:r>
              <a:rPr lang="ru-RU" sz="2400" dirty="0">
                <a:solidFill>
                  <a:schemeClr val="tx2">
                    <a:lumMod val="50000"/>
                  </a:schemeClr>
                </a:solidFill>
              </a:rPr>
              <a:t>: </a:t>
            </a:r>
            <a:r>
              <a:rPr lang="ru-RU" sz="2400" dirty="0" err="1">
                <a:solidFill>
                  <a:schemeClr val="tx2">
                    <a:lumMod val="50000"/>
                  </a:schemeClr>
                </a:solidFill>
              </a:rPr>
              <a:t>Ав</a:t>
            </a:r>
            <a:r>
              <a:rPr lang="ru-RU" sz="2400" dirty="0">
                <a:solidFill>
                  <a:schemeClr val="tx2">
                    <a:lumMod val="50000"/>
                  </a:schemeClr>
                </a:solidFill>
              </a:rPr>
              <a:t>, </a:t>
            </a:r>
            <a:r>
              <a:rPr lang="ru-RU" sz="2400" dirty="0" err="1">
                <a:solidFill>
                  <a:schemeClr val="tx2">
                    <a:lumMod val="50000"/>
                  </a:schemeClr>
                </a:solidFill>
              </a:rPr>
              <a:t>аВ</a:t>
            </a:r>
            <a:r>
              <a:rPr lang="ru-RU" sz="2400" dirty="0">
                <a:solidFill>
                  <a:schemeClr val="tx2">
                    <a:lumMod val="50000"/>
                  </a:schemeClr>
                </a:solidFill>
              </a:rPr>
              <a:t> </a:t>
            </a:r>
            <a:r>
              <a:rPr lang="ru-RU" sz="2400" dirty="0" err="1">
                <a:solidFill>
                  <a:schemeClr val="tx2">
                    <a:lumMod val="50000"/>
                  </a:schemeClr>
                </a:solidFill>
              </a:rPr>
              <a:t>некроссоверные</a:t>
            </a:r>
            <a:r>
              <a:rPr lang="ru-RU" sz="2400" dirty="0">
                <a:solidFill>
                  <a:schemeClr val="tx2">
                    <a:lumMod val="50000"/>
                  </a:schemeClr>
                </a:solidFill>
              </a:rPr>
              <a:t>;   </a:t>
            </a:r>
            <a:r>
              <a:rPr lang="ru-RU" sz="2400" dirty="0" err="1">
                <a:solidFill>
                  <a:schemeClr val="tx2">
                    <a:lumMod val="50000"/>
                  </a:schemeClr>
                </a:solidFill>
              </a:rPr>
              <a:t>ав</a:t>
            </a:r>
            <a:endParaRPr lang="ru-RU" sz="2400" dirty="0">
              <a:solidFill>
                <a:schemeClr val="tx2">
                  <a:lumMod val="50000"/>
                </a:schemeClr>
              </a:solidFill>
            </a:endParaRPr>
          </a:p>
          <a:p>
            <a:pPr marL="0" indent="0" algn="just">
              <a:buNone/>
            </a:pPr>
            <a:r>
              <a:rPr lang="en-US" sz="2400" dirty="0">
                <a:solidFill>
                  <a:schemeClr val="tx2">
                    <a:lumMod val="50000"/>
                  </a:schemeClr>
                </a:solidFill>
              </a:rPr>
              <a:t>G</a:t>
            </a:r>
            <a:r>
              <a:rPr lang="ru-RU" sz="2400" dirty="0">
                <a:solidFill>
                  <a:schemeClr val="tx2">
                    <a:lumMod val="50000"/>
                  </a:schemeClr>
                </a:solidFill>
              </a:rPr>
              <a:t>:            А     </a:t>
            </a:r>
            <a:r>
              <a:rPr lang="ru-RU" sz="2400" dirty="0" err="1">
                <a:solidFill>
                  <a:schemeClr val="tx2">
                    <a:lumMod val="50000"/>
                  </a:schemeClr>
                </a:solidFill>
              </a:rPr>
              <a:t>а</a:t>
            </a:r>
            <a:r>
              <a:rPr lang="ru-RU" sz="2400" dirty="0">
                <a:solidFill>
                  <a:schemeClr val="tx2">
                    <a:lumMod val="50000"/>
                  </a:schemeClr>
                </a:solidFill>
              </a:rPr>
              <a:t>                    </a:t>
            </a:r>
            <a:r>
              <a:rPr lang="ru-RU" sz="2400" dirty="0" err="1">
                <a:solidFill>
                  <a:schemeClr val="tx2">
                    <a:lumMod val="50000"/>
                  </a:schemeClr>
                </a:solidFill>
              </a:rPr>
              <a:t>а</a:t>
            </a:r>
            <a:r>
              <a:rPr lang="ru-RU" sz="2400" dirty="0">
                <a:solidFill>
                  <a:schemeClr val="tx2">
                    <a:lumMod val="50000"/>
                  </a:schemeClr>
                </a:solidFill>
              </a:rPr>
              <a:t>                                        АВ,  </a:t>
            </a:r>
            <a:r>
              <a:rPr lang="ru-RU" sz="2400" dirty="0" err="1">
                <a:solidFill>
                  <a:schemeClr val="tx2">
                    <a:lumMod val="50000"/>
                  </a:schemeClr>
                </a:solidFill>
              </a:rPr>
              <a:t>ав</a:t>
            </a:r>
            <a:r>
              <a:rPr lang="ru-RU" sz="2400" dirty="0">
                <a:solidFill>
                  <a:schemeClr val="tx2">
                    <a:lumMod val="50000"/>
                  </a:schemeClr>
                </a:solidFill>
              </a:rPr>
              <a:t> </a:t>
            </a:r>
            <a:r>
              <a:rPr lang="ru-RU" sz="2400" dirty="0" err="1">
                <a:solidFill>
                  <a:schemeClr val="tx2">
                    <a:lumMod val="50000"/>
                  </a:schemeClr>
                </a:solidFill>
              </a:rPr>
              <a:t>кроссоверные</a:t>
            </a:r>
            <a:endParaRPr lang="en-US" sz="2400" dirty="0">
              <a:solidFill>
                <a:schemeClr val="tx2">
                  <a:lumMod val="50000"/>
                </a:schemeClr>
              </a:solidFill>
            </a:endParaRPr>
          </a:p>
          <a:p>
            <a:pPr marL="0" indent="0" algn="just">
              <a:buNone/>
            </a:pPr>
            <a:r>
              <a:rPr lang="ru-RU" sz="2400" dirty="0">
                <a:solidFill>
                  <a:schemeClr val="tx2">
                    <a:lumMod val="50000"/>
                  </a:schemeClr>
                </a:solidFill>
              </a:rPr>
              <a:t>                в     </a:t>
            </a:r>
            <a:r>
              <a:rPr lang="ru-RU" sz="2400" dirty="0" err="1">
                <a:solidFill>
                  <a:schemeClr val="tx2">
                    <a:lumMod val="50000"/>
                  </a:schemeClr>
                </a:solidFill>
              </a:rPr>
              <a:t>В</a:t>
            </a:r>
            <a:r>
              <a:rPr lang="ru-RU" sz="2400" dirty="0">
                <a:solidFill>
                  <a:schemeClr val="tx2">
                    <a:lumMod val="50000"/>
                  </a:schemeClr>
                </a:solidFill>
              </a:rPr>
              <a:t>                    </a:t>
            </a:r>
            <a:r>
              <a:rPr lang="ru-RU" sz="2400" dirty="0" err="1">
                <a:solidFill>
                  <a:schemeClr val="tx2">
                    <a:lumMod val="50000"/>
                  </a:schemeClr>
                </a:solidFill>
              </a:rPr>
              <a:t>в</a:t>
            </a:r>
            <a:r>
              <a:rPr lang="ru-RU" sz="2400" dirty="0">
                <a:solidFill>
                  <a:schemeClr val="tx2">
                    <a:lumMod val="50000"/>
                  </a:schemeClr>
                </a:solidFill>
              </a:rPr>
              <a:t>                                 </a:t>
            </a:r>
            <a:r>
              <a:rPr lang="en-US" sz="2400" dirty="0">
                <a:solidFill>
                  <a:schemeClr val="tx2">
                    <a:lumMod val="50000"/>
                  </a:schemeClr>
                </a:solidFill>
              </a:rPr>
              <a:t>F1</a:t>
            </a:r>
            <a:r>
              <a:rPr lang="ru-RU" sz="2400" dirty="0">
                <a:solidFill>
                  <a:schemeClr val="tx2">
                    <a:lumMod val="50000"/>
                  </a:schemeClr>
                </a:solidFill>
              </a:rPr>
              <a:t>: </a:t>
            </a:r>
            <a:r>
              <a:rPr lang="ru-RU" sz="2400" dirty="0" err="1">
                <a:solidFill>
                  <a:schemeClr val="tx2">
                    <a:lumMod val="50000"/>
                  </a:schemeClr>
                </a:solidFill>
              </a:rPr>
              <a:t>Аавв</a:t>
            </a:r>
            <a:r>
              <a:rPr lang="ru-RU" sz="2400" dirty="0">
                <a:solidFill>
                  <a:schemeClr val="tx2">
                    <a:lumMod val="50000"/>
                  </a:schemeClr>
                </a:solidFill>
              </a:rPr>
              <a:t> : </a:t>
            </a:r>
            <a:r>
              <a:rPr lang="ru-RU" sz="2400" dirty="0" err="1">
                <a:solidFill>
                  <a:schemeClr val="tx2">
                    <a:lumMod val="50000"/>
                  </a:schemeClr>
                </a:solidFill>
              </a:rPr>
              <a:t>ааВв</a:t>
            </a:r>
            <a:r>
              <a:rPr lang="ru-RU" sz="2400" dirty="0">
                <a:solidFill>
                  <a:schemeClr val="tx2">
                    <a:lumMod val="50000"/>
                  </a:schemeClr>
                </a:solidFill>
              </a:rPr>
              <a:t> : </a:t>
            </a:r>
            <a:r>
              <a:rPr lang="ru-RU" sz="2400" dirty="0" err="1">
                <a:solidFill>
                  <a:schemeClr val="tx2">
                    <a:lumMod val="50000"/>
                  </a:schemeClr>
                </a:solidFill>
              </a:rPr>
              <a:t>АаВв</a:t>
            </a:r>
            <a:r>
              <a:rPr lang="ru-RU" sz="2400" dirty="0">
                <a:solidFill>
                  <a:schemeClr val="tx2">
                    <a:lumMod val="50000"/>
                  </a:schemeClr>
                </a:solidFill>
              </a:rPr>
              <a:t> : </a:t>
            </a:r>
            <a:r>
              <a:rPr lang="ru-RU" sz="2400" dirty="0" err="1">
                <a:solidFill>
                  <a:schemeClr val="tx2">
                    <a:lumMod val="50000"/>
                  </a:schemeClr>
                </a:solidFill>
              </a:rPr>
              <a:t>аавв</a:t>
            </a:r>
            <a:endParaRPr lang="ru-RU" sz="2400" dirty="0">
              <a:solidFill>
                <a:schemeClr val="tx2">
                  <a:lumMod val="50000"/>
                </a:schemeClr>
              </a:solidFill>
            </a:endParaRPr>
          </a:p>
          <a:p>
            <a:pPr marL="0" indent="0" algn="just">
              <a:buNone/>
            </a:pPr>
            <a:r>
              <a:rPr lang="ru-RU" sz="2400" dirty="0">
                <a:solidFill>
                  <a:schemeClr val="tx2">
                    <a:lumMod val="50000"/>
                  </a:schemeClr>
                </a:solidFill>
              </a:rPr>
              <a:t>             </a:t>
            </a:r>
            <a:r>
              <a:rPr lang="ru-RU" sz="2400" dirty="0" err="1">
                <a:solidFill>
                  <a:schemeClr val="tx2">
                    <a:lumMod val="50000"/>
                  </a:schemeClr>
                </a:solidFill>
              </a:rPr>
              <a:t>некроссоверные</a:t>
            </a:r>
            <a:r>
              <a:rPr lang="ru-RU" sz="2400" dirty="0">
                <a:solidFill>
                  <a:schemeClr val="tx2">
                    <a:lumMod val="50000"/>
                  </a:schemeClr>
                </a:solidFill>
              </a:rPr>
              <a:t>                                        </a:t>
            </a:r>
            <a:r>
              <a:rPr lang="ru-RU" sz="2400" dirty="0" err="1">
                <a:solidFill>
                  <a:schemeClr val="tx2">
                    <a:lumMod val="50000"/>
                  </a:schemeClr>
                </a:solidFill>
              </a:rPr>
              <a:t>Кр</a:t>
            </a:r>
            <a:r>
              <a:rPr lang="ru-RU" sz="2400" dirty="0">
                <a:solidFill>
                  <a:schemeClr val="tx2">
                    <a:lumMod val="50000"/>
                  </a:schemeClr>
                </a:solidFill>
              </a:rPr>
              <a:t>. Гр.  Ж. Ок.   </a:t>
            </a:r>
            <a:r>
              <a:rPr lang="ru-RU" sz="2400" dirty="0" err="1">
                <a:solidFill>
                  <a:schemeClr val="tx2">
                    <a:lumMod val="50000"/>
                  </a:schemeClr>
                </a:solidFill>
              </a:rPr>
              <a:t>Кр</a:t>
            </a:r>
            <a:r>
              <a:rPr lang="ru-RU" sz="2400" dirty="0">
                <a:solidFill>
                  <a:schemeClr val="tx2">
                    <a:lumMod val="50000"/>
                  </a:schemeClr>
                </a:solidFill>
              </a:rPr>
              <a:t>. Ок. </a:t>
            </a:r>
            <a:r>
              <a:rPr lang="ru-RU" sz="2400" dirty="0" err="1">
                <a:solidFill>
                  <a:schemeClr val="tx2">
                    <a:lumMod val="50000"/>
                  </a:schemeClr>
                </a:solidFill>
              </a:rPr>
              <a:t>Жел</a:t>
            </a:r>
            <a:r>
              <a:rPr lang="ru-RU" sz="2400" dirty="0">
                <a:solidFill>
                  <a:schemeClr val="tx2">
                    <a:lumMod val="50000"/>
                  </a:schemeClr>
                </a:solidFill>
              </a:rPr>
              <a:t>. Гр                                     </a:t>
            </a:r>
          </a:p>
          <a:p>
            <a:pPr marL="0" indent="0" algn="just">
              <a:buNone/>
            </a:pPr>
            <a:r>
              <a:rPr lang="ru-RU" sz="2400" dirty="0">
                <a:solidFill>
                  <a:schemeClr val="tx2">
                    <a:lumMod val="50000"/>
                  </a:schemeClr>
                </a:solidFill>
              </a:rPr>
              <a:t>               </a:t>
            </a:r>
            <a:r>
              <a:rPr lang="ru-RU" sz="2400" dirty="0" err="1">
                <a:solidFill>
                  <a:schemeClr val="tx2">
                    <a:lumMod val="50000"/>
                  </a:schemeClr>
                </a:solidFill>
              </a:rPr>
              <a:t>кроссоверные</a:t>
            </a:r>
            <a:r>
              <a:rPr lang="ru-RU" sz="2400" dirty="0">
                <a:solidFill>
                  <a:schemeClr val="tx2">
                    <a:lumMod val="50000"/>
                  </a:schemeClr>
                </a:solidFill>
              </a:rPr>
              <a:t>                                               104 или 107       21 или 22</a:t>
            </a:r>
          </a:p>
          <a:p>
            <a:pPr marL="0" indent="0" algn="just">
              <a:buNone/>
            </a:pPr>
            <a:r>
              <a:rPr lang="ru-RU" sz="2400" dirty="0">
                <a:solidFill>
                  <a:schemeClr val="tx2">
                    <a:lumMod val="50000"/>
                  </a:schemeClr>
                </a:solidFill>
              </a:rPr>
              <a:t>                 А         </a:t>
            </a:r>
            <a:r>
              <a:rPr lang="ru-RU" sz="2400" dirty="0" err="1">
                <a:solidFill>
                  <a:schemeClr val="tx2">
                    <a:lumMod val="50000"/>
                  </a:schemeClr>
                </a:solidFill>
              </a:rPr>
              <a:t>а</a:t>
            </a:r>
            <a:endParaRPr lang="ru-RU" sz="2400" dirty="0">
              <a:solidFill>
                <a:schemeClr val="tx2">
                  <a:lumMod val="50000"/>
                </a:schemeClr>
              </a:solidFill>
            </a:endParaRPr>
          </a:p>
          <a:p>
            <a:pPr marL="0" indent="0" algn="just">
              <a:buNone/>
            </a:pPr>
            <a:r>
              <a:rPr lang="ru-RU" sz="2400" dirty="0">
                <a:solidFill>
                  <a:schemeClr val="tx2">
                    <a:lumMod val="50000"/>
                  </a:schemeClr>
                </a:solidFill>
              </a:rPr>
              <a:t>                 В         </a:t>
            </a:r>
            <a:r>
              <a:rPr lang="ru-RU" sz="2400" dirty="0" err="1">
                <a:solidFill>
                  <a:schemeClr val="tx2">
                    <a:lumMod val="50000"/>
                  </a:schemeClr>
                </a:solidFill>
              </a:rPr>
              <a:t>в</a:t>
            </a:r>
            <a:endParaRPr lang="ru-RU" sz="2400" dirty="0">
              <a:solidFill>
                <a:schemeClr val="tx2">
                  <a:lumMod val="50000"/>
                </a:schemeClr>
              </a:solidFill>
            </a:endParaRPr>
          </a:p>
          <a:p>
            <a:pPr marL="0" indent="0" algn="just">
              <a:buNone/>
            </a:pPr>
            <a:r>
              <a:rPr lang="en-US" sz="2400" dirty="0">
                <a:solidFill>
                  <a:schemeClr val="tx2">
                    <a:lumMod val="50000"/>
                  </a:schemeClr>
                </a:solidFill>
              </a:rPr>
              <a:t>F1</a:t>
            </a:r>
            <a:r>
              <a:rPr lang="ru-RU" sz="2400" dirty="0">
                <a:solidFill>
                  <a:schemeClr val="tx2">
                    <a:lumMod val="50000"/>
                  </a:schemeClr>
                </a:solidFill>
              </a:rPr>
              <a:t>:  А     </a:t>
            </a:r>
            <a:r>
              <a:rPr lang="ru-RU" sz="2400" dirty="0" err="1">
                <a:solidFill>
                  <a:schemeClr val="tx2">
                    <a:lumMod val="50000"/>
                  </a:schemeClr>
                </a:solidFill>
              </a:rPr>
              <a:t>а</a:t>
            </a:r>
            <a:r>
              <a:rPr lang="ru-RU" sz="2400" dirty="0">
                <a:solidFill>
                  <a:schemeClr val="tx2">
                    <a:lumMod val="50000"/>
                  </a:schemeClr>
                </a:solidFill>
              </a:rPr>
              <a:t>     :   а     </a:t>
            </a:r>
            <a:r>
              <a:rPr lang="ru-RU" sz="2400" dirty="0" err="1">
                <a:solidFill>
                  <a:schemeClr val="tx2">
                    <a:lumMod val="50000"/>
                  </a:schemeClr>
                </a:solidFill>
              </a:rPr>
              <a:t>а</a:t>
            </a:r>
            <a:r>
              <a:rPr lang="ru-RU" sz="2400" dirty="0">
                <a:solidFill>
                  <a:schemeClr val="tx2">
                    <a:lumMod val="50000"/>
                  </a:schemeClr>
                </a:solidFill>
              </a:rPr>
              <a:t> :  А    </a:t>
            </a:r>
            <a:r>
              <a:rPr lang="ru-RU" sz="2400" dirty="0" err="1">
                <a:solidFill>
                  <a:schemeClr val="tx2">
                    <a:lumMod val="50000"/>
                  </a:schemeClr>
                </a:solidFill>
              </a:rPr>
              <a:t>а</a:t>
            </a:r>
            <a:r>
              <a:rPr lang="ru-RU" sz="2400" dirty="0">
                <a:solidFill>
                  <a:schemeClr val="tx2">
                    <a:lumMod val="50000"/>
                  </a:schemeClr>
                </a:solidFill>
              </a:rPr>
              <a:t>  : а    </a:t>
            </a:r>
            <a:r>
              <a:rPr lang="ru-RU" sz="2400" dirty="0" err="1">
                <a:solidFill>
                  <a:schemeClr val="tx2">
                    <a:lumMod val="50000"/>
                  </a:schemeClr>
                </a:solidFill>
              </a:rPr>
              <a:t>а</a:t>
            </a:r>
            <a:endParaRPr lang="ru-RU" sz="2400" dirty="0">
              <a:solidFill>
                <a:schemeClr val="tx2">
                  <a:lumMod val="50000"/>
                </a:schemeClr>
              </a:solidFill>
            </a:endParaRPr>
          </a:p>
          <a:p>
            <a:pPr marL="0" indent="0" algn="just">
              <a:buNone/>
            </a:pPr>
            <a:r>
              <a:rPr lang="ru-RU" sz="2400" dirty="0">
                <a:solidFill>
                  <a:schemeClr val="tx2">
                    <a:lumMod val="50000"/>
                  </a:schemeClr>
                </a:solidFill>
              </a:rPr>
              <a:t>        в     </a:t>
            </a:r>
            <a:r>
              <a:rPr lang="ru-RU" sz="2400" dirty="0" err="1">
                <a:solidFill>
                  <a:schemeClr val="tx2">
                    <a:lumMod val="50000"/>
                  </a:schemeClr>
                </a:solidFill>
              </a:rPr>
              <a:t>в</a:t>
            </a:r>
            <a:r>
              <a:rPr lang="ru-RU" sz="2400" dirty="0">
                <a:solidFill>
                  <a:schemeClr val="tx2">
                    <a:lumMod val="50000"/>
                  </a:schemeClr>
                </a:solidFill>
              </a:rPr>
              <a:t>         </a:t>
            </a:r>
            <a:r>
              <a:rPr lang="ru-RU" sz="2400" dirty="0" err="1">
                <a:solidFill>
                  <a:schemeClr val="tx2">
                    <a:lumMod val="50000"/>
                  </a:schemeClr>
                </a:solidFill>
              </a:rPr>
              <a:t>В</a:t>
            </a:r>
            <a:r>
              <a:rPr lang="ru-RU" sz="2400" dirty="0">
                <a:solidFill>
                  <a:schemeClr val="tx2">
                    <a:lumMod val="50000"/>
                  </a:schemeClr>
                </a:solidFill>
              </a:rPr>
              <a:t>     </a:t>
            </a:r>
            <a:r>
              <a:rPr lang="ru-RU" sz="2400" dirty="0" err="1">
                <a:solidFill>
                  <a:schemeClr val="tx2">
                    <a:lumMod val="50000"/>
                  </a:schemeClr>
                </a:solidFill>
              </a:rPr>
              <a:t>в</a:t>
            </a:r>
            <a:r>
              <a:rPr lang="ru-RU" sz="2400" dirty="0">
                <a:solidFill>
                  <a:schemeClr val="tx2">
                    <a:lumMod val="50000"/>
                  </a:schemeClr>
                </a:solidFill>
              </a:rPr>
              <a:t>    </a:t>
            </a:r>
            <a:r>
              <a:rPr lang="ru-RU" sz="2400" dirty="0" err="1">
                <a:solidFill>
                  <a:schemeClr val="tx2">
                    <a:lumMod val="50000"/>
                  </a:schemeClr>
                </a:solidFill>
              </a:rPr>
              <a:t>В</a:t>
            </a:r>
            <a:r>
              <a:rPr lang="ru-RU" sz="2400" dirty="0">
                <a:solidFill>
                  <a:schemeClr val="tx2">
                    <a:lumMod val="50000"/>
                  </a:schemeClr>
                </a:solidFill>
              </a:rPr>
              <a:t>    </a:t>
            </a:r>
            <a:r>
              <a:rPr lang="ru-RU" sz="2400" dirty="0" err="1">
                <a:solidFill>
                  <a:schemeClr val="tx2">
                    <a:lumMod val="50000"/>
                  </a:schemeClr>
                </a:solidFill>
              </a:rPr>
              <a:t>в</a:t>
            </a:r>
            <a:r>
              <a:rPr lang="ru-RU" sz="2400" dirty="0">
                <a:solidFill>
                  <a:schemeClr val="tx2">
                    <a:lumMod val="50000"/>
                  </a:schemeClr>
                </a:solidFill>
              </a:rPr>
              <a:t>     </a:t>
            </a:r>
            <a:r>
              <a:rPr lang="ru-RU" sz="2400" dirty="0" err="1">
                <a:solidFill>
                  <a:schemeClr val="tx2">
                    <a:lumMod val="50000"/>
                  </a:schemeClr>
                </a:solidFill>
              </a:rPr>
              <a:t>в</a:t>
            </a:r>
            <a:r>
              <a:rPr lang="ru-RU" sz="2400" dirty="0">
                <a:solidFill>
                  <a:schemeClr val="tx2">
                    <a:lumMod val="50000"/>
                  </a:schemeClr>
                </a:solidFill>
              </a:rPr>
              <a:t>    </a:t>
            </a:r>
            <a:r>
              <a:rPr lang="ru-RU" sz="2400" dirty="0" err="1">
                <a:solidFill>
                  <a:schemeClr val="tx2">
                    <a:lumMod val="50000"/>
                  </a:schemeClr>
                </a:solidFill>
              </a:rPr>
              <a:t>в</a:t>
            </a:r>
            <a:endParaRPr lang="ru-RU" sz="2400" dirty="0">
              <a:solidFill>
                <a:schemeClr val="tx2">
                  <a:lumMod val="50000"/>
                </a:schemeClr>
              </a:solidFill>
            </a:endParaRPr>
          </a:p>
          <a:p>
            <a:pPr marL="0" indent="0" algn="just">
              <a:buNone/>
            </a:pPr>
            <a:r>
              <a:rPr lang="ru-RU" sz="2400" dirty="0" err="1">
                <a:solidFill>
                  <a:schemeClr val="tx2">
                    <a:lumMod val="50000"/>
                  </a:schemeClr>
                </a:solidFill>
              </a:rPr>
              <a:t>Кр</a:t>
            </a:r>
            <a:r>
              <a:rPr lang="ru-RU" sz="2400" dirty="0">
                <a:solidFill>
                  <a:schemeClr val="tx2">
                    <a:lumMod val="50000"/>
                  </a:schemeClr>
                </a:solidFill>
              </a:rPr>
              <a:t>. Гр.            Ж. Ок.     </a:t>
            </a:r>
            <a:r>
              <a:rPr lang="ru-RU" sz="2400" dirty="0" err="1">
                <a:solidFill>
                  <a:schemeClr val="tx2">
                    <a:lumMod val="50000"/>
                  </a:schemeClr>
                </a:solidFill>
              </a:rPr>
              <a:t>Кр</a:t>
            </a:r>
            <a:r>
              <a:rPr lang="ru-RU" sz="2400" dirty="0">
                <a:solidFill>
                  <a:schemeClr val="tx2">
                    <a:lumMod val="50000"/>
                  </a:schemeClr>
                </a:solidFill>
              </a:rPr>
              <a:t>. Ок. </a:t>
            </a:r>
            <a:r>
              <a:rPr lang="ru-RU" sz="2400" dirty="0" err="1">
                <a:solidFill>
                  <a:schemeClr val="tx2">
                    <a:lumMod val="50000"/>
                  </a:schemeClr>
                </a:solidFill>
              </a:rPr>
              <a:t>жел</a:t>
            </a:r>
            <a:r>
              <a:rPr lang="ru-RU" sz="2400" dirty="0">
                <a:solidFill>
                  <a:schemeClr val="tx2">
                    <a:lumMod val="50000"/>
                  </a:schemeClr>
                </a:solidFill>
              </a:rPr>
              <a:t>. Гр.</a:t>
            </a:r>
          </a:p>
          <a:p>
            <a:pPr marL="0" indent="0" algn="just">
              <a:buNone/>
            </a:pPr>
            <a:r>
              <a:rPr lang="ru-RU" sz="2400" dirty="0">
                <a:solidFill>
                  <a:srgbClr val="44546A">
                    <a:lumMod val="50000"/>
                  </a:srgbClr>
                </a:solidFill>
              </a:rPr>
              <a:t>              104 или 107          21 или 22</a:t>
            </a:r>
            <a:endParaRPr lang="ru-RU" sz="2400" dirty="0">
              <a:solidFill>
                <a:schemeClr val="tx2">
                  <a:lumMod val="50000"/>
                </a:schemeClr>
              </a:solidFill>
            </a:endParaRPr>
          </a:p>
        </p:txBody>
      </p:sp>
      <p:cxnSp>
        <p:nvCxnSpPr>
          <p:cNvPr id="7" name="Прямая соединительная линия 6"/>
          <p:cNvCxnSpPr/>
          <p:nvPr/>
        </p:nvCxnSpPr>
        <p:spPr>
          <a:xfrm>
            <a:off x="2137558" y="1033147"/>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a:off x="2386936" y="1033147"/>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a:off x="3889165" y="1033147"/>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4112818" y="1033147"/>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2287978" y="2536368"/>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2786738" y="2622463"/>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2747156" y="4230767"/>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2414644" y="4230767"/>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a:off x="4275116" y="2536368"/>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a:off x="1698167" y="5008603"/>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1927759" y="5008603"/>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2939141" y="5085978"/>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3154873" y="5085978"/>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3891141" y="5008603"/>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a:xfrm>
            <a:off x="3994064" y="5008603"/>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4746167" y="5085978"/>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4876788" y="5085978"/>
            <a:ext cx="0" cy="777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6832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347375"/>
            <a:ext cx="10515600" cy="1325563"/>
          </a:xfrm>
        </p:spPr>
        <p:txBody>
          <a:bodyPr/>
          <a:lstStyle/>
          <a:p>
            <a:pPr algn="ctr"/>
            <a:r>
              <a:rPr lang="ru-RU" b="1" dirty="0">
                <a:solidFill>
                  <a:schemeClr val="accent1">
                    <a:lumMod val="50000"/>
                  </a:schemeClr>
                </a:solidFill>
              </a:rPr>
              <a:t>Переносим записи на чистовик</a:t>
            </a:r>
            <a:endParaRPr lang="ru-RU" sz="2400" b="1" dirty="0">
              <a:solidFill>
                <a:schemeClr val="accent1">
                  <a:lumMod val="50000"/>
                </a:schemeClr>
              </a:solidFill>
            </a:endParaRPr>
          </a:p>
        </p:txBody>
      </p:sp>
      <p:sp>
        <p:nvSpPr>
          <p:cNvPr id="4" name="Объект 2">
            <a:extLst>
              <a:ext uri="{FF2B5EF4-FFF2-40B4-BE49-F238E27FC236}">
                <a16:creationId xmlns:a16="http://schemas.microsoft.com/office/drawing/2014/main" id="{B5539834-05C9-42AB-A799-5DC139EA5B6C}"/>
              </a:ext>
            </a:extLst>
          </p:cNvPr>
          <p:cNvSpPr txBox="1">
            <a:spLocks/>
          </p:cNvSpPr>
          <p:nvPr/>
        </p:nvSpPr>
        <p:spPr>
          <a:xfrm>
            <a:off x="838200" y="653164"/>
            <a:ext cx="10515600" cy="610389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ru-RU" b="1" dirty="0">
                <a:solidFill>
                  <a:schemeClr val="tx2">
                    <a:lumMod val="50000"/>
                  </a:schemeClr>
                </a:solidFill>
              </a:rPr>
              <a:t>На чистовик: третий элемент (образец взят из 13 варианта сборника В.С. </a:t>
            </a:r>
            <a:r>
              <a:rPr lang="ru-RU" b="1" dirty="0" err="1">
                <a:solidFill>
                  <a:schemeClr val="tx2">
                    <a:lumMod val="50000"/>
                  </a:schemeClr>
                </a:solidFill>
              </a:rPr>
              <a:t>Рохлова</a:t>
            </a:r>
            <a:r>
              <a:rPr lang="ru-RU" b="1" dirty="0">
                <a:solidFill>
                  <a:schemeClr val="tx2">
                    <a:lumMod val="50000"/>
                  </a:schemeClr>
                </a:solidFill>
              </a:rPr>
              <a:t> 30 вариантов 2023)</a:t>
            </a:r>
          </a:p>
          <a:p>
            <a:pPr marL="0" indent="0" algn="just">
              <a:buNone/>
            </a:pPr>
            <a:r>
              <a:rPr lang="ru-RU" sz="2400" dirty="0">
                <a:solidFill>
                  <a:schemeClr val="tx2">
                    <a:lumMod val="50000"/>
                  </a:schemeClr>
                </a:solidFill>
              </a:rPr>
              <a:t>присутствие в потомстве двух больших фенотипических групп особей (104 и 107) с красными грушевидными и округлыми жёлтыми плодами примерно в равных долях — это результат сцепленного наследования аллелей А и b, а и B между собой; две другие малочисленные фенотипические группы (40 и 38) образуются в результате кроссинговера. (Допускается иная генетическая символика.) </a:t>
            </a:r>
          </a:p>
          <a:p>
            <a:pPr marL="0" indent="0" algn="just">
              <a:buNone/>
            </a:pPr>
            <a:r>
              <a:rPr lang="ru-RU" sz="2400" b="1" dirty="0">
                <a:solidFill>
                  <a:schemeClr val="tx2">
                    <a:lumMod val="50000"/>
                  </a:schemeClr>
                </a:solidFill>
              </a:rPr>
              <a:t>Оценивание</a:t>
            </a:r>
          </a:p>
          <a:p>
            <a:pPr marL="0" indent="0" algn="just">
              <a:buNone/>
            </a:pPr>
            <a:r>
              <a:rPr lang="ru-RU" sz="2400" dirty="0">
                <a:solidFill>
                  <a:schemeClr val="tx2">
                    <a:lumMod val="50000"/>
                  </a:schemeClr>
                </a:solidFill>
              </a:rPr>
              <a:t>Ответ включает все названные выше элементы, не содержит биологических ошибок				3</a:t>
            </a:r>
          </a:p>
          <a:p>
            <a:pPr marL="0" indent="0" algn="just">
              <a:buNone/>
            </a:pPr>
            <a:r>
              <a:rPr lang="ru-RU" sz="2400" dirty="0">
                <a:solidFill>
                  <a:schemeClr val="tx2">
                    <a:lumMod val="50000"/>
                  </a:schemeClr>
                </a:solidFill>
              </a:rPr>
              <a:t>Ответ включает два из названных выше элементов и не содержит биологических ошибок		2 </a:t>
            </a:r>
          </a:p>
          <a:p>
            <a:pPr marL="0" indent="0" algn="just">
              <a:buNone/>
            </a:pPr>
            <a:r>
              <a:rPr lang="ru-RU" sz="2400" dirty="0">
                <a:solidFill>
                  <a:schemeClr val="tx2">
                    <a:lumMod val="50000"/>
                  </a:schemeClr>
                </a:solidFill>
              </a:rPr>
              <a:t>Ответ включает один из названных выше элементов и не содержит биологических ошибок		1 </a:t>
            </a:r>
          </a:p>
        </p:txBody>
      </p:sp>
    </p:spTree>
    <p:extLst>
      <p:ext uri="{BB962C8B-B14F-4D97-AF65-F5344CB8AC3E}">
        <p14:creationId xmlns:p14="http://schemas.microsoft.com/office/powerpoint/2010/main" val="3284985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noAutofit/>
          </a:bodyPr>
          <a:lstStyle/>
          <a:p>
            <a:r>
              <a:rPr lang="ru-RU" sz="4800" b="1" dirty="0">
                <a:solidFill>
                  <a:schemeClr val="accent1">
                    <a:lumMod val="50000"/>
                  </a:schemeClr>
                </a:solidFill>
              </a:rPr>
              <a:t>Типы задач линии 28, вызывающие наибольшие затруднения</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p:txBody>
          <a:bodyPr>
            <a:normAutofit/>
          </a:bodyPr>
          <a:lstStyle/>
          <a:p>
            <a:pPr marL="0" indent="0" algn="just">
              <a:buNone/>
            </a:pPr>
            <a:r>
              <a:rPr lang="ru-RU" sz="3200" dirty="0">
                <a:solidFill>
                  <a:schemeClr val="tx2">
                    <a:lumMod val="50000"/>
                  </a:schemeClr>
                </a:solidFill>
              </a:rPr>
              <a:t>1) Наличие двух старт-кодонов в </a:t>
            </a:r>
            <a:r>
              <a:rPr lang="ru-RU" sz="3200" dirty="0" err="1">
                <a:solidFill>
                  <a:schemeClr val="tx2">
                    <a:lumMod val="50000"/>
                  </a:schemeClr>
                </a:solidFill>
              </a:rPr>
              <a:t>иРНК</a:t>
            </a:r>
            <a:endParaRPr lang="ru-RU" sz="3200" dirty="0">
              <a:solidFill>
                <a:schemeClr val="tx2">
                  <a:lumMod val="50000"/>
                </a:schemeClr>
              </a:solidFill>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ru-RU" sz="3200" dirty="0">
                <a:solidFill>
                  <a:srgbClr val="44546A">
                    <a:lumMod val="50000"/>
                  </a:srgbClr>
                </a:solidFill>
                <a:latin typeface="Calibri" panose="020F0502020204030204"/>
              </a:rPr>
              <a:t>2</a:t>
            </a:r>
            <a:r>
              <a:rPr kumimoji="0" lang="ru-RU" sz="3200" b="0" i="0" u="none" strike="noStrike" kern="1200" cap="none" spc="0" normalizeH="0" baseline="0" noProof="0" dirty="0">
                <a:ln>
                  <a:noFill/>
                </a:ln>
                <a:solidFill>
                  <a:srgbClr val="44546A">
                    <a:lumMod val="50000"/>
                  </a:srgbClr>
                </a:solidFill>
                <a:effectLst/>
                <a:uLnTx/>
                <a:uFillTx/>
                <a:latin typeface="Calibri" panose="020F0502020204030204"/>
              </a:rPr>
              <a:t>) Конец гена</a:t>
            </a:r>
          </a:p>
          <a:p>
            <a:pPr marL="0" lvl="0" indent="0" algn="just">
              <a:buNone/>
              <a:defRPr/>
            </a:pPr>
            <a:r>
              <a:rPr lang="ru-RU" sz="3200" dirty="0">
                <a:solidFill>
                  <a:srgbClr val="44546A">
                    <a:lumMod val="50000"/>
                  </a:srgbClr>
                </a:solidFill>
                <a:latin typeface="Calibri" panose="020F0502020204030204"/>
              </a:rPr>
              <a:t>3)</a:t>
            </a:r>
            <a:r>
              <a:rPr lang="ru-RU" sz="3200" dirty="0">
                <a:solidFill>
                  <a:srgbClr val="44546A">
                    <a:lumMod val="50000"/>
                  </a:srgbClr>
                </a:solidFill>
              </a:rPr>
              <a:t> На неизвестную транскрибируемую цепь</a:t>
            </a:r>
          </a:p>
          <a:p>
            <a:pPr marL="0" lvl="0" indent="0" algn="just">
              <a:buNone/>
              <a:defRPr/>
            </a:pPr>
            <a:r>
              <a:rPr kumimoji="0" lang="ru-RU" sz="3200" b="0" i="0" u="none" strike="noStrike" kern="1200" cap="none" spc="0" normalizeH="0" baseline="0" noProof="0" dirty="0">
                <a:ln>
                  <a:noFill/>
                </a:ln>
                <a:solidFill>
                  <a:srgbClr val="44546A">
                    <a:lumMod val="50000"/>
                  </a:srgbClr>
                </a:solidFill>
                <a:effectLst/>
                <a:uLnTx/>
                <a:uFillTx/>
                <a:latin typeface="Calibri" panose="020F0502020204030204"/>
              </a:rPr>
              <a:t>4) Н</a:t>
            </a:r>
            <a:r>
              <a:rPr lang="ru-RU" sz="3200" dirty="0">
                <a:solidFill>
                  <a:srgbClr val="44546A">
                    <a:lumMod val="50000"/>
                  </a:srgbClr>
                </a:solidFill>
              </a:rPr>
              <a:t>а </a:t>
            </a:r>
            <a:r>
              <a:rPr lang="ru-RU" sz="3200" dirty="0" err="1">
                <a:solidFill>
                  <a:srgbClr val="44546A">
                    <a:lumMod val="50000"/>
                  </a:srgbClr>
                </a:solidFill>
              </a:rPr>
              <a:t>палиндромные</a:t>
            </a:r>
            <a:r>
              <a:rPr lang="ru-RU" sz="3200" dirty="0">
                <a:solidFill>
                  <a:srgbClr val="44546A">
                    <a:lumMod val="50000"/>
                  </a:srgbClr>
                </a:solidFill>
              </a:rPr>
              <a:t> последовательности</a:t>
            </a:r>
            <a:r>
              <a:rPr lang="ru-RU" sz="3200" dirty="0">
                <a:solidFill>
                  <a:srgbClr val="44546A">
                    <a:lumMod val="50000"/>
                  </a:srgbClr>
                </a:solidFill>
                <a:latin typeface="Calibri" panose="020F0502020204030204"/>
              </a:rPr>
              <a:t> </a:t>
            </a:r>
            <a:r>
              <a:rPr lang="ru-RU" sz="3200" dirty="0">
                <a:solidFill>
                  <a:srgbClr val="44546A">
                    <a:lumMod val="50000"/>
                  </a:srgbClr>
                </a:solidFill>
              </a:rPr>
              <a:t> </a:t>
            </a:r>
          </a:p>
          <a:p>
            <a:pPr marL="0" indent="0" algn="just">
              <a:buNone/>
            </a:pPr>
            <a:endParaRPr lang="ru-RU" sz="3200" dirty="0">
              <a:solidFill>
                <a:schemeClr val="tx2">
                  <a:lumMod val="50000"/>
                </a:schemeClr>
              </a:solidFill>
            </a:endParaRPr>
          </a:p>
        </p:txBody>
      </p:sp>
    </p:spTree>
    <p:extLst>
      <p:ext uri="{BB962C8B-B14F-4D97-AF65-F5344CB8AC3E}">
        <p14:creationId xmlns:p14="http://schemas.microsoft.com/office/powerpoint/2010/main" val="42054099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Сцепление одного из генов с Х-хромосомой и аутосомное наследование второго гена</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427511" y="1730180"/>
            <a:ext cx="11376561" cy="5219205"/>
          </a:xfrm>
        </p:spPr>
        <p:txBody>
          <a:bodyPr>
            <a:normAutofit/>
          </a:bodyPr>
          <a:lstStyle/>
          <a:p>
            <a:pPr marL="0" indent="0" algn="just">
              <a:buNone/>
            </a:pPr>
            <a:r>
              <a:rPr lang="ru-RU" dirty="0">
                <a:solidFill>
                  <a:schemeClr val="tx2">
                    <a:lumMod val="50000"/>
                  </a:schemeClr>
                </a:solidFill>
              </a:rPr>
              <a:t>№1. У бабочек </a:t>
            </a:r>
            <a:r>
              <a:rPr lang="ru-RU" dirty="0" err="1">
                <a:solidFill>
                  <a:schemeClr val="tx2">
                    <a:lumMod val="50000"/>
                  </a:schemeClr>
                </a:solidFill>
              </a:rPr>
              <a:t>гетерогаметен</a:t>
            </a:r>
            <a:r>
              <a:rPr lang="ru-RU" dirty="0">
                <a:solidFill>
                  <a:schemeClr val="tx2">
                    <a:lumMod val="50000"/>
                  </a:schemeClr>
                </a:solidFill>
              </a:rPr>
              <a:t> женский пол. При скрещивании самки бабочки с длинными усами и однотонными крыльями и самца с короткими усами и наличием пятен на крыльях в первом поколении получили самок с длинными усами и пятнами на крыльях и самцов с длинными усами и однотонными крыльями. При скрещивании самок с короткими усами и пятнистыми крыльями и самцов с длинными усами и однотонными крыльями всё первое поколение было единообразно по длине усов и окраске крыльев. Определите генотипы родителей, генотипы и фенотипы потомков в двух скрещиваниях, пол потомков в каждом скрещивании. Объясните фенотипическое расщепление в первом скрещивании.</a:t>
            </a:r>
            <a:endParaRPr lang="ru-RU" i="1" dirty="0">
              <a:solidFill>
                <a:schemeClr val="tx2">
                  <a:lumMod val="50000"/>
                </a:schemeClr>
              </a:solidFill>
            </a:endParaRPr>
          </a:p>
        </p:txBody>
      </p:sp>
    </p:spTree>
    <p:extLst>
      <p:ext uri="{BB962C8B-B14F-4D97-AF65-F5344CB8AC3E}">
        <p14:creationId xmlns:p14="http://schemas.microsoft.com/office/powerpoint/2010/main" val="4082128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0" y="132348"/>
            <a:ext cx="4800600" cy="1325563"/>
          </a:xfrm>
        </p:spPr>
        <p:txBody>
          <a:bodyPr/>
          <a:lstStyle/>
          <a:p>
            <a:r>
              <a:rPr lang="ru-RU" b="1" dirty="0">
                <a:solidFill>
                  <a:schemeClr val="accent1">
                    <a:lumMod val="50000"/>
                  </a:schemeClr>
                </a:solidFill>
              </a:rPr>
              <a:t>Комбинированные задачи</a:t>
            </a:r>
          </a:p>
        </p:txBody>
      </p:sp>
      <p:sp>
        <p:nvSpPr>
          <p:cNvPr id="4" name="Объект 3"/>
          <p:cNvSpPr>
            <a:spLocks noGrp="1"/>
          </p:cNvSpPr>
          <p:nvPr>
            <p:ph idx="1"/>
          </p:nvPr>
        </p:nvSpPr>
        <p:spPr>
          <a:xfrm>
            <a:off x="132347" y="1434354"/>
            <a:ext cx="11959390" cy="5195046"/>
          </a:xfrm>
        </p:spPr>
        <p:txBody>
          <a:bodyPr>
            <a:normAutofit fontScale="92500" lnSpcReduction="20000"/>
          </a:bodyPr>
          <a:lstStyle/>
          <a:p>
            <a:pPr marL="0" indent="0">
              <a:buNone/>
            </a:pPr>
            <a:r>
              <a:rPr lang="ru-RU" b="1" dirty="0">
                <a:solidFill>
                  <a:schemeClr val="accent1">
                    <a:lumMod val="50000"/>
                  </a:schemeClr>
                </a:solidFill>
              </a:rPr>
              <a:t>Анализ</a:t>
            </a:r>
          </a:p>
          <a:p>
            <a:pPr marL="0" indent="0">
              <a:buNone/>
            </a:pPr>
            <a:r>
              <a:rPr lang="ru-RU" sz="2400" dirty="0">
                <a:solidFill>
                  <a:schemeClr val="accent1">
                    <a:lumMod val="50000"/>
                  </a:schemeClr>
                </a:solidFill>
              </a:rPr>
              <a:t>1 скрещивание: ХУ длинные усы, однотонные х ХХ короткие усы и наличие пятен на крыльях </a:t>
            </a:r>
          </a:p>
          <a:p>
            <a:pPr marL="0" indent="0">
              <a:buNone/>
            </a:pPr>
            <a:r>
              <a:rPr lang="ru-RU" sz="2400" dirty="0">
                <a:solidFill>
                  <a:srgbClr val="4472C4">
                    <a:lumMod val="50000"/>
                  </a:srgbClr>
                </a:solidFill>
              </a:rPr>
              <a:t>Потомство: </a:t>
            </a:r>
          </a:p>
          <a:p>
            <a:pPr marL="0" indent="0">
              <a:buNone/>
            </a:pPr>
            <a:r>
              <a:rPr lang="ru-RU" sz="2400" dirty="0">
                <a:solidFill>
                  <a:srgbClr val="4472C4">
                    <a:lumMod val="50000"/>
                  </a:srgbClr>
                </a:solidFill>
              </a:rPr>
              <a:t>ХУ </a:t>
            </a:r>
            <a:r>
              <a:rPr lang="ru-RU" sz="2400" b="1" dirty="0">
                <a:solidFill>
                  <a:srgbClr val="4472C4">
                    <a:lumMod val="50000"/>
                  </a:srgbClr>
                </a:solidFill>
              </a:rPr>
              <a:t>самки с длинными усами </a:t>
            </a:r>
            <a:r>
              <a:rPr lang="ru-RU" sz="2400" dirty="0">
                <a:solidFill>
                  <a:srgbClr val="4472C4">
                    <a:lumMod val="50000"/>
                  </a:srgbClr>
                </a:solidFill>
              </a:rPr>
              <a:t>и пятнами на крыльях</a:t>
            </a:r>
          </a:p>
          <a:p>
            <a:pPr marL="0" indent="0">
              <a:buNone/>
            </a:pPr>
            <a:r>
              <a:rPr lang="ru-RU" sz="2400" dirty="0">
                <a:solidFill>
                  <a:srgbClr val="4472C4">
                    <a:lumMod val="50000"/>
                  </a:srgbClr>
                </a:solidFill>
              </a:rPr>
              <a:t>ХХ </a:t>
            </a:r>
            <a:r>
              <a:rPr lang="ru-RU" sz="2400" b="1" dirty="0">
                <a:solidFill>
                  <a:srgbClr val="4472C4">
                    <a:lumMod val="50000"/>
                  </a:srgbClr>
                </a:solidFill>
              </a:rPr>
              <a:t>самцы с длинными усами </a:t>
            </a:r>
            <a:r>
              <a:rPr lang="ru-RU" sz="2400" dirty="0">
                <a:solidFill>
                  <a:srgbClr val="4472C4">
                    <a:lumMod val="50000"/>
                  </a:srgbClr>
                </a:solidFill>
              </a:rPr>
              <a:t>и однотонными крыльями</a:t>
            </a:r>
          </a:p>
          <a:p>
            <a:pPr marL="0" lvl="0" indent="0">
              <a:buNone/>
            </a:pPr>
            <a:r>
              <a:rPr lang="ru-RU" sz="2400" dirty="0">
                <a:solidFill>
                  <a:schemeClr val="accent1">
                    <a:lumMod val="50000"/>
                  </a:schemeClr>
                </a:solidFill>
              </a:rPr>
              <a:t>Вывод: 1) </a:t>
            </a:r>
            <a:r>
              <a:rPr lang="ru-RU" sz="2400" dirty="0">
                <a:solidFill>
                  <a:srgbClr val="4472C4">
                    <a:lumMod val="50000"/>
                  </a:srgbClr>
                </a:solidFill>
              </a:rPr>
              <a:t>признак длины усов аутосомный. А – длинные усы, а – короткие</a:t>
            </a:r>
          </a:p>
          <a:p>
            <a:pPr marL="0" indent="0">
              <a:buNone/>
            </a:pPr>
            <a:r>
              <a:rPr lang="ru-RU" sz="2400" dirty="0">
                <a:solidFill>
                  <a:schemeClr val="accent1">
                    <a:lumMod val="50000"/>
                  </a:schemeClr>
                </a:solidFill>
              </a:rPr>
              <a:t>2) Окраска крыльев сцеплена с Х-хромосомой, так как признак отца проявился у самок, а признак матери у самцов</a:t>
            </a:r>
          </a:p>
          <a:p>
            <a:pPr marL="0" indent="0">
              <a:buNone/>
            </a:pPr>
            <a:r>
              <a:rPr lang="ru-RU" sz="2400" dirty="0">
                <a:solidFill>
                  <a:schemeClr val="accent1">
                    <a:lumMod val="50000"/>
                  </a:schemeClr>
                </a:solidFill>
              </a:rPr>
              <a:t>Так как у </a:t>
            </a:r>
            <a:r>
              <a:rPr lang="ru-RU" sz="2400" dirty="0" err="1">
                <a:solidFill>
                  <a:schemeClr val="accent1">
                    <a:lumMod val="50000"/>
                  </a:schemeClr>
                </a:solidFill>
              </a:rPr>
              <a:t>гомогаметного</a:t>
            </a:r>
            <a:r>
              <a:rPr lang="ru-RU" sz="2400" dirty="0">
                <a:solidFill>
                  <a:schemeClr val="accent1">
                    <a:lumMod val="50000"/>
                  </a:schemeClr>
                </a:solidFill>
              </a:rPr>
              <a:t> пола проявился признак  однотонных крыльев при наличии аллельного гена, значит этот ген доминантный</a:t>
            </a:r>
          </a:p>
          <a:p>
            <a:pPr marL="0" indent="0">
              <a:buNone/>
            </a:pPr>
            <a:r>
              <a:rPr lang="ru-RU" sz="2400" dirty="0" smtClean="0">
                <a:solidFill>
                  <a:schemeClr val="accent1">
                    <a:lumMod val="50000"/>
                  </a:schemeClr>
                </a:solidFill>
              </a:rPr>
              <a:t>ХВ </a:t>
            </a:r>
            <a:r>
              <a:rPr lang="ru-RU" sz="2400" dirty="0">
                <a:solidFill>
                  <a:schemeClr val="accent1">
                    <a:lumMod val="50000"/>
                  </a:schemeClr>
                </a:solidFill>
              </a:rPr>
              <a:t>– однотонная окраска крыла</a:t>
            </a:r>
          </a:p>
          <a:p>
            <a:pPr marL="0" indent="0">
              <a:buNone/>
            </a:pPr>
            <a:r>
              <a:rPr lang="ru-RU" sz="2400" dirty="0">
                <a:solidFill>
                  <a:schemeClr val="accent1">
                    <a:lumMod val="50000"/>
                  </a:schemeClr>
                </a:solidFill>
              </a:rPr>
              <a:t>Х</a:t>
            </a:r>
            <a:r>
              <a:rPr lang="en-US" sz="2400" dirty="0">
                <a:solidFill>
                  <a:schemeClr val="accent1">
                    <a:lumMod val="50000"/>
                  </a:schemeClr>
                </a:solidFill>
              </a:rPr>
              <a:t>b</a:t>
            </a:r>
            <a:r>
              <a:rPr lang="ru-RU" sz="2400" dirty="0">
                <a:solidFill>
                  <a:schemeClr val="accent1">
                    <a:lumMod val="50000"/>
                  </a:schemeClr>
                </a:solidFill>
              </a:rPr>
              <a:t>  - наличие пятна на крыльях</a:t>
            </a:r>
          </a:p>
          <a:p>
            <a:pPr marL="0" indent="0">
              <a:buNone/>
            </a:pPr>
            <a:r>
              <a:rPr lang="ru-RU" sz="2400" dirty="0">
                <a:solidFill>
                  <a:srgbClr val="4472C4">
                    <a:lumMod val="50000"/>
                  </a:srgbClr>
                </a:solidFill>
              </a:rPr>
              <a:t>2 скрещивание: ХУ короткие усы и пятнистые крылья  х ХХ длинные усы и однотонные крылья</a:t>
            </a:r>
          </a:p>
          <a:p>
            <a:pPr marL="0" indent="0">
              <a:buNone/>
            </a:pPr>
            <a:r>
              <a:rPr lang="ru-RU" sz="2400" dirty="0">
                <a:solidFill>
                  <a:schemeClr val="accent1">
                    <a:lumMod val="50000"/>
                  </a:schemeClr>
                </a:solidFill>
              </a:rPr>
              <a:t>Потомство: единообразно по длине усов и окраске крыльев</a:t>
            </a:r>
          </a:p>
          <a:p>
            <a:pPr marL="0" indent="0">
              <a:buNone/>
            </a:pPr>
            <a:r>
              <a:rPr lang="ru-RU" sz="2400" dirty="0">
                <a:solidFill>
                  <a:schemeClr val="accent1">
                    <a:lumMod val="50000"/>
                  </a:schemeClr>
                </a:solidFill>
              </a:rPr>
              <a:t>3) Оба родителя </a:t>
            </a:r>
            <a:r>
              <a:rPr lang="ru-RU" sz="2400" dirty="0" err="1">
                <a:solidFill>
                  <a:schemeClr val="accent1">
                    <a:lumMod val="50000"/>
                  </a:schemeClr>
                </a:solidFill>
              </a:rPr>
              <a:t>гомозиготы</a:t>
            </a:r>
            <a:endParaRPr lang="ru-RU" sz="2400" dirty="0">
              <a:solidFill>
                <a:schemeClr val="accent1">
                  <a:lumMod val="50000"/>
                </a:schemeClr>
              </a:solidFill>
            </a:endParaRPr>
          </a:p>
        </p:txBody>
      </p:sp>
    </p:spTree>
    <p:extLst>
      <p:ext uri="{BB962C8B-B14F-4D97-AF65-F5344CB8AC3E}">
        <p14:creationId xmlns:p14="http://schemas.microsoft.com/office/powerpoint/2010/main" val="15537293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1" y="132348"/>
            <a:ext cx="6418729" cy="1325563"/>
          </a:xfrm>
        </p:spPr>
        <p:txBody>
          <a:bodyPr/>
          <a:lstStyle/>
          <a:p>
            <a:r>
              <a:rPr lang="ru-RU" b="1" dirty="0">
                <a:solidFill>
                  <a:schemeClr val="accent1">
                    <a:lumMod val="50000"/>
                  </a:schemeClr>
                </a:solidFill>
              </a:rPr>
              <a:t>Комбинированные задачи</a:t>
            </a:r>
          </a:p>
        </p:txBody>
      </p:sp>
      <p:sp>
        <p:nvSpPr>
          <p:cNvPr id="4" name="Объект 3"/>
          <p:cNvSpPr>
            <a:spLocks noGrp="1"/>
          </p:cNvSpPr>
          <p:nvPr>
            <p:ph idx="1"/>
          </p:nvPr>
        </p:nvSpPr>
        <p:spPr>
          <a:xfrm>
            <a:off x="132347" y="1825624"/>
            <a:ext cx="11959390" cy="4803775"/>
          </a:xfrm>
        </p:spPr>
        <p:txBody>
          <a:bodyPr>
            <a:normAutofit/>
          </a:bodyPr>
          <a:lstStyle/>
          <a:p>
            <a:pPr marL="0" indent="0">
              <a:buNone/>
            </a:pPr>
            <a:r>
              <a:rPr lang="ru-RU" b="1" dirty="0">
                <a:solidFill>
                  <a:schemeClr val="accent1">
                    <a:lumMod val="50000"/>
                  </a:schemeClr>
                </a:solidFill>
              </a:rPr>
              <a:t>Легенда</a:t>
            </a:r>
          </a:p>
          <a:p>
            <a:pPr marL="0" indent="0">
              <a:buNone/>
            </a:pPr>
            <a:r>
              <a:rPr lang="ru-RU" sz="2400" dirty="0">
                <a:solidFill>
                  <a:srgbClr val="4472C4">
                    <a:lumMod val="50000"/>
                  </a:srgbClr>
                </a:solidFill>
              </a:rPr>
              <a:t>А – длинные усы, а – короткие</a:t>
            </a:r>
          </a:p>
          <a:p>
            <a:pPr marL="0" lvl="0" indent="0">
              <a:buNone/>
            </a:pPr>
            <a:r>
              <a:rPr lang="ru-RU" sz="2400" dirty="0">
                <a:solidFill>
                  <a:srgbClr val="4472C4">
                    <a:lumMod val="50000"/>
                  </a:srgbClr>
                </a:solidFill>
              </a:rPr>
              <a:t>ХВ однотонные крылья, </a:t>
            </a:r>
            <a:r>
              <a:rPr lang="ru-RU" sz="2400" dirty="0" err="1">
                <a:solidFill>
                  <a:srgbClr val="4472C4">
                    <a:lumMod val="50000"/>
                  </a:srgbClr>
                </a:solidFill>
              </a:rPr>
              <a:t>Хв</a:t>
            </a:r>
            <a:r>
              <a:rPr lang="ru-RU" sz="2400" dirty="0">
                <a:solidFill>
                  <a:srgbClr val="4472C4">
                    <a:lumMod val="50000"/>
                  </a:srgbClr>
                </a:solidFill>
              </a:rPr>
              <a:t> – крылья с пятном</a:t>
            </a:r>
          </a:p>
          <a:p>
            <a:pPr marL="0" lvl="0" indent="0">
              <a:buNone/>
            </a:pPr>
            <a:r>
              <a:rPr lang="ru-RU" sz="2400" dirty="0">
                <a:solidFill>
                  <a:srgbClr val="4472C4">
                    <a:lumMod val="50000"/>
                  </a:srgbClr>
                </a:solidFill>
              </a:rPr>
              <a:t>Пишем формулу </a:t>
            </a:r>
            <a:r>
              <a:rPr lang="ru-RU" sz="2400" b="1" dirty="0">
                <a:solidFill>
                  <a:srgbClr val="4472C4">
                    <a:lumMod val="50000"/>
                  </a:srgbClr>
                </a:solidFill>
              </a:rPr>
              <a:t>первого</a:t>
            </a:r>
            <a:r>
              <a:rPr lang="ru-RU" sz="2400" dirty="0">
                <a:solidFill>
                  <a:srgbClr val="4472C4">
                    <a:lumMod val="50000"/>
                  </a:srgbClr>
                </a:solidFill>
              </a:rPr>
              <a:t> скрещивания </a:t>
            </a:r>
            <a:r>
              <a:rPr lang="ru-RU" sz="2400" b="1" dirty="0">
                <a:solidFill>
                  <a:srgbClr val="4472C4">
                    <a:lumMod val="50000"/>
                  </a:srgbClr>
                </a:solidFill>
              </a:rPr>
              <a:t>– один элемент</a:t>
            </a:r>
          </a:p>
          <a:p>
            <a:pPr marL="0" lvl="0" indent="0">
              <a:buNone/>
            </a:pPr>
            <a:r>
              <a:rPr lang="ru-RU" sz="2400" dirty="0">
                <a:solidFill>
                  <a:schemeClr val="accent1">
                    <a:lumMod val="50000"/>
                  </a:schemeClr>
                </a:solidFill>
              </a:rPr>
              <a:t> </a:t>
            </a:r>
            <a:endParaRPr lang="ru-RU" sz="2400" dirty="0">
              <a:solidFill>
                <a:srgbClr val="4472C4">
                  <a:lumMod val="50000"/>
                </a:srgbClr>
              </a:solidFill>
            </a:endParaRPr>
          </a:p>
          <a:p>
            <a:pPr marL="0" lvl="0" indent="0">
              <a:buNone/>
            </a:pPr>
            <a:r>
              <a:rPr lang="ru-RU" sz="2400" dirty="0">
                <a:solidFill>
                  <a:schemeClr val="accent1">
                    <a:lumMod val="50000"/>
                  </a:schemeClr>
                </a:solidFill>
              </a:rPr>
              <a:t>Указываем генотипы и фенотипы потомков в двух скрещиваниях, пол потомков в каждом скрещивании</a:t>
            </a:r>
          </a:p>
        </p:txBody>
      </p:sp>
    </p:spTree>
    <p:extLst>
      <p:ext uri="{BB962C8B-B14F-4D97-AF65-F5344CB8AC3E}">
        <p14:creationId xmlns:p14="http://schemas.microsoft.com/office/powerpoint/2010/main" val="23851341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0" y="132348"/>
            <a:ext cx="7799294" cy="1325563"/>
          </a:xfrm>
        </p:spPr>
        <p:txBody>
          <a:bodyPr/>
          <a:lstStyle/>
          <a:p>
            <a:r>
              <a:rPr lang="ru-RU" b="1" dirty="0">
                <a:solidFill>
                  <a:schemeClr val="accent1">
                    <a:lumMod val="50000"/>
                  </a:schemeClr>
                </a:solidFill>
              </a:rPr>
              <a:t>Комбинированные задачи</a:t>
            </a:r>
          </a:p>
        </p:txBody>
      </p:sp>
      <p:sp>
        <p:nvSpPr>
          <p:cNvPr id="4" name="Объект 3"/>
          <p:cNvSpPr>
            <a:spLocks noGrp="1"/>
          </p:cNvSpPr>
          <p:nvPr>
            <p:ph idx="1"/>
          </p:nvPr>
        </p:nvSpPr>
        <p:spPr>
          <a:xfrm>
            <a:off x="132347" y="1825624"/>
            <a:ext cx="11959390" cy="4803775"/>
          </a:xfrm>
        </p:spPr>
        <p:txBody>
          <a:bodyPr>
            <a:normAutofit/>
          </a:bodyPr>
          <a:lstStyle/>
          <a:p>
            <a:pPr marL="0" indent="0">
              <a:buNone/>
            </a:pPr>
            <a:r>
              <a:rPr lang="ru-RU" b="1" dirty="0">
                <a:solidFill>
                  <a:schemeClr val="accent1">
                    <a:lumMod val="50000"/>
                  </a:schemeClr>
                </a:solidFill>
              </a:rPr>
              <a:t>Легенда</a:t>
            </a:r>
          </a:p>
          <a:p>
            <a:pPr marL="0" indent="0">
              <a:buNone/>
            </a:pPr>
            <a:r>
              <a:rPr lang="ru-RU" sz="2400" dirty="0">
                <a:solidFill>
                  <a:srgbClr val="4472C4">
                    <a:lumMod val="50000"/>
                  </a:srgbClr>
                </a:solidFill>
              </a:rPr>
              <a:t> </a:t>
            </a:r>
          </a:p>
          <a:p>
            <a:pPr marL="0" lvl="0" indent="0">
              <a:buNone/>
            </a:pPr>
            <a:r>
              <a:rPr lang="ru-RU" sz="2400" dirty="0">
                <a:solidFill>
                  <a:srgbClr val="4472C4">
                    <a:lumMod val="50000"/>
                  </a:srgbClr>
                </a:solidFill>
              </a:rPr>
              <a:t>Пишем формулу </a:t>
            </a:r>
            <a:r>
              <a:rPr lang="ru-RU" sz="2400" b="1" dirty="0">
                <a:solidFill>
                  <a:srgbClr val="4472C4">
                    <a:lumMod val="50000"/>
                  </a:srgbClr>
                </a:solidFill>
              </a:rPr>
              <a:t>второго</a:t>
            </a:r>
            <a:r>
              <a:rPr lang="ru-RU" sz="2400" dirty="0">
                <a:solidFill>
                  <a:srgbClr val="4472C4">
                    <a:lumMod val="50000"/>
                  </a:srgbClr>
                </a:solidFill>
              </a:rPr>
              <a:t> скрещивания – </a:t>
            </a:r>
            <a:r>
              <a:rPr lang="ru-RU" sz="2400" b="1" dirty="0">
                <a:solidFill>
                  <a:srgbClr val="4472C4">
                    <a:lumMod val="50000"/>
                  </a:srgbClr>
                </a:solidFill>
              </a:rPr>
              <a:t>второй элемент</a:t>
            </a:r>
          </a:p>
          <a:p>
            <a:pPr marL="0" lvl="0" indent="0">
              <a:buNone/>
            </a:pPr>
            <a:endParaRPr lang="ru-RU" sz="2400" dirty="0">
              <a:solidFill>
                <a:srgbClr val="4472C4">
                  <a:lumMod val="50000"/>
                </a:srgbClr>
              </a:solidFill>
            </a:endParaRPr>
          </a:p>
          <a:p>
            <a:pPr marL="0" lvl="0" indent="0">
              <a:buNone/>
            </a:pPr>
            <a:r>
              <a:rPr lang="ru-RU" sz="2400" dirty="0">
                <a:solidFill>
                  <a:schemeClr val="accent1">
                    <a:lumMod val="50000"/>
                  </a:schemeClr>
                </a:solidFill>
              </a:rPr>
              <a:t>Указываем генотипы и фенотипы потомков в двух скрещиваниях, пол потомков в каждом скрещивании</a:t>
            </a:r>
          </a:p>
        </p:txBody>
      </p:sp>
    </p:spTree>
    <p:extLst>
      <p:ext uri="{BB962C8B-B14F-4D97-AF65-F5344CB8AC3E}">
        <p14:creationId xmlns:p14="http://schemas.microsoft.com/office/powerpoint/2010/main" val="28598379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0" y="132348"/>
            <a:ext cx="4800600" cy="1325563"/>
          </a:xfrm>
        </p:spPr>
        <p:txBody>
          <a:bodyPr/>
          <a:lstStyle/>
          <a:p>
            <a:r>
              <a:rPr lang="ru-RU" b="1" dirty="0">
                <a:solidFill>
                  <a:schemeClr val="accent1">
                    <a:lumMod val="50000"/>
                  </a:schemeClr>
                </a:solidFill>
              </a:rPr>
              <a:t>Комбинированные задачи</a:t>
            </a:r>
          </a:p>
        </p:txBody>
      </p:sp>
      <p:sp>
        <p:nvSpPr>
          <p:cNvPr id="4" name="Объект 3"/>
          <p:cNvSpPr>
            <a:spLocks noGrp="1"/>
          </p:cNvSpPr>
          <p:nvPr>
            <p:ph idx="1"/>
          </p:nvPr>
        </p:nvSpPr>
        <p:spPr>
          <a:xfrm>
            <a:off x="132347" y="1825624"/>
            <a:ext cx="11959390" cy="4803775"/>
          </a:xfrm>
        </p:spPr>
        <p:txBody>
          <a:bodyPr>
            <a:normAutofit/>
          </a:bodyPr>
          <a:lstStyle/>
          <a:p>
            <a:pPr marL="0" indent="0" algn="just">
              <a:buNone/>
            </a:pPr>
            <a:r>
              <a:rPr lang="ru-RU" b="1" dirty="0">
                <a:solidFill>
                  <a:schemeClr val="accent1">
                    <a:lumMod val="50000"/>
                  </a:schemeClr>
                </a:solidFill>
              </a:rPr>
              <a:t>Ответ на вопрос – третий элемент</a:t>
            </a:r>
          </a:p>
          <a:p>
            <a:pPr marL="0" indent="0" algn="just">
              <a:buNone/>
            </a:pPr>
            <a:r>
              <a:rPr lang="ru-RU" sz="2400" dirty="0">
                <a:solidFill>
                  <a:srgbClr val="4472C4">
                    <a:lumMod val="50000"/>
                  </a:srgbClr>
                </a:solidFill>
              </a:rPr>
              <a:t>Во первом скрещивании получилось расщепление по окраске крыльев из-за сцепления данного гена с Х-хромосомой (гетерогаметный пол наследует этот аллель только от матери, а гомогаметный – от обоих родителей). </a:t>
            </a:r>
          </a:p>
          <a:p>
            <a:pPr marL="0" indent="0" algn="just">
              <a:buNone/>
            </a:pPr>
            <a:r>
              <a:rPr lang="ru-RU" sz="2400" dirty="0">
                <a:solidFill>
                  <a:srgbClr val="4472C4">
                    <a:lumMod val="50000"/>
                  </a:srgbClr>
                </a:solidFill>
              </a:rPr>
              <a:t>(Допускается иная генетическая символика.) </a:t>
            </a:r>
          </a:p>
          <a:p>
            <a:pPr marL="0" indent="0" algn="just">
              <a:buNone/>
            </a:pPr>
            <a:endParaRPr lang="ru-RU" sz="2400" dirty="0">
              <a:solidFill>
                <a:srgbClr val="4472C4">
                  <a:lumMod val="50000"/>
                </a:srgbClr>
              </a:solidFill>
            </a:endParaRPr>
          </a:p>
          <a:p>
            <a:pPr marL="0" indent="0" algn="just">
              <a:buNone/>
            </a:pPr>
            <a:r>
              <a:rPr lang="ru-RU" sz="2400" i="1" dirty="0">
                <a:solidFill>
                  <a:srgbClr val="4472C4">
                    <a:lumMod val="50000"/>
                  </a:srgbClr>
                </a:solidFill>
              </a:rPr>
              <a:t>Если неправильно определён признак, сцепленный с Х-хромосомой, решение считается неверным и оценивается 0 баллов.</a:t>
            </a:r>
          </a:p>
          <a:p>
            <a:pPr marL="0" indent="0" algn="just">
              <a:buNone/>
            </a:pPr>
            <a:r>
              <a:rPr lang="ru-RU" sz="2400" i="1" dirty="0">
                <a:solidFill>
                  <a:srgbClr val="4472C4">
                    <a:lumMod val="50000"/>
                  </a:srgbClr>
                </a:solidFill>
              </a:rPr>
              <a:t>Элементы 1 и 2 засчитываются только при наличии и генотипов, и фенотипов, и пола всех возможных потомков.</a:t>
            </a:r>
          </a:p>
          <a:p>
            <a:pPr marL="0" indent="0" algn="just">
              <a:buNone/>
            </a:pPr>
            <a:r>
              <a:rPr lang="ru-RU" sz="2400" dirty="0">
                <a:solidFill>
                  <a:srgbClr val="4472C4">
                    <a:lumMod val="50000"/>
                  </a:srgbClr>
                </a:solidFill>
              </a:rPr>
              <a:t> </a:t>
            </a:r>
            <a:endParaRPr lang="ru-RU" sz="2400" dirty="0">
              <a:solidFill>
                <a:schemeClr val="accent1">
                  <a:lumMod val="50000"/>
                </a:schemeClr>
              </a:solidFill>
            </a:endParaRPr>
          </a:p>
        </p:txBody>
      </p:sp>
    </p:spTree>
    <p:extLst>
      <p:ext uri="{BB962C8B-B14F-4D97-AF65-F5344CB8AC3E}">
        <p14:creationId xmlns:p14="http://schemas.microsoft.com/office/powerpoint/2010/main" val="2987309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99654"/>
            <a:ext cx="10515600" cy="1325563"/>
          </a:xfrm>
        </p:spPr>
        <p:txBody>
          <a:bodyPr/>
          <a:lstStyle/>
          <a:p>
            <a:pPr algn="ctr"/>
            <a:r>
              <a:rPr lang="ru-RU" b="1" dirty="0">
                <a:solidFill>
                  <a:schemeClr val="accent1">
                    <a:lumMod val="50000"/>
                  </a:schemeClr>
                </a:solidFill>
              </a:rPr>
              <a:t>Задачи на летальность гомозигот</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838200" y="1237117"/>
            <a:ext cx="10515600" cy="5477716"/>
          </a:xfrm>
        </p:spPr>
        <p:txBody>
          <a:bodyPr>
            <a:normAutofit/>
          </a:bodyPr>
          <a:lstStyle/>
          <a:p>
            <a:pPr marL="0" indent="0" algn="just">
              <a:buNone/>
            </a:pPr>
            <a:r>
              <a:rPr lang="ru-RU" dirty="0">
                <a:solidFill>
                  <a:schemeClr val="tx2">
                    <a:lumMod val="50000"/>
                  </a:schemeClr>
                </a:solidFill>
              </a:rPr>
              <a:t>У овец доминантный ген серой окраски шерсти в гомозиготном состоянии вызывает гибель эмбрионов. Окраска шерсти может быть серая или чёрная. Гены, контролирующие окраску шерсти и наличие или отсутствие рогов, наследуются независимо друг от друга. В анализирующем скрещивании серой рогатой овцы в потомстве получилось расщепление 1:1:1:1. Какое расщепление по фенотипу получится при скрещивании гибридов из первого поколения серых рогатых и с серыми безрогими. Составьте схемы скрещиваний. Определите генотипы родительских особей, генотипы и фенотипы потомства в двух скрещиваниях и их соотношения во втором скрещивании. Объясните фенотипическое расщепление во втором поколении.</a:t>
            </a:r>
          </a:p>
        </p:txBody>
      </p:sp>
    </p:spTree>
    <p:extLst>
      <p:ext uri="{BB962C8B-B14F-4D97-AF65-F5344CB8AC3E}">
        <p14:creationId xmlns:p14="http://schemas.microsoft.com/office/powerpoint/2010/main" val="10022313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169281"/>
            <a:ext cx="10515600" cy="1325563"/>
          </a:xfrm>
        </p:spPr>
        <p:txBody>
          <a:bodyPr/>
          <a:lstStyle/>
          <a:p>
            <a:r>
              <a:rPr lang="ru-RU" b="1" dirty="0">
                <a:solidFill>
                  <a:schemeClr val="accent1">
                    <a:lumMod val="50000"/>
                  </a:schemeClr>
                </a:solidFill>
              </a:rPr>
              <a:t>Задачи на летальность гомозигот</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838200" y="1147482"/>
            <a:ext cx="10515600" cy="5710517"/>
          </a:xfrm>
        </p:spPr>
        <p:txBody>
          <a:bodyPr>
            <a:normAutofit/>
          </a:bodyPr>
          <a:lstStyle/>
          <a:p>
            <a:pPr marL="0" indent="0" algn="just">
              <a:buNone/>
            </a:pPr>
            <a:r>
              <a:rPr lang="ru-RU" b="1" dirty="0">
                <a:solidFill>
                  <a:schemeClr val="tx2">
                    <a:lumMod val="50000"/>
                  </a:schemeClr>
                </a:solidFill>
              </a:rPr>
              <a:t>Анализ: </a:t>
            </a:r>
          </a:p>
          <a:p>
            <a:pPr marL="0" indent="0" algn="just">
              <a:buNone/>
            </a:pPr>
            <a:r>
              <a:rPr lang="ru-RU" dirty="0">
                <a:solidFill>
                  <a:schemeClr val="tx2">
                    <a:lumMod val="50000"/>
                  </a:schemeClr>
                </a:solidFill>
              </a:rPr>
              <a:t>А – серая окраска, а – чёрная окраска</a:t>
            </a:r>
          </a:p>
          <a:p>
            <a:pPr marL="0" indent="0" algn="just">
              <a:buNone/>
            </a:pPr>
            <a:r>
              <a:rPr lang="ru-RU" dirty="0">
                <a:solidFill>
                  <a:schemeClr val="tx2">
                    <a:lumMod val="50000"/>
                  </a:schemeClr>
                </a:solidFill>
              </a:rPr>
              <a:t>АА – гибель эмбрионов</a:t>
            </a:r>
          </a:p>
          <a:p>
            <a:pPr marL="0" indent="0" algn="just">
              <a:buNone/>
            </a:pPr>
            <a:r>
              <a:rPr lang="ru-RU" dirty="0">
                <a:solidFill>
                  <a:schemeClr val="tx2">
                    <a:lumMod val="50000"/>
                  </a:schemeClr>
                </a:solidFill>
              </a:rPr>
              <a:t>Р: </a:t>
            </a:r>
            <a:r>
              <a:rPr lang="ru-RU" dirty="0" err="1">
                <a:solidFill>
                  <a:schemeClr val="tx2">
                    <a:lumMod val="50000"/>
                  </a:schemeClr>
                </a:solidFill>
              </a:rPr>
              <a:t>Аа</a:t>
            </a:r>
            <a:r>
              <a:rPr lang="ru-RU" dirty="0">
                <a:solidFill>
                  <a:schemeClr val="tx2">
                    <a:lumMod val="50000"/>
                  </a:schemeClr>
                </a:solidFill>
              </a:rPr>
              <a:t>	?? 	Х 	</a:t>
            </a:r>
            <a:r>
              <a:rPr lang="ru-RU" dirty="0" err="1">
                <a:solidFill>
                  <a:schemeClr val="tx2">
                    <a:lumMod val="50000"/>
                  </a:schemeClr>
                </a:solidFill>
              </a:rPr>
              <a:t>аа</a:t>
            </a:r>
            <a:r>
              <a:rPr lang="ru-RU" dirty="0">
                <a:solidFill>
                  <a:schemeClr val="tx2">
                    <a:lumMod val="50000"/>
                  </a:schemeClr>
                </a:solidFill>
              </a:rPr>
              <a:t> </a:t>
            </a:r>
            <a:r>
              <a:rPr lang="ru-RU" dirty="0" err="1">
                <a:solidFill>
                  <a:schemeClr val="tx2">
                    <a:lumMod val="50000"/>
                  </a:schemeClr>
                </a:solidFill>
              </a:rPr>
              <a:t>вв</a:t>
            </a:r>
            <a:endParaRPr lang="ru-RU" dirty="0">
              <a:solidFill>
                <a:schemeClr val="tx2">
                  <a:lumMod val="50000"/>
                </a:schemeClr>
              </a:solidFill>
            </a:endParaRPr>
          </a:p>
          <a:p>
            <a:pPr marL="0" indent="0" algn="just">
              <a:buNone/>
            </a:pPr>
            <a:r>
              <a:rPr lang="ru-RU" dirty="0">
                <a:solidFill>
                  <a:schemeClr val="tx2">
                    <a:lumMod val="50000"/>
                  </a:schemeClr>
                </a:solidFill>
              </a:rPr>
              <a:t>Сер. Рог		?     ?</a:t>
            </a:r>
          </a:p>
          <a:p>
            <a:pPr marL="0" indent="0" algn="just">
              <a:buNone/>
            </a:pPr>
            <a:r>
              <a:rPr lang="ru-RU" dirty="0">
                <a:solidFill>
                  <a:schemeClr val="tx2">
                    <a:lumMod val="50000"/>
                  </a:schemeClr>
                </a:solidFill>
              </a:rPr>
              <a:t>В анализирующем скрещивании расщепление 1 : 1 : 1 : 1, значит серая рогатая овца </a:t>
            </a:r>
            <a:r>
              <a:rPr lang="ru-RU" dirty="0" err="1">
                <a:solidFill>
                  <a:schemeClr val="tx2">
                    <a:lumMod val="50000"/>
                  </a:schemeClr>
                </a:solidFill>
              </a:rPr>
              <a:t>дигетерозигота</a:t>
            </a:r>
            <a:r>
              <a:rPr lang="ru-RU" dirty="0">
                <a:solidFill>
                  <a:schemeClr val="tx2">
                    <a:lumMod val="50000"/>
                  </a:schemeClr>
                </a:solidFill>
              </a:rPr>
              <a:t>, а </a:t>
            </a:r>
            <a:r>
              <a:rPr lang="ru-RU" dirty="0" err="1">
                <a:solidFill>
                  <a:schemeClr val="tx2">
                    <a:lumMod val="50000"/>
                  </a:schemeClr>
                </a:solidFill>
              </a:rPr>
              <a:t>рогатость</a:t>
            </a:r>
            <a:r>
              <a:rPr lang="ru-RU" dirty="0">
                <a:solidFill>
                  <a:schemeClr val="tx2">
                    <a:lumMod val="50000"/>
                  </a:schemeClr>
                </a:solidFill>
              </a:rPr>
              <a:t> – доминантный признак.</a:t>
            </a:r>
          </a:p>
          <a:p>
            <a:pPr marL="0" lvl="0" indent="0" algn="just">
              <a:buNone/>
            </a:pPr>
            <a:r>
              <a:rPr lang="ru-RU" dirty="0">
                <a:solidFill>
                  <a:srgbClr val="44546A">
                    <a:lumMod val="50000"/>
                  </a:srgbClr>
                </a:solidFill>
              </a:rPr>
              <a:t>Р: </a:t>
            </a:r>
            <a:r>
              <a:rPr lang="ru-RU" dirty="0" err="1">
                <a:solidFill>
                  <a:srgbClr val="44546A">
                    <a:lumMod val="50000"/>
                  </a:srgbClr>
                </a:solidFill>
              </a:rPr>
              <a:t>Аа</a:t>
            </a:r>
            <a:r>
              <a:rPr lang="ru-RU" dirty="0">
                <a:solidFill>
                  <a:srgbClr val="44546A">
                    <a:lumMod val="50000"/>
                  </a:srgbClr>
                </a:solidFill>
              </a:rPr>
              <a:t>	</a:t>
            </a:r>
            <a:r>
              <a:rPr lang="ru-RU" dirty="0" err="1">
                <a:solidFill>
                  <a:srgbClr val="44546A">
                    <a:lumMod val="50000"/>
                  </a:srgbClr>
                </a:solidFill>
              </a:rPr>
              <a:t>Вв</a:t>
            </a:r>
            <a:r>
              <a:rPr lang="ru-RU" dirty="0">
                <a:solidFill>
                  <a:srgbClr val="44546A">
                    <a:lumMod val="50000"/>
                  </a:srgbClr>
                </a:solidFill>
              </a:rPr>
              <a:t> 	Х 	</a:t>
            </a:r>
            <a:r>
              <a:rPr lang="ru-RU" dirty="0" err="1">
                <a:solidFill>
                  <a:srgbClr val="44546A">
                    <a:lumMod val="50000"/>
                  </a:srgbClr>
                </a:solidFill>
              </a:rPr>
              <a:t>аа</a:t>
            </a:r>
            <a:r>
              <a:rPr lang="ru-RU" dirty="0">
                <a:solidFill>
                  <a:srgbClr val="44546A">
                    <a:lumMod val="50000"/>
                  </a:srgbClr>
                </a:solidFill>
              </a:rPr>
              <a:t> 	</a:t>
            </a:r>
            <a:r>
              <a:rPr lang="ru-RU" dirty="0" err="1">
                <a:solidFill>
                  <a:srgbClr val="44546A">
                    <a:lumMod val="50000"/>
                  </a:srgbClr>
                </a:solidFill>
              </a:rPr>
              <a:t>вв</a:t>
            </a:r>
            <a:endParaRPr lang="ru-RU" dirty="0">
              <a:solidFill>
                <a:srgbClr val="44546A">
                  <a:lumMod val="50000"/>
                </a:srgbClr>
              </a:solidFill>
            </a:endParaRPr>
          </a:p>
          <a:p>
            <a:pPr marL="0" lvl="0" indent="0" algn="just">
              <a:buNone/>
            </a:pPr>
            <a:r>
              <a:rPr lang="ru-RU" dirty="0">
                <a:solidFill>
                  <a:srgbClr val="44546A">
                    <a:lumMod val="50000"/>
                  </a:srgbClr>
                </a:solidFill>
              </a:rPr>
              <a:t>Сер. Рог		</a:t>
            </a:r>
            <a:r>
              <a:rPr lang="ru-RU" dirty="0" err="1">
                <a:solidFill>
                  <a:srgbClr val="44546A">
                    <a:lumMod val="50000"/>
                  </a:srgbClr>
                </a:solidFill>
              </a:rPr>
              <a:t>чер</a:t>
            </a:r>
            <a:r>
              <a:rPr lang="ru-RU" dirty="0">
                <a:solidFill>
                  <a:srgbClr val="44546A">
                    <a:lumMod val="50000"/>
                  </a:srgbClr>
                </a:solidFill>
              </a:rPr>
              <a:t>    безрогий</a:t>
            </a:r>
          </a:p>
          <a:p>
            <a:pPr marL="0" indent="0" algn="just">
              <a:buNone/>
            </a:pPr>
            <a:endParaRPr lang="ru-RU" dirty="0">
              <a:solidFill>
                <a:schemeClr val="tx2">
                  <a:lumMod val="50000"/>
                </a:schemeClr>
              </a:solidFill>
            </a:endParaRPr>
          </a:p>
        </p:txBody>
      </p:sp>
    </p:spTree>
    <p:extLst>
      <p:ext uri="{BB962C8B-B14F-4D97-AF65-F5344CB8AC3E}">
        <p14:creationId xmlns:p14="http://schemas.microsoft.com/office/powerpoint/2010/main" val="20724374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169281"/>
            <a:ext cx="10515600" cy="1325563"/>
          </a:xfrm>
        </p:spPr>
        <p:txBody>
          <a:bodyPr/>
          <a:lstStyle/>
          <a:p>
            <a:r>
              <a:rPr lang="ru-RU" b="1" dirty="0">
                <a:solidFill>
                  <a:schemeClr val="accent1">
                    <a:lumMod val="50000"/>
                  </a:schemeClr>
                </a:solidFill>
              </a:rPr>
              <a:t>Сцепление двух генов с Х-хромосомой </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376517" y="1434353"/>
            <a:ext cx="11349318" cy="4410636"/>
          </a:xfrm>
        </p:spPr>
        <p:txBody>
          <a:bodyPr>
            <a:normAutofit/>
          </a:bodyPr>
          <a:lstStyle/>
          <a:p>
            <a:pPr marL="0" indent="0" algn="just">
              <a:buNone/>
            </a:pPr>
            <a:r>
              <a:rPr lang="ru-RU" dirty="0">
                <a:solidFill>
                  <a:schemeClr val="tx2">
                    <a:lumMod val="50000"/>
                  </a:schemeClr>
                </a:solidFill>
              </a:rPr>
              <a:t>У человека между аллелями генов ихтиоза (заболевание кожи) и гемофилии типа А происходит кроссинговер. Не имеющая этих заболеваний женщина, у отца которой была гемофилия, а у </a:t>
            </a:r>
            <a:r>
              <a:rPr lang="ru-RU" dirty="0" err="1">
                <a:solidFill>
                  <a:schemeClr val="tx2">
                    <a:lumMod val="50000"/>
                  </a:schemeClr>
                </a:solidFill>
              </a:rPr>
              <a:t>дигомозиготной</a:t>
            </a:r>
            <a:r>
              <a:rPr lang="ru-RU" dirty="0">
                <a:solidFill>
                  <a:schemeClr val="tx2">
                    <a:lumMod val="50000"/>
                  </a:schemeClr>
                </a:solidFill>
              </a:rPr>
              <a:t> матери ихтиоз, вышла замуж за мужчину, не имеющего этих заболеваний. Родившаяся в этом браке </a:t>
            </a:r>
            <a:r>
              <a:rPr lang="ru-RU" dirty="0" err="1">
                <a:solidFill>
                  <a:schemeClr val="tx2">
                    <a:lumMod val="50000"/>
                  </a:schemeClr>
                </a:solidFill>
              </a:rPr>
              <a:t>моногомозиготная</a:t>
            </a:r>
            <a:r>
              <a:rPr lang="ru-RU" dirty="0">
                <a:solidFill>
                  <a:schemeClr val="tx2">
                    <a:lumMod val="50000"/>
                  </a:schemeClr>
                </a:solidFill>
              </a:rPr>
              <a:t> здоровая дочь вышла замуж за мужчину, не имеющего этих заболеваний. В этой семье родился ребёнок </a:t>
            </a:r>
            <a:r>
              <a:rPr lang="ru-RU" dirty="0" err="1">
                <a:solidFill>
                  <a:schemeClr val="tx2">
                    <a:lumMod val="50000"/>
                  </a:schemeClr>
                </a:solidFill>
              </a:rPr>
              <a:t>гемофилик</a:t>
            </a:r>
            <a:r>
              <a:rPr lang="ru-RU" dirty="0">
                <a:solidFill>
                  <a:schemeClr val="tx2">
                    <a:lumMod val="50000"/>
                  </a:schemeClr>
                </a:solidFill>
              </a:rPr>
              <a:t>. Составьте схемы решения задачи. Укажите генотипы и фенотипы родителей, а также генотипы, фенотипы и пол возможного потомства. Возможно ли рождение в первом браке ребёнка </a:t>
            </a:r>
            <a:r>
              <a:rPr lang="ru-RU" dirty="0" err="1">
                <a:solidFill>
                  <a:schemeClr val="tx2">
                    <a:lumMod val="50000"/>
                  </a:schemeClr>
                </a:solidFill>
              </a:rPr>
              <a:t>гемофилика</a:t>
            </a:r>
            <a:r>
              <a:rPr lang="ru-RU" dirty="0">
                <a:solidFill>
                  <a:schemeClr val="tx2">
                    <a:lumMod val="50000"/>
                  </a:schemeClr>
                </a:solidFill>
              </a:rPr>
              <a:t> с ихтиозом. Ответ поясните.</a:t>
            </a:r>
          </a:p>
        </p:txBody>
      </p:sp>
    </p:spTree>
    <p:extLst>
      <p:ext uri="{BB962C8B-B14F-4D97-AF65-F5344CB8AC3E}">
        <p14:creationId xmlns:p14="http://schemas.microsoft.com/office/powerpoint/2010/main" val="28789387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169281"/>
            <a:ext cx="10515600" cy="1325563"/>
          </a:xfrm>
        </p:spPr>
        <p:txBody>
          <a:bodyPr/>
          <a:lstStyle/>
          <a:p>
            <a:r>
              <a:rPr lang="ru-RU" b="1" dirty="0">
                <a:solidFill>
                  <a:schemeClr val="accent1">
                    <a:lumMod val="50000"/>
                  </a:schemeClr>
                </a:solidFill>
              </a:rPr>
              <a:t>Сцепление двух генов с Х-хромосомой </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376517" y="1434353"/>
            <a:ext cx="11349318" cy="4410636"/>
          </a:xfrm>
        </p:spPr>
        <p:txBody>
          <a:bodyPr>
            <a:normAutofit/>
          </a:bodyPr>
          <a:lstStyle/>
          <a:p>
            <a:pPr marL="0" indent="0" algn="just">
              <a:buNone/>
            </a:pPr>
            <a:r>
              <a:rPr lang="ru-RU" b="1" dirty="0">
                <a:solidFill>
                  <a:schemeClr val="tx2">
                    <a:lumMod val="50000"/>
                  </a:schemeClr>
                </a:solidFill>
              </a:rPr>
              <a:t>Первый элемент ответа</a:t>
            </a:r>
          </a:p>
          <a:p>
            <a:pPr marL="0" indent="0" algn="just">
              <a:buNone/>
            </a:pPr>
            <a:r>
              <a:rPr lang="ru-RU" dirty="0">
                <a:solidFill>
                  <a:schemeClr val="tx2">
                    <a:lumMod val="50000"/>
                  </a:schemeClr>
                </a:solidFill>
              </a:rPr>
              <a:t>Формула первого скрещивания с генотипами и фенотипами родителей</a:t>
            </a:r>
          </a:p>
          <a:p>
            <a:pPr marL="0" indent="0" algn="just">
              <a:buNone/>
            </a:pPr>
            <a:r>
              <a:rPr lang="ru-RU" dirty="0">
                <a:solidFill>
                  <a:schemeClr val="tx2">
                    <a:lumMod val="50000"/>
                  </a:schemeClr>
                </a:solidFill>
              </a:rPr>
              <a:t>Гаметы: </a:t>
            </a:r>
          </a:p>
          <a:p>
            <a:pPr marL="0" indent="0" algn="just">
              <a:buNone/>
            </a:pPr>
            <a:r>
              <a:rPr lang="ru-RU" dirty="0">
                <a:solidFill>
                  <a:schemeClr val="tx2">
                    <a:lumMod val="50000"/>
                  </a:schemeClr>
                </a:solidFill>
              </a:rPr>
              <a:t>F1 генотипы, фенотипы возможных дочерей:</a:t>
            </a:r>
          </a:p>
          <a:p>
            <a:pPr marL="0" indent="0" algn="just">
              <a:buNone/>
            </a:pPr>
            <a:r>
              <a:rPr lang="ru-RU" dirty="0">
                <a:solidFill>
                  <a:schemeClr val="tx2">
                    <a:lumMod val="50000"/>
                  </a:schemeClr>
                </a:solidFill>
              </a:rPr>
              <a:t> </a:t>
            </a:r>
          </a:p>
          <a:p>
            <a:pPr marL="0" indent="0" algn="just">
              <a:buNone/>
            </a:pPr>
            <a:r>
              <a:rPr lang="ru-RU" dirty="0">
                <a:solidFill>
                  <a:schemeClr val="tx2">
                    <a:lumMod val="50000"/>
                  </a:schemeClr>
                </a:solidFill>
              </a:rPr>
              <a:t>генотипы, фенотипы возможных сыновей:</a:t>
            </a:r>
          </a:p>
        </p:txBody>
      </p:sp>
    </p:spTree>
    <p:extLst>
      <p:ext uri="{BB962C8B-B14F-4D97-AF65-F5344CB8AC3E}">
        <p14:creationId xmlns:p14="http://schemas.microsoft.com/office/powerpoint/2010/main" val="15344920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169281"/>
            <a:ext cx="10515600" cy="1325563"/>
          </a:xfrm>
        </p:spPr>
        <p:txBody>
          <a:bodyPr/>
          <a:lstStyle/>
          <a:p>
            <a:r>
              <a:rPr lang="ru-RU" b="1" dirty="0">
                <a:solidFill>
                  <a:schemeClr val="accent1">
                    <a:lumMod val="50000"/>
                  </a:schemeClr>
                </a:solidFill>
              </a:rPr>
              <a:t>Сцепление двух генов с Х-хромосомой </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376517" y="1434353"/>
            <a:ext cx="11349318" cy="4410636"/>
          </a:xfrm>
        </p:spPr>
        <p:txBody>
          <a:bodyPr>
            <a:normAutofit/>
          </a:bodyPr>
          <a:lstStyle/>
          <a:p>
            <a:pPr marL="0" lvl="0" indent="0" algn="just">
              <a:buNone/>
            </a:pPr>
            <a:r>
              <a:rPr lang="ru-RU" b="1" dirty="0">
                <a:solidFill>
                  <a:srgbClr val="44546A">
                    <a:lumMod val="50000"/>
                  </a:srgbClr>
                </a:solidFill>
              </a:rPr>
              <a:t>Второй элемент ответа</a:t>
            </a:r>
          </a:p>
          <a:p>
            <a:pPr marL="0" indent="0" algn="just">
              <a:buNone/>
            </a:pPr>
            <a:r>
              <a:rPr lang="ru-RU" dirty="0">
                <a:solidFill>
                  <a:schemeClr val="tx2">
                    <a:lumMod val="50000"/>
                  </a:schemeClr>
                </a:solidFill>
              </a:rPr>
              <a:t>Формула второго скрещивания с генотипами и фенотипами родителей</a:t>
            </a:r>
          </a:p>
          <a:p>
            <a:pPr marL="0" indent="0" algn="just">
              <a:buNone/>
            </a:pPr>
            <a:r>
              <a:rPr lang="ru-RU" dirty="0">
                <a:solidFill>
                  <a:schemeClr val="tx2">
                    <a:lumMod val="50000"/>
                  </a:schemeClr>
                </a:solidFill>
              </a:rPr>
              <a:t>Гаметы: </a:t>
            </a:r>
          </a:p>
          <a:p>
            <a:pPr marL="0" indent="0" algn="just">
              <a:buNone/>
            </a:pPr>
            <a:r>
              <a:rPr lang="ru-RU" dirty="0">
                <a:solidFill>
                  <a:schemeClr val="tx2">
                    <a:lumMod val="50000"/>
                  </a:schemeClr>
                </a:solidFill>
              </a:rPr>
              <a:t>F2 генотипы, фенотипы возможных дочерей:</a:t>
            </a:r>
          </a:p>
          <a:p>
            <a:pPr marL="0" indent="0" algn="just">
              <a:buNone/>
            </a:pPr>
            <a:r>
              <a:rPr lang="ru-RU" dirty="0">
                <a:solidFill>
                  <a:schemeClr val="tx2">
                    <a:lumMod val="50000"/>
                  </a:schemeClr>
                </a:solidFill>
              </a:rPr>
              <a:t> </a:t>
            </a:r>
          </a:p>
          <a:p>
            <a:pPr marL="0" indent="0" algn="just">
              <a:buNone/>
            </a:pPr>
            <a:r>
              <a:rPr lang="ru-RU" dirty="0">
                <a:solidFill>
                  <a:schemeClr val="tx2">
                    <a:lumMod val="50000"/>
                  </a:schemeClr>
                </a:solidFill>
              </a:rPr>
              <a:t>генотипы, фенотипы возможных сыновей:</a:t>
            </a:r>
          </a:p>
        </p:txBody>
      </p:sp>
    </p:spTree>
    <p:extLst>
      <p:ext uri="{BB962C8B-B14F-4D97-AF65-F5344CB8AC3E}">
        <p14:creationId xmlns:p14="http://schemas.microsoft.com/office/powerpoint/2010/main" val="2308302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2410522" y="-157846"/>
            <a:ext cx="10515600" cy="1325563"/>
          </a:xfrm>
        </p:spPr>
        <p:txBody>
          <a:bodyPr/>
          <a:lstStyle/>
          <a:p>
            <a:r>
              <a:rPr lang="ru-RU" b="1" dirty="0">
                <a:solidFill>
                  <a:schemeClr val="accent1">
                    <a:lumMod val="50000"/>
                  </a:schemeClr>
                </a:solidFill>
              </a:rPr>
              <a:t>Задачи с двумя старт-кодонами</a:t>
            </a:r>
            <a:endParaRPr lang="ru-RU" sz="2400" b="1" dirty="0">
              <a:solidFill>
                <a:schemeClr val="accent1">
                  <a:lumMod val="50000"/>
                </a:schemeClr>
              </a:solidFill>
            </a:endParaRP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220717" y="930166"/>
            <a:ext cx="11792607" cy="5754413"/>
          </a:xfrm>
        </p:spPr>
        <p:txBody>
          <a:bodyPr>
            <a:normAutofit fontScale="92500" lnSpcReduction="10000"/>
          </a:bodyPr>
          <a:lstStyle/>
          <a:p>
            <a:pPr marL="0" indent="0" algn="just">
              <a:buNone/>
            </a:pPr>
            <a:r>
              <a:rPr lang="ru-RU" dirty="0">
                <a:solidFill>
                  <a:schemeClr val="tx2">
                    <a:lumMod val="50000"/>
                  </a:schemeClr>
                </a:solidFill>
              </a:rPr>
              <a:t>Известно, что комплементарные цепи нуклеиновых кислот антипараллельны (5' концу одной цепи соответствует 3' конец другой цепи). Синтез нуклеиновых кислот </a:t>
            </a:r>
            <a:r>
              <a:rPr lang="ru-RU" dirty="0" err="1">
                <a:solidFill>
                  <a:schemeClr val="tx2">
                    <a:lumMod val="50000"/>
                  </a:schemeClr>
                </a:solidFill>
              </a:rPr>
              <a:t>начинаетсяя</a:t>
            </a:r>
            <a:r>
              <a:rPr lang="ru-RU" dirty="0">
                <a:solidFill>
                  <a:schemeClr val="tx2">
                    <a:lumMod val="50000"/>
                  </a:schemeClr>
                </a:solidFill>
              </a:rPr>
              <a:t> с 5' конца. Рибосома движется по </a:t>
            </a:r>
            <a:r>
              <a:rPr lang="ru-RU" dirty="0" err="1">
                <a:solidFill>
                  <a:schemeClr val="tx2">
                    <a:lumMod val="50000"/>
                  </a:schemeClr>
                </a:solidFill>
              </a:rPr>
              <a:t>иРНК</a:t>
            </a:r>
            <a:r>
              <a:rPr lang="ru-RU" dirty="0">
                <a:solidFill>
                  <a:schemeClr val="tx2">
                    <a:lumMod val="50000"/>
                  </a:schemeClr>
                </a:solidFill>
              </a:rPr>
              <a:t> в направлении от 5' к 3' концу.</a:t>
            </a:r>
          </a:p>
          <a:p>
            <a:pPr marL="0" indent="0" algn="just">
              <a:buNone/>
            </a:pPr>
            <a:r>
              <a:rPr lang="ru-RU" dirty="0">
                <a:solidFill>
                  <a:schemeClr val="tx2">
                    <a:lumMod val="50000"/>
                  </a:schemeClr>
                </a:solidFill>
              </a:rPr>
              <a:t>Ген имеет кодирующую и </a:t>
            </a:r>
            <a:r>
              <a:rPr lang="ru-RU" dirty="0" err="1">
                <a:solidFill>
                  <a:schemeClr val="tx2">
                    <a:lumMod val="50000"/>
                  </a:schemeClr>
                </a:solidFill>
              </a:rPr>
              <a:t>некодирующую</a:t>
            </a:r>
            <a:r>
              <a:rPr lang="ru-RU" dirty="0">
                <a:solidFill>
                  <a:schemeClr val="tx2">
                    <a:lumMod val="50000"/>
                  </a:schemeClr>
                </a:solidFill>
              </a:rPr>
              <a:t> области. Фрагмент начала гена имеет следующую последовательность нуклеотидов (нижняя цепь матричная (транскрибируемая)):</a:t>
            </a:r>
          </a:p>
          <a:p>
            <a:pPr marL="0" indent="0" algn="ctr">
              <a:buNone/>
            </a:pPr>
            <a:r>
              <a:rPr lang="ru-RU" b="1" dirty="0">
                <a:solidFill>
                  <a:schemeClr val="tx2">
                    <a:lumMod val="50000"/>
                  </a:schemeClr>
                </a:solidFill>
              </a:rPr>
              <a:t>5'-АТЦАТГТАТГГЦТАГАГЦТАТТЦЦ-3'</a:t>
            </a:r>
          </a:p>
          <a:p>
            <a:pPr marL="0" indent="0" algn="ctr">
              <a:buNone/>
            </a:pPr>
            <a:r>
              <a:rPr lang="ru-RU" b="1" dirty="0">
                <a:solidFill>
                  <a:schemeClr val="tx2">
                    <a:lumMod val="50000"/>
                  </a:schemeClr>
                </a:solidFill>
              </a:rPr>
              <a:t>3'-ТАГТАЦАТАЦЦГАТЦТЦГАТААГГ-5'</a:t>
            </a:r>
          </a:p>
          <a:p>
            <a:pPr marL="0" indent="0" algn="just">
              <a:buNone/>
            </a:pPr>
            <a:r>
              <a:rPr lang="ru-RU" dirty="0">
                <a:solidFill>
                  <a:schemeClr val="tx2">
                    <a:lumMod val="50000"/>
                  </a:schemeClr>
                </a:solidFill>
              </a:rPr>
              <a:t>Определите последовательность аминокислот во фрагменте начала полипептидной цепи, объясните последовательность решения задачи. При ответе учитывайте, что полипептидная цепь начинается с аминокислоты мет. Известно, что итоговый фрагмент полипептида, кодируемый этим геном, имеет длину более четырёх аминокислот. Для выполнения заданий используйте таблицу генетического кода. При написании последовательностей нуклеиновых кислот указывайте направление цепи.</a:t>
            </a:r>
          </a:p>
        </p:txBody>
      </p:sp>
    </p:spTree>
    <p:extLst>
      <p:ext uri="{BB962C8B-B14F-4D97-AF65-F5344CB8AC3E}">
        <p14:creationId xmlns:p14="http://schemas.microsoft.com/office/powerpoint/2010/main" val="23363177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169281"/>
            <a:ext cx="10515600" cy="1325563"/>
          </a:xfrm>
        </p:spPr>
        <p:txBody>
          <a:bodyPr/>
          <a:lstStyle/>
          <a:p>
            <a:r>
              <a:rPr lang="ru-RU" b="1" dirty="0">
                <a:solidFill>
                  <a:schemeClr val="accent1">
                    <a:lumMod val="50000"/>
                  </a:schemeClr>
                </a:solidFill>
              </a:rPr>
              <a:t>Сцепление двух генов с Х-хромосомой </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376517" y="1434353"/>
            <a:ext cx="11349318" cy="4948518"/>
          </a:xfrm>
        </p:spPr>
        <p:txBody>
          <a:bodyPr>
            <a:normAutofit lnSpcReduction="10000"/>
          </a:bodyPr>
          <a:lstStyle/>
          <a:p>
            <a:pPr marL="0" lvl="0" indent="0" algn="just">
              <a:buNone/>
            </a:pPr>
            <a:r>
              <a:rPr lang="ru-RU" b="1" dirty="0">
                <a:solidFill>
                  <a:srgbClr val="44546A">
                    <a:lumMod val="50000"/>
                  </a:srgbClr>
                </a:solidFill>
              </a:rPr>
              <a:t>Третий элемент ответа</a:t>
            </a:r>
          </a:p>
          <a:p>
            <a:pPr marL="0" indent="0" algn="just">
              <a:buNone/>
            </a:pPr>
            <a:r>
              <a:rPr lang="ru-RU" sz="3600" dirty="0">
                <a:solidFill>
                  <a:schemeClr val="tx2">
                    <a:lumMod val="50000"/>
                  </a:schemeClr>
                </a:solidFill>
              </a:rPr>
              <a:t>возможно рождение (фенотип ребенка, генотип ребёнка). В генотипе этого ребёнка находятся материнская, образовавшаяся в результате кроссинговера Х-хромосома с двумя рецессивными аллелями и отцовская Y-хромосома, не содержащая аллелей этих двух генов.</a:t>
            </a:r>
          </a:p>
          <a:p>
            <a:pPr marL="0" indent="0" algn="just">
              <a:buNone/>
            </a:pPr>
            <a:r>
              <a:rPr lang="ru-RU" sz="3600" i="1" dirty="0">
                <a:solidFill>
                  <a:schemeClr val="tx2">
                    <a:lumMod val="50000"/>
                  </a:schemeClr>
                </a:solidFill>
              </a:rPr>
              <a:t>Элементы 1 и 2 засчитываются только при наличии и генотипов, и фенотипов, и пола всех возможных потомков.</a:t>
            </a:r>
          </a:p>
        </p:txBody>
      </p:sp>
    </p:spTree>
    <p:extLst>
      <p:ext uri="{BB962C8B-B14F-4D97-AF65-F5344CB8AC3E}">
        <p14:creationId xmlns:p14="http://schemas.microsoft.com/office/powerpoint/2010/main" val="34509450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169281"/>
            <a:ext cx="10515600" cy="1325563"/>
          </a:xfrm>
        </p:spPr>
        <p:txBody>
          <a:bodyPr/>
          <a:lstStyle/>
          <a:p>
            <a:r>
              <a:rPr lang="ru-RU" b="1" dirty="0" err="1">
                <a:solidFill>
                  <a:schemeClr val="accent1">
                    <a:lumMod val="50000"/>
                  </a:schemeClr>
                </a:solidFill>
              </a:rPr>
              <a:t>Псевдоаутосомные</a:t>
            </a:r>
            <a:r>
              <a:rPr lang="ru-RU" b="1" dirty="0">
                <a:solidFill>
                  <a:schemeClr val="accent1">
                    <a:lumMod val="50000"/>
                  </a:schemeClr>
                </a:solidFill>
              </a:rPr>
              <a:t> участки Х- и У-хромосом </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376517" y="1434353"/>
            <a:ext cx="11349318" cy="4948518"/>
          </a:xfrm>
        </p:spPr>
        <p:txBody>
          <a:bodyPr>
            <a:normAutofit fontScale="85000" lnSpcReduction="20000"/>
          </a:bodyPr>
          <a:lstStyle/>
          <a:p>
            <a:pPr marL="0" indent="0" algn="just">
              <a:buNone/>
            </a:pPr>
            <a:r>
              <a:rPr lang="ru-RU" sz="3600" dirty="0">
                <a:solidFill>
                  <a:schemeClr val="tx2">
                    <a:lumMod val="50000"/>
                  </a:schemeClr>
                </a:solidFill>
              </a:rPr>
              <a:t>На X- и Y-хромосомах человека существуют </a:t>
            </a:r>
            <a:r>
              <a:rPr lang="ru-RU" sz="3600" dirty="0" err="1">
                <a:solidFill>
                  <a:schemeClr val="tx2">
                    <a:lumMod val="50000"/>
                  </a:schemeClr>
                </a:solidFill>
              </a:rPr>
              <a:t>псевдоаутосомные</a:t>
            </a:r>
            <a:r>
              <a:rPr lang="ru-RU" sz="3600" dirty="0">
                <a:solidFill>
                  <a:schemeClr val="tx2">
                    <a:lumMod val="50000"/>
                  </a:schemeClr>
                </a:solidFill>
              </a:rPr>
              <a:t> участки, которые содержат аллели одного гена, и между ними может происходить кроссинговер. Один из таких генов вызывает геморрагический диатез (высокая вероятность кровотечений). Женщина, имеющая геморрагический диатез и красно-зелёный дальтонизм, родители которой были здоровы, вышла замуж за мужчину без этих заболеваний, мать которого страдала геморрагическим диатезом. Родившаяся в этом браке дочь без указанных заболеваний вышла замуж за мужчину, страдающего геморрагическим диатезом, но не имеющего дальтонизма. Составьте схемы решения задачи. Определите генотипы родителей и генотипы, фенотипы, пол возможного потомства. Возможно ли рождение в первом браке ребёнка, страдающего двумя названными заболеваниями? Ответ поясните.</a:t>
            </a:r>
            <a:endParaRPr lang="ru-RU" sz="3600" i="1" dirty="0">
              <a:solidFill>
                <a:schemeClr val="tx2">
                  <a:lumMod val="50000"/>
                </a:schemeClr>
              </a:solidFill>
            </a:endParaRPr>
          </a:p>
        </p:txBody>
      </p:sp>
    </p:spTree>
    <p:extLst>
      <p:ext uri="{BB962C8B-B14F-4D97-AF65-F5344CB8AC3E}">
        <p14:creationId xmlns:p14="http://schemas.microsoft.com/office/powerpoint/2010/main" val="18392316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169281"/>
            <a:ext cx="10515600" cy="1325563"/>
          </a:xfrm>
        </p:spPr>
        <p:txBody>
          <a:bodyPr/>
          <a:lstStyle/>
          <a:p>
            <a:r>
              <a:rPr lang="ru-RU" b="1" dirty="0" err="1">
                <a:solidFill>
                  <a:schemeClr val="accent1">
                    <a:lumMod val="50000"/>
                  </a:schemeClr>
                </a:solidFill>
              </a:rPr>
              <a:t>Псевдоаутосомные</a:t>
            </a:r>
            <a:r>
              <a:rPr lang="ru-RU" b="1" dirty="0">
                <a:solidFill>
                  <a:schemeClr val="accent1">
                    <a:lumMod val="50000"/>
                  </a:schemeClr>
                </a:solidFill>
              </a:rPr>
              <a:t> участки Х- и У-хромосом </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376517" y="1434353"/>
            <a:ext cx="11349318" cy="4948518"/>
          </a:xfrm>
        </p:spPr>
        <p:txBody>
          <a:bodyPr>
            <a:normAutofit/>
          </a:bodyPr>
          <a:lstStyle/>
          <a:p>
            <a:pPr marL="0" indent="0" algn="just">
              <a:buNone/>
            </a:pPr>
            <a:r>
              <a:rPr lang="ru-RU" sz="3600" b="1" dirty="0">
                <a:solidFill>
                  <a:schemeClr val="tx2">
                    <a:lumMod val="50000"/>
                  </a:schemeClr>
                </a:solidFill>
              </a:rPr>
              <a:t>Анализ</a:t>
            </a:r>
          </a:p>
          <a:p>
            <a:pPr marL="0" indent="0" algn="just">
              <a:buNone/>
            </a:pPr>
            <a:r>
              <a:rPr lang="ru-RU" sz="3600" dirty="0">
                <a:solidFill>
                  <a:schemeClr val="tx2">
                    <a:lumMod val="50000"/>
                  </a:schemeClr>
                </a:solidFill>
              </a:rPr>
              <a:t>Женщина, имеющая геморрагический диатез и красно-зелёный дальтонизм, родители которой были здоровы…</a:t>
            </a:r>
          </a:p>
          <a:p>
            <a:pPr marL="0" indent="0" algn="just">
              <a:buNone/>
            </a:pPr>
            <a:endParaRPr lang="ru-RU" sz="3600" i="1" dirty="0">
              <a:solidFill>
                <a:schemeClr val="tx2">
                  <a:lumMod val="50000"/>
                </a:schemeClr>
              </a:solidFill>
            </a:endParaRPr>
          </a:p>
          <a:p>
            <a:pPr marL="0" indent="0" algn="just">
              <a:buNone/>
            </a:pPr>
            <a:r>
              <a:rPr lang="ru-RU" sz="3600" dirty="0">
                <a:solidFill>
                  <a:schemeClr val="tx2">
                    <a:lumMod val="50000"/>
                  </a:schemeClr>
                </a:solidFill>
              </a:rPr>
              <a:t>У здоровых родителей появился ребёнок с двумя альтернативными родительским признаками.</a:t>
            </a:r>
          </a:p>
          <a:p>
            <a:pPr marL="0" indent="0" algn="just">
              <a:buNone/>
            </a:pPr>
            <a:r>
              <a:rPr lang="ru-RU" sz="3600" b="1" dirty="0">
                <a:solidFill>
                  <a:schemeClr val="tx2">
                    <a:lumMod val="50000"/>
                  </a:schemeClr>
                </a:solidFill>
              </a:rPr>
              <a:t>Вывод: </a:t>
            </a:r>
            <a:r>
              <a:rPr lang="ru-RU" sz="3600" dirty="0">
                <a:solidFill>
                  <a:schemeClr val="tx2">
                    <a:lumMod val="50000"/>
                  </a:schemeClr>
                </a:solidFill>
              </a:rPr>
              <a:t>ребёнок рецессивная </a:t>
            </a:r>
            <a:r>
              <a:rPr lang="ru-RU" sz="3600" dirty="0" err="1">
                <a:solidFill>
                  <a:schemeClr val="tx2">
                    <a:lumMod val="50000"/>
                  </a:schemeClr>
                </a:solidFill>
              </a:rPr>
              <a:t>дигомозигота</a:t>
            </a:r>
            <a:endParaRPr lang="ru-RU" sz="3600" dirty="0">
              <a:solidFill>
                <a:schemeClr val="tx2">
                  <a:lumMod val="50000"/>
                </a:schemeClr>
              </a:solidFill>
            </a:endParaRPr>
          </a:p>
          <a:p>
            <a:pPr marL="0" indent="0" algn="just">
              <a:buNone/>
            </a:pPr>
            <a:endParaRPr lang="ru-RU" sz="3600" dirty="0">
              <a:solidFill>
                <a:schemeClr val="tx2">
                  <a:lumMod val="50000"/>
                </a:schemeClr>
              </a:solidFill>
            </a:endParaRPr>
          </a:p>
        </p:txBody>
      </p:sp>
    </p:spTree>
    <p:extLst>
      <p:ext uri="{BB962C8B-B14F-4D97-AF65-F5344CB8AC3E}">
        <p14:creationId xmlns:p14="http://schemas.microsoft.com/office/powerpoint/2010/main" val="901394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169281"/>
            <a:ext cx="10515600" cy="1325563"/>
          </a:xfrm>
        </p:spPr>
        <p:txBody>
          <a:bodyPr/>
          <a:lstStyle/>
          <a:p>
            <a:r>
              <a:rPr lang="ru-RU" b="1" dirty="0" err="1">
                <a:solidFill>
                  <a:schemeClr val="accent1">
                    <a:lumMod val="50000"/>
                  </a:schemeClr>
                </a:solidFill>
              </a:rPr>
              <a:t>Псевдоаутосомные</a:t>
            </a:r>
            <a:r>
              <a:rPr lang="ru-RU" b="1" dirty="0">
                <a:solidFill>
                  <a:schemeClr val="accent1">
                    <a:lumMod val="50000"/>
                  </a:schemeClr>
                </a:solidFill>
              </a:rPr>
              <a:t> участки Х- и У-хромосом </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376517" y="1434353"/>
            <a:ext cx="11349318" cy="4948518"/>
          </a:xfrm>
        </p:spPr>
        <p:txBody>
          <a:bodyPr>
            <a:normAutofit/>
          </a:bodyPr>
          <a:lstStyle/>
          <a:p>
            <a:pPr marL="0" indent="0" algn="just">
              <a:buNone/>
            </a:pPr>
            <a:r>
              <a:rPr lang="ru-RU" sz="3600" b="1" dirty="0">
                <a:solidFill>
                  <a:schemeClr val="tx2">
                    <a:lumMod val="50000"/>
                  </a:schemeClr>
                </a:solidFill>
              </a:rPr>
              <a:t>Анализ</a:t>
            </a:r>
          </a:p>
          <a:p>
            <a:pPr marL="0" indent="0" algn="just">
              <a:buNone/>
            </a:pPr>
            <a:r>
              <a:rPr lang="ru-RU" sz="3600" dirty="0">
                <a:solidFill>
                  <a:schemeClr val="tx2">
                    <a:lumMod val="50000"/>
                  </a:schemeClr>
                </a:solidFill>
              </a:rPr>
              <a:t>…мужчину без этих заболеваний, мать которого страдала геморрагическим диатезом…</a:t>
            </a:r>
            <a:endParaRPr lang="ru-RU" sz="3600" i="1" dirty="0">
              <a:solidFill>
                <a:schemeClr val="tx2">
                  <a:lumMod val="50000"/>
                </a:schemeClr>
              </a:solidFill>
            </a:endParaRPr>
          </a:p>
          <a:p>
            <a:pPr marL="0" indent="0" algn="just">
              <a:buNone/>
            </a:pPr>
            <a:r>
              <a:rPr lang="ru-RU" sz="3600" dirty="0">
                <a:solidFill>
                  <a:schemeClr val="tx2">
                    <a:lumMod val="50000"/>
                  </a:schemeClr>
                </a:solidFill>
              </a:rPr>
              <a:t>Мужчина получил от матери ген геморрагического диатеза, при этом ген не проявился</a:t>
            </a:r>
          </a:p>
          <a:p>
            <a:pPr marL="0" indent="0" algn="just">
              <a:buNone/>
            </a:pPr>
            <a:r>
              <a:rPr lang="ru-RU" sz="3600" b="1" dirty="0">
                <a:solidFill>
                  <a:schemeClr val="tx2">
                    <a:lumMod val="50000"/>
                  </a:schemeClr>
                </a:solidFill>
              </a:rPr>
              <a:t>Вывод: </a:t>
            </a:r>
            <a:r>
              <a:rPr lang="ru-RU" sz="3600" dirty="0">
                <a:solidFill>
                  <a:schemeClr val="tx2">
                    <a:lumMod val="50000"/>
                  </a:schemeClr>
                </a:solidFill>
              </a:rPr>
              <a:t>мужчина получил от отца У-хромосому с доминантным геном отсутствия геморрагического диатеза, значит ген диатеза </a:t>
            </a:r>
            <a:r>
              <a:rPr lang="ru-RU" sz="3600" dirty="0" err="1">
                <a:solidFill>
                  <a:schemeClr val="tx2">
                    <a:lumMod val="50000"/>
                  </a:schemeClr>
                </a:solidFill>
              </a:rPr>
              <a:t>рецессивен</a:t>
            </a:r>
            <a:r>
              <a:rPr lang="ru-RU" sz="3600" dirty="0">
                <a:solidFill>
                  <a:schemeClr val="tx2">
                    <a:lumMod val="50000"/>
                  </a:schemeClr>
                </a:solidFill>
              </a:rPr>
              <a:t>.</a:t>
            </a:r>
          </a:p>
          <a:p>
            <a:pPr marL="0" indent="0" algn="just">
              <a:buNone/>
            </a:pPr>
            <a:endParaRPr lang="ru-RU" sz="3600" dirty="0">
              <a:solidFill>
                <a:schemeClr val="tx2">
                  <a:lumMod val="50000"/>
                </a:schemeClr>
              </a:solidFill>
            </a:endParaRPr>
          </a:p>
        </p:txBody>
      </p:sp>
    </p:spTree>
    <p:extLst>
      <p:ext uri="{BB962C8B-B14F-4D97-AF65-F5344CB8AC3E}">
        <p14:creationId xmlns:p14="http://schemas.microsoft.com/office/powerpoint/2010/main" val="3892934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pPr algn="ctr"/>
            <a:r>
              <a:rPr lang="ru-RU" b="1" dirty="0">
                <a:solidFill>
                  <a:schemeClr val="accent1">
                    <a:lumMod val="50000"/>
                  </a:schemeClr>
                </a:solidFill>
              </a:rPr>
              <a:t>Требования к оформлению</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p:txBody>
          <a:bodyPr>
            <a:normAutofit/>
          </a:bodyPr>
          <a:lstStyle/>
          <a:p>
            <a:pPr marL="0" indent="0" algn="just">
              <a:buNone/>
            </a:pPr>
            <a:r>
              <a:rPr lang="ru-RU" dirty="0">
                <a:solidFill>
                  <a:schemeClr val="tx2">
                    <a:lumMod val="50000"/>
                  </a:schemeClr>
                </a:solidFill>
              </a:rPr>
              <a:t>1) последовательность </a:t>
            </a:r>
            <a:r>
              <a:rPr lang="ru-RU" dirty="0" err="1">
                <a:solidFill>
                  <a:schemeClr val="tx2">
                    <a:lumMod val="50000"/>
                  </a:schemeClr>
                </a:solidFill>
              </a:rPr>
              <a:t>иРНК</a:t>
            </a:r>
            <a:r>
              <a:rPr lang="ru-RU" dirty="0">
                <a:solidFill>
                  <a:schemeClr val="tx2">
                    <a:lumMod val="50000"/>
                  </a:schemeClr>
                </a:solidFill>
              </a:rPr>
              <a:t>:</a:t>
            </a:r>
          </a:p>
          <a:p>
            <a:pPr marL="0" indent="0" algn="just">
              <a:buNone/>
            </a:pPr>
            <a:r>
              <a:rPr lang="ru-RU" dirty="0">
                <a:solidFill>
                  <a:schemeClr val="tx2">
                    <a:lumMod val="50000"/>
                  </a:schemeClr>
                </a:solidFill>
              </a:rPr>
              <a:t>2) аминокислоте </a:t>
            </a:r>
            <a:r>
              <a:rPr lang="ru-RU" b="1" dirty="0">
                <a:solidFill>
                  <a:schemeClr val="tx2">
                    <a:lumMod val="50000"/>
                  </a:schemeClr>
                </a:solidFill>
              </a:rPr>
              <a:t>мет</a:t>
            </a:r>
            <a:r>
              <a:rPr lang="ru-RU" dirty="0">
                <a:solidFill>
                  <a:schemeClr val="tx2">
                    <a:lumMod val="50000"/>
                  </a:schemeClr>
                </a:solidFill>
              </a:rPr>
              <a:t> соответствует кодон 5’-АУГ-З</a:t>
            </a:r>
            <a:r>
              <a:rPr kumimoji="0" lang="ru-RU" sz="2800" b="0" i="0" u="none" strike="noStrike" kern="1200" cap="none" spc="0" normalizeH="0" baseline="0" noProof="0" dirty="0">
                <a:ln>
                  <a:noFill/>
                </a:ln>
                <a:solidFill>
                  <a:srgbClr val="44546A">
                    <a:lumMod val="50000"/>
                  </a:srgbClr>
                </a:solidFill>
                <a:effectLst/>
                <a:uLnTx/>
                <a:uFillTx/>
                <a:latin typeface="Calibri"/>
                <a:ea typeface="+mn-ea"/>
                <a:cs typeface="+mn-cs"/>
              </a:rPr>
              <a:t>’</a:t>
            </a:r>
            <a:r>
              <a:rPr lang="ru-RU" dirty="0">
                <a:solidFill>
                  <a:schemeClr val="tx2">
                    <a:lumMod val="50000"/>
                  </a:schemeClr>
                </a:solidFill>
              </a:rPr>
              <a:t>  (АУГ);</a:t>
            </a:r>
          </a:p>
          <a:p>
            <a:pPr marL="0" indent="0" algn="just">
              <a:buNone/>
            </a:pPr>
            <a:r>
              <a:rPr lang="ru-RU" dirty="0">
                <a:solidFill>
                  <a:schemeClr val="tx2">
                    <a:lumMod val="50000"/>
                  </a:schemeClr>
                </a:solidFill>
              </a:rPr>
              <a:t>3) при синтезе с первого кодона 5’-АУГ-З’ (АУГ) фрагмент полипептида обрывается (в рамке считывания присутствует стоп-кодон);</a:t>
            </a:r>
          </a:p>
          <a:p>
            <a:pPr marL="0" indent="0" algn="just">
              <a:buNone/>
            </a:pPr>
            <a:r>
              <a:rPr lang="ru-RU" dirty="0">
                <a:solidFill>
                  <a:schemeClr val="tx2">
                    <a:lumMod val="50000"/>
                  </a:schemeClr>
                </a:solidFill>
              </a:rPr>
              <a:t>4) синтез фрагмента полипептида начинается со второго кодона 5’-АУГ-З’ (АУГ) (синтез начинается с </a:t>
            </a:r>
            <a:r>
              <a:rPr lang="en-US" dirty="0">
                <a:solidFill>
                  <a:schemeClr val="tx2">
                    <a:lumMod val="50000"/>
                  </a:schemeClr>
                </a:solidFill>
              </a:rPr>
              <a:t>n</a:t>
            </a:r>
            <a:r>
              <a:rPr lang="ru-RU" dirty="0">
                <a:solidFill>
                  <a:schemeClr val="tx2">
                    <a:lumMod val="50000"/>
                  </a:schemeClr>
                </a:solidFill>
              </a:rPr>
              <a:t>-</a:t>
            </a:r>
            <a:r>
              <a:rPr lang="ru-RU" dirty="0" err="1">
                <a:solidFill>
                  <a:schemeClr val="tx2">
                    <a:lumMod val="50000"/>
                  </a:schemeClr>
                </a:solidFill>
              </a:rPr>
              <a:t>ного</a:t>
            </a:r>
            <a:r>
              <a:rPr lang="ru-RU" dirty="0">
                <a:solidFill>
                  <a:schemeClr val="tx2">
                    <a:lumMod val="50000"/>
                  </a:schemeClr>
                </a:solidFill>
              </a:rPr>
              <a:t> нуклеотида);</a:t>
            </a:r>
          </a:p>
          <a:p>
            <a:pPr marL="0" indent="0" algn="just">
              <a:buNone/>
            </a:pPr>
            <a:r>
              <a:rPr lang="ru-RU" dirty="0">
                <a:solidFill>
                  <a:schemeClr val="tx2">
                    <a:lumMod val="50000"/>
                  </a:schemeClr>
                </a:solidFill>
              </a:rPr>
              <a:t>5) последовательность аминокислот во фрагменте полипептида находим по таблице генетического кода:  </a:t>
            </a:r>
          </a:p>
        </p:txBody>
      </p:sp>
    </p:spTree>
    <p:extLst>
      <p:ext uri="{BB962C8B-B14F-4D97-AF65-F5344CB8AC3E}">
        <p14:creationId xmlns:p14="http://schemas.microsoft.com/office/powerpoint/2010/main" val="2894127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838200" y="18273"/>
            <a:ext cx="10515600" cy="1325563"/>
          </a:xfrm>
        </p:spPr>
        <p:txBody>
          <a:bodyPr/>
          <a:lstStyle/>
          <a:p>
            <a:pPr algn="ctr"/>
            <a:r>
              <a:rPr lang="ru-RU" b="1" dirty="0">
                <a:solidFill>
                  <a:schemeClr val="accent1">
                    <a:lumMod val="50000"/>
                  </a:schemeClr>
                </a:solidFill>
              </a:rPr>
              <a:t>Задачи на конец гена</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189187" y="1371600"/>
            <a:ext cx="11839904" cy="5486400"/>
          </a:xfrm>
        </p:spPr>
        <p:txBody>
          <a:bodyPr>
            <a:normAutofit fontScale="92500" lnSpcReduction="10000"/>
          </a:bodyPr>
          <a:lstStyle/>
          <a:p>
            <a:pPr marL="0" indent="0" algn="just">
              <a:buNone/>
            </a:pPr>
            <a:r>
              <a:rPr lang="ru-RU" dirty="0">
                <a:solidFill>
                  <a:schemeClr val="tx2">
                    <a:lumMod val="50000"/>
                  </a:schemeClr>
                </a:solidFill>
              </a:rPr>
              <a:t>1. Известно, что комплементарные цепи нуклеиновых кислот антипараллельны (5’ концу одной цепи соответствует 3’ конец другой цепи). Синтез нуклеиновых кислот начинается с 5’ конца. Рибосома движется по </a:t>
            </a:r>
            <a:r>
              <a:rPr lang="ru-RU" dirty="0" err="1">
                <a:solidFill>
                  <a:schemeClr val="tx2">
                    <a:lumMod val="50000"/>
                  </a:schemeClr>
                </a:solidFill>
              </a:rPr>
              <a:t>иРНК</a:t>
            </a:r>
            <a:r>
              <a:rPr lang="ru-RU" dirty="0">
                <a:solidFill>
                  <a:schemeClr val="tx2">
                    <a:lumMod val="50000"/>
                  </a:schemeClr>
                </a:solidFill>
              </a:rPr>
              <a:t> в направлении от 5’ к 3’ концу. Ген имеет кодирующую и </a:t>
            </a:r>
            <a:r>
              <a:rPr lang="ru-RU" dirty="0" err="1">
                <a:solidFill>
                  <a:schemeClr val="tx2">
                    <a:lumMod val="50000"/>
                  </a:schemeClr>
                </a:solidFill>
              </a:rPr>
              <a:t>некодирующую</a:t>
            </a:r>
            <a:r>
              <a:rPr lang="ru-RU" dirty="0">
                <a:solidFill>
                  <a:schemeClr val="tx2">
                    <a:lumMod val="50000"/>
                  </a:schemeClr>
                </a:solidFill>
              </a:rPr>
              <a:t> области. Кодирующая область гена называется открытой рамкой считывания. Фрагмент конца гена имеет следующую последовательность нуклеотидов (нижняя цепь матричная (транскрибируемая)):</a:t>
            </a:r>
          </a:p>
          <a:p>
            <a:pPr marL="0" indent="0" algn="ctr">
              <a:buNone/>
            </a:pPr>
            <a:r>
              <a:rPr lang="ru-RU" b="1" dirty="0">
                <a:solidFill>
                  <a:schemeClr val="tx2">
                    <a:lumMod val="50000"/>
                  </a:schemeClr>
                </a:solidFill>
              </a:rPr>
              <a:t>5’-ААГЦГЦТААТАГЦАТАТТАГАГЦТА-3’</a:t>
            </a:r>
          </a:p>
          <a:p>
            <a:pPr marL="0" indent="0" algn="ctr">
              <a:buNone/>
            </a:pPr>
            <a:r>
              <a:rPr lang="ru-RU" b="1" dirty="0">
                <a:solidFill>
                  <a:schemeClr val="tx2">
                    <a:lumMod val="50000"/>
                  </a:schemeClr>
                </a:solidFill>
              </a:rPr>
              <a:t>3’-ТТЦГЦГАТТАТЦГТАТААТЦТЦГАТ-5’</a:t>
            </a:r>
          </a:p>
          <a:p>
            <a:pPr marL="0" indent="0" algn="just">
              <a:buNone/>
            </a:pPr>
            <a:r>
              <a:rPr lang="ru-RU" dirty="0">
                <a:solidFill>
                  <a:schemeClr val="tx2">
                    <a:lumMod val="50000"/>
                  </a:schemeClr>
                </a:solidFill>
              </a:rPr>
              <a:t>Определите верную открытую рамку считывания и найдите последовательность аминокислот во фрагменте конца полипептидной цепи. Известно, что конечная часть полипептида, кодируемая этим геном, имеет длину более четырёх аминокислот. Объясните последовательность решения задачи. Для выполнения задания используйте таблицу генетического кода. При написании последовательностей нуклеиновых кислот указывайте направление цепи.</a:t>
            </a:r>
          </a:p>
        </p:txBody>
      </p:sp>
    </p:spTree>
    <p:extLst>
      <p:ext uri="{BB962C8B-B14F-4D97-AF65-F5344CB8AC3E}">
        <p14:creationId xmlns:p14="http://schemas.microsoft.com/office/powerpoint/2010/main" val="4182833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Требования к оформлению</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p:txBody>
          <a:bodyPr>
            <a:normAutofit/>
          </a:bodyPr>
          <a:lstStyle/>
          <a:p>
            <a:pPr marL="0" indent="0" algn="just">
              <a:buNone/>
            </a:pPr>
            <a:r>
              <a:rPr lang="ru-RU" dirty="0">
                <a:solidFill>
                  <a:schemeClr val="tx2">
                    <a:lumMod val="50000"/>
                  </a:schemeClr>
                </a:solidFill>
              </a:rPr>
              <a:t>1) последовательность </a:t>
            </a:r>
            <a:r>
              <a:rPr lang="ru-RU" dirty="0" err="1">
                <a:solidFill>
                  <a:schemeClr val="tx2">
                    <a:lumMod val="50000"/>
                  </a:schemeClr>
                </a:solidFill>
              </a:rPr>
              <a:t>иРНК</a:t>
            </a:r>
            <a:r>
              <a:rPr lang="ru-RU" dirty="0">
                <a:solidFill>
                  <a:schemeClr val="tx2">
                    <a:lumMod val="50000"/>
                  </a:schemeClr>
                </a:solidFill>
              </a:rPr>
              <a:t>:</a:t>
            </a:r>
          </a:p>
          <a:p>
            <a:pPr marL="0" indent="0" algn="just">
              <a:buNone/>
            </a:pPr>
            <a:r>
              <a:rPr lang="ru-RU" dirty="0">
                <a:solidFill>
                  <a:schemeClr val="tx2">
                    <a:lumMod val="50000"/>
                  </a:schemeClr>
                </a:solidFill>
              </a:rPr>
              <a:t>2) в последовательности </a:t>
            </a:r>
            <a:r>
              <a:rPr lang="ru-RU" dirty="0" err="1">
                <a:solidFill>
                  <a:schemeClr val="tx2">
                    <a:lumMod val="50000"/>
                  </a:schemeClr>
                </a:solidFill>
              </a:rPr>
              <a:t>иРНК</a:t>
            </a:r>
            <a:r>
              <a:rPr lang="ru-RU" dirty="0">
                <a:solidFill>
                  <a:schemeClr val="tx2">
                    <a:lumMod val="50000"/>
                  </a:schemeClr>
                </a:solidFill>
              </a:rPr>
              <a:t> присутствует стоп-кодон:</a:t>
            </a:r>
          </a:p>
          <a:p>
            <a:pPr marL="0" indent="0" algn="just">
              <a:buNone/>
            </a:pPr>
            <a:r>
              <a:rPr lang="ru-RU" dirty="0">
                <a:solidFill>
                  <a:schemeClr val="tx2">
                    <a:lumMod val="50000"/>
                  </a:schemeClr>
                </a:solidFill>
              </a:rPr>
              <a:t>3) по стоп-кодону находим открытую рамку считывания, указав стоп-кодон и открытую </a:t>
            </a:r>
            <a:r>
              <a:rPr lang="ru-RU">
                <a:solidFill>
                  <a:schemeClr val="tx2">
                    <a:lumMod val="50000"/>
                  </a:schemeClr>
                </a:solidFill>
              </a:rPr>
              <a:t>рамку считывания</a:t>
            </a:r>
            <a:endParaRPr lang="ru-RU" dirty="0">
              <a:solidFill>
                <a:schemeClr val="tx2">
                  <a:lumMod val="50000"/>
                </a:schemeClr>
              </a:solidFill>
            </a:endParaRPr>
          </a:p>
          <a:p>
            <a:pPr marL="0" indent="0" algn="just">
              <a:buNone/>
            </a:pPr>
            <a:r>
              <a:rPr lang="ru-RU" dirty="0">
                <a:solidFill>
                  <a:schemeClr val="tx2">
                    <a:lumMod val="50000"/>
                  </a:schemeClr>
                </a:solidFill>
              </a:rPr>
              <a:t>4) последовательность нуклеотидов  в </a:t>
            </a:r>
            <a:r>
              <a:rPr lang="ru-RU" dirty="0" err="1">
                <a:solidFill>
                  <a:schemeClr val="tx2">
                    <a:lumMod val="50000"/>
                  </a:schemeClr>
                </a:solidFill>
              </a:rPr>
              <a:t>иРНК</a:t>
            </a:r>
            <a:endParaRPr lang="ru-RU" dirty="0">
              <a:solidFill>
                <a:schemeClr val="tx2">
                  <a:lumMod val="50000"/>
                </a:schemeClr>
              </a:solidFill>
            </a:endParaRPr>
          </a:p>
          <a:p>
            <a:pPr marL="0" indent="0" algn="just">
              <a:buNone/>
            </a:pPr>
            <a:r>
              <a:rPr lang="ru-RU" dirty="0">
                <a:solidFill>
                  <a:schemeClr val="tx2">
                    <a:lumMod val="50000"/>
                  </a:schemeClr>
                </a:solidFill>
              </a:rPr>
              <a:t>5) последовательность полипептида  </a:t>
            </a:r>
          </a:p>
        </p:txBody>
      </p:sp>
    </p:spTree>
    <p:extLst>
      <p:ext uri="{BB962C8B-B14F-4D97-AF65-F5344CB8AC3E}">
        <p14:creationId xmlns:p14="http://schemas.microsoft.com/office/powerpoint/2010/main" val="1608780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a:xfrm>
            <a:off x="579863" y="97103"/>
            <a:ext cx="11452303" cy="1325563"/>
          </a:xfrm>
        </p:spPr>
        <p:txBody>
          <a:bodyPr/>
          <a:lstStyle/>
          <a:p>
            <a:pPr algn="ctr"/>
            <a:r>
              <a:rPr lang="ru-RU" b="1" dirty="0">
                <a:solidFill>
                  <a:schemeClr val="accent1">
                    <a:lumMod val="50000"/>
                  </a:schemeClr>
                </a:solidFill>
              </a:rPr>
              <a:t>Задачи на неизвестную транскрибируемую цепь</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a:xfrm>
            <a:off x="838200" y="1377538"/>
            <a:ext cx="10515600" cy="5106389"/>
          </a:xfrm>
        </p:spPr>
        <p:txBody>
          <a:bodyPr>
            <a:normAutofit fontScale="92500" lnSpcReduction="10000"/>
          </a:bodyPr>
          <a:lstStyle/>
          <a:p>
            <a:pPr marL="0" indent="0" algn="just">
              <a:buNone/>
            </a:pPr>
            <a:r>
              <a:rPr lang="ru-RU" dirty="0">
                <a:solidFill>
                  <a:schemeClr val="tx2">
                    <a:lumMod val="50000"/>
                  </a:schemeClr>
                </a:solidFill>
              </a:rPr>
              <a:t>1. Известно, что комплементарные цепи нуклеиновых кислот антипараллельны (5’ концу одной цепи соответствует 3’ конец другой цепи). Синтез нуклеиновых кислот начинается с 5’ конца. Рибосома движется по </a:t>
            </a:r>
            <a:r>
              <a:rPr lang="ru-RU" dirty="0" err="1">
                <a:solidFill>
                  <a:schemeClr val="tx2">
                    <a:lumMod val="50000"/>
                  </a:schemeClr>
                </a:solidFill>
              </a:rPr>
              <a:t>иРНК</a:t>
            </a:r>
            <a:r>
              <a:rPr lang="ru-RU" dirty="0">
                <a:solidFill>
                  <a:schemeClr val="tx2">
                    <a:lumMod val="50000"/>
                  </a:schemeClr>
                </a:solidFill>
              </a:rPr>
              <a:t> в направлении от 5’ к 3’ концу.</a:t>
            </a:r>
          </a:p>
          <a:p>
            <a:pPr marL="0" indent="0" algn="just">
              <a:buNone/>
            </a:pPr>
            <a:r>
              <a:rPr lang="ru-RU" dirty="0">
                <a:solidFill>
                  <a:schemeClr val="tx2">
                    <a:lumMod val="50000"/>
                  </a:schemeClr>
                </a:solidFill>
              </a:rPr>
              <a:t>Ген имеет кодирующую и </a:t>
            </a:r>
            <a:r>
              <a:rPr lang="ru-RU" dirty="0" err="1">
                <a:solidFill>
                  <a:schemeClr val="tx2">
                    <a:lumMod val="50000"/>
                  </a:schemeClr>
                </a:solidFill>
              </a:rPr>
              <a:t>некодирующую</a:t>
            </a:r>
            <a:r>
              <a:rPr lang="ru-RU" dirty="0">
                <a:solidFill>
                  <a:schemeClr val="tx2">
                    <a:lumMod val="50000"/>
                  </a:schemeClr>
                </a:solidFill>
              </a:rPr>
              <a:t> области. Фрагмент начала гена имеет следующую последовательность нуклеотидов:</a:t>
            </a:r>
          </a:p>
          <a:p>
            <a:pPr marL="0" indent="0" algn="ctr">
              <a:buNone/>
            </a:pPr>
            <a:r>
              <a:rPr lang="ru-RU" b="1" dirty="0">
                <a:solidFill>
                  <a:schemeClr val="tx2">
                    <a:lumMod val="50000"/>
                  </a:schemeClr>
                </a:solidFill>
              </a:rPr>
              <a:t>5’- ГАЦГЦГТГТААТЦГТЦАТАГАГ-3’</a:t>
            </a:r>
          </a:p>
          <a:p>
            <a:pPr marL="0" indent="0" algn="ctr">
              <a:buNone/>
            </a:pPr>
            <a:r>
              <a:rPr lang="ru-RU" b="1" dirty="0">
                <a:solidFill>
                  <a:schemeClr val="tx2">
                    <a:lumMod val="50000"/>
                  </a:schemeClr>
                </a:solidFill>
              </a:rPr>
              <a:t>3’- ТГЦГЦАЦАТТАГЦАГТАТЦТЦ-5’</a:t>
            </a:r>
          </a:p>
          <a:p>
            <a:pPr marL="0" indent="0" algn="just">
              <a:buNone/>
            </a:pPr>
            <a:r>
              <a:rPr lang="ru-RU" dirty="0">
                <a:solidFill>
                  <a:schemeClr val="tx2">
                    <a:lumMod val="50000"/>
                  </a:schemeClr>
                </a:solidFill>
              </a:rPr>
              <a:t>Определите последовательность аминокислот начала полипептида, если синтез начинается с аминокислоты мет. Объясните последовательность решения задачи. Для выполнения задания используйте таблицу генетического кода. При написании последовательностей нуклеиновых кислот указывайте направление цепи.</a:t>
            </a:r>
          </a:p>
        </p:txBody>
      </p:sp>
    </p:spTree>
    <p:extLst>
      <p:ext uri="{BB962C8B-B14F-4D97-AF65-F5344CB8AC3E}">
        <p14:creationId xmlns:p14="http://schemas.microsoft.com/office/powerpoint/2010/main" val="4158981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B1E71-EC4B-4B5F-8474-F08C68DB4945}"/>
              </a:ext>
            </a:extLst>
          </p:cNvPr>
          <p:cNvSpPr>
            <a:spLocks noGrp="1"/>
          </p:cNvSpPr>
          <p:nvPr>
            <p:ph type="title"/>
          </p:nvPr>
        </p:nvSpPr>
        <p:spPr/>
        <p:txBody>
          <a:bodyPr/>
          <a:lstStyle/>
          <a:p>
            <a:r>
              <a:rPr lang="ru-RU" b="1" dirty="0">
                <a:solidFill>
                  <a:schemeClr val="accent1">
                    <a:lumMod val="50000"/>
                  </a:schemeClr>
                </a:solidFill>
              </a:rPr>
              <a:t>Требования к оформлению</a:t>
            </a:r>
          </a:p>
        </p:txBody>
      </p:sp>
      <p:sp>
        <p:nvSpPr>
          <p:cNvPr id="3" name="Объект 2">
            <a:extLst>
              <a:ext uri="{FF2B5EF4-FFF2-40B4-BE49-F238E27FC236}">
                <a16:creationId xmlns:a16="http://schemas.microsoft.com/office/drawing/2014/main" id="{B5539834-05C9-42AB-A799-5DC139EA5B6C}"/>
              </a:ext>
            </a:extLst>
          </p:cNvPr>
          <p:cNvSpPr>
            <a:spLocks noGrp="1"/>
          </p:cNvSpPr>
          <p:nvPr>
            <p:ph idx="1"/>
          </p:nvPr>
        </p:nvSpPr>
        <p:spPr/>
        <p:txBody>
          <a:bodyPr>
            <a:normAutofit/>
          </a:bodyPr>
          <a:lstStyle/>
          <a:p>
            <a:pPr marL="0" indent="0" algn="just">
              <a:buNone/>
            </a:pPr>
            <a:r>
              <a:rPr lang="ru-RU" dirty="0">
                <a:solidFill>
                  <a:schemeClr val="tx2">
                    <a:lumMod val="50000"/>
                  </a:schemeClr>
                </a:solidFill>
              </a:rPr>
              <a:t>1) аминокислоте мет соответствует кодон 5’-АУГ-3’ (АУГ)</a:t>
            </a:r>
          </a:p>
          <a:p>
            <a:pPr marL="0" indent="0" algn="just">
              <a:buNone/>
            </a:pPr>
            <a:r>
              <a:rPr lang="ru-RU" dirty="0">
                <a:solidFill>
                  <a:schemeClr val="tx2">
                    <a:lumMod val="50000"/>
                  </a:schemeClr>
                </a:solidFill>
              </a:rPr>
              <a:t>2) комплементарный триплет на ДНК - З’-</a:t>
            </a:r>
            <a:r>
              <a:rPr lang="ru-RU" dirty="0" smtClean="0">
                <a:solidFill>
                  <a:schemeClr val="tx2">
                    <a:lumMod val="50000"/>
                  </a:schemeClr>
                </a:solidFill>
              </a:rPr>
              <a:t>ТАЦ-</a:t>
            </a:r>
            <a:r>
              <a:rPr lang="en-US" smtClean="0">
                <a:solidFill>
                  <a:schemeClr val="tx2">
                    <a:lumMod val="50000"/>
                  </a:schemeClr>
                </a:solidFill>
              </a:rPr>
              <a:t>5</a:t>
            </a:r>
            <a:r>
              <a:rPr lang="ru-RU" smtClean="0">
                <a:solidFill>
                  <a:schemeClr val="tx2">
                    <a:lumMod val="50000"/>
                  </a:schemeClr>
                </a:solidFill>
              </a:rPr>
              <a:t>’ </a:t>
            </a:r>
            <a:r>
              <a:rPr lang="ru-RU" dirty="0">
                <a:solidFill>
                  <a:schemeClr val="tx2">
                    <a:lumMod val="50000"/>
                  </a:schemeClr>
                </a:solidFill>
              </a:rPr>
              <a:t>(5’-ЦАТ-3\ ТАЦ)</a:t>
            </a:r>
          </a:p>
          <a:p>
            <a:pPr marL="0" indent="0" algn="just">
              <a:buNone/>
            </a:pPr>
            <a:r>
              <a:rPr lang="ru-RU" dirty="0">
                <a:solidFill>
                  <a:schemeClr val="tx2">
                    <a:lumMod val="50000"/>
                  </a:schemeClr>
                </a:solidFill>
              </a:rPr>
              <a:t>3) такой триплет встречается на верхней цепи ДНК, значит, она является матричной (транскрибируемой)</a:t>
            </a:r>
          </a:p>
          <a:p>
            <a:pPr marL="0" indent="0" algn="just">
              <a:buNone/>
            </a:pPr>
            <a:r>
              <a:rPr lang="ru-RU" dirty="0">
                <a:solidFill>
                  <a:schemeClr val="tx2">
                    <a:lumMod val="50000"/>
                  </a:schemeClr>
                </a:solidFill>
              </a:rPr>
              <a:t>4) последовательность </a:t>
            </a:r>
            <a:r>
              <a:rPr lang="ru-RU" dirty="0" err="1">
                <a:solidFill>
                  <a:schemeClr val="tx2">
                    <a:lumMod val="50000"/>
                  </a:schemeClr>
                </a:solidFill>
              </a:rPr>
              <a:t>иРНК</a:t>
            </a:r>
            <a:r>
              <a:rPr lang="ru-RU" dirty="0">
                <a:solidFill>
                  <a:schemeClr val="tx2">
                    <a:lumMod val="50000"/>
                  </a:schemeClr>
                </a:solidFill>
              </a:rPr>
              <a:t>: 3’-без лишнего кончика-5’ ИЛИ 3’-с лишним кончиком-5‘</a:t>
            </a:r>
          </a:p>
          <a:p>
            <a:pPr marL="0" indent="0" algn="just">
              <a:buNone/>
            </a:pPr>
            <a:r>
              <a:rPr lang="ru-RU" dirty="0">
                <a:solidFill>
                  <a:schemeClr val="tx2">
                    <a:lumMod val="50000"/>
                  </a:schemeClr>
                </a:solidFill>
              </a:rPr>
              <a:t>лучше 5’-без лишнего кончика-3‘ ИЛИ 5’-с лишним кончиком-З’;</a:t>
            </a:r>
          </a:p>
          <a:p>
            <a:pPr marL="0" indent="0" algn="just">
              <a:buNone/>
            </a:pPr>
            <a:r>
              <a:rPr lang="ru-RU" dirty="0">
                <a:solidFill>
                  <a:schemeClr val="tx2">
                    <a:lumMod val="50000"/>
                  </a:schemeClr>
                </a:solidFill>
              </a:rPr>
              <a:t>5) последовательность аминокислот во фрагменте полипептида находим по таблице генетического кода:  </a:t>
            </a:r>
          </a:p>
        </p:txBody>
      </p:sp>
    </p:spTree>
    <p:extLst>
      <p:ext uri="{BB962C8B-B14F-4D97-AF65-F5344CB8AC3E}">
        <p14:creationId xmlns:p14="http://schemas.microsoft.com/office/powerpoint/2010/main" val="216588786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368</TotalTime>
  <Words>3047</Words>
  <Application>Microsoft Office PowerPoint</Application>
  <PresentationFormat>Широкоэкранный</PresentationFormat>
  <Paragraphs>268</Paragraphs>
  <Slides>43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43</vt:i4>
      </vt:variant>
    </vt:vector>
  </HeadingPairs>
  <TitlesOfParts>
    <vt:vector size="47" baseType="lpstr">
      <vt:lpstr>Arial</vt:lpstr>
      <vt:lpstr>Calibri</vt:lpstr>
      <vt:lpstr>Calibri Light</vt:lpstr>
      <vt:lpstr>Тема Office</vt:lpstr>
      <vt:lpstr> «Особенности решения заданий линии 28-29 ЕГЭ по биологии, вызывающих наибольшие затруднения у учащихся»</vt:lpstr>
      <vt:lpstr> «Особенности решения заданий линии 28 ЕГЭ по биологии, вызывающих наибольшие затруднения у учащихся»</vt:lpstr>
      <vt:lpstr>Типы задач линии 28, вызывающие наибольшие затруднения</vt:lpstr>
      <vt:lpstr>Задачи с двумя старт-кодонами</vt:lpstr>
      <vt:lpstr>Требования к оформлению</vt:lpstr>
      <vt:lpstr>Задачи на конец гена</vt:lpstr>
      <vt:lpstr>Требования к оформлению</vt:lpstr>
      <vt:lpstr>Задачи на неизвестную транскрибируемую цепь</vt:lpstr>
      <vt:lpstr>Требования к оформлению</vt:lpstr>
      <vt:lpstr>Задачи на палиндромные последовательности</vt:lpstr>
      <vt:lpstr>Немного теории</vt:lpstr>
      <vt:lpstr>Немного теории</vt:lpstr>
      <vt:lpstr>Немного теории</vt:lpstr>
      <vt:lpstr>Презентация PowerPoint</vt:lpstr>
      <vt:lpstr>Требования к оформлению</vt:lpstr>
      <vt:lpstr>Требования к оформлению</vt:lpstr>
      <vt:lpstr>Требования к оформлению</vt:lpstr>
      <vt:lpstr> «Особенности решения заданий линии 29 ЕГЭ по биологии, вызывающих наибольшие затруднения у учащихся»</vt:lpstr>
      <vt:lpstr>Спецификация задания</vt:lpstr>
      <vt:lpstr>Требования к оформлению</vt:lpstr>
      <vt:lpstr>Типы задач, вызывающие наибольшие затруднения</vt:lpstr>
      <vt:lpstr>Сцепление аутосомных генов (в транс-позиции)</vt:lpstr>
      <vt:lpstr>Анализ условия</vt:lpstr>
      <vt:lpstr>Анализ условия</vt:lpstr>
      <vt:lpstr>Анализ условия</vt:lpstr>
      <vt:lpstr>Анализ условия</vt:lpstr>
      <vt:lpstr>Переносим записи на чистовик</vt:lpstr>
      <vt:lpstr>Переносим записи на чистовик</vt:lpstr>
      <vt:lpstr>Переносим записи на чистовик</vt:lpstr>
      <vt:lpstr>Сцепление одного из генов с Х-хромосомой и аутосомное наследование второго гена</vt:lpstr>
      <vt:lpstr>Комбинированные задачи</vt:lpstr>
      <vt:lpstr>Комбинированные задачи</vt:lpstr>
      <vt:lpstr>Комбинированные задачи</vt:lpstr>
      <vt:lpstr>Комбинированные задачи</vt:lpstr>
      <vt:lpstr>Задачи на летальность гомозигот</vt:lpstr>
      <vt:lpstr>Задачи на летальность гомозигот</vt:lpstr>
      <vt:lpstr>Сцепление двух генов с Х-хромосомой </vt:lpstr>
      <vt:lpstr>Сцепление двух генов с Х-хромосомой </vt:lpstr>
      <vt:lpstr>Сцепление двух генов с Х-хромосомой </vt:lpstr>
      <vt:lpstr>Сцепление двух генов с Х-хромосомой </vt:lpstr>
      <vt:lpstr>Псевдоаутосомные участки Х- и У-хромосом </vt:lpstr>
      <vt:lpstr>Псевдоаутосомные участки Х- и У-хромосом </vt:lpstr>
      <vt:lpstr>Псевдоаутосомные участки Х- и У-хромосом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«Особенности решения заданий линии 28 ЕГЭ по биологии, вызывающих наибольшие затруднения у учащихся»</dc:title>
  <dc:creator>Света</dc:creator>
  <cp:lastModifiedBy>adm405</cp:lastModifiedBy>
  <cp:revision>63</cp:revision>
  <dcterms:created xsi:type="dcterms:W3CDTF">2021-01-26T18:47:31Z</dcterms:created>
  <dcterms:modified xsi:type="dcterms:W3CDTF">2023-05-05T11:14:54Z</dcterms:modified>
</cp:coreProperties>
</file>