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8" r:id="rId13"/>
    <p:sldId id="269" r:id="rId14"/>
    <p:sldId id="267" r:id="rId15"/>
    <p:sldId id="270" r:id="rId16"/>
    <p:sldId id="271" r:id="rId17"/>
    <p:sldId id="272" r:id="rId18"/>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74" d="100"/>
          <a:sy n="74" d="100"/>
        </p:scale>
        <p:origin x="67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94650106-CE2F-468B-B73E-F230E4A6D445}" type="datetimeFigureOut">
              <a:rPr lang="ru-RU" smtClean="0"/>
              <a:t>02.09.2021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8576909-07B5-4A6D-81D8-2F55E43903D4}" type="slidenum">
              <a:rPr lang="ru-RU" smtClean="0"/>
              <a:t>‹#›</a:t>
            </a:fld>
            <a:endParaRPr lang="ru-RU"/>
          </a:p>
        </p:txBody>
      </p:sp>
    </p:spTree>
    <p:extLst>
      <p:ext uri="{BB962C8B-B14F-4D97-AF65-F5344CB8AC3E}">
        <p14:creationId xmlns:p14="http://schemas.microsoft.com/office/powerpoint/2010/main" val="10465797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4650106-CE2F-468B-B73E-F230E4A6D445}" type="datetimeFigureOut">
              <a:rPr lang="ru-RU" smtClean="0"/>
              <a:t>02.09.2021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8576909-07B5-4A6D-81D8-2F55E43903D4}" type="slidenum">
              <a:rPr lang="ru-RU" smtClean="0"/>
              <a:t>‹#›</a:t>
            </a:fld>
            <a:endParaRPr lang="ru-RU"/>
          </a:p>
        </p:txBody>
      </p:sp>
    </p:spTree>
    <p:extLst>
      <p:ext uri="{BB962C8B-B14F-4D97-AF65-F5344CB8AC3E}">
        <p14:creationId xmlns:p14="http://schemas.microsoft.com/office/powerpoint/2010/main" val="41955874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4650106-CE2F-468B-B73E-F230E4A6D445}" type="datetimeFigureOut">
              <a:rPr lang="ru-RU" smtClean="0"/>
              <a:t>02.09.2021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8576909-07B5-4A6D-81D8-2F55E43903D4}" type="slidenum">
              <a:rPr lang="ru-RU" smtClean="0"/>
              <a:t>‹#›</a:t>
            </a:fld>
            <a:endParaRPr lang="ru-RU"/>
          </a:p>
        </p:txBody>
      </p:sp>
    </p:spTree>
    <p:extLst>
      <p:ext uri="{BB962C8B-B14F-4D97-AF65-F5344CB8AC3E}">
        <p14:creationId xmlns:p14="http://schemas.microsoft.com/office/powerpoint/2010/main" val="25359915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94650106-CE2F-468B-B73E-F230E4A6D445}" type="datetimeFigureOut">
              <a:rPr lang="ru-RU" smtClean="0"/>
              <a:t>02.09.2021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8576909-07B5-4A6D-81D8-2F55E43903D4}" type="slidenum">
              <a:rPr lang="ru-RU" smtClean="0"/>
              <a:t>‹#›</a:t>
            </a:fld>
            <a:endParaRPr lang="ru-RU"/>
          </a:p>
        </p:txBody>
      </p:sp>
    </p:spTree>
    <p:extLst>
      <p:ext uri="{BB962C8B-B14F-4D97-AF65-F5344CB8AC3E}">
        <p14:creationId xmlns:p14="http://schemas.microsoft.com/office/powerpoint/2010/main" val="6220395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94650106-CE2F-468B-B73E-F230E4A6D445}" type="datetimeFigureOut">
              <a:rPr lang="ru-RU" smtClean="0"/>
              <a:t>02.09.2021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68576909-07B5-4A6D-81D8-2F55E43903D4}" type="slidenum">
              <a:rPr lang="ru-RU" smtClean="0"/>
              <a:t>‹#›</a:t>
            </a:fld>
            <a:endParaRPr lang="ru-RU"/>
          </a:p>
        </p:txBody>
      </p:sp>
    </p:spTree>
    <p:extLst>
      <p:ext uri="{BB962C8B-B14F-4D97-AF65-F5344CB8AC3E}">
        <p14:creationId xmlns:p14="http://schemas.microsoft.com/office/powerpoint/2010/main" val="22994713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94650106-CE2F-468B-B73E-F230E4A6D445}" type="datetimeFigureOut">
              <a:rPr lang="ru-RU" smtClean="0"/>
              <a:t>02.09.2021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8576909-07B5-4A6D-81D8-2F55E43903D4}" type="slidenum">
              <a:rPr lang="ru-RU" smtClean="0"/>
              <a:t>‹#›</a:t>
            </a:fld>
            <a:endParaRPr lang="ru-RU"/>
          </a:p>
        </p:txBody>
      </p:sp>
    </p:spTree>
    <p:extLst>
      <p:ext uri="{BB962C8B-B14F-4D97-AF65-F5344CB8AC3E}">
        <p14:creationId xmlns:p14="http://schemas.microsoft.com/office/powerpoint/2010/main" val="40605628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94650106-CE2F-468B-B73E-F230E4A6D445}" type="datetimeFigureOut">
              <a:rPr lang="ru-RU" smtClean="0"/>
              <a:t>02.09.2021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68576909-07B5-4A6D-81D8-2F55E43903D4}" type="slidenum">
              <a:rPr lang="ru-RU" smtClean="0"/>
              <a:t>‹#›</a:t>
            </a:fld>
            <a:endParaRPr lang="ru-RU"/>
          </a:p>
        </p:txBody>
      </p:sp>
    </p:spTree>
    <p:extLst>
      <p:ext uri="{BB962C8B-B14F-4D97-AF65-F5344CB8AC3E}">
        <p14:creationId xmlns:p14="http://schemas.microsoft.com/office/powerpoint/2010/main" val="16907010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94650106-CE2F-468B-B73E-F230E4A6D445}" type="datetimeFigureOut">
              <a:rPr lang="ru-RU" smtClean="0"/>
              <a:t>02.09.2021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68576909-07B5-4A6D-81D8-2F55E43903D4}" type="slidenum">
              <a:rPr lang="ru-RU" smtClean="0"/>
              <a:t>‹#›</a:t>
            </a:fld>
            <a:endParaRPr lang="ru-RU"/>
          </a:p>
        </p:txBody>
      </p:sp>
    </p:spTree>
    <p:extLst>
      <p:ext uri="{BB962C8B-B14F-4D97-AF65-F5344CB8AC3E}">
        <p14:creationId xmlns:p14="http://schemas.microsoft.com/office/powerpoint/2010/main" val="31422856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94650106-CE2F-468B-B73E-F230E4A6D445}" type="datetimeFigureOut">
              <a:rPr lang="ru-RU" smtClean="0"/>
              <a:t>02.09.2021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68576909-07B5-4A6D-81D8-2F55E43903D4}" type="slidenum">
              <a:rPr lang="ru-RU" smtClean="0"/>
              <a:t>‹#›</a:t>
            </a:fld>
            <a:endParaRPr lang="ru-RU"/>
          </a:p>
        </p:txBody>
      </p:sp>
    </p:spTree>
    <p:extLst>
      <p:ext uri="{BB962C8B-B14F-4D97-AF65-F5344CB8AC3E}">
        <p14:creationId xmlns:p14="http://schemas.microsoft.com/office/powerpoint/2010/main" val="23037890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94650106-CE2F-468B-B73E-F230E4A6D445}" type="datetimeFigureOut">
              <a:rPr lang="ru-RU" smtClean="0"/>
              <a:t>02.09.2021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8576909-07B5-4A6D-81D8-2F55E43903D4}" type="slidenum">
              <a:rPr lang="ru-RU" smtClean="0"/>
              <a:t>‹#›</a:t>
            </a:fld>
            <a:endParaRPr lang="ru-RU"/>
          </a:p>
        </p:txBody>
      </p:sp>
    </p:spTree>
    <p:extLst>
      <p:ext uri="{BB962C8B-B14F-4D97-AF65-F5344CB8AC3E}">
        <p14:creationId xmlns:p14="http://schemas.microsoft.com/office/powerpoint/2010/main" val="33814435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94650106-CE2F-468B-B73E-F230E4A6D445}" type="datetimeFigureOut">
              <a:rPr lang="ru-RU" smtClean="0"/>
              <a:t>02.09.2021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68576909-07B5-4A6D-81D8-2F55E43903D4}" type="slidenum">
              <a:rPr lang="ru-RU" smtClean="0"/>
              <a:t>‹#›</a:t>
            </a:fld>
            <a:endParaRPr lang="ru-RU"/>
          </a:p>
        </p:txBody>
      </p:sp>
    </p:spTree>
    <p:extLst>
      <p:ext uri="{BB962C8B-B14F-4D97-AF65-F5344CB8AC3E}">
        <p14:creationId xmlns:p14="http://schemas.microsoft.com/office/powerpoint/2010/main" val="668577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650106-CE2F-468B-B73E-F230E4A6D445}" type="datetimeFigureOut">
              <a:rPr lang="ru-RU" smtClean="0"/>
              <a:t>02.09.2021</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576909-07B5-4A6D-81D8-2F55E43903D4}" type="slidenum">
              <a:rPr lang="ru-RU" smtClean="0"/>
              <a:t>‹#›</a:t>
            </a:fld>
            <a:endParaRPr lang="ru-RU"/>
          </a:p>
        </p:txBody>
      </p:sp>
    </p:spTree>
    <p:extLst>
      <p:ext uri="{BB962C8B-B14F-4D97-AF65-F5344CB8AC3E}">
        <p14:creationId xmlns:p14="http://schemas.microsoft.com/office/powerpoint/2010/main" val="33355337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siriusolymp.ru/"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sochisirius.ru/uploads/f/vos_school_21_tech_regulations.pdf"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siriusolymp.ru/"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uts.sirius.onlin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iriusolymp.ru/" TargetMode="External"/><Relationship Id="rId2" Type="http://schemas.openxmlformats.org/officeDocument/2006/relationships/hyperlink" Target="https://sochisirius.ru/uploads/f/vos_school_21_tech_regulations.pdf"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iriusolymp.ru/"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iriusolymp.ru/"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20969" y="3602038"/>
            <a:ext cx="9144000" cy="2387600"/>
          </a:xfrm>
        </p:spPr>
        <p:txBody>
          <a:bodyPr>
            <a:noAutofit/>
          </a:bodyPr>
          <a:lstStyle/>
          <a:p>
            <a:r>
              <a:rPr lang="ru-RU" sz="4800" b="1" dirty="0">
                <a:latin typeface="Times New Roman" panose="02020603050405020304" pitchFamily="18" charset="0"/>
                <a:cs typeface="Times New Roman" panose="02020603050405020304" pitchFamily="18" charset="0"/>
              </a:rPr>
              <a:t>Требования к проведению школьного этапа всероссийской олимпиады школьников 2021/22 учебного года на технологической платформе «</a:t>
            </a:r>
            <a:r>
              <a:rPr lang="ru-RU" sz="4800" b="1" dirty="0" smtClean="0">
                <a:latin typeface="Times New Roman" panose="02020603050405020304" pitchFamily="18" charset="0"/>
                <a:cs typeface="Times New Roman" panose="02020603050405020304" pitchFamily="18" charset="0"/>
              </a:rPr>
              <a:t>Сириус»</a:t>
            </a:r>
            <a:r>
              <a:rPr lang="ru-RU" sz="4800" b="1" dirty="0">
                <a:latin typeface="Times New Roman" panose="02020603050405020304" pitchFamily="18" charset="0"/>
                <a:cs typeface="Times New Roman" panose="02020603050405020304" pitchFamily="18" charset="0"/>
              </a:rPr>
              <a:t/>
            </a:r>
            <a:br>
              <a:rPr lang="ru-RU" sz="4800" b="1" dirty="0">
                <a:latin typeface="Times New Roman" panose="02020603050405020304" pitchFamily="18" charset="0"/>
                <a:cs typeface="Times New Roman" panose="02020603050405020304" pitchFamily="18" charset="0"/>
              </a:rPr>
            </a:br>
            <a:endParaRPr lang="ru-RU" sz="4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761329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3200" b="1" dirty="0" smtClean="0">
                <a:latin typeface="Times New Roman" panose="02020603050405020304" pitchFamily="18" charset="0"/>
                <a:cs typeface="Times New Roman" panose="02020603050405020304" pitchFamily="18" charset="0"/>
              </a:rPr>
              <a:t>Школьный этап всероссийской олимпиады школьников </a:t>
            </a:r>
            <a:br>
              <a:rPr lang="ru-RU" sz="3200" b="1" dirty="0" smtClean="0">
                <a:latin typeface="Times New Roman" panose="02020603050405020304" pitchFamily="18" charset="0"/>
                <a:cs typeface="Times New Roman" panose="02020603050405020304" pitchFamily="18" charset="0"/>
              </a:rPr>
            </a:br>
            <a:r>
              <a:rPr lang="ru-RU" sz="3200" b="1" dirty="0" smtClean="0">
                <a:latin typeface="Times New Roman" panose="02020603050405020304" pitchFamily="18" charset="0"/>
                <a:cs typeface="Times New Roman" panose="02020603050405020304" pitchFamily="18" charset="0"/>
              </a:rPr>
              <a:t>на технологической платформе «Сириус»</a:t>
            </a:r>
            <a:endParaRPr lang="ru-RU" sz="32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marL="0" indent="0" algn="ctr">
              <a:buNone/>
            </a:pPr>
            <a:r>
              <a:rPr lang="ru-RU" dirty="0" smtClean="0">
                <a:latin typeface="Times New Roman" panose="02020603050405020304" pitchFamily="18" charset="0"/>
                <a:cs typeface="Times New Roman" panose="02020603050405020304" pitchFamily="18" charset="0"/>
              </a:rPr>
              <a:t>Требования к порядку выполнения заданий школьного этапа олимпиады по конкретному предмету и классу публикуются на официальном сайте олимпиады не позднее, чем за 14 календарных дней до даты проведения олимпиады. Требования определяют время, отведенное на выполнение заданий, комплекты заданий по классам (параллелям), наличие или отсутствие аудио- и видеофайлов, необходимые дополнительные материалы.</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565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3200" b="1" dirty="0" smtClean="0">
                <a:latin typeface="Times New Roman" panose="02020603050405020304" pitchFamily="18" charset="0"/>
                <a:cs typeface="Times New Roman" panose="02020603050405020304" pitchFamily="18" charset="0"/>
              </a:rPr>
              <a:t>Школьный этап всероссийской олимпиады школьников </a:t>
            </a:r>
            <a:br>
              <a:rPr lang="ru-RU" sz="3200" b="1" dirty="0" smtClean="0">
                <a:latin typeface="Times New Roman" panose="02020603050405020304" pitchFamily="18" charset="0"/>
                <a:cs typeface="Times New Roman" panose="02020603050405020304" pitchFamily="18" charset="0"/>
              </a:rPr>
            </a:br>
            <a:r>
              <a:rPr lang="ru-RU" sz="3200" b="1" dirty="0" smtClean="0">
                <a:latin typeface="Times New Roman" panose="02020603050405020304" pitchFamily="18" charset="0"/>
                <a:cs typeface="Times New Roman" panose="02020603050405020304" pitchFamily="18" charset="0"/>
              </a:rPr>
              <a:t>на технологической платформе «Сириус»</a:t>
            </a:r>
            <a:endParaRPr lang="ru-RU" sz="32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marL="0" indent="0" algn="ctr">
              <a:buNone/>
            </a:pPr>
            <a:r>
              <a:rPr lang="ru-RU" dirty="0" smtClean="0">
                <a:latin typeface="Times New Roman" panose="02020603050405020304" pitchFamily="18" charset="0"/>
                <a:cs typeface="Times New Roman" panose="02020603050405020304" pitchFamily="18" charset="0"/>
              </a:rPr>
              <a:t>Участники  выполняют олимпиадные задания индивидуально и самостоятельно. Запрещается коллективное выполнение олимпиадных заданий, использование посторонней помощи, в том числе родителей, учителей, обращение к сети «Интернет» </a:t>
            </a:r>
          </a:p>
          <a:p>
            <a:pPr marL="0" indent="0" algn="ctr">
              <a:buNone/>
            </a:pPr>
            <a:r>
              <a:rPr lang="ru-RU" dirty="0" smtClean="0">
                <a:latin typeface="Times New Roman" panose="02020603050405020304" pitchFamily="18" charset="0"/>
                <a:cs typeface="Times New Roman" panose="02020603050405020304" pitchFamily="18" charset="0"/>
              </a:rPr>
              <a:t>(кроме сайта тестирующей системы).</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005112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3200" b="1" dirty="0" smtClean="0">
                <a:latin typeface="Times New Roman" panose="02020603050405020304" pitchFamily="18" charset="0"/>
                <a:cs typeface="Times New Roman" panose="02020603050405020304" pitchFamily="18" charset="0"/>
              </a:rPr>
              <a:t>Школьный этап всероссийской олимпиады школьников </a:t>
            </a:r>
            <a:br>
              <a:rPr lang="ru-RU" sz="3200" b="1" dirty="0" smtClean="0">
                <a:latin typeface="Times New Roman" panose="02020603050405020304" pitchFamily="18" charset="0"/>
                <a:cs typeface="Times New Roman" panose="02020603050405020304" pitchFamily="18" charset="0"/>
              </a:rPr>
            </a:br>
            <a:r>
              <a:rPr lang="ru-RU" sz="3200" b="1" dirty="0" smtClean="0">
                <a:latin typeface="Times New Roman" panose="02020603050405020304" pitchFamily="18" charset="0"/>
                <a:cs typeface="Times New Roman" panose="02020603050405020304" pitchFamily="18" charset="0"/>
              </a:rPr>
              <a:t>на технологической платформе «Сириус»</a:t>
            </a:r>
            <a:endParaRPr lang="ru-RU" sz="32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marL="0" indent="0" algn="ctr">
              <a:buNone/>
            </a:pPr>
            <a:r>
              <a:rPr lang="ru-RU" dirty="0" smtClean="0">
                <a:latin typeface="Times New Roman" panose="02020603050405020304" pitchFamily="18" charset="0"/>
                <a:cs typeface="Times New Roman" panose="02020603050405020304" pitchFamily="18" charset="0"/>
              </a:rPr>
              <a:t>В течение 2 календарных дней после завершения олимпиады </a:t>
            </a:r>
          </a:p>
          <a:p>
            <a:pPr marL="0" indent="0" algn="ctr">
              <a:buNone/>
            </a:pPr>
            <a:r>
              <a:rPr lang="ru-RU" dirty="0" smtClean="0">
                <a:latin typeface="Times New Roman" panose="02020603050405020304" pitchFamily="18" charset="0"/>
                <a:cs typeface="Times New Roman" panose="02020603050405020304" pitchFamily="18" charset="0"/>
              </a:rPr>
              <a:t>на сайте олимпиады </a:t>
            </a:r>
            <a:r>
              <a:rPr lang="ru-RU" dirty="0" smtClean="0">
                <a:latin typeface="Times New Roman" panose="02020603050405020304" pitchFamily="18" charset="0"/>
                <a:cs typeface="Times New Roman" panose="02020603050405020304" pitchFamily="18" charset="0"/>
                <a:hlinkClick r:id="rId2"/>
              </a:rPr>
              <a:t>siriusolymp.ru</a:t>
            </a:r>
            <a:r>
              <a:rPr lang="ru-RU" dirty="0" smtClean="0">
                <a:latin typeface="Times New Roman" panose="02020603050405020304" pitchFamily="18" charset="0"/>
                <a:cs typeface="Times New Roman" panose="02020603050405020304" pitchFamily="18" charset="0"/>
              </a:rPr>
              <a:t> публикуются текстовые разборы, </a:t>
            </a:r>
          </a:p>
          <a:p>
            <a:pPr marL="0" indent="0" algn="ctr">
              <a:buNone/>
            </a:pPr>
            <a:r>
              <a:rPr lang="ru-RU" dirty="0" smtClean="0">
                <a:latin typeface="Times New Roman" panose="02020603050405020304" pitchFamily="18" charset="0"/>
                <a:cs typeface="Times New Roman" panose="02020603050405020304" pitchFamily="18" charset="0"/>
              </a:rPr>
              <a:t>а также </a:t>
            </a:r>
            <a:r>
              <a:rPr lang="ru-RU" dirty="0" err="1" smtClean="0">
                <a:latin typeface="Times New Roman" panose="02020603050405020304" pitchFamily="18" charset="0"/>
                <a:cs typeface="Times New Roman" panose="02020603050405020304" pitchFamily="18" charset="0"/>
              </a:rPr>
              <a:t>видеоразборы</a:t>
            </a:r>
            <a:r>
              <a:rPr lang="ru-RU" dirty="0" smtClean="0">
                <a:latin typeface="Times New Roman" panose="02020603050405020304" pitchFamily="18" charset="0"/>
                <a:cs typeface="Times New Roman" panose="02020603050405020304" pitchFamily="18" charset="0"/>
              </a:rPr>
              <a:t> или проводятся онлайн-трансляции разборов заданий</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712876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3200" b="1" dirty="0" smtClean="0">
                <a:latin typeface="Times New Roman" panose="02020603050405020304" pitchFamily="18" charset="0"/>
                <a:cs typeface="Times New Roman" panose="02020603050405020304" pitchFamily="18" charset="0"/>
              </a:rPr>
              <a:t>Школьный этап всероссийской олимпиады школьников </a:t>
            </a:r>
            <a:br>
              <a:rPr lang="ru-RU" sz="3200" b="1" dirty="0" smtClean="0">
                <a:latin typeface="Times New Roman" panose="02020603050405020304" pitchFamily="18" charset="0"/>
                <a:cs typeface="Times New Roman" panose="02020603050405020304" pitchFamily="18" charset="0"/>
              </a:rPr>
            </a:br>
            <a:r>
              <a:rPr lang="ru-RU" sz="3200" b="1" dirty="0" smtClean="0">
                <a:latin typeface="Times New Roman" panose="02020603050405020304" pitchFamily="18" charset="0"/>
                <a:cs typeface="Times New Roman" panose="02020603050405020304" pitchFamily="18" charset="0"/>
              </a:rPr>
              <a:t>на технологической платформе «Сириус»</a:t>
            </a:r>
            <a:endParaRPr lang="ru-RU" sz="32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marL="0" indent="0" algn="ctr">
              <a:spcBef>
                <a:spcPts val="0"/>
              </a:spcBef>
              <a:buNone/>
            </a:pPr>
            <a:r>
              <a:rPr lang="ru-RU" dirty="0" smtClean="0">
                <a:latin typeface="Times New Roman" panose="02020603050405020304" pitchFamily="18" charset="0"/>
                <a:cs typeface="Times New Roman" panose="02020603050405020304" pitchFamily="18" charset="0"/>
              </a:rPr>
              <a:t>Задания олимпиады проверяются автоматически посредством тестирующей системы. Оценивание происходит в соответствии </a:t>
            </a:r>
          </a:p>
          <a:p>
            <a:pPr marL="0" indent="0" algn="ctr">
              <a:spcBef>
                <a:spcPts val="0"/>
              </a:spcBef>
              <a:buNone/>
            </a:pPr>
            <a:r>
              <a:rPr lang="ru-RU" dirty="0" smtClean="0">
                <a:latin typeface="Times New Roman" panose="02020603050405020304" pitchFamily="18" charset="0"/>
                <a:cs typeface="Times New Roman" panose="02020603050405020304" pitchFamily="18" charset="0"/>
              </a:rPr>
              <a:t>с критериями оценивания, разработанными составителями заданий.</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030360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3200" b="1" dirty="0" smtClean="0">
                <a:latin typeface="Times New Roman" panose="02020603050405020304" pitchFamily="18" charset="0"/>
                <a:cs typeface="Times New Roman" panose="02020603050405020304" pitchFamily="18" charset="0"/>
              </a:rPr>
              <a:t>Школьный этап всероссийской олимпиады школьников </a:t>
            </a:r>
            <a:br>
              <a:rPr lang="ru-RU" sz="3200" b="1" dirty="0" smtClean="0">
                <a:latin typeface="Times New Roman" panose="02020603050405020304" pitchFamily="18" charset="0"/>
                <a:cs typeface="Times New Roman" panose="02020603050405020304" pitchFamily="18" charset="0"/>
              </a:rPr>
            </a:br>
            <a:r>
              <a:rPr lang="ru-RU" sz="3200" b="1" dirty="0" smtClean="0">
                <a:latin typeface="Times New Roman" panose="02020603050405020304" pitchFamily="18" charset="0"/>
                <a:cs typeface="Times New Roman" panose="02020603050405020304" pitchFamily="18" charset="0"/>
              </a:rPr>
              <a:t>на технологической платформе «Сириус»</a:t>
            </a:r>
            <a:endParaRPr lang="ru-RU" sz="32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marL="0" indent="0" algn="ctr">
              <a:buNone/>
            </a:pPr>
            <a:r>
              <a:rPr lang="ru-RU" dirty="0" smtClean="0">
                <a:latin typeface="Times New Roman" panose="02020603050405020304" pitchFamily="18" charset="0"/>
                <a:cs typeface="Times New Roman" panose="02020603050405020304" pitchFamily="18" charset="0"/>
              </a:rPr>
              <a:t>Участники олимпиады получают доступ к предварительным результатам по коду участника через 7 календарных дней с даты проведения олимпиады в соответствии с </a:t>
            </a:r>
            <a:r>
              <a:rPr lang="ru-RU" dirty="0" smtClean="0">
                <a:latin typeface="Times New Roman" panose="02020603050405020304" pitchFamily="18" charset="0"/>
                <a:cs typeface="Times New Roman" panose="02020603050405020304" pitchFamily="18" charset="0"/>
                <a:hlinkClick r:id="rId2"/>
              </a:rPr>
              <a:t>инструкцией</a:t>
            </a:r>
            <a:r>
              <a:rPr lang="ru-RU" dirty="0" smtClean="0">
                <a:latin typeface="Times New Roman" panose="02020603050405020304" pitchFamily="18" charset="0"/>
                <a:cs typeface="Times New Roman" panose="02020603050405020304" pitchFamily="18" charset="0"/>
              </a:rPr>
              <a:t> на официальном сайте олимпиады.</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240623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3200" b="1" dirty="0" smtClean="0">
                <a:latin typeface="Times New Roman" panose="02020603050405020304" pitchFamily="18" charset="0"/>
                <a:cs typeface="Times New Roman" panose="02020603050405020304" pitchFamily="18" charset="0"/>
              </a:rPr>
              <a:t>Школьный этап всероссийской олимпиады школьников </a:t>
            </a:r>
            <a:br>
              <a:rPr lang="ru-RU" sz="3200" b="1" dirty="0" smtClean="0">
                <a:latin typeface="Times New Roman" panose="02020603050405020304" pitchFamily="18" charset="0"/>
                <a:cs typeface="Times New Roman" panose="02020603050405020304" pitchFamily="18" charset="0"/>
              </a:rPr>
            </a:br>
            <a:r>
              <a:rPr lang="ru-RU" sz="3200" b="1" dirty="0" smtClean="0">
                <a:latin typeface="Times New Roman" panose="02020603050405020304" pitchFamily="18" charset="0"/>
                <a:cs typeface="Times New Roman" panose="02020603050405020304" pitchFamily="18" charset="0"/>
              </a:rPr>
              <a:t>на технологической платформе «Сириус»</a:t>
            </a:r>
            <a:endParaRPr lang="ru-RU" sz="32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1825625"/>
            <a:ext cx="10515600" cy="4588054"/>
          </a:xfrm>
        </p:spPr>
        <p:txBody>
          <a:bodyPr>
            <a:normAutofit/>
          </a:bodyPr>
          <a:lstStyle/>
          <a:p>
            <a:pPr marL="0" indent="0" algn="ctr">
              <a:buNone/>
            </a:pPr>
            <a:r>
              <a:rPr lang="ru-RU" dirty="0" smtClean="0">
                <a:latin typeface="Times New Roman" panose="02020603050405020304" pitchFamily="18" charset="0"/>
                <a:cs typeface="Times New Roman" panose="02020603050405020304" pitchFamily="18" charset="0"/>
              </a:rPr>
              <a:t>Вопросы участников олимпиады, связанные с оценкой олимпиадной работы или подсчетом баллов, принимаются региональным координатором в течение 3 календарных дней после публикации предварительных результатов олимпиады по соответствующему общеобразовательному предмету и классу. Рассмотрение вопросов участников происходит согласно порядку, опубликованному на официальном сайте олимпиады </a:t>
            </a:r>
            <a:r>
              <a:rPr lang="ru-RU" dirty="0" smtClean="0">
                <a:latin typeface="Times New Roman" panose="02020603050405020304" pitchFamily="18" charset="0"/>
                <a:cs typeface="Times New Roman" panose="02020603050405020304" pitchFamily="18" charset="0"/>
                <a:hlinkClick r:id="rId2"/>
              </a:rPr>
              <a:t>siriusolymp.ru</a:t>
            </a:r>
            <a:r>
              <a:rPr lang="ru-RU" dirty="0" smtClean="0">
                <a:latin typeface="Times New Roman" panose="02020603050405020304" pitchFamily="18" charset="0"/>
                <a:cs typeface="Times New Roman" panose="02020603050405020304" pitchFamily="18" charset="0"/>
              </a:rPr>
              <a:t>. В случае, если ответ на вопрос участника подразумевает расширение множества верных ответов и необходимость перепроверки его работы, то происходит пересчёт баллов всех участников, учитывая новое множество верных ответов.</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937499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3200" b="1" dirty="0" smtClean="0">
                <a:latin typeface="Times New Roman" panose="02020603050405020304" pitchFamily="18" charset="0"/>
                <a:cs typeface="Times New Roman" panose="02020603050405020304" pitchFamily="18" charset="0"/>
              </a:rPr>
              <a:t>Школьный этап всероссийской олимпиады школьников </a:t>
            </a:r>
            <a:br>
              <a:rPr lang="ru-RU" sz="3200" b="1" dirty="0" smtClean="0">
                <a:latin typeface="Times New Roman" panose="02020603050405020304" pitchFamily="18" charset="0"/>
                <a:cs typeface="Times New Roman" panose="02020603050405020304" pitchFamily="18" charset="0"/>
              </a:rPr>
            </a:br>
            <a:r>
              <a:rPr lang="ru-RU" sz="3200" b="1" dirty="0" smtClean="0">
                <a:latin typeface="Times New Roman" panose="02020603050405020304" pitchFamily="18" charset="0"/>
                <a:cs typeface="Times New Roman" panose="02020603050405020304" pitchFamily="18" charset="0"/>
              </a:rPr>
              <a:t>на технологической платформе «Сириус»</a:t>
            </a:r>
            <a:endParaRPr lang="ru-RU" sz="32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marL="0" indent="0" algn="ctr">
              <a:buNone/>
            </a:pPr>
            <a:r>
              <a:rPr lang="ru-RU" dirty="0" smtClean="0">
                <a:latin typeface="Times New Roman" panose="02020603050405020304" pitchFamily="18" charset="0"/>
                <a:cs typeface="Times New Roman" panose="02020603050405020304" pitchFamily="18" charset="0"/>
              </a:rPr>
              <a:t>Окончательные результаты школьного этапа олимпиады по каждому общеобразовательному предмету подводятся независимо для каждого класса по истечении 14 календарных дней со дня проведения олимпиады и направляются в образовательные организации</a:t>
            </a:r>
            <a:r>
              <a:rPr lang="ru-RU" dirty="0" smtClean="0"/>
              <a:t>.</a:t>
            </a:r>
            <a:endParaRPr lang="ru-RU" dirty="0"/>
          </a:p>
        </p:txBody>
      </p:sp>
    </p:spTree>
    <p:extLst>
      <p:ext uri="{BB962C8B-B14F-4D97-AF65-F5344CB8AC3E}">
        <p14:creationId xmlns:p14="http://schemas.microsoft.com/office/powerpoint/2010/main" val="6516373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20969" y="3602038"/>
            <a:ext cx="9144000" cy="2387600"/>
          </a:xfrm>
        </p:spPr>
        <p:txBody>
          <a:bodyPr>
            <a:noAutofit/>
          </a:bodyPr>
          <a:lstStyle/>
          <a:p>
            <a:r>
              <a:rPr lang="ru-RU" sz="4800" b="1" dirty="0">
                <a:latin typeface="Times New Roman" panose="02020603050405020304" pitchFamily="18" charset="0"/>
                <a:cs typeface="Times New Roman" panose="02020603050405020304" pitchFamily="18" charset="0"/>
              </a:rPr>
              <a:t>Требования к проведению школьного этапа всероссийской олимпиады школьников 2021/22 учебного года на технологической платформе «</a:t>
            </a:r>
            <a:r>
              <a:rPr lang="ru-RU" sz="4800" b="1" dirty="0" smtClean="0">
                <a:latin typeface="Times New Roman" panose="02020603050405020304" pitchFamily="18" charset="0"/>
                <a:cs typeface="Times New Roman" panose="02020603050405020304" pitchFamily="18" charset="0"/>
              </a:rPr>
              <a:t>Сириус»</a:t>
            </a:r>
            <a:r>
              <a:rPr lang="ru-RU" sz="4800" b="1" dirty="0">
                <a:latin typeface="Times New Roman" panose="02020603050405020304" pitchFamily="18" charset="0"/>
                <a:cs typeface="Times New Roman" panose="02020603050405020304" pitchFamily="18" charset="0"/>
              </a:rPr>
              <a:t/>
            </a:r>
            <a:br>
              <a:rPr lang="ru-RU" sz="4800" b="1" dirty="0">
                <a:latin typeface="Times New Roman" panose="02020603050405020304" pitchFamily="18" charset="0"/>
                <a:cs typeface="Times New Roman" panose="02020603050405020304" pitchFamily="18" charset="0"/>
              </a:rPr>
            </a:br>
            <a:endParaRPr lang="ru-RU" sz="4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12418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3200" b="1" dirty="0" smtClean="0">
                <a:latin typeface="Times New Roman" panose="02020603050405020304" pitchFamily="18" charset="0"/>
                <a:cs typeface="Times New Roman" panose="02020603050405020304" pitchFamily="18" charset="0"/>
              </a:rPr>
              <a:t>Школьный этап всероссийской олимпиады школьников </a:t>
            </a:r>
            <a:br>
              <a:rPr lang="ru-RU" sz="3200" b="1" dirty="0" smtClean="0">
                <a:latin typeface="Times New Roman" panose="02020603050405020304" pitchFamily="18" charset="0"/>
                <a:cs typeface="Times New Roman" panose="02020603050405020304" pitchFamily="18" charset="0"/>
              </a:rPr>
            </a:br>
            <a:r>
              <a:rPr lang="ru-RU" sz="3200" b="1" dirty="0" smtClean="0">
                <a:latin typeface="Times New Roman" panose="02020603050405020304" pitchFamily="18" charset="0"/>
                <a:cs typeface="Times New Roman" panose="02020603050405020304" pitchFamily="18" charset="0"/>
              </a:rPr>
              <a:t>на технологической платформе «Сириус»</a:t>
            </a:r>
            <a:endParaRPr lang="ru-RU" sz="32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838200" y="1906073"/>
            <a:ext cx="10515600" cy="4270890"/>
          </a:xfrm>
        </p:spPr>
        <p:txBody>
          <a:bodyPr/>
          <a:lstStyle/>
          <a:p>
            <a:pPr marL="0" indent="0" algn="ctr">
              <a:buNone/>
            </a:pPr>
            <a:r>
              <a:rPr lang="ru-RU" dirty="0" smtClean="0">
                <a:latin typeface="Times New Roman" panose="02020603050405020304" pitchFamily="18" charset="0"/>
                <a:cs typeface="Times New Roman" panose="02020603050405020304" pitchFamily="18" charset="0"/>
              </a:rPr>
              <a:t>Проводится  по 6 общеобразовательным предметам </a:t>
            </a:r>
          </a:p>
          <a:p>
            <a:pPr marL="0" indent="0" algn="ctr">
              <a:buNone/>
            </a:pPr>
            <a:r>
              <a:rPr lang="ru-RU" b="1" u="sng" dirty="0" smtClean="0">
                <a:latin typeface="Times New Roman" panose="02020603050405020304" pitchFamily="18" charset="0"/>
                <a:cs typeface="Times New Roman" panose="02020603050405020304" pitchFamily="18" charset="0"/>
              </a:rPr>
              <a:t>(физика, химия, биология, математика, информатика, астрономия</a:t>
            </a:r>
            <a:r>
              <a:rPr lang="ru-RU" dirty="0" smtClean="0">
                <a:latin typeface="Times New Roman" panose="02020603050405020304" pitchFamily="18" charset="0"/>
                <a:cs typeface="Times New Roman" panose="02020603050405020304" pitchFamily="18" charset="0"/>
              </a:rPr>
              <a:t>) </a:t>
            </a:r>
          </a:p>
          <a:p>
            <a:pPr marL="0" indent="0" algn="ctr">
              <a:buNone/>
            </a:pPr>
            <a:r>
              <a:rPr lang="ru-RU" dirty="0" smtClean="0">
                <a:latin typeface="Times New Roman" panose="02020603050405020304" pitchFamily="18" charset="0"/>
                <a:cs typeface="Times New Roman" panose="02020603050405020304" pitchFamily="18" charset="0"/>
              </a:rPr>
              <a:t>с использованием дистанционных информационно-коммуникационных технологий в части организации выполнения олимпиадных заданий, организации проверки и оценивания выполненных олимпиадных работ, анализа олимпиадных заданий и их решений, показа выполненных олимпиадных работ, при подаче и рассмотрении апелляций. Участники выполняют олимпиадные задания в тестирующей системе </a:t>
            </a:r>
            <a:r>
              <a:rPr lang="ru-RU" dirty="0" err="1" smtClean="0">
                <a:latin typeface="Times New Roman" panose="02020603050405020304" pitchFamily="18" charset="0"/>
                <a:cs typeface="Times New Roman" panose="02020603050405020304" pitchFamily="18" charset="0"/>
                <a:hlinkClick r:id="rId2"/>
              </a:rPr>
              <a:t>uts.sirius.online</a:t>
            </a:r>
            <a:r>
              <a:rPr lang="ru-RU"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762542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3200" b="1" dirty="0" smtClean="0">
                <a:latin typeface="Times New Roman" panose="02020603050405020304" pitchFamily="18" charset="0"/>
                <a:cs typeface="Times New Roman" panose="02020603050405020304" pitchFamily="18" charset="0"/>
              </a:rPr>
              <a:t>Школьный этап всероссийской олимпиады школьников </a:t>
            </a:r>
            <a:br>
              <a:rPr lang="ru-RU" sz="3200" b="1" dirty="0" smtClean="0">
                <a:latin typeface="Times New Roman" panose="02020603050405020304" pitchFamily="18" charset="0"/>
                <a:cs typeface="Times New Roman" panose="02020603050405020304" pitchFamily="18" charset="0"/>
              </a:rPr>
            </a:br>
            <a:r>
              <a:rPr lang="ru-RU" sz="3200" b="1" dirty="0" smtClean="0">
                <a:latin typeface="Times New Roman" panose="02020603050405020304" pitchFamily="18" charset="0"/>
                <a:cs typeface="Times New Roman" panose="02020603050405020304" pitchFamily="18" charset="0"/>
              </a:rPr>
              <a:t>на технологической платформе «Сириус»</a:t>
            </a:r>
            <a:endParaRPr lang="ru-RU" sz="32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algn="ctr"/>
            <a:r>
              <a:rPr lang="ru-RU" dirty="0" smtClean="0"/>
              <a:t>Олимпиада проводится в заявившихся субъектах РФ, которые распределены на 4 группы.</a:t>
            </a:r>
          </a:p>
          <a:p>
            <a:pPr algn="ctr"/>
            <a:endParaRPr lang="ru-RU" dirty="0"/>
          </a:p>
          <a:p>
            <a:pPr algn="ctr"/>
            <a:r>
              <a:rPr lang="ru-RU" dirty="0" smtClean="0"/>
              <a:t>ХМАО относится к группе 3</a:t>
            </a:r>
            <a:endParaRPr lang="ru-RU" dirty="0"/>
          </a:p>
        </p:txBody>
      </p:sp>
    </p:spTree>
    <p:extLst>
      <p:ext uri="{BB962C8B-B14F-4D97-AF65-F5344CB8AC3E}">
        <p14:creationId xmlns:p14="http://schemas.microsoft.com/office/powerpoint/2010/main" val="3332633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3200" b="1" dirty="0" smtClean="0">
                <a:latin typeface="Times New Roman" panose="02020603050405020304" pitchFamily="18" charset="0"/>
                <a:cs typeface="Times New Roman" panose="02020603050405020304" pitchFamily="18" charset="0"/>
              </a:rPr>
              <a:t>Школьный этап всероссийской олимпиады школьников </a:t>
            </a:r>
            <a:br>
              <a:rPr lang="ru-RU" sz="3200" b="1" dirty="0" smtClean="0">
                <a:latin typeface="Times New Roman" panose="02020603050405020304" pitchFamily="18" charset="0"/>
                <a:cs typeface="Times New Roman" panose="02020603050405020304" pitchFamily="18" charset="0"/>
              </a:rPr>
            </a:br>
            <a:r>
              <a:rPr lang="ru-RU" sz="3200" b="1" dirty="0" smtClean="0">
                <a:latin typeface="Times New Roman" panose="02020603050405020304" pitchFamily="18" charset="0"/>
                <a:cs typeface="Times New Roman" panose="02020603050405020304" pitchFamily="18" charset="0"/>
              </a:rPr>
              <a:t>на технологической платформе «Сириус»</a:t>
            </a:r>
            <a:endParaRPr lang="ru-RU" sz="32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marL="0" indent="0" algn="ctr">
              <a:buNone/>
            </a:pPr>
            <a:r>
              <a:rPr lang="ru-RU" dirty="0" smtClean="0"/>
              <a:t>Для выполнения олимпиады участнику необходимо устройство с устойчивым доступом к сети «Интернет» (школьный или личный компьютер, ноутбук, планшет, мобильный телефон).</a:t>
            </a:r>
            <a:endParaRPr lang="ru-RU" dirty="0"/>
          </a:p>
        </p:txBody>
      </p:sp>
    </p:spTree>
    <p:extLst>
      <p:ext uri="{BB962C8B-B14F-4D97-AF65-F5344CB8AC3E}">
        <p14:creationId xmlns:p14="http://schemas.microsoft.com/office/powerpoint/2010/main" val="34337435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3200" b="1" dirty="0" smtClean="0">
                <a:latin typeface="Times New Roman" panose="02020603050405020304" pitchFamily="18" charset="0"/>
                <a:cs typeface="Times New Roman" panose="02020603050405020304" pitchFamily="18" charset="0"/>
              </a:rPr>
              <a:t>Школьный этап всероссийской олимпиады школьников </a:t>
            </a:r>
            <a:br>
              <a:rPr lang="ru-RU" sz="3200" b="1" dirty="0" smtClean="0">
                <a:latin typeface="Times New Roman" panose="02020603050405020304" pitchFamily="18" charset="0"/>
                <a:cs typeface="Times New Roman" panose="02020603050405020304" pitchFamily="18" charset="0"/>
              </a:rPr>
            </a:br>
            <a:r>
              <a:rPr lang="ru-RU" sz="3200" b="1" dirty="0" smtClean="0">
                <a:latin typeface="Times New Roman" panose="02020603050405020304" pitchFamily="18" charset="0"/>
                <a:cs typeface="Times New Roman" panose="02020603050405020304" pitchFamily="18" charset="0"/>
              </a:rPr>
              <a:t>на технологической платформе «Сириус»</a:t>
            </a:r>
            <a:endParaRPr lang="ru-RU" sz="32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marL="0" indent="0" algn="ctr">
              <a:buNone/>
            </a:pPr>
            <a:r>
              <a:rPr lang="ru-RU" dirty="0" smtClean="0">
                <a:latin typeface="Times New Roman" panose="02020603050405020304" pitchFamily="18" charset="0"/>
                <a:cs typeface="Times New Roman" panose="02020603050405020304" pitchFamily="18" charset="0"/>
              </a:rPr>
              <a:t>Доступ к заданиям по каждому предмету предоставляется участникам в течение одного дня, указанного в графике проведения школьного этапа олимпиады, в период </a:t>
            </a:r>
            <a:r>
              <a:rPr lang="ru-RU" b="1" u="sng" dirty="0" smtClean="0">
                <a:latin typeface="Times New Roman" panose="02020603050405020304" pitchFamily="18" charset="0"/>
                <a:cs typeface="Times New Roman" panose="02020603050405020304" pitchFamily="18" charset="0"/>
              </a:rPr>
              <a:t>с 8:00 до 20:00 </a:t>
            </a:r>
            <a:r>
              <a:rPr lang="ru-RU" dirty="0" smtClean="0">
                <a:latin typeface="Times New Roman" panose="02020603050405020304" pitchFamily="18" charset="0"/>
                <a:cs typeface="Times New Roman" panose="02020603050405020304" pitchFamily="18" charset="0"/>
              </a:rPr>
              <a:t>по местному времени.</a:t>
            </a:r>
          </a:p>
          <a:p>
            <a:pPr marL="0" indent="0" algn="ctr">
              <a:buNone/>
            </a:pPr>
            <a:r>
              <a:rPr lang="ru-RU" dirty="0" smtClean="0">
                <a:latin typeface="Times New Roman" panose="02020603050405020304" pitchFamily="18" charset="0"/>
                <a:cs typeface="Times New Roman" panose="02020603050405020304" pitchFamily="18" charset="0"/>
              </a:rPr>
              <a:t>График проведения:</a:t>
            </a:r>
          </a:p>
          <a:p>
            <a:pPr marL="0" indent="0" algn="ctr">
              <a:buNone/>
            </a:pPr>
            <a:endParaRPr lang="ru-RU" dirty="0"/>
          </a:p>
        </p:txBody>
      </p:sp>
      <p:graphicFrame>
        <p:nvGraphicFramePr>
          <p:cNvPr id="4" name="Таблица 3"/>
          <p:cNvGraphicFramePr>
            <a:graphicFrameLocks noGrp="1"/>
          </p:cNvGraphicFramePr>
          <p:nvPr>
            <p:extLst>
              <p:ext uri="{D42A27DB-BD31-4B8C-83A1-F6EECF244321}">
                <p14:modId xmlns:p14="http://schemas.microsoft.com/office/powerpoint/2010/main" val="2649973931"/>
              </p:ext>
            </p:extLst>
          </p:nvPr>
        </p:nvGraphicFramePr>
        <p:xfrm>
          <a:off x="4225345" y="4117340"/>
          <a:ext cx="4206240" cy="2377440"/>
        </p:xfrm>
        <a:graphic>
          <a:graphicData uri="http://schemas.openxmlformats.org/drawingml/2006/table">
            <a:tbl>
              <a:tblPr/>
              <a:tblGrid>
                <a:gridCol w="2103120">
                  <a:extLst>
                    <a:ext uri="{9D8B030D-6E8A-4147-A177-3AD203B41FA5}">
                      <a16:colId xmlns:a16="http://schemas.microsoft.com/office/drawing/2014/main" val="1231581618"/>
                    </a:ext>
                  </a:extLst>
                </a:gridCol>
                <a:gridCol w="2103120">
                  <a:extLst>
                    <a:ext uri="{9D8B030D-6E8A-4147-A177-3AD203B41FA5}">
                      <a16:colId xmlns:a16="http://schemas.microsoft.com/office/drawing/2014/main" val="1565692718"/>
                    </a:ext>
                  </a:extLst>
                </a:gridCol>
              </a:tblGrid>
              <a:tr h="240162">
                <a:tc>
                  <a:txBody>
                    <a:bodyPr/>
                    <a:lstStyle/>
                    <a:p>
                      <a:r>
                        <a:rPr lang="ru-RU" sz="2000" b="1" dirty="0">
                          <a:latin typeface="Times New Roman" panose="02020603050405020304" pitchFamily="18" charset="0"/>
                          <a:cs typeface="Times New Roman" panose="02020603050405020304" pitchFamily="18" charset="0"/>
                        </a:rPr>
                        <a:t>Физика</a:t>
                      </a:r>
                    </a:p>
                  </a:txBody>
                  <a:tcPr anchor="ctr">
                    <a:lnL>
                      <a:noFill/>
                    </a:lnL>
                    <a:lnR>
                      <a:noFill/>
                    </a:lnR>
                    <a:lnT>
                      <a:noFill/>
                    </a:lnT>
                    <a:lnB>
                      <a:noFill/>
                    </a:lnB>
                  </a:tcPr>
                </a:tc>
                <a:tc>
                  <a:txBody>
                    <a:bodyPr/>
                    <a:lstStyle/>
                    <a:p>
                      <a:r>
                        <a:rPr lang="ru-RU" sz="2000" b="1" dirty="0">
                          <a:latin typeface="Times New Roman" panose="02020603050405020304" pitchFamily="18" charset="0"/>
                          <a:cs typeface="Times New Roman" panose="02020603050405020304" pitchFamily="18" charset="0"/>
                        </a:rPr>
                        <a:t>30.09</a:t>
                      </a:r>
                    </a:p>
                  </a:txBody>
                  <a:tcPr anchor="ctr">
                    <a:lnL>
                      <a:noFill/>
                    </a:lnL>
                    <a:lnR>
                      <a:noFill/>
                    </a:lnR>
                    <a:lnT>
                      <a:noFill/>
                    </a:lnT>
                    <a:lnB>
                      <a:noFill/>
                    </a:lnB>
                  </a:tcPr>
                </a:tc>
                <a:extLst>
                  <a:ext uri="{0D108BD9-81ED-4DB2-BD59-A6C34878D82A}">
                    <a16:rowId xmlns:a16="http://schemas.microsoft.com/office/drawing/2014/main" val="1542288460"/>
                  </a:ext>
                </a:extLst>
              </a:tr>
              <a:tr h="240162">
                <a:tc>
                  <a:txBody>
                    <a:bodyPr/>
                    <a:lstStyle/>
                    <a:p>
                      <a:r>
                        <a:rPr lang="ru-RU" sz="2000" b="1" dirty="0">
                          <a:latin typeface="Times New Roman" panose="02020603050405020304" pitchFamily="18" charset="0"/>
                          <a:cs typeface="Times New Roman" panose="02020603050405020304" pitchFamily="18" charset="0"/>
                        </a:rPr>
                        <a:t>Биология</a:t>
                      </a:r>
                    </a:p>
                  </a:txBody>
                  <a:tcPr anchor="ctr">
                    <a:lnL>
                      <a:noFill/>
                    </a:lnL>
                    <a:lnR>
                      <a:noFill/>
                    </a:lnR>
                    <a:lnT>
                      <a:noFill/>
                    </a:lnT>
                    <a:lnB>
                      <a:noFill/>
                    </a:lnB>
                  </a:tcPr>
                </a:tc>
                <a:tc>
                  <a:txBody>
                    <a:bodyPr/>
                    <a:lstStyle/>
                    <a:p>
                      <a:r>
                        <a:rPr lang="ru-RU" sz="2000" b="1" dirty="0">
                          <a:latin typeface="Times New Roman" panose="02020603050405020304" pitchFamily="18" charset="0"/>
                          <a:cs typeface="Times New Roman" panose="02020603050405020304" pitchFamily="18" charset="0"/>
                        </a:rPr>
                        <a:t>07.10</a:t>
                      </a:r>
                    </a:p>
                  </a:txBody>
                  <a:tcPr anchor="ctr">
                    <a:lnL>
                      <a:noFill/>
                    </a:lnL>
                    <a:lnR>
                      <a:noFill/>
                    </a:lnR>
                    <a:lnT>
                      <a:noFill/>
                    </a:lnT>
                    <a:lnB>
                      <a:noFill/>
                    </a:lnB>
                  </a:tcPr>
                </a:tc>
                <a:extLst>
                  <a:ext uri="{0D108BD9-81ED-4DB2-BD59-A6C34878D82A}">
                    <a16:rowId xmlns:a16="http://schemas.microsoft.com/office/drawing/2014/main" val="313592506"/>
                  </a:ext>
                </a:extLst>
              </a:tr>
              <a:tr h="240162">
                <a:tc>
                  <a:txBody>
                    <a:bodyPr/>
                    <a:lstStyle/>
                    <a:p>
                      <a:r>
                        <a:rPr lang="ru-RU" sz="2000" b="1" dirty="0">
                          <a:latin typeface="Times New Roman" panose="02020603050405020304" pitchFamily="18" charset="0"/>
                          <a:cs typeface="Times New Roman" panose="02020603050405020304" pitchFamily="18" charset="0"/>
                        </a:rPr>
                        <a:t>Химия</a:t>
                      </a:r>
                    </a:p>
                  </a:txBody>
                  <a:tcPr anchor="ctr">
                    <a:lnL>
                      <a:noFill/>
                    </a:lnL>
                    <a:lnR>
                      <a:noFill/>
                    </a:lnR>
                    <a:lnT>
                      <a:noFill/>
                    </a:lnT>
                    <a:lnB>
                      <a:noFill/>
                    </a:lnB>
                  </a:tcPr>
                </a:tc>
                <a:tc>
                  <a:txBody>
                    <a:bodyPr/>
                    <a:lstStyle/>
                    <a:p>
                      <a:r>
                        <a:rPr lang="ru-RU" sz="2000" b="1" dirty="0">
                          <a:latin typeface="Times New Roman" panose="02020603050405020304" pitchFamily="18" charset="0"/>
                          <a:cs typeface="Times New Roman" panose="02020603050405020304" pitchFamily="18" charset="0"/>
                        </a:rPr>
                        <a:t>14.10</a:t>
                      </a:r>
                    </a:p>
                  </a:txBody>
                  <a:tcPr anchor="ctr">
                    <a:lnL>
                      <a:noFill/>
                    </a:lnL>
                    <a:lnR>
                      <a:noFill/>
                    </a:lnR>
                    <a:lnT>
                      <a:noFill/>
                    </a:lnT>
                    <a:lnB>
                      <a:noFill/>
                    </a:lnB>
                  </a:tcPr>
                </a:tc>
                <a:extLst>
                  <a:ext uri="{0D108BD9-81ED-4DB2-BD59-A6C34878D82A}">
                    <a16:rowId xmlns:a16="http://schemas.microsoft.com/office/drawing/2014/main" val="972856164"/>
                  </a:ext>
                </a:extLst>
              </a:tr>
              <a:tr h="240162">
                <a:tc>
                  <a:txBody>
                    <a:bodyPr/>
                    <a:lstStyle/>
                    <a:p>
                      <a:r>
                        <a:rPr lang="ru-RU" sz="2000" b="1" dirty="0">
                          <a:latin typeface="Times New Roman" panose="02020603050405020304" pitchFamily="18" charset="0"/>
                          <a:cs typeface="Times New Roman" panose="02020603050405020304" pitchFamily="18" charset="0"/>
                        </a:rPr>
                        <a:t>Астрономия</a:t>
                      </a:r>
                    </a:p>
                  </a:txBody>
                  <a:tcPr anchor="ctr">
                    <a:lnL>
                      <a:noFill/>
                    </a:lnL>
                    <a:lnR>
                      <a:noFill/>
                    </a:lnR>
                    <a:lnT>
                      <a:noFill/>
                    </a:lnT>
                    <a:lnB>
                      <a:noFill/>
                    </a:lnB>
                  </a:tcPr>
                </a:tc>
                <a:tc>
                  <a:txBody>
                    <a:bodyPr/>
                    <a:lstStyle/>
                    <a:p>
                      <a:r>
                        <a:rPr lang="ru-RU" sz="2000" b="1" dirty="0">
                          <a:latin typeface="Times New Roman" panose="02020603050405020304" pitchFamily="18" charset="0"/>
                          <a:cs typeface="Times New Roman" panose="02020603050405020304" pitchFamily="18" charset="0"/>
                        </a:rPr>
                        <a:t>11.10</a:t>
                      </a:r>
                    </a:p>
                  </a:txBody>
                  <a:tcPr anchor="ctr">
                    <a:lnL>
                      <a:noFill/>
                    </a:lnL>
                    <a:lnR>
                      <a:noFill/>
                    </a:lnR>
                    <a:lnT>
                      <a:noFill/>
                    </a:lnT>
                    <a:lnB>
                      <a:noFill/>
                    </a:lnB>
                  </a:tcPr>
                </a:tc>
                <a:extLst>
                  <a:ext uri="{0D108BD9-81ED-4DB2-BD59-A6C34878D82A}">
                    <a16:rowId xmlns:a16="http://schemas.microsoft.com/office/drawing/2014/main" val="3246757939"/>
                  </a:ext>
                </a:extLst>
              </a:tr>
              <a:tr h="240162">
                <a:tc>
                  <a:txBody>
                    <a:bodyPr/>
                    <a:lstStyle/>
                    <a:p>
                      <a:r>
                        <a:rPr lang="ru-RU" sz="2000" b="1">
                          <a:latin typeface="Times New Roman" panose="02020603050405020304" pitchFamily="18" charset="0"/>
                          <a:cs typeface="Times New Roman" panose="02020603050405020304" pitchFamily="18" charset="0"/>
                        </a:rPr>
                        <a:t>Математика</a:t>
                      </a:r>
                    </a:p>
                  </a:txBody>
                  <a:tcPr anchor="ctr">
                    <a:lnL>
                      <a:noFill/>
                    </a:lnL>
                    <a:lnR>
                      <a:noFill/>
                    </a:lnR>
                    <a:lnT>
                      <a:noFill/>
                    </a:lnT>
                    <a:lnB>
                      <a:noFill/>
                    </a:lnB>
                  </a:tcPr>
                </a:tc>
                <a:tc>
                  <a:txBody>
                    <a:bodyPr/>
                    <a:lstStyle/>
                    <a:p>
                      <a:r>
                        <a:rPr lang="ru-RU" sz="2000" b="1" dirty="0">
                          <a:latin typeface="Times New Roman" panose="02020603050405020304" pitchFamily="18" charset="0"/>
                          <a:cs typeface="Times New Roman" panose="02020603050405020304" pitchFamily="18" charset="0"/>
                        </a:rPr>
                        <a:t>21.10</a:t>
                      </a:r>
                    </a:p>
                  </a:txBody>
                  <a:tcPr anchor="ctr">
                    <a:lnL>
                      <a:noFill/>
                    </a:lnL>
                    <a:lnR>
                      <a:noFill/>
                    </a:lnR>
                    <a:lnT>
                      <a:noFill/>
                    </a:lnT>
                    <a:lnB>
                      <a:noFill/>
                    </a:lnB>
                  </a:tcPr>
                </a:tc>
                <a:extLst>
                  <a:ext uri="{0D108BD9-81ED-4DB2-BD59-A6C34878D82A}">
                    <a16:rowId xmlns:a16="http://schemas.microsoft.com/office/drawing/2014/main" val="2638969041"/>
                  </a:ext>
                </a:extLst>
              </a:tr>
              <a:tr h="240162">
                <a:tc>
                  <a:txBody>
                    <a:bodyPr/>
                    <a:lstStyle/>
                    <a:p>
                      <a:r>
                        <a:rPr lang="ru-RU" sz="2000" b="1">
                          <a:latin typeface="Times New Roman" panose="02020603050405020304" pitchFamily="18" charset="0"/>
                          <a:cs typeface="Times New Roman" panose="02020603050405020304" pitchFamily="18" charset="0"/>
                        </a:rPr>
                        <a:t>Информатика</a:t>
                      </a:r>
                    </a:p>
                  </a:txBody>
                  <a:tcPr anchor="ctr">
                    <a:lnL>
                      <a:noFill/>
                    </a:lnL>
                    <a:lnR>
                      <a:noFill/>
                    </a:lnR>
                    <a:lnT>
                      <a:noFill/>
                    </a:lnT>
                    <a:lnB>
                      <a:noFill/>
                    </a:lnB>
                  </a:tcPr>
                </a:tc>
                <a:tc>
                  <a:txBody>
                    <a:bodyPr/>
                    <a:lstStyle/>
                    <a:p>
                      <a:r>
                        <a:rPr lang="ru-RU" sz="2000" b="1" dirty="0">
                          <a:latin typeface="Times New Roman" panose="02020603050405020304" pitchFamily="18" charset="0"/>
                          <a:cs typeface="Times New Roman" panose="02020603050405020304" pitchFamily="18" charset="0"/>
                        </a:rPr>
                        <a:t>28.10</a:t>
                      </a:r>
                    </a:p>
                  </a:txBody>
                  <a:tcPr anchor="ctr">
                    <a:lnL>
                      <a:noFill/>
                    </a:lnL>
                    <a:lnR>
                      <a:noFill/>
                    </a:lnR>
                    <a:lnT>
                      <a:noFill/>
                    </a:lnT>
                    <a:lnB>
                      <a:noFill/>
                    </a:lnB>
                  </a:tcPr>
                </a:tc>
                <a:extLst>
                  <a:ext uri="{0D108BD9-81ED-4DB2-BD59-A6C34878D82A}">
                    <a16:rowId xmlns:a16="http://schemas.microsoft.com/office/drawing/2014/main" val="2592678018"/>
                  </a:ext>
                </a:extLst>
              </a:tr>
            </a:tbl>
          </a:graphicData>
        </a:graphic>
      </p:graphicFrame>
    </p:spTree>
    <p:extLst>
      <p:ext uri="{BB962C8B-B14F-4D97-AF65-F5344CB8AC3E}">
        <p14:creationId xmlns:p14="http://schemas.microsoft.com/office/powerpoint/2010/main" val="6627990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3200" b="1" dirty="0" smtClean="0">
                <a:latin typeface="Times New Roman" panose="02020603050405020304" pitchFamily="18" charset="0"/>
                <a:cs typeface="Times New Roman" panose="02020603050405020304" pitchFamily="18" charset="0"/>
              </a:rPr>
              <a:t>Школьный этап всероссийской олимпиады школьников </a:t>
            </a:r>
            <a:br>
              <a:rPr lang="ru-RU" sz="3200" b="1" dirty="0" smtClean="0">
                <a:latin typeface="Times New Roman" panose="02020603050405020304" pitchFamily="18" charset="0"/>
                <a:cs typeface="Times New Roman" panose="02020603050405020304" pitchFamily="18" charset="0"/>
              </a:rPr>
            </a:br>
            <a:r>
              <a:rPr lang="ru-RU" sz="3200" b="1" dirty="0" smtClean="0">
                <a:latin typeface="Times New Roman" panose="02020603050405020304" pitchFamily="18" charset="0"/>
                <a:cs typeface="Times New Roman" panose="02020603050405020304" pitchFamily="18" charset="0"/>
              </a:rPr>
              <a:t>на технологической платформе «Сириус»</a:t>
            </a:r>
            <a:endParaRPr lang="ru-RU" sz="32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marL="0" indent="0" algn="ctr">
              <a:lnSpc>
                <a:spcPct val="150000"/>
              </a:lnSpc>
              <a:spcBef>
                <a:spcPts val="0"/>
              </a:spcBef>
              <a:buNone/>
            </a:pPr>
            <a:r>
              <a:rPr lang="ru-RU" dirty="0" smtClean="0">
                <a:latin typeface="Times New Roman" panose="02020603050405020304" pitchFamily="18" charset="0"/>
                <a:cs typeface="Times New Roman" panose="02020603050405020304" pitchFamily="18" charset="0"/>
              </a:rPr>
              <a:t>Образовательные организации получают доступ к индивидуальным кодам участников не позднее, чем за 5 календарных дней до даты проведения тура олимпиады в соответствии с </a:t>
            </a:r>
            <a:r>
              <a:rPr lang="ru-RU" dirty="0" smtClean="0">
                <a:latin typeface="Times New Roman" panose="02020603050405020304" pitchFamily="18" charset="0"/>
                <a:cs typeface="Times New Roman" panose="02020603050405020304" pitchFamily="18" charset="0"/>
                <a:hlinkClick r:id="rId2"/>
              </a:rPr>
              <a:t>инструкцией</a:t>
            </a:r>
            <a:r>
              <a:rPr lang="ru-RU" dirty="0" smtClean="0">
                <a:latin typeface="Times New Roman" panose="02020603050405020304" pitchFamily="18" charset="0"/>
                <a:cs typeface="Times New Roman" panose="02020603050405020304" pitchFamily="18" charset="0"/>
              </a:rPr>
              <a:t> на официальном сайте олимпиады </a:t>
            </a:r>
            <a:r>
              <a:rPr lang="ru-RU" dirty="0" smtClean="0">
                <a:latin typeface="Times New Roman" panose="02020603050405020304" pitchFamily="18" charset="0"/>
                <a:cs typeface="Times New Roman" panose="02020603050405020304" pitchFamily="18" charset="0"/>
                <a:hlinkClick r:id="rId3"/>
              </a:rPr>
              <a:t>siriusolymp.ru</a:t>
            </a:r>
            <a:r>
              <a:rPr lang="ru-RU"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621285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3200" b="1" dirty="0" smtClean="0">
                <a:latin typeface="Times New Roman" panose="02020603050405020304" pitchFamily="18" charset="0"/>
                <a:cs typeface="Times New Roman" panose="02020603050405020304" pitchFamily="18" charset="0"/>
              </a:rPr>
              <a:t>Школьный этап всероссийской олимпиады школьников </a:t>
            </a:r>
            <a:br>
              <a:rPr lang="ru-RU" sz="3200" b="1" dirty="0" smtClean="0">
                <a:latin typeface="Times New Roman" panose="02020603050405020304" pitchFamily="18" charset="0"/>
                <a:cs typeface="Times New Roman" panose="02020603050405020304" pitchFamily="18" charset="0"/>
              </a:rPr>
            </a:br>
            <a:r>
              <a:rPr lang="ru-RU" sz="3200" b="1" dirty="0" smtClean="0">
                <a:latin typeface="Times New Roman" panose="02020603050405020304" pitchFamily="18" charset="0"/>
                <a:cs typeface="Times New Roman" panose="02020603050405020304" pitchFamily="18" charset="0"/>
              </a:rPr>
              <a:t>на технологической платформе «Сириус»</a:t>
            </a:r>
            <a:endParaRPr lang="ru-RU" sz="32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marL="0" indent="0" algn="ctr">
              <a:buNone/>
            </a:pPr>
            <a:r>
              <a:rPr lang="ru-RU" dirty="0" smtClean="0">
                <a:latin typeface="Times New Roman" panose="02020603050405020304" pitchFamily="18" charset="0"/>
                <a:cs typeface="Times New Roman" panose="02020603050405020304" pitchFamily="18" charset="0"/>
              </a:rPr>
              <a:t>Вход участника в тестирующую систему осуществляется по индивидуальному коду (для каждого предмета отдельный код), который направляется каждому участнику в его образовательной организации. Этот индивидуальный код предоставляет участнику также доступ к его результатам после завершения олимпиады. Инструкция о порядке доступа в тестирующую систему публикуется на официальном сайте олимпиады </a:t>
            </a:r>
            <a:r>
              <a:rPr lang="ru-RU" dirty="0" smtClean="0">
                <a:latin typeface="Times New Roman" panose="02020603050405020304" pitchFamily="18" charset="0"/>
                <a:cs typeface="Times New Roman" panose="02020603050405020304" pitchFamily="18" charset="0"/>
                <a:hlinkClick r:id="rId2"/>
              </a:rPr>
              <a:t>siriusolymp.ru</a:t>
            </a:r>
            <a:r>
              <a:rPr lang="ru-RU" dirty="0" smtClean="0">
                <a:latin typeface="Times New Roman" panose="02020603050405020304" pitchFamily="18" charset="0"/>
                <a:cs typeface="Times New Roman" panose="02020603050405020304" pitchFamily="18" charset="0"/>
              </a:rPr>
              <a:t>.</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631834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3200" b="1" dirty="0" smtClean="0">
                <a:latin typeface="Times New Roman" panose="02020603050405020304" pitchFamily="18" charset="0"/>
                <a:cs typeface="Times New Roman" panose="02020603050405020304" pitchFamily="18" charset="0"/>
              </a:rPr>
              <a:t>Школьный этап всероссийской олимпиады школьников </a:t>
            </a:r>
            <a:br>
              <a:rPr lang="ru-RU" sz="3200" b="1" dirty="0" smtClean="0">
                <a:latin typeface="Times New Roman" panose="02020603050405020304" pitchFamily="18" charset="0"/>
                <a:cs typeface="Times New Roman" panose="02020603050405020304" pitchFamily="18" charset="0"/>
              </a:rPr>
            </a:br>
            <a:r>
              <a:rPr lang="ru-RU" sz="3200" b="1" dirty="0" smtClean="0">
                <a:latin typeface="Times New Roman" panose="02020603050405020304" pitchFamily="18" charset="0"/>
                <a:cs typeface="Times New Roman" panose="02020603050405020304" pitchFamily="18" charset="0"/>
              </a:rPr>
              <a:t>на технологической платформе «Сириус»</a:t>
            </a:r>
            <a:endParaRPr lang="ru-RU" sz="32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marL="0" indent="0" algn="ctr">
              <a:buNone/>
            </a:pPr>
            <a:r>
              <a:rPr lang="ru-RU" dirty="0" smtClean="0">
                <a:latin typeface="Times New Roman" panose="02020603050405020304" pitchFamily="18" charset="0"/>
                <a:cs typeface="Times New Roman" panose="02020603050405020304" pitchFamily="18" charset="0"/>
              </a:rPr>
              <a:t>Участники школьного этапа олимпиады вправе выполнять олимпиадные задания, разработанные для более старших классов по отношению к тем, в которых они проходят обучение. Для этого участнику необходимо получить код того класса, задания которого он выполняет.</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676684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sz="3200" b="1" dirty="0" smtClean="0">
                <a:latin typeface="Times New Roman" panose="02020603050405020304" pitchFamily="18" charset="0"/>
                <a:cs typeface="Times New Roman" panose="02020603050405020304" pitchFamily="18" charset="0"/>
              </a:rPr>
              <a:t>Школьный этап всероссийской олимпиады школьников </a:t>
            </a:r>
            <a:br>
              <a:rPr lang="ru-RU" sz="3200" b="1" dirty="0" smtClean="0">
                <a:latin typeface="Times New Roman" panose="02020603050405020304" pitchFamily="18" charset="0"/>
                <a:cs typeface="Times New Roman" panose="02020603050405020304" pitchFamily="18" charset="0"/>
              </a:rPr>
            </a:br>
            <a:r>
              <a:rPr lang="ru-RU" sz="3200" b="1" dirty="0" smtClean="0">
                <a:latin typeface="Times New Roman" panose="02020603050405020304" pitchFamily="18" charset="0"/>
                <a:cs typeface="Times New Roman" panose="02020603050405020304" pitchFamily="18" charset="0"/>
              </a:rPr>
              <a:t>на технологической платформе «Сириус»</a:t>
            </a:r>
            <a:endParaRPr lang="ru-RU" sz="32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marL="0" indent="0" algn="ctr">
              <a:buNone/>
            </a:pPr>
            <a:r>
              <a:rPr lang="ru-RU" dirty="0" smtClean="0">
                <a:latin typeface="Times New Roman" panose="02020603050405020304" pitchFamily="18" charset="0"/>
                <a:cs typeface="Times New Roman" panose="02020603050405020304" pitchFamily="18" charset="0"/>
              </a:rPr>
              <a:t>Время, отведенное на выполнение заданий для каждого общеобразовательного предмета и класса, указывается непосредственно в тексте заданий, а также публикуется на официальном сайте олимпиады </a:t>
            </a:r>
            <a:r>
              <a:rPr lang="ru-RU" dirty="0" smtClean="0">
                <a:latin typeface="Times New Roman" panose="02020603050405020304" pitchFamily="18" charset="0"/>
                <a:cs typeface="Times New Roman" panose="02020603050405020304" pitchFamily="18" charset="0"/>
                <a:hlinkClick r:id="rId2"/>
              </a:rPr>
              <a:t>siriusolymp.ru</a:t>
            </a:r>
            <a:r>
              <a:rPr lang="ru-RU" dirty="0" smtClean="0">
                <a:latin typeface="Times New Roman" panose="02020603050405020304" pitchFamily="18" charset="0"/>
                <a:cs typeface="Times New Roman" panose="02020603050405020304" pitchFamily="18" charset="0"/>
              </a:rPr>
              <a:t>. Участник олимпиады может приступить к выполнению заданий в любое время, начиная с 8:00 по местному времени. Работа должна быть сдана участником до окончания отведенного на выполнение времени, но не позже 20:00 по местному времени. В случае, если работа не была сдана участником до окончания отведенного на выполнение времени, сохраненные ответы будут направлены на проверку автоматически.</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114058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752</Words>
  <Application>Microsoft Office PowerPoint</Application>
  <PresentationFormat>Широкоэкранный</PresentationFormat>
  <Paragraphs>53</Paragraphs>
  <Slides>17</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17</vt:i4>
      </vt:variant>
    </vt:vector>
  </HeadingPairs>
  <TitlesOfParts>
    <vt:vector size="22" baseType="lpstr">
      <vt:lpstr>Arial</vt:lpstr>
      <vt:lpstr>Calibri</vt:lpstr>
      <vt:lpstr>Calibri Light</vt:lpstr>
      <vt:lpstr>Times New Roman</vt:lpstr>
      <vt:lpstr>Тема Office</vt:lpstr>
      <vt:lpstr>Требования к проведению школьного этапа всероссийской олимпиады школьников 2021/22 учебного года на технологической платформе «Сириус» </vt:lpstr>
      <vt:lpstr>Школьный этап всероссийской олимпиады школьников  на технологической платформе «Сириус»</vt:lpstr>
      <vt:lpstr>Школьный этап всероссийской олимпиады школьников  на технологической платформе «Сириус»</vt:lpstr>
      <vt:lpstr>Школьный этап всероссийской олимпиады школьников  на технологической платформе «Сириус»</vt:lpstr>
      <vt:lpstr>Школьный этап всероссийской олимпиады школьников  на технологической платформе «Сириус»</vt:lpstr>
      <vt:lpstr>Школьный этап всероссийской олимпиады школьников  на технологической платформе «Сириус»</vt:lpstr>
      <vt:lpstr>Школьный этап всероссийской олимпиады школьников  на технологической платформе «Сириус»</vt:lpstr>
      <vt:lpstr>Школьный этап всероссийской олимпиады школьников  на технологической платформе «Сириус»</vt:lpstr>
      <vt:lpstr>Школьный этап всероссийской олимпиады школьников  на технологической платформе «Сириус»</vt:lpstr>
      <vt:lpstr>Школьный этап всероссийской олимпиады школьников  на технологической платформе «Сириус»</vt:lpstr>
      <vt:lpstr>Школьный этап всероссийской олимпиады школьников  на технологической платформе «Сириус»</vt:lpstr>
      <vt:lpstr>Школьный этап всероссийской олимпиады школьников  на технологической платформе «Сириус»</vt:lpstr>
      <vt:lpstr>Школьный этап всероссийской олимпиады школьников  на технологической платформе «Сириус»</vt:lpstr>
      <vt:lpstr>Школьный этап всероссийской олимпиады школьников  на технологической платформе «Сириус»</vt:lpstr>
      <vt:lpstr>Школьный этап всероссийской олимпиады школьников  на технологической платформе «Сириус»</vt:lpstr>
      <vt:lpstr>Школьный этап всероссийской олимпиады школьников  на технологической платформе «Сириус»</vt:lpstr>
      <vt:lpstr>Требования к проведению школьного этапа всероссийской олимпиады школьников 2021/22 учебного года на технологической платформе «Сириус»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Требования к проведению школьного этапа всероссийской олимпиады школьников 2021/22 учебного года на технологической платформе «Сириус.Курсы»</dc:title>
  <dc:creator>Сафарова Марина Леонидовна</dc:creator>
  <cp:lastModifiedBy>Сафарова Марина Леонидовна</cp:lastModifiedBy>
  <cp:revision>3</cp:revision>
  <dcterms:created xsi:type="dcterms:W3CDTF">2021-09-02T12:05:33Z</dcterms:created>
  <dcterms:modified xsi:type="dcterms:W3CDTF">2021-09-02T12:23:11Z</dcterms:modified>
</cp:coreProperties>
</file>