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6"/>
  </p:notesMasterIdLst>
  <p:sldIdLst>
    <p:sldId id="256" r:id="rId2"/>
    <p:sldId id="257" r:id="rId3"/>
    <p:sldId id="282" r:id="rId4"/>
    <p:sldId id="258" r:id="rId5"/>
    <p:sldId id="284" r:id="rId6"/>
    <p:sldId id="259" r:id="rId7"/>
    <p:sldId id="260" r:id="rId8"/>
    <p:sldId id="264" r:id="rId9"/>
    <p:sldId id="265" r:id="rId10"/>
    <p:sldId id="269" r:id="rId11"/>
    <p:sldId id="268" r:id="rId12"/>
    <p:sldId id="289" r:id="rId13"/>
    <p:sldId id="288" r:id="rId14"/>
    <p:sldId id="266" r:id="rId15"/>
    <p:sldId id="267" r:id="rId16"/>
    <p:sldId id="270" r:id="rId17"/>
    <p:sldId id="261" r:id="rId18"/>
    <p:sldId id="263" r:id="rId19"/>
    <p:sldId id="272" r:id="rId20"/>
    <p:sldId id="273" r:id="rId21"/>
    <p:sldId id="274" r:id="rId22"/>
    <p:sldId id="275" r:id="rId23"/>
    <p:sldId id="286" r:id="rId24"/>
    <p:sldId id="285" r:id="rId25"/>
    <p:sldId id="277" r:id="rId26"/>
    <p:sldId id="283" r:id="rId27"/>
    <p:sldId id="280" r:id="rId28"/>
    <p:sldId id="287" r:id="rId29"/>
    <p:sldId id="276" r:id="rId30"/>
    <p:sldId id="281" r:id="rId31"/>
    <p:sldId id="278" r:id="rId32"/>
    <p:sldId id="279" r:id="rId33"/>
    <p:sldId id="290" r:id="rId34"/>
    <p:sldId id="262"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CAB3D9-F2B3-476C-95F0-856F9C38FDE6}" type="datetimeFigureOut">
              <a:rPr lang="ru-RU" smtClean="0"/>
              <a:t>09.12.2021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CD25B8-7842-4A50-8BB5-DE979BA81940}" type="slidenum">
              <a:rPr lang="ru-RU" smtClean="0"/>
              <a:t>‹#›</a:t>
            </a:fld>
            <a:endParaRPr lang="ru-RU"/>
          </a:p>
        </p:txBody>
      </p:sp>
    </p:spTree>
    <p:extLst>
      <p:ext uri="{BB962C8B-B14F-4D97-AF65-F5344CB8AC3E}">
        <p14:creationId xmlns:p14="http://schemas.microsoft.com/office/powerpoint/2010/main" val="270920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1CD25B8-7842-4A50-8BB5-DE979BA81940}" type="slidenum">
              <a:rPr lang="ru-RU" smtClean="0"/>
              <a:t>3</a:t>
            </a:fld>
            <a:endParaRPr lang="ru-RU"/>
          </a:p>
        </p:txBody>
      </p:sp>
    </p:spTree>
    <p:extLst>
      <p:ext uri="{BB962C8B-B14F-4D97-AF65-F5344CB8AC3E}">
        <p14:creationId xmlns:p14="http://schemas.microsoft.com/office/powerpoint/2010/main" val="426451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1CD25B8-7842-4A50-8BB5-DE979BA81940}" type="slidenum">
              <a:rPr lang="ru-RU" smtClean="0"/>
              <a:t>26</a:t>
            </a:fld>
            <a:endParaRPr lang="ru-RU"/>
          </a:p>
        </p:txBody>
      </p:sp>
    </p:spTree>
    <p:extLst>
      <p:ext uri="{BB962C8B-B14F-4D97-AF65-F5344CB8AC3E}">
        <p14:creationId xmlns:p14="http://schemas.microsoft.com/office/powerpoint/2010/main" val="202688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1CD25B8-7842-4A50-8BB5-DE979BA81940}" type="slidenum">
              <a:rPr lang="ru-RU" smtClean="0"/>
              <a:t>27</a:t>
            </a:fld>
            <a:endParaRPr lang="ru-RU"/>
          </a:p>
        </p:txBody>
      </p:sp>
    </p:spTree>
    <p:extLst>
      <p:ext uri="{BB962C8B-B14F-4D97-AF65-F5344CB8AC3E}">
        <p14:creationId xmlns:p14="http://schemas.microsoft.com/office/powerpoint/2010/main" val="202688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09.12.2021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09.12.2021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prsgim.edu.yar.ru/rip/2021/materiali/mms/seminar_fg_shkolnikov_v_sve_57/fg_i_fgos__1.pdf" TargetMode="External"/><Relationship Id="rId3" Type="http://schemas.openxmlformats.org/officeDocument/2006/relationships/hyperlink" Target="https://rosuchebnik.ru/material/laboratoriya-funktsionalnoy-gramotnosti/" TargetMode="External"/><Relationship Id="rId7" Type="http://schemas.openxmlformats.org/officeDocument/2006/relationships/hyperlink" Target="https://uchitel.club/" TargetMode="External"/><Relationship Id="rId2" Type="http://schemas.openxmlformats.org/officeDocument/2006/relationships/hyperlink" Target="https://&#1088;&#1094;&#1080;&#1080;&#1086;&#1082;&#1086;.&#1088;&#1092;/upload/medialibrary/193/2020.09.24_FG_Oryel.pdf" TargetMode="External"/><Relationship Id="rId1" Type="http://schemas.openxmlformats.org/officeDocument/2006/relationships/slideLayout" Target="../slideLayouts/slideLayout2.xml"/><Relationship Id="rId6" Type="http://schemas.openxmlformats.org/officeDocument/2006/relationships/hyperlink" Target="https://media.prosv.ru/content/?situations=true" TargetMode="External"/><Relationship Id="rId5" Type="http://schemas.openxmlformats.org/officeDocument/2006/relationships/hyperlink" Target="https://fipi.ru/otkrytyy-bank-zadaniy-dlya-otsenki-yestestvennonauchnoy-gramotnosti" TargetMode="External"/><Relationship Id="rId4" Type="http://schemas.openxmlformats.org/officeDocument/2006/relationships/hyperlink" Target="http://skiv.instrao.ru/support/demonstratsionnye-materialya/estestvennonauchnaya-gramotnost.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412777"/>
            <a:ext cx="7846640" cy="2664296"/>
          </a:xfrm>
        </p:spPr>
        <p:txBody>
          <a:bodyPr>
            <a:normAutofit/>
          </a:bodyPr>
          <a:lstStyle/>
          <a:p>
            <a:r>
              <a:rPr lang="ru-RU" sz="3600" b="1" dirty="0" smtClean="0">
                <a:solidFill>
                  <a:srgbClr val="00B0F0"/>
                </a:solidFill>
              </a:rPr>
              <a:t>СИСТЕМНЫЙ ПОДХОД </a:t>
            </a:r>
            <a:br>
              <a:rPr lang="ru-RU" sz="3600" b="1" dirty="0" smtClean="0">
                <a:solidFill>
                  <a:srgbClr val="00B0F0"/>
                </a:solidFill>
              </a:rPr>
            </a:br>
            <a:r>
              <a:rPr lang="ru-RU" sz="3600" b="1" dirty="0" smtClean="0">
                <a:solidFill>
                  <a:srgbClr val="00B0F0"/>
                </a:solidFill>
              </a:rPr>
              <a:t>К ФОРМИРОВАНИЮ ФУНКЦИОНАЛЬНОЙ ГРАМОТНОСТИ ОБУЧАЮЩИХСЯ В УСЛОВИЯХ ФГОС</a:t>
            </a:r>
            <a:endParaRPr lang="ru-RU" sz="3600" b="1" dirty="0">
              <a:solidFill>
                <a:srgbClr val="00B0F0"/>
              </a:solidFill>
            </a:endParaRPr>
          </a:p>
        </p:txBody>
      </p:sp>
      <p:sp>
        <p:nvSpPr>
          <p:cNvPr id="5" name="Подзаголовок 4"/>
          <p:cNvSpPr>
            <a:spLocks noGrp="1"/>
          </p:cNvSpPr>
          <p:nvPr>
            <p:ph type="subTitle" idx="1"/>
          </p:nvPr>
        </p:nvSpPr>
        <p:spPr>
          <a:xfrm>
            <a:off x="6372200" y="5877272"/>
            <a:ext cx="2552328" cy="828610"/>
          </a:xfrm>
        </p:spPr>
        <p:txBody>
          <a:bodyPr>
            <a:normAutofit fontScale="85000" lnSpcReduction="20000"/>
          </a:bodyPr>
          <a:lstStyle/>
          <a:p>
            <a:r>
              <a:rPr lang="ru-RU" sz="2000" dirty="0" smtClean="0"/>
              <a:t>Бурундукова Е.Н., </a:t>
            </a:r>
          </a:p>
          <a:p>
            <a:r>
              <a:rPr lang="ru-RU" sz="2000" dirty="0" smtClean="0"/>
              <a:t>учитель биологии </a:t>
            </a:r>
          </a:p>
          <a:p>
            <a:r>
              <a:rPr lang="ru-RU" sz="2000" dirty="0" smtClean="0"/>
              <a:t>МБОУ СОШ №5</a:t>
            </a:r>
            <a:endParaRPr lang="ru-RU"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077072"/>
            <a:ext cx="3922039" cy="264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239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035597465"/>
              </p:ext>
            </p:extLst>
          </p:nvPr>
        </p:nvGraphicFramePr>
        <p:xfrm>
          <a:off x="467544" y="1052736"/>
          <a:ext cx="8229600" cy="5491480"/>
        </p:xfrm>
        <a:graphic>
          <a:graphicData uri="http://schemas.openxmlformats.org/drawingml/2006/table">
            <a:tbl>
              <a:tblPr firstRow="1" bandRow="1">
                <a:tableStyleId>{5C22544A-7EE6-4342-B048-85BDC9FD1C3A}</a:tableStyleId>
              </a:tblPr>
              <a:tblGrid>
                <a:gridCol w="3816424"/>
                <a:gridCol w="4413176"/>
              </a:tblGrid>
              <a:tr h="370840">
                <a:tc>
                  <a:txBody>
                    <a:bodyPr/>
                    <a:lstStyle/>
                    <a:p>
                      <a:pPr algn="ctr"/>
                      <a:r>
                        <a:rPr lang="ru-RU" dirty="0" smtClean="0"/>
                        <a:t>КОМПЕТЕНЦИИ</a:t>
                      </a:r>
                      <a:endParaRPr lang="ru-RU" dirty="0"/>
                    </a:p>
                  </a:txBody>
                  <a:tcPr/>
                </a:tc>
                <a:tc>
                  <a:txBody>
                    <a:bodyPr/>
                    <a:lstStyle/>
                    <a:p>
                      <a:pPr algn="ctr"/>
                      <a:r>
                        <a:rPr lang="ru-RU" dirty="0" smtClean="0">
                          <a:effectLst/>
                          <a:latin typeface="Arial"/>
                        </a:rPr>
                        <a:t>Умения, раскрывающие содержание ЕНГ</a:t>
                      </a:r>
                      <a:endParaRPr lang="ru-RU" dirty="0"/>
                    </a:p>
                  </a:txBody>
                  <a:tcPr/>
                </a:tc>
              </a:tr>
              <a:tr h="370840">
                <a:tc>
                  <a:txBody>
                    <a:bodyPr/>
                    <a:lstStyle/>
                    <a:p>
                      <a:pPr algn="ctr"/>
                      <a:r>
                        <a:rPr lang="ru-RU" sz="2400" b="1" dirty="0" smtClean="0">
                          <a:latin typeface="Times New Roman" panose="02020603050405020304" pitchFamily="18" charset="0"/>
                          <a:cs typeface="Times New Roman" panose="02020603050405020304" pitchFamily="18" charset="0"/>
                        </a:rPr>
                        <a:t>Понимание особенностей естественнонаучного исследования</a:t>
                      </a:r>
                      <a:endParaRPr lang="ru-RU" sz="2400" b="1"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Распознавать и формулировать </a:t>
                      </a:r>
                    </a:p>
                    <a:p>
                      <a:pPr algn="ctr"/>
                      <a:r>
                        <a:rPr lang="ru-RU" dirty="0" smtClean="0">
                          <a:latin typeface="Times New Roman" panose="02020603050405020304" pitchFamily="18" charset="0"/>
                          <a:cs typeface="Times New Roman" panose="02020603050405020304" pitchFamily="18" charset="0"/>
                        </a:rPr>
                        <a:t>цель данного исследования </a:t>
                      </a:r>
                      <a:endParaRPr lang="ru-RU" dirty="0">
                        <a:latin typeface="Times New Roman" panose="02020603050405020304" pitchFamily="18" charset="0"/>
                        <a:cs typeface="Times New Roman" panose="02020603050405020304" pitchFamily="18" charset="0"/>
                      </a:endParaRPr>
                    </a:p>
                  </a:txBody>
                  <a:tcPr/>
                </a:tc>
              </a:tr>
              <a:tr h="370840">
                <a:tc>
                  <a:txBody>
                    <a:bodyPr/>
                    <a:lstStyle/>
                    <a:p>
                      <a:pPr algn="ctr"/>
                      <a:endParaRPr lang="ru-RU" dirty="0"/>
                    </a:p>
                  </a:txBody>
                  <a:tcPr/>
                </a:tc>
                <a:tc>
                  <a:txBody>
                    <a:bodyPr/>
                    <a:lstStyle/>
                    <a:p>
                      <a:pPr algn="ctr"/>
                      <a:r>
                        <a:rPr lang="ru-RU" dirty="0" smtClean="0">
                          <a:effectLst/>
                          <a:latin typeface="Times New Roman" panose="02020603050405020304" pitchFamily="18" charset="0"/>
                          <a:cs typeface="Times New Roman" panose="02020603050405020304" pitchFamily="18" charset="0"/>
                        </a:rPr>
                        <a:t>Предлагать или оценивать способ </a:t>
                      </a:r>
                    </a:p>
                    <a:p>
                      <a:pPr algn="ctr"/>
                      <a:r>
                        <a:rPr lang="ru-RU" dirty="0" smtClean="0">
                          <a:effectLst/>
                          <a:latin typeface="Times New Roman" panose="02020603050405020304" pitchFamily="18" charset="0"/>
                          <a:cs typeface="Times New Roman" panose="02020603050405020304" pitchFamily="18" charset="0"/>
                        </a:rPr>
                        <a:t>научного исследования данного </a:t>
                      </a:r>
                    </a:p>
                    <a:p>
                      <a:pPr algn="ctr"/>
                      <a:r>
                        <a:rPr lang="ru-RU" dirty="0" smtClean="0">
                          <a:effectLst/>
                          <a:latin typeface="Times New Roman" panose="02020603050405020304" pitchFamily="18" charset="0"/>
                          <a:cs typeface="Times New Roman" panose="02020603050405020304" pitchFamily="18" charset="0"/>
                        </a:rPr>
                        <a:t>вопроса </a:t>
                      </a:r>
                      <a:endParaRPr lang="ru-RU" dirty="0">
                        <a:latin typeface="Times New Roman" panose="02020603050405020304" pitchFamily="18" charset="0"/>
                        <a:cs typeface="Times New Roman" panose="02020603050405020304" pitchFamily="18" charset="0"/>
                      </a:endParaRPr>
                    </a:p>
                  </a:txBody>
                  <a:tcPr/>
                </a:tc>
              </a:tr>
              <a:tr h="370840">
                <a:tc>
                  <a:txBody>
                    <a:bodyPr/>
                    <a:lstStyle/>
                    <a:p>
                      <a:pPr algn="ctr"/>
                      <a:endParaRPr lang="ru-RU"/>
                    </a:p>
                  </a:txBody>
                  <a:tcPr/>
                </a:tc>
                <a:tc>
                  <a:txBody>
                    <a:bodyPr/>
                    <a:lstStyle/>
                    <a:p>
                      <a:pPr algn="ctr"/>
                      <a:r>
                        <a:rPr lang="ru-RU" dirty="0" smtClean="0">
                          <a:effectLst/>
                          <a:latin typeface="Times New Roman" panose="02020603050405020304" pitchFamily="18" charset="0"/>
                          <a:cs typeface="Times New Roman" panose="02020603050405020304" pitchFamily="18" charset="0"/>
                        </a:rPr>
                        <a:t>Выдвигать объяснительные </a:t>
                      </a:r>
                    </a:p>
                    <a:p>
                      <a:pPr algn="ctr"/>
                      <a:r>
                        <a:rPr lang="ru-RU" dirty="0" smtClean="0">
                          <a:effectLst/>
                          <a:latin typeface="Times New Roman" panose="02020603050405020304" pitchFamily="18" charset="0"/>
                          <a:cs typeface="Times New Roman" panose="02020603050405020304" pitchFamily="18" charset="0"/>
                        </a:rPr>
                        <a:t>гипотезы и предлагать способы </a:t>
                      </a:r>
                    </a:p>
                    <a:p>
                      <a:pPr algn="ctr"/>
                      <a:r>
                        <a:rPr lang="ru-RU" dirty="0" smtClean="0">
                          <a:effectLst/>
                          <a:latin typeface="Times New Roman" panose="02020603050405020304" pitchFamily="18" charset="0"/>
                          <a:cs typeface="Times New Roman" panose="02020603050405020304" pitchFamily="18" charset="0"/>
                        </a:rPr>
                        <a:t>их проверки </a:t>
                      </a:r>
                      <a:endParaRPr lang="ru-RU" dirty="0">
                        <a:latin typeface="Times New Roman" panose="02020603050405020304" pitchFamily="18" charset="0"/>
                        <a:cs typeface="Times New Roman" panose="02020603050405020304" pitchFamily="18" charset="0"/>
                      </a:endParaRPr>
                    </a:p>
                  </a:txBody>
                  <a:tcPr/>
                </a:tc>
              </a:tr>
              <a:tr h="370840">
                <a:tc>
                  <a:txBody>
                    <a:bodyPr/>
                    <a:lstStyle/>
                    <a:p>
                      <a:pPr algn="ctr"/>
                      <a:endParaRPr lang="ru-RU"/>
                    </a:p>
                  </a:txBody>
                  <a:tcPr/>
                </a:tc>
                <a:tc>
                  <a:txBody>
                    <a:bodyPr/>
                    <a:lstStyle/>
                    <a:p>
                      <a:pPr algn="ctr"/>
                      <a:r>
                        <a:rPr lang="ru-RU" dirty="0" smtClean="0">
                          <a:effectLst/>
                          <a:latin typeface="Times New Roman" panose="02020603050405020304" pitchFamily="18" charset="0"/>
                          <a:cs typeface="Times New Roman" panose="02020603050405020304" pitchFamily="18" charset="0"/>
                        </a:rPr>
                        <a:t>Описывать и оценивать способы, </a:t>
                      </a:r>
                    </a:p>
                    <a:p>
                      <a:pPr algn="ctr"/>
                      <a:r>
                        <a:rPr lang="ru-RU" dirty="0" smtClean="0">
                          <a:effectLst/>
                          <a:latin typeface="Times New Roman" panose="02020603050405020304" pitchFamily="18" charset="0"/>
                          <a:cs typeface="Times New Roman" panose="02020603050405020304" pitchFamily="18" charset="0"/>
                        </a:rPr>
                        <a:t>которые используют учёные, </a:t>
                      </a:r>
                    </a:p>
                    <a:p>
                      <a:pPr algn="ctr"/>
                      <a:r>
                        <a:rPr lang="ru-RU" dirty="0" smtClean="0">
                          <a:effectLst/>
                          <a:latin typeface="Times New Roman" panose="02020603050405020304" pitchFamily="18" charset="0"/>
                          <a:cs typeface="Times New Roman" panose="02020603050405020304" pitchFamily="18" charset="0"/>
                        </a:rPr>
                        <a:t>чтобы обеспечить надёжность </a:t>
                      </a:r>
                    </a:p>
                    <a:p>
                      <a:pPr algn="ctr"/>
                      <a:r>
                        <a:rPr lang="ru-RU" dirty="0" smtClean="0">
                          <a:effectLst/>
                          <a:latin typeface="Times New Roman" panose="02020603050405020304" pitchFamily="18" charset="0"/>
                          <a:cs typeface="Times New Roman" panose="02020603050405020304" pitchFamily="18" charset="0"/>
                        </a:rPr>
                        <a:t>данных и достоверность </a:t>
                      </a:r>
                    </a:p>
                    <a:p>
                      <a:pPr algn="ctr"/>
                      <a:r>
                        <a:rPr lang="ru-RU" dirty="0" smtClean="0">
                          <a:effectLst/>
                          <a:latin typeface="Times New Roman" panose="02020603050405020304" pitchFamily="18" charset="0"/>
                          <a:cs typeface="Times New Roman" panose="02020603050405020304" pitchFamily="18" charset="0"/>
                        </a:rPr>
                        <a:t>объяснений </a:t>
                      </a:r>
                      <a:endParaRPr lang="ru-RU" dirty="0">
                        <a:latin typeface="Times New Roman" panose="02020603050405020304" pitchFamily="18" charset="0"/>
                        <a:cs typeface="Times New Roman" panose="02020603050405020304" pitchFamily="18" charset="0"/>
                      </a:endParaRPr>
                    </a:p>
                  </a:txBody>
                  <a:tcPr/>
                </a:tc>
              </a:tr>
              <a:tr h="370840">
                <a:tc>
                  <a:txBody>
                    <a:bodyPr/>
                    <a:lstStyle/>
                    <a:p>
                      <a:endParaRPr lang="ru-RU"/>
                    </a:p>
                  </a:txBody>
                  <a:tcPr/>
                </a:tc>
                <a:tc>
                  <a:txBody>
                    <a:bodyPr/>
                    <a:lstStyle/>
                    <a:p>
                      <a:endParaRPr lang="ru-RU" dirty="0"/>
                    </a:p>
                  </a:txBody>
                  <a:tcPr/>
                </a:tc>
              </a:tr>
            </a:tbl>
          </a:graphicData>
        </a:graphic>
      </p:graphicFrame>
      <p:sp>
        <p:nvSpPr>
          <p:cNvPr id="5" name="Заголовок 1"/>
          <p:cNvSpPr>
            <a:spLocks noGrp="1"/>
          </p:cNvSpPr>
          <p:nvPr>
            <p:ph type="title"/>
          </p:nvPr>
        </p:nvSpPr>
        <p:spPr>
          <a:xfrm>
            <a:off x="457200" y="274638"/>
            <a:ext cx="8229600" cy="633412"/>
          </a:xfrm>
        </p:spPr>
        <p:txBody>
          <a:bodyPr>
            <a:noAutofit/>
          </a:bodyPr>
          <a:lstStyle/>
          <a:p>
            <a:r>
              <a:rPr lang="ru-RU" sz="2800" b="1" dirty="0" smtClean="0">
                <a:solidFill>
                  <a:srgbClr val="0070C0"/>
                </a:solidFill>
              </a:rPr>
              <a:t>Основные </a:t>
            </a:r>
            <a:r>
              <a:rPr lang="ru-RU" sz="2800" b="1" dirty="0">
                <a:solidFill>
                  <a:srgbClr val="0070C0"/>
                </a:solidFill>
              </a:rPr>
              <a:t>подходы к оценке естественнонаучной грамотности учащихся основной школы</a:t>
            </a:r>
          </a:p>
        </p:txBody>
      </p:sp>
    </p:spTree>
    <p:extLst>
      <p:ext uri="{BB962C8B-B14F-4D97-AF65-F5344CB8AC3E}">
        <p14:creationId xmlns:p14="http://schemas.microsoft.com/office/powerpoint/2010/main" val="3240001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073957858"/>
              </p:ext>
            </p:extLst>
          </p:nvPr>
        </p:nvGraphicFramePr>
        <p:xfrm>
          <a:off x="467544" y="1052736"/>
          <a:ext cx="8229600" cy="53086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ru-RU" dirty="0" smtClean="0"/>
                        <a:t>КОМПЕТЕНЦИИ</a:t>
                      </a:r>
                      <a:endParaRPr lang="ru-RU" dirty="0"/>
                    </a:p>
                  </a:txBody>
                  <a:tcPr/>
                </a:tc>
                <a:tc>
                  <a:txBody>
                    <a:bodyPr/>
                    <a:lstStyle/>
                    <a:p>
                      <a:pPr algn="ctr"/>
                      <a:r>
                        <a:rPr lang="ru-RU" dirty="0" smtClean="0">
                          <a:effectLst/>
                          <a:latin typeface="Arial"/>
                        </a:rPr>
                        <a:t>Умения, раскрывающие содержание ЕНГ</a:t>
                      </a:r>
                      <a:endParaRPr lang="ru-RU" dirty="0"/>
                    </a:p>
                  </a:txBody>
                  <a:tcPr/>
                </a:tc>
              </a:tr>
              <a:tr h="370840">
                <a:tc>
                  <a:txBody>
                    <a:bodyPr/>
                    <a:lstStyle/>
                    <a:p>
                      <a:pPr algn="ctr"/>
                      <a:r>
                        <a:rPr lang="ru-RU" sz="2400" b="1" dirty="0" smtClean="0">
                          <a:latin typeface="Times New Roman" panose="02020603050405020304" pitchFamily="18" charset="0"/>
                          <a:cs typeface="Times New Roman" panose="02020603050405020304" pitchFamily="18" charset="0"/>
                        </a:rPr>
                        <a:t>Интерпретация данных и использование научных </a:t>
                      </a:r>
                    </a:p>
                    <a:p>
                      <a:pPr algn="ctr"/>
                      <a:r>
                        <a:rPr lang="ru-RU" sz="2400" b="1" dirty="0" smtClean="0">
                          <a:latin typeface="Times New Roman" panose="02020603050405020304" pitchFamily="18" charset="0"/>
                          <a:cs typeface="Times New Roman" panose="02020603050405020304" pitchFamily="18" charset="0"/>
                        </a:rPr>
                        <a:t>доказательств для получения выводов </a:t>
                      </a:r>
                      <a:endParaRPr lang="ru-RU" sz="2400" b="1"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Анализировать, </a:t>
                      </a:r>
                    </a:p>
                    <a:p>
                      <a:pPr algn="ctr"/>
                      <a:r>
                        <a:rPr lang="ru-RU" dirty="0" smtClean="0">
                          <a:latin typeface="Times New Roman" panose="02020603050405020304" pitchFamily="18" charset="0"/>
                          <a:cs typeface="Times New Roman" panose="02020603050405020304" pitchFamily="18" charset="0"/>
                        </a:rPr>
                        <a:t>интерпретировать данные и </a:t>
                      </a:r>
                    </a:p>
                    <a:p>
                      <a:pPr algn="ctr"/>
                      <a:r>
                        <a:rPr lang="ru-RU" dirty="0" smtClean="0">
                          <a:latin typeface="Times New Roman" panose="02020603050405020304" pitchFamily="18" charset="0"/>
                          <a:cs typeface="Times New Roman" panose="02020603050405020304" pitchFamily="18" charset="0"/>
                        </a:rPr>
                        <a:t>делать соответствующие выводы</a:t>
                      </a:r>
                      <a:endParaRPr lang="ru-RU" dirty="0">
                        <a:latin typeface="Times New Roman" panose="02020603050405020304" pitchFamily="18" charset="0"/>
                        <a:cs typeface="Times New Roman" panose="02020603050405020304" pitchFamily="18" charset="0"/>
                      </a:endParaRPr>
                    </a:p>
                  </a:txBody>
                  <a:tcPr/>
                </a:tc>
              </a:tr>
              <a:tr h="370840">
                <a:tc>
                  <a:txBody>
                    <a:bodyPr/>
                    <a:lstStyle/>
                    <a:p>
                      <a:pPr algn="ctr"/>
                      <a:endParaRPr lang="ru-RU" dirty="0"/>
                    </a:p>
                  </a:txBody>
                  <a:tcPr/>
                </a:tc>
                <a:tc>
                  <a:txBody>
                    <a:bodyPr/>
                    <a:lstStyle/>
                    <a:p>
                      <a:pPr algn="ctr"/>
                      <a:r>
                        <a:rPr lang="ru-RU" dirty="0" smtClean="0">
                          <a:effectLst/>
                          <a:latin typeface="Times New Roman" panose="02020603050405020304" pitchFamily="18" charset="0"/>
                          <a:cs typeface="Times New Roman" panose="02020603050405020304" pitchFamily="18" charset="0"/>
                        </a:rPr>
                        <a:t>Преобразовывать одну форму </a:t>
                      </a:r>
                    </a:p>
                    <a:p>
                      <a:pPr algn="ctr"/>
                      <a:r>
                        <a:rPr lang="ru-RU" dirty="0" smtClean="0">
                          <a:effectLst/>
                          <a:latin typeface="Times New Roman" panose="02020603050405020304" pitchFamily="18" charset="0"/>
                          <a:cs typeface="Times New Roman" panose="02020603050405020304" pitchFamily="18" charset="0"/>
                        </a:rPr>
                        <a:t>представления данных в другую</a:t>
                      </a:r>
                      <a:endParaRPr lang="ru-RU" dirty="0">
                        <a:latin typeface="Times New Roman" panose="02020603050405020304" pitchFamily="18" charset="0"/>
                        <a:cs typeface="Times New Roman" panose="02020603050405020304" pitchFamily="18" charset="0"/>
                      </a:endParaRPr>
                    </a:p>
                  </a:txBody>
                  <a:tcPr/>
                </a:tc>
              </a:tr>
              <a:tr h="370840">
                <a:tc>
                  <a:txBody>
                    <a:bodyPr/>
                    <a:lstStyle/>
                    <a:p>
                      <a:pPr algn="ctr"/>
                      <a:endParaRPr lang="ru-RU"/>
                    </a:p>
                  </a:txBody>
                  <a:tcPr/>
                </a:tc>
                <a:tc>
                  <a:txBody>
                    <a:bodyPr/>
                    <a:lstStyle/>
                    <a:p>
                      <a:pPr algn="ctr"/>
                      <a:r>
                        <a:rPr lang="ru-RU" dirty="0" smtClean="0">
                          <a:effectLst/>
                          <a:latin typeface="Times New Roman" panose="02020603050405020304" pitchFamily="18" charset="0"/>
                          <a:cs typeface="Times New Roman" panose="02020603050405020304" pitchFamily="18" charset="0"/>
                        </a:rPr>
                        <a:t>Распознавать допущения, </a:t>
                      </a:r>
                    </a:p>
                    <a:p>
                      <a:pPr algn="ctr"/>
                      <a:r>
                        <a:rPr lang="ru-RU" dirty="0" smtClean="0">
                          <a:effectLst/>
                          <a:latin typeface="Times New Roman" panose="02020603050405020304" pitchFamily="18" charset="0"/>
                          <a:cs typeface="Times New Roman" panose="02020603050405020304" pitchFamily="18" charset="0"/>
                        </a:rPr>
                        <a:t>доказательства и рассуждения в </a:t>
                      </a:r>
                    </a:p>
                    <a:p>
                      <a:pPr algn="ctr"/>
                      <a:r>
                        <a:rPr lang="ru-RU" dirty="0" smtClean="0">
                          <a:effectLst/>
                          <a:latin typeface="Times New Roman" panose="02020603050405020304" pitchFamily="18" charset="0"/>
                          <a:cs typeface="Times New Roman" panose="02020603050405020304" pitchFamily="18" charset="0"/>
                        </a:rPr>
                        <a:t>научных текстах </a:t>
                      </a:r>
                      <a:endParaRPr lang="ru-RU" dirty="0">
                        <a:latin typeface="Times New Roman" panose="02020603050405020304" pitchFamily="18" charset="0"/>
                        <a:cs typeface="Times New Roman" panose="02020603050405020304" pitchFamily="18" charset="0"/>
                      </a:endParaRPr>
                    </a:p>
                  </a:txBody>
                  <a:tcPr/>
                </a:tc>
              </a:tr>
              <a:tr h="370840">
                <a:tc>
                  <a:txBody>
                    <a:bodyPr/>
                    <a:lstStyle/>
                    <a:p>
                      <a:pPr algn="ctr"/>
                      <a:endParaRPr lang="ru-RU" dirty="0"/>
                    </a:p>
                  </a:txBody>
                  <a:tcPr/>
                </a:tc>
                <a:tc>
                  <a:txBody>
                    <a:bodyPr/>
                    <a:lstStyle/>
                    <a:p>
                      <a:pPr algn="ctr"/>
                      <a:r>
                        <a:rPr lang="ru-RU" dirty="0" smtClean="0">
                          <a:effectLst/>
                          <a:latin typeface="Times New Roman" panose="02020603050405020304" pitchFamily="18" charset="0"/>
                          <a:cs typeface="Times New Roman" panose="02020603050405020304" pitchFamily="18" charset="0"/>
                        </a:rPr>
                        <a:t>Оценивать c научной точки </a:t>
                      </a:r>
                    </a:p>
                    <a:p>
                      <a:pPr algn="ctr"/>
                      <a:r>
                        <a:rPr lang="ru-RU" dirty="0" smtClean="0">
                          <a:effectLst/>
                          <a:latin typeface="Times New Roman" panose="02020603050405020304" pitchFamily="18" charset="0"/>
                          <a:cs typeface="Times New Roman" panose="02020603050405020304" pitchFamily="18" charset="0"/>
                        </a:rPr>
                        <a:t>зрения аргументы и </a:t>
                      </a:r>
                    </a:p>
                    <a:p>
                      <a:pPr algn="ctr"/>
                      <a:r>
                        <a:rPr lang="ru-RU" dirty="0" smtClean="0">
                          <a:effectLst/>
                          <a:latin typeface="Times New Roman" panose="02020603050405020304" pitchFamily="18" charset="0"/>
                          <a:cs typeface="Times New Roman" panose="02020603050405020304" pitchFamily="18" charset="0"/>
                        </a:rPr>
                        <a:t>доказательства из различных </a:t>
                      </a:r>
                    </a:p>
                    <a:p>
                      <a:pPr algn="ctr"/>
                      <a:r>
                        <a:rPr lang="ru-RU" dirty="0" smtClean="0">
                          <a:effectLst/>
                          <a:latin typeface="Times New Roman" panose="02020603050405020304" pitchFamily="18" charset="0"/>
                          <a:cs typeface="Times New Roman" panose="02020603050405020304" pitchFamily="18" charset="0"/>
                        </a:rPr>
                        <a:t>источников</a:t>
                      </a:r>
                      <a:endParaRPr lang="ru-RU" dirty="0">
                        <a:latin typeface="Times New Roman" panose="02020603050405020304" pitchFamily="18" charset="0"/>
                        <a:cs typeface="Times New Roman" panose="02020603050405020304" pitchFamily="18" charset="0"/>
                      </a:endParaRPr>
                    </a:p>
                  </a:txBody>
                  <a:tcPr/>
                </a:tc>
              </a:tr>
              <a:tr h="370840">
                <a:tc>
                  <a:txBody>
                    <a:bodyPr/>
                    <a:lstStyle/>
                    <a:p>
                      <a:endParaRPr lang="ru-RU"/>
                    </a:p>
                  </a:txBody>
                  <a:tcPr/>
                </a:tc>
                <a:tc>
                  <a:txBody>
                    <a:bodyPr/>
                    <a:lstStyle/>
                    <a:p>
                      <a:endParaRPr lang="ru-RU" dirty="0"/>
                    </a:p>
                  </a:txBody>
                  <a:tcPr/>
                </a:tc>
              </a:tr>
            </a:tbl>
          </a:graphicData>
        </a:graphic>
      </p:graphicFrame>
      <p:sp>
        <p:nvSpPr>
          <p:cNvPr id="5" name="Заголовок 1"/>
          <p:cNvSpPr>
            <a:spLocks noGrp="1"/>
          </p:cNvSpPr>
          <p:nvPr>
            <p:ph type="title"/>
          </p:nvPr>
        </p:nvSpPr>
        <p:spPr>
          <a:xfrm>
            <a:off x="457200" y="274638"/>
            <a:ext cx="8229600" cy="633412"/>
          </a:xfrm>
        </p:spPr>
        <p:txBody>
          <a:bodyPr>
            <a:noAutofit/>
          </a:bodyPr>
          <a:lstStyle/>
          <a:p>
            <a:r>
              <a:rPr lang="ru-RU" sz="2800" b="1" dirty="0" smtClean="0">
                <a:solidFill>
                  <a:srgbClr val="0070C0"/>
                </a:solidFill>
              </a:rPr>
              <a:t>Основные </a:t>
            </a:r>
            <a:r>
              <a:rPr lang="ru-RU" sz="2800" b="1" dirty="0">
                <a:solidFill>
                  <a:srgbClr val="0070C0"/>
                </a:solidFill>
              </a:rPr>
              <a:t>подходы к оценке естественнонаучной грамотности учащихся основной школы</a:t>
            </a:r>
          </a:p>
        </p:txBody>
      </p:sp>
    </p:spTree>
    <p:extLst>
      <p:ext uri="{BB962C8B-B14F-4D97-AF65-F5344CB8AC3E}">
        <p14:creationId xmlns:p14="http://schemas.microsoft.com/office/powerpoint/2010/main" val="407829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386096446"/>
              </p:ext>
            </p:extLst>
          </p:nvPr>
        </p:nvGraphicFramePr>
        <p:xfrm>
          <a:off x="107504" y="692696"/>
          <a:ext cx="8928992" cy="5765800"/>
        </p:xfrm>
        <a:graphic>
          <a:graphicData uri="http://schemas.openxmlformats.org/drawingml/2006/table">
            <a:tbl>
              <a:tblPr firstRow="1" bandRow="1">
                <a:tableStyleId>{5C22544A-7EE6-4342-B048-85BDC9FD1C3A}</a:tableStyleId>
              </a:tblPr>
              <a:tblGrid>
                <a:gridCol w="216024"/>
                <a:gridCol w="3768815"/>
                <a:gridCol w="4944153"/>
              </a:tblGrid>
              <a:tr h="370840">
                <a:tc>
                  <a:txBody>
                    <a:bodyPr/>
                    <a:lstStyle/>
                    <a:p>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Компетенции ЕНГ</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Требования ФГОС ООО к образовательным результатам</a:t>
                      </a:r>
                      <a:endParaRPr lang="ru-RU" sz="1400" dirty="0">
                        <a:latin typeface="Times New Roman" panose="02020603050405020304" pitchFamily="18" charset="0"/>
                        <a:cs typeface="Times New Roman" panose="02020603050405020304" pitchFamily="18" charset="0"/>
                      </a:endParaRPr>
                    </a:p>
                  </a:txBody>
                  <a:tcPr/>
                </a:tc>
              </a:tr>
              <a:tr h="370840">
                <a:tc>
                  <a:txBody>
                    <a:bodyPr/>
                    <a:lstStyle/>
                    <a:p>
                      <a:r>
                        <a:rPr lang="ru-RU" sz="1400" dirty="0" smtClean="0">
                          <a:solidFill>
                            <a:srgbClr val="002060"/>
                          </a:solidFill>
                          <a:latin typeface="Times New Roman" panose="02020603050405020304" pitchFamily="18" charset="0"/>
                          <a:cs typeface="Times New Roman" panose="02020603050405020304" pitchFamily="18" charset="0"/>
                        </a:rPr>
                        <a:t>1</a:t>
                      </a:r>
                      <a:endParaRPr lang="ru-RU" sz="1400"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ru-RU" sz="1400" b="1" dirty="0" smtClean="0">
                          <a:solidFill>
                            <a:srgbClr val="002060"/>
                          </a:solidFill>
                          <a:latin typeface="Times New Roman" panose="02020603050405020304" pitchFamily="18" charset="0"/>
                          <a:cs typeface="Times New Roman" panose="02020603050405020304" pitchFamily="18" charset="0"/>
                        </a:rPr>
                        <a:t>Научное объяснение явлений, включая: применение естественнонаучных знаний для объяснения явлений; использование и создание объяснительных моделей; и др.</a:t>
                      </a:r>
                      <a:endParaRPr lang="ru-RU"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ru-RU" sz="1400" b="1" dirty="0" smtClean="0">
                          <a:solidFill>
                            <a:srgbClr val="002060"/>
                          </a:solidFill>
                          <a:latin typeface="Times New Roman" panose="02020603050405020304" pitchFamily="18" charset="0"/>
                          <a:cs typeface="Times New Roman" panose="02020603050405020304" pitchFamily="18" charset="0"/>
                        </a:rPr>
                        <a:t>Создание, применение и преобразование знаков и символов, моделей и схем для решения учебных и познавательных задач </a:t>
                      </a:r>
                    </a:p>
                    <a:p>
                      <a:r>
                        <a:rPr lang="ru-RU" sz="1400" dirty="0" smtClean="0">
                          <a:solidFill>
                            <a:srgbClr val="FF0000"/>
                          </a:solidFill>
                          <a:latin typeface="Times New Roman" panose="02020603050405020304" pitchFamily="18" charset="0"/>
                          <a:cs typeface="Times New Roman" panose="02020603050405020304" pitchFamily="18" charset="0"/>
                        </a:rPr>
                        <a:t>(</a:t>
                      </a:r>
                      <a:r>
                        <a:rPr lang="ru-RU" sz="1400" dirty="0" err="1" smtClean="0">
                          <a:solidFill>
                            <a:srgbClr val="FF0000"/>
                          </a:solidFill>
                          <a:latin typeface="Times New Roman" panose="02020603050405020304" pitchFamily="18" charset="0"/>
                          <a:cs typeface="Times New Roman" panose="02020603050405020304" pitchFamily="18" charset="0"/>
                        </a:rPr>
                        <a:t>метапредметный</a:t>
                      </a:r>
                      <a:r>
                        <a:rPr lang="ru-RU" sz="1400" dirty="0" smtClean="0">
                          <a:solidFill>
                            <a:srgbClr val="FF0000"/>
                          </a:solidFill>
                          <a:latin typeface="Times New Roman" panose="02020603050405020304" pitchFamily="18" charset="0"/>
                          <a:cs typeface="Times New Roman" panose="02020603050405020304" pitchFamily="18" charset="0"/>
                        </a:rPr>
                        <a:t> результат образования). </a:t>
                      </a:r>
                      <a:endParaRPr lang="ru-RU" sz="1400" dirty="0">
                        <a:solidFill>
                          <a:srgbClr val="FF0000"/>
                        </a:solidFill>
                        <a:latin typeface="Times New Roman" panose="02020603050405020304" pitchFamily="18" charset="0"/>
                        <a:cs typeface="Times New Roman" panose="02020603050405020304" pitchFamily="18" charset="0"/>
                      </a:endParaRPr>
                    </a:p>
                  </a:txBody>
                  <a:tcPr/>
                </a:tc>
              </a:tr>
              <a:tr h="370840">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2</a:t>
                      </a:r>
                      <a:endParaRPr lang="ru-RU" sz="14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Понимание основных особенностей естественнонаучного исследования, включая: распознавание и формулирование цели данного исследования; выдвижение объяснительных гипотез и предложение способов их проверки; предложение или оценка способов научного исследования данного вопроса.</a:t>
                      </a:r>
                      <a:endParaRPr lang="ru-RU" sz="14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Овладение научным подходом к решению различных задач; овладение умениями формулировать гипотезы </a:t>
                      </a:r>
                      <a:r>
                        <a:rPr lang="ru-RU" sz="1400" dirty="0" smtClean="0">
                          <a:solidFill>
                            <a:srgbClr val="FF0000"/>
                          </a:solidFill>
                          <a:latin typeface="Times New Roman" panose="02020603050405020304" pitchFamily="18" charset="0"/>
                          <a:cs typeface="Times New Roman" panose="02020603050405020304" pitchFamily="18" charset="0"/>
                        </a:rPr>
                        <a:t>(общие предметные результаты для предметной области «Естественнонаучные предметы»). </a:t>
                      </a:r>
                    </a:p>
                    <a:p>
                      <a:r>
                        <a:rPr lang="ru-RU" sz="1400" dirty="0" smtClean="0">
                          <a:solidFill>
                            <a:srgbClr val="0070C0"/>
                          </a:solidFill>
                          <a:latin typeface="Times New Roman" panose="02020603050405020304" pitchFamily="18" charset="0"/>
                          <a:cs typeface="Times New Roman" panose="02020603050405020304" pitchFamily="18" charset="0"/>
                        </a:rPr>
                        <a:t>Приобретение опыта применения научных методов познания </a:t>
                      </a:r>
                      <a:r>
                        <a:rPr lang="ru-RU" sz="1400" dirty="0" smtClean="0">
                          <a:solidFill>
                            <a:srgbClr val="FF0000"/>
                          </a:solidFill>
                          <a:latin typeface="Times New Roman" panose="02020603050405020304" pitchFamily="18" charset="0"/>
                          <a:cs typeface="Times New Roman" panose="02020603050405020304" pitchFamily="18" charset="0"/>
                        </a:rPr>
                        <a:t>(предметный результат изучения физики). </a:t>
                      </a:r>
                    </a:p>
                    <a:p>
                      <a:r>
                        <a:rPr lang="ru-RU" sz="1400" dirty="0" smtClean="0">
                          <a:solidFill>
                            <a:srgbClr val="0070C0"/>
                          </a:solidFill>
                          <a:latin typeface="Times New Roman" panose="02020603050405020304" pitchFamily="18" charset="0"/>
                          <a:cs typeface="Times New Roman" panose="02020603050405020304" pitchFamily="18" charset="0"/>
                        </a:rPr>
                        <a:t>Приобретение опыта использования различных методов изучения веществ </a:t>
                      </a:r>
                      <a:r>
                        <a:rPr lang="ru-RU" sz="1400" dirty="0" smtClean="0">
                          <a:solidFill>
                            <a:srgbClr val="FF0000"/>
                          </a:solidFill>
                          <a:latin typeface="Times New Roman" panose="02020603050405020304" pitchFamily="18" charset="0"/>
                          <a:cs typeface="Times New Roman" panose="02020603050405020304" pitchFamily="18" charset="0"/>
                        </a:rPr>
                        <a:t>(предметный результат изучения химии). </a:t>
                      </a:r>
                      <a:r>
                        <a:rPr lang="ru-RU" sz="1400" b="1" dirty="0" smtClean="0">
                          <a:solidFill>
                            <a:srgbClr val="0070C0"/>
                          </a:solidFill>
                          <a:latin typeface="Times New Roman" panose="02020603050405020304" pitchFamily="18" charset="0"/>
                          <a:cs typeface="Times New Roman" panose="02020603050405020304" pitchFamily="18" charset="0"/>
                        </a:rPr>
                        <a:t>Приобретение опыта использования методов биологической науки</a:t>
                      </a:r>
                    </a:p>
                    <a:p>
                      <a:r>
                        <a:rPr lang="ru-RU" sz="1400" dirty="0" smtClean="0">
                          <a:solidFill>
                            <a:srgbClr val="FF0000"/>
                          </a:solidFill>
                          <a:latin typeface="Times New Roman" panose="02020603050405020304" pitchFamily="18" charset="0"/>
                          <a:cs typeface="Times New Roman" panose="02020603050405020304" pitchFamily="18" charset="0"/>
                        </a:rPr>
                        <a:t>(предметный результат изучения биологии)</a:t>
                      </a:r>
                      <a:r>
                        <a:rPr lang="ru-RU"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txBody>
                  <a:tcPr/>
                </a:tc>
              </a:tr>
              <a:tr h="370840">
                <a:tc>
                  <a:txBody>
                    <a:bodyPr/>
                    <a:lstStyle/>
                    <a:p>
                      <a:r>
                        <a:rPr lang="ru-RU" sz="1400" dirty="0" smtClean="0">
                          <a:solidFill>
                            <a:srgbClr val="002060"/>
                          </a:solidFill>
                          <a:latin typeface="Times New Roman" panose="02020603050405020304" pitchFamily="18" charset="0"/>
                          <a:cs typeface="Times New Roman" panose="02020603050405020304" pitchFamily="18" charset="0"/>
                        </a:rPr>
                        <a:t>3</a:t>
                      </a:r>
                      <a:endParaRPr lang="ru-RU" sz="1400"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ru-RU" sz="1400" b="1" dirty="0" smtClean="0">
                          <a:solidFill>
                            <a:srgbClr val="002060"/>
                          </a:solidFill>
                          <a:latin typeface="Times New Roman" panose="02020603050405020304" pitchFamily="18" charset="0"/>
                          <a:cs typeface="Times New Roman" panose="02020603050405020304" pitchFamily="18" charset="0"/>
                        </a:rPr>
                        <a:t>Интерпретация данных и использование научных доказательств для получения выводов, включая: анализ, интерпретацию данных и получение соответствующих выводов; преобразование одной формы представления данных в другую; и </a:t>
                      </a:r>
                      <a:r>
                        <a:rPr lang="ru-RU" sz="1400" b="1" dirty="0" err="1" smtClean="0">
                          <a:solidFill>
                            <a:srgbClr val="002060"/>
                          </a:solidFill>
                          <a:latin typeface="Times New Roman" panose="02020603050405020304" pitchFamily="18" charset="0"/>
                          <a:cs typeface="Times New Roman" panose="02020603050405020304" pitchFamily="18" charset="0"/>
                        </a:rPr>
                        <a:t>др</a:t>
                      </a:r>
                      <a:endParaRPr lang="ru-RU" sz="1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ru-RU" sz="1400" dirty="0" smtClean="0">
                          <a:solidFill>
                            <a:srgbClr val="002060"/>
                          </a:solidFill>
                          <a:latin typeface="Times New Roman" panose="02020603050405020304" pitchFamily="18" charset="0"/>
                          <a:cs typeface="Times New Roman" panose="02020603050405020304" pitchFamily="18" charset="0"/>
                        </a:rPr>
                        <a:t>Определение понятий, создание обобщений, установление аналогий, классификация, установление причинно-следственных связей, построение логических рассуждений, умозаключений (индуктивных, дедуктивных и по аналогии) и получение выводов </a:t>
                      </a:r>
                      <a:r>
                        <a:rPr lang="ru-RU" sz="1400" dirty="0" smtClean="0">
                          <a:solidFill>
                            <a:srgbClr val="FF0000"/>
                          </a:solidFill>
                          <a:latin typeface="Times New Roman" panose="02020603050405020304" pitchFamily="18" charset="0"/>
                          <a:cs typeface="Times New Roman" panose="02020603050405020304" pitchFamily="18" charset="0"/>
                        </a:rPr>
                        <a:t>(</a:t>
                      </a:r>
                      <a:r>
                        <a:rPr lang="ru-RU" sz="1400" dirty="0" err="1" smtClean="0">
                          <a:solidFill>
                            <a:srgbClr val="FF0000"/>
                          </a:solidFill>
                          <a:latin typeface="Times New Roman" panose="02020603050405020304" pitchFamily="18" charset="0"/>
                          <a:cs typeface="Times New Roman" panose="02020603050405020304" pitchFamily="18" charset="0"/>
                        </a:rPr>
                        <a:t>метапредметный</a:t>
                      </a:r>
                      <a:r>
                        <a:rPr lang="ru-RU" sz="1400" dirty="0" smtClean="0">
                          <a:solidFill>
                            <a:srgbClr val="FF0000"/>
                          </a:solidFill>
                          <a:latin typeface="Times New Roman" panose="02020603050405020304" pitchFamily="18" charset="0"/>
                          <a:cs typeface="Times New Roman" panose="02020603050405020304" pitchFamily="18" charset="0"/>
                        </a:rPr>
                        <a:t> результат образования). </a:t>
                      </a:r>
                      <a:r>
                        <a:rPr lang="ru-RU" sz="1400" b="1" dirty="0" smtClean="0">
                          <a:solidFill>
                            <a:srgbClr val="002060"/>
                          </a:solidFill>
                          <a:latin typeface="Times New Roman" panose="02020603050405020304" pitchFamily="18" charset="0"/>
                          <a:cs typeface="Times New Roman" panose="02020603050405020304" pitchFamily="18" charset="0"/>
                        </a:rPr>
                        <a:t>Оценка результатов экспериментов, представление научно обоснованных аргументов своих действий </a:t>
                      </a:r>
                    </a:p>
                    <a:p>
                      <a:r>
                        <a:rPr lang="ru-RU" sz="1400" dirty="0" smtClean="0">
                          <a:solidFill>
                            <a:srgbClr val="FF0000"/>
                          </a:solidFill>
                          <a:latin typeface="Times New Roman" panose="02020603050405020304" pitchFamily="18" charset="0"/>
                          <a:cs typeface="Times New Roman" panose="02020603050405020304" pitchFamily="18" charset="0"/>
                        </a:rPr>
                        <a:t>(общие предметные результаты для предметной области «Естественнонаучные предметы»).</a:t>
                      </a:r>
                      <a:endParaRPr lang="ru-RU" sz="1400" dirty="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
        <p:nvSpPr>
          <p:cNvPr id="4" name="Заголовок 1"/>
          <p:cNvSpPr>
            <a:spLocks noGrp="1"/>
          </p:cNvSpPr>
          <p:nvPr>
            <p:ph type="title"/>
          </p:nvPr>
        </p:nvSpPr>
        <p:spPr>
          <a:xfrm>
            <a:off x="-1" y="67564"/>
            <a:ext cx="9144001" cy="625132"/>
          </a:xfrm>
        </p:spPr>
        <p:txBody>
          <a:bodyPr>
            <a:noAutofit/>
          </a:bodyPr>
          <a:lstStyle/>
          <a:p>
            <a:r>
              <a:rPr lang="ru-RU" sz="1900" b="1" dirty="0">
                <a:solidFill>
                  <a:srgbClr val="7030A0"/>
                </a:solidFill>
                <a:latin typeface="Times New Roman" panose="02020603050405020304" pitchFamily="18" charset="0"/>
                <a:cs typeface="Times New Roman" panose="02020603050405020304" pitchFamily="18" charset="0"/>
              </a:rPr>
              <a:t>Компетенции ЕНГ и требования ФГОС ООО </a:t>
            </a:r>
            <a:r>
              <a:rPr lang="ru-RU" sz="1900" b="1" dirty="0" smtClean="0">
                <a:solidFill>
                  <a:srgbClr val="7030A0"/>
                </a:solidFill>
                <a:latin typeface="Times New Roman" panose="02020603050405020304" pitchFamily="18" charset="0"/>
                <a:cs typeface="Times New Roman" panose="02020603050405020304" pitchFamily="18" charset="0"/>
              </a:rPr>
              <a:t>к образовательным результатам</a:t>
            </a:r>
            <a:endParaRPr lang="ru-RU" sz="19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29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548680"/>
          </a:xfrm>
        </p:spPr>
        <p:txBody>
          <a:bodyPr>
            <a:normAutofit fontScale="90000"/>
          </a:bodyPr>
          <a:lstStyle/>
          <a:p>
            <a:r>
              <a:rPr lang="ru-RU" dirty="0" smtClean="0">
                <a:solidFill>
                  <a:srgbClr val="7030A0"/>
                </a:solidFill>
                <a:latin typeface="Times New Roman" panose="02020603050405020304" pitchFamily="18" charset="0"/>
                <a:cs typeface="Times New Roman" panose="02020603050405020304" pitchFamily="18" charset="0"/>
              </a:rPr>
              <a:t>Формат заданий</a:t>
            </a: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548681"/>
            <a:ext cx="8723312" cy="6120679"/>
          </a:xfrm>
        </p:spPr>
        <p:txBody>
          <a:bodyPr>
            <a:normAutofit fontScale="92500" lnSpcReduction="20000"/>
          </a:bodyPr>
          <a:lstStyle/>
          <a:p>
            <a:pPr algn="just"/>
            <a:r>
              <a:rPr lang="ru-RU" sz="1600" b="1" dirty="0" smtClean="0">
                <a:solidFill>
                  <a:srgbClr val="00B0F0"/>
                </a:solidFill>
                <a:latin typeface="Times New Roman" panose="02020603050405020304" pitchFamily="18" charset="0"/>
                <a:cs typeface="Times New Roman" panose="02020603050405020304" pitchFamily="18" charset="0"/>
              </a:rPr>
              <a:t>В </a:t>
            </a:r>
            <a:r>
              <a:rPr lang="ru-RU" sz="1600" b="1" dirty="0">
                <a:solidFill>
                  <a:srgbClr val="00B0F0"/>
                </a:solidFill>
                <a:latin typeface="Times New Roman" panose="02020603050405020304" pitchFamily="18" charset="0"/>
                <a:cs typeface="Times New Roman" panose="02020603050405020304" pitchFamily="18" charset="0"/>
              </a:rPr>
              <a:t>целом в заданиях для 5 и 7 классов используется традиционный набор форматов, который во многом повторяет форматы </a:t>
            </a:r>
            <a:r>
              <a:rPr lang="ru-RU" sz="1600" b="1" dirty="0" smtClean="0">
                <a:solidFill>
                  <a:srgbClr val="00B0F0"/>
                </a:solidFill>
                <a:latin typeface="Times New Roman" panose="02020603050405020304" pitchFamily="18" charset="0"/>
                <a:cs typeface="Times New Roman" panose="02020603050405020304" pitchFamily="18" charset="0"/>
              </a:rPr>
              <a:t>PISA, за </a:t>
            </a:r>
            <a:r>
              <a:rPr lang="ru-RU" sz="1600" b="1" dirty="0">
                <a:solidFill>
                  <a:srgbClr val="00B0F0"/>
                </a:solidFill>
                <a:latin typeface="Times New Roman" panose="02020603050405020304" pitchFamily="18" charset="0"/>
                <a:cs typeface="Times New Roman" panose="02020603050405020304" pitchFamily="18" charset="0"/>
              </a:rPr>
              <a:t>исключением так называемых интерактивных заданий, разработка которых требует очень серьезного технологического обеспечения</a:t>
            </a:r>
            <a:r>
              <a:rPr lang="ru-RU" sz="1600" b="1" dirty="0" smtClean="0">
                <a:solidFill>
                  <a:srgbClr val="00B0F0"/>
                </a:solidFill>
                <a:latin typeface="Times New Roman" panose="02020603050405020304" pitchFamily="18" charset="0"/>
                <a:cs typeface="Times New Roman" panose="02020603050405020304" pitchFamily="18" charset="0"/>
              </a:rPr>
              <a:t>.</a:t>
            </a:r>
            <a:r>
              <a:rPr lang="ru-RU" sz="1600" b="1" dirty="0">
                <a:solidFill>
                  <a:srgbClr val="0070C0"/>
                </a:solidFill>
                <a:latin typeface="Times New Roman" panose="02020603050405020304" pitchFamily="18" charset="0"/>
                <a:cs typeface="Times New Roman" panose="02020603050405020304" pitchFamily="18" charset="0"/>
              </a:rPr>
              <a:t> </a:t>
            </a:r>
            <a:endParaRPr lang="ru-RU" sz="1600" b="1" dirty="0" smtClean="0">
              <a:solidFill>
                <a:srgbClr val="0070C0"/>
              </a:solidFill>
              <a:latin typeface="Times New Roman" panose="02020603050405020304" pitchFamily="18" charset="0"/>
              <a:cs typeface="Times New Roman" panose="02020603050405020304" pitchFamily="18" charset="0"/>
            </a:endParaRPr>
          </a:p>
          <a:p>
            <a:pPr algn="just"/>
            <a:endParaRPr lang="ru-RU" sz="1600" b="1" dirty="0" smtClean="0">
              <a:solidFill>
                <a:srgbClr val="0070C0"/>
              </a:solidFill>
              <a:latin typeface="Times New Roman" panose="02020603050405020304" pitchFamily="18" charset="0"/>
              <a:cs typeface="Times New Roman" panose="02020603050405020304" pitchFamily="18" charset="0"/>
            </a:endParaRPr>
          </a:p>
          <a:p>
            <a:pPr algn="just"/>
            <a:endParaRPr lang="ru-RU" sz="1600" b="1" dirty="0">
              <a:solidFill>
                <a:srgbClr val="0070C0"/>
              </a:solidFill>
              <a:latin typeface="Times New Roman" panose="02020603050405020304" pitchFamily="18" charset="0"/>
              <a:cs typeface="Times New Roman" panose="02020603050405020304" pitchFamily="18" charset="0"/>
            </a:endParaRPr>
          </a:p>
          <a:p>
            <a:pPr marL="0" indent="0" algn="just">
              <a:buNone/>
            </a:pPr>
            <a:endParaRPr lang="ru-RU" sz="1600" b="1" dirty="0" smtClean="0">
              <a:solidFill>
                <a:srgbClr val="0070C0"/>
              </a:solidFill>
              <a:latin typeface="Times New Roman" panose="02020603050405020304" pitchFamily="18" charset="0"/>
              <a:cs typeface="Times New Roman" panose="02020603050405020304" pitchFamily="18" charset="0"/>
            </a:endParaRPr>
          </a:p>
          <a:p>
            <a:pPr marL="0" indent="0" algn="just">
              <a:buNone/>
            </a:pPr>
            <a:endParaRPr lang="ru-RU" sz="1600" b="1" dirty="0">
              <a:solidFill>
                <a:srgbClr val="0070C0"/>
              </a:solidFill>
              <a:latin typeface="Times New Roman" panose="02020603050405020304" pitchFamily="18" charset="0"/>
              <a:cs typeface="Times New Roman" panose="02020603050405020304" pitchFamily="18" charset="0"/>
            </a:endParaRPr>
          </a:p>
          <a:p>
            <a:pPr marL="0" indent="0" algn="just">
              <a:buNone/>
            </a:pPr>
            <a:endParaRPr lang="ru-RU" sz="1600" b="1" dirty="0" smtClean="0">
              <a:solidFill>
                <a:srgbClr val="0070C0"/>
              </a:solidFill>
              <a:latin typeface="Times New Roman" panose="02020603050405020304" pitchFamily="18" charset="0"/>
              <a:cs typeface="Times New Roman" panose="02020603050405020304" pitchFamily="18" charset="0"/>
            </a:endParaRPr>
          </a:p>
          <a:p>
            <a:pPr marL="0" indent="0" algn="just">
              <a:buNone/>
            </a:pPr>
            <a:endParaRPr lang="ru-RU" sz="1600" b="1" dirty="0">
              <a:solidFill>
                <a:srgbClr val="0070C0"/>
              </a:solidFill>
              <a:latin typeface="Times New Roman" panose="02020603050405020304" pitchFamily="18" charset="0"/>
              <a:cs typeface="Times New Roman" panose="02020603050405020304" pitchFamily="18" charset="0"/>
            </a:endParaRPr>
          </a:p>
          <a:p>
            <a:pPr algn="just"/>
            <a:endParaRPr lang="ru-RU" sz="1600" b="1" dirty="0" smtClean="0">
              <a:solidFill>
                <a:srgbClr val="0070C0"/>
              </a:solidFill>
              <a:latin typeface="Times New Roman" panose="02020603050405020304" pitchFamily="18" charset="0"/>
              <a:cs typeface="Times New Roman" panose="02020603050405020304" pitchFamily="18" charset="0"/>
            </a:endParaRPr>
          </a:p>
          <a:p>
            <a:pPr algn="just"/>
            <a:endParaRPr lang="ru-RU" sz="1600" b="1" dirty="0">
              <a:solidFill>
                <a:srgbClr val="0070C0"/>
              </a:solidFill>
              <a:latin typeface="Times New Roman" panose="02020603050405020304" pitchFamily="18" charset="0"/>
              <a:cs typeface="Times New Roman" panose="02020603050405020304" pitchFamily="18" charset="0"/>
            </a:endParaRPr>
          </a:p>
          <a:p>
            <a:pPr algn="just"/>
            <a:endParaRPr lang="ru-RU" sz="1600" b="1" dirty="0" smtClean="0">
              <a:solidFill>
                <a:srgbClr val="0070C0"/>
              </a:solidFill>
              <a:latin typeface="Times New Roman" panose="02020603050405020304" pitchFamily="18" charset="0"/>
              <a:cs typeface="Times New Roman" panose="02020603050405020304" pitchFamily="18" charset="0"/>
            </a:endParaRPr>
          </a:p>
          <a:p>
            <a:pPr algn="just"/>
            <a:endParaRPr lang="ru-RU" sz="1600" b="1" dirty="0">
              <a:solidFill>
                <a:srgbClr val="0070C0"/>
              </a:solidFill>
              <a:latin typeface="Times New Roman" panose="02020603050405020304" pitchFamily="18" charset="0"/>
              <a:cs typeface="Times New Roman" panose="02020603050405020304" pitchFamily="18" charset="0"/>
            </a:endParaRPr>
          </a:p>
          <a:p>
            <a:pPr algn="just"/>
            <a:endParaRPr lang="ru-RU" sz="1600" b="1" dirty="0" smtClean="0">
              <a:solidFill>
                <a:srgbClr val="0070C0"/>
              </a:solidFill>
              <a:latin typeface="Times New Roman" panose="02020603050405020304" pitchFamily="18" charset="0"/>
              <a:cs typeface="Times New Roman" panose="02020603050405020304" pitchFamily="18" charset="0"/>
            </a:endParaRPr>
          </a:p>
          <a:p>
            <a:pPr algn="just"/>
            <a:endParaRPr lang="ru-RU" sz="1600" b="1" dirty="0">
              <a:solidFill>
                <a:srgbClr val="0070C0"/>
              </a:solidFill>
              <a:latin typeface="Times New Roman" panose="02020603050405020304" pitchFamily="18" charset="0"/>
              <a:cs typeface="Times New Roman" panose="02020603050405020304" pitchFamily="18" charset="0"/>
            </a:endParaRPr>
          </a:p>
          <a:p>
            <a:pPr algn="just"/>
            <a:endParaRPr lang="ru-RU" sz="1600" b="1" dirty="0" smtClean="0">
              <a:solidFill>
                <a:srgbClr val="0070C0"/>
              </a:solidFill>
              <a:latin typeface="Times New Roman" panose="02020603050405020304" pitchFamily="18" charset="0"/>
              <a:cs typeface="Times New Roman" panose="02020603050405020304" pitchFamily="18" charset="0"/>
            </a:endParaRPr>
          </a:p>
          <a:p>
            <a:pPr algn="just"/>
            <a:r>
              <a:rPr lang="ru-RU" sz="1600" b="1" dirty="0" smtClean="0">
                <a:solidFill>
                  <a:srgbClr val="0070C0"/>
                </a:solidFill>
                <a:latin typeface="Times New Roman" panose="02020603050405020304" pitchFamily="18" charset="0"/>
                <a:cs typeface="Times New Roman" panose="02020603050405020304" pitchFamily="18" charset="0"/>
              </a:rPr>
              <a:t>Поскольку </a:t>
            </a:r>
            <a:r>
              <a:rPr lang="ru-RU" sz="1600" b="1" dirty="0">
                <a:solidFill>
                  <a:srgbClr val="0070C0"/>
                </a:solidFill>
                <a:latin typeface="Times New Roman" panose="02020603050405020304" pitchFamily="18" charset="0"/>
                <a:cs typeface="Times New Roman" panose="02020603050405020304" pitchFamily="18" charset="0"/>
              </a:rPr>
              <a:t>задачи национального мониторинга, особенно на такой ранней стадии, как 5 и 7 классы, неразрывно связаны не столько с оцениваем, сколько с формированием ЕНГ, то и сами задания должны демонстрировать образцы, которые можно продуктивно использовать в текущем образовательном процессе. </a:t>
            </a:r>
          </a:p>
          <a:p>
            <a:pPr algn="just"/>
            <a:r>
              <a:rPr lang="ru-RU" sz="1600" b="1" dirty="0">
                <a:solidFill>
                  <a:srgbClr val="0070C0"/>
                </a:solidFill>
                <a:latin typeface="Times New Roman" panose="02020603050405020304" pitchFamily="18" charset="0"/>
                <a:cs typeface="Times New Roman" panose="02020603050405020304" pitchFamily="18" charset="0"/>
              </a:rPr>
              <a:t>Это, в частности, означает, что должно увеличиться количество заданий, требующих развернутого ответа. </a:t>
            </a:r>
          </a:p>
          <a:p>
            <a:pPr algn="just"/>
            <a:r>
              <a:rPr lang="ru-RU" sz="1600" b="1" dirty="0">
                <a:solidFill>
                  <a:srgbClr val="0070C0"/>
                </a:solidFill>
                <a:latin typeface="Times New Roman" panose="02020603050405020304" pitchFamily="18" charset="0"/>
                <a:cs typeface="Times New Roman" panose="02020603050405020304" pitchFamily="18" charset="0"/>
              </a:rPr>
              <a:t>Такие задания предполагают построение рассуждений, которые на уроке могут иметь форму как письменного, так и устного высказывания. </a:t>
            </a:r>
          </a:p>
          <a:p>
            <a:pPr algn="just"/>
            <a:r>
              <a:rPr lang="ru-RU" sz="1600" b="1" dirty="0">
                <a:solidFill>
                  <a:srgbClr val="0070C0"/>
                </a:solidFill>
                <a:latin typeface="Times New Roman" panose="02020603050405020304" pitchFamily="18" charset="0"/>
                <a:cs typeface="Times New Roman" panose="02020603050405020304" pitchFamily="18" charset="0"/>
              </a:rPr>
              <a:t>В свою очередь, такие высказывания становятся предметом обсуждения и уточнений со стороны товарищей и учителя, тем самым способствуя не только лучшему пониманию проблемы, но и формированию речевых умений. </a:t>
            </a:r>
          </a:p>
        </p:txBody>
      </p:sp>
      <p:sp>
        <p:nvSpPr>
          <p:cNvPr id="4" name="Прямоугольник 3"/>
          <p:cNvSpPr/>
          <p:nvPr/>
        </p:nvSpPr>
        <p:spPr>
          <a:xfrm>
            <a:off x="683568" y="3105835"/>
            <a:ext cx="6174432" cy="369332"/>
          </a:xfrm>
          <a:prstGeom prst="rect">
            <a:avLst/>
          </a:prstGeom>
        </p:spPr>
        <p:txBody>
          <a:bodyPr wrap="square">
            <a:spAutoFit/>
          </a:bodyPr>
          <a:lstStyle/>
          <a:p>
            <a:r>
              <a:rPr lang="ru-RU" dirty="0"/>
              <a:t>Набор форматов заданий, используемых в мониторинге ЕНГ</a:t>
            </a:r>
          </a:p>
        </p:txBody>
      </p:sp>
      <p:graphicFrame>
        <p:nvGraphicFramePr>
          <p:cNvPr id="6" name="Таблица 5"/>
          <p:cNvGraphicFramePr>
            <a:graphicFrameLocks noGrp="1"/>
          </p:cNvGraphicFramePr>
          <p:nvPr>
            <p:extLst>
              <p:ext uri="{D42A27DB-BD31-4B8C-83A1-F6EECF244321}">
                <p14:modId xmlns:p14="http://schemas.microsoft.com/office/powerpoint/2010/main" val="1460263113"/>
              </p:ext>
            </p:extLst>
          </p:nvPr>
        </p:nvGraphicFramePr>
        <p:xfrm>
          <a:off x="323528" y="1268760"/>
          <a:ext cx="8507288" cy="2667000"/>
        </p:xfrm>
        <a:graphic>
          <a:graphicData uri="http://schemas.openxmlformats.org/drawingml/2006/table">
            <a:tbl>
              <a:tblPr firstRow="1" bandRow="1">
                <a:tableStyleId>{5C22544A-7EE6-4342-B048-85BDC9FD1C3A}</a:tableStyleId>
              </a:tblPr>
              <a:tblGrid>
                <a:gridCol w="4248472"/>
                <a:gridCol w="1656184"/>
                <a:gridCol w="1224136"/>
                <a:gridCol w="1378496"/>
              </a:tblGrid>
              <a:tr h="352048">
                <a:tc>
                  <a:txBody>
                    <a:bodyPr/>
                    <a:lstStyle/>
                    <a:p>
                      <a:pPr algn="ctr"/>
                      <a:r>
                        <a:rPr lang="ru-RU" sz="1400" dirty="0" smtClean="0"/>
                        <a:t>Формат заданий</a:t>
                      </a:r>
                      <a:endParaRPr lang="ru-R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smtClean="0"/>
                        <a:t>PISA-2018</a:t>
                      </a:r>
                    </a:p>
                    <a:p>
                      <a:pPr algn="ctr"/>
                      <a:endParaRPr lang="ru-RU" sz="140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white"/>
                          </a:solidFill>
                          <a:effectLst/>
                          <a:uLnTx/>
                          <a:uFillTx/>
                          <a:latin typeface="+mn-lt"/>
                          <a:ea typeface="+mn-ea"/>
                          <a:cs typeface="+mn-cs"/>
                        </a:rPr>
                        <a:t>Мониторинг  </a:t>
                      </a:r>
                      <a:r>
                        <a:rPr lang="ru-RU" sz="1400" dirty="0" smtClean="0"/>
                        <a:t>ЕНГ</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smtClean="0"/>
                        <a:t>5</a:t>
                      </a:r>
                      <a:r>
                        <a:rPr lang="ru-RU" sz="1400" baseline="0" dirty="0" smtClean="0"/>
                        <a:t> класс              7 класс</a:t>
                      </a:r>
                      <a:endParaRPr lang="ru-RU" sz="1400"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370840">
                <a:tc>
                  <a:txBody>
                    <a:bodyPr/>
                    <a:lstStyle/>
                    <a:p>
                      <a:pPr algn="ctr"/>
                      <a:r>
                        <a:rPr lang="ru-RU" sz="1400" b="1" dirty="0" smtClean="0">
                          <a:solidFill>
                            <a:srgbClr val="7030A0"/>
                          </a:solidFill>
                        </a:rPr>
                        <a:t>С выбором одного правильного ответа, включая перетаскивание объектов </a:t>
                      </a:r>
                      <a:endParaRPr lang="ru-RU" sz="1400" b="1" dirty="0">
                        <a:solidFill>
                          <a:srgbClr val="7030A0"/>
                        </a:solidFill>
                      </a:endParaRPr>
                    </a:p>
                  </a:txBody>
                  <a:tcPr/>
                </a:tc>
                <a:tc>
                  <a:txBody>
                    <a:bodyPr/>
                    <a:lstStyle/>
                    <a:p>
                      <a:pPr algn="ctr"/>
                      <a:r>
                        <a:rPr lang="ru-RU" sz="1400" b="1" dirty="0" smtClean="0">
                          <a:solidFill>
                            <a:srgbClr val="7030A0"/>
                          </a:solidFill>
                        </a:rPr>
                        <a:t>30%</a:t>
                      </a:r>
                      <a:endParaRPr lang="ru-RU" sz="1400" b="1" dirty="0">
                        <a:solidFill>
                          <a:srgbClr val="7030A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7030A0"/>
                          </a:solidFill>
                          <a:effectLst/>
                          <a:uLnTx/>
                          <a:uFillTx/>
                          <a:latin typeface="+mn-lt"/>
                          <a:ea typeface="+mn-ea"/>
                          <a:cs typeface="+mn-cs"/>
                        </a:rPr>
                        <a:t>49%</a:t>
                      </a:r>
                    </a:p>
                    <a:p>
                      <a:pPr algn="ctr"/>
                      <a:endParaRPr lang="ru-RU" sz="1400" b="1" dirty="0">
                        <a:solidFill>
                          <a:srgbClr val="7030A0"/>
                        </a:solidFill>
                      </a:endParaRPr>
                    </a:p>
                  </a:txBody>
                  <a:tcPr/>
                </a:tc>
                <a:tc>
                  <a:txBody>
                    <a:bodyPr/>
                    <a:lstStyle/>
                    <a:p>
                      <a:pPr algn="ctr"/>
                      <a:r>
                        <a:rPr kumimoji="0" lang="ru-RU" sz="1400" b="1" i="0" u="none" strike="noStrike" kern="1200" cap="none" spc="0" normalizeH="0" baseline="0" noProof="0" dirty="0" smtClean="0">
                          <a:ln>
                            <a:noFill/>
                          </a:ln>
                          <a:solidFill>
                            <a:srgbClr val="7030A0"/>
                          </a:solidFill>
                          <a:effectLst/>
                          <a:uLnTx/>
                          <a:uFillTx/>
                          <a:latin typeface="+mn-lt"/>
                          <a:ea typeface="+mn-ea"/>
                          <a:cs typeface="+mn-cs"/>
                        </a:rPr>
                        <a:t>42%</a:t>
                      </a:r>
                      <a:endParaRPr lang="ru-RU" sz="1400" b="1" dirty="0">
                        <a:solidFill>
                          <a:srgbClr val="7030A0"/>
                        </a:solidFill>
                      </a:endParaRPr>
                    </a:p>
                  </a:txBody>
                  <a:tcPr/>
                </a:tc>
              </a:tr>
              <a:tr h="370840">
                <a:tc>
                  <a:txBody>
                    <a:bodyPr/>
                    <a:lstStyle/>
                    <a:p>
                      <a:pPr algn="ctr"/>
                      <a:r>
                        <a:rPr lang="ru-RU" sz="1400" b="1" dirty="0" smtClean="0">
                          <a:solidFill>
                            <a:srgbClr val="0070C0"/>
                          </a:solidFill>
                        </a:rPr>
                        <a:t>С выбором нескольких правильных ответов (множественный выбор)</a:t>
                      </a:r>
                      <a:endParaRPr lang="ru-RU" sz="1400" b="1" dirty="0">
                        <a:solidFill>
                          <a:srgbClr val="0070C0"/>
                        </a:solidFill>
                      </a:endParaRPr>
                    </a:p>
                  </a:txBody>
                  <a:tcPr/>
                </a:tc>
                <a:tc>
                  <a:txBody>
                    <a:bodyPr/>
                    <a:lstStyle/>
                    <a:p>
                      <a:pPr algn="ctr"/>
                      <a:r>
                        <a:rPr lang="ru-RU" sz="1400" b="1" dirty="0" smtClean="0">
                          <a:solidFill>
                            <a:srgbClr val="0070C0"/>
                          </a:solidFill>
                        </a:rPr>
                        <a:t>40%</a:t>
                      </a:r>
                      <a:endParaRPr lang="ru-RU" sz="1400" b="1" dirty="0">
                        <a:solidFill>
                          <a:srgbClr val="0070C0"/>
                        </a:solidFill>
                      </a:endParaRPr>
                    </a:p>
                  </a:txBody>
                  <a:tcPr/>
                </a:tc>
                <a:tc>
                  <a:txBody>
                    <a:bodyPr/>
                    <a:lstStyle/>
                    <a:p>
                      <a:pPr algn="ctr"/>
                      <a:r>
                        <a:rPr lang="ru-RU" sz="1400" b="1" dirty="0" smtClean="0">
                          <a:solidFill>
                            <a:srgbClr val="0070C0"/>
                          </a:solidFill>
                        </a:rPr>
                        <a:t>12%</a:t>
                      </a:r>
                      <a:endParaRPr lang="ru-RU" sz="1400" b="1" dirty="0">
                        <a:solidFill>
                          <a:srgbClr val="0070C0"/>
                        </a:solidFill>
                      </a:endParaRPr>
                    </a:p>
                  </a:txBody>
                  <a:tcPr/>
                </a:tc>
                <a:tc>
                  <a:txBody>
                    <a:bodyPr/>
                    <a:lstStyle/>
                    <a:p>
                      <a:pPr algn="ctr"/>
                      <a:r>
                        <a:rPr lang="ru-RU" sz="1400" b="1" dirty="0" smtClean="0">
                          <a:solidFill>
                            <a:srgbClr val="0070C0"/>
                          </a:solidFill>
                        </a:rPr>
                        <a:t>6%</a:t>
                      </a:r>
                      <a:endParaRPr lang="ru-RU" sz="1400" b="1" dirty="0">
                        <a:solidFill>
                          <a:srgbClr val="0070C0"/>
                        </a:solidFill>
                      </a:endParaRPr>
                    </a:p>
                  </a:txBody>
                  <a:tcPr/>
                </a:tc>
              </a:tr>
              <a:tr h="370840">
                <a:tc>
                  <a:txBody>
                    <a:bodyPr/>
                    <a:lstStyle/>
                    <a:p>
                      <a:pPr algn="ctr"/>
                      <a:r>
                        <a:rPr lang="ru-RU" sz="1400" b="1" dirty="0" smtClean="0">
                          <a:solidFill>
                            <a:srgbClr val="7030A0"/>
                          </a:solidFill>
                        </a:rPr>
                        <a:t>С развернутым ответом</a:t>
                      </a:r>
                      <a:endParaRPr lang="ru-RU" sz="1400" b="1" dirty="0">
                        <a:solidFill>
                          <a:srgbClr val="7030A0"/>
                        </a:solidFill>
                      </a:endParaRPr>
                    </a:p>
                  </a:txBody>
                  <a:tcPr/>
                </a:tc>
                <a:tc>
                  <a:txBody>
                    <a:bodyPr/>
                    <a:lstStyle/>
                    <a:p>
                      <a:pPr algn="ctr"/>
                      <a:r>
                        <a:rPr lang="ru-RU" sz="1400" b="1" dirty="0" smtClean="0">
                          <a:solidFill>
                            <a:srgbClr val="7030A0"/>
                          </a:solidFill>
                        </a:rPr>
                        <a:t>27%</a:t>
                      </a:r>
                      <a:endParaRPr lang="ru-RU" sz="1400" b="1" dirty="0">
                        <a:solidFill>
                          <a:srgbClr val="7030A0"/>
                        </a:solidFill>
                      </a:endParaRPr>
                    </a:p>
                  </a:txBody>
                  <a:tcPr/>
                </a:tc>
                <a:tc>
                  <a:txBody>
                    <a:bodyPr/>
                    <a:lstStyle/>
                    <a:p>
                      <a:pPr algn="ctr"/>
                      <a:r>
                        <a:rPr lang="ru-RU" sz="1400" b="1" dirty="0" smtClean="0">
                          <a:solidFill>
                            <a:srgbClr val="7030A0"/>
                          </a:solidFill>
                        </a:rPr>
                        <a:t>39%</a:t>
                      </a:r>
                      <a:endParaRPr lang="ru-RU" sz="1400" b="1" dirty="0">
                        <a:solidFill>
                          <a:srgbClr val="7030A0"/>
                        </a:solidFill>
                      </a:endParaRPr>
                    </a:p>
                  </a:txBody>
                  <a:tcPr/>
                </a:tc>
                <a:tc>
                  <a:txBody>
                    <a:bodyPr/>
                    <a:lstStyle/>
                    <a:p>
                      <a:pPr algn="ctr"/>
                      <a:r>
                        <a:rPr lang="ru-RU" sz="1400" b="1" dirty="0" smtClean="0">
                          <a:solidFill>
                            <a:srgbClr val="7030A0"/>
                          </a:solidFill>
                        </a:rPr>
                        <a:t>52%</a:t>
                      </a:r>
                      <a:endParaRPr lang="ru-RU" sz="1400" b="1" dirty="0">
                        <a:solidFill>
                          <a:srgbClr val="7030A0"/>
                        </a:solidFill>
                      </a:endParaRPr>
                    </a:p>
                  </a:txBody>
                  <a:tcPr/>
                </a:tc>
              </a:tr>
              <a:tr h="370840">
                <a:tc>
                  <a:txBody>
                    <a:bodyPr/>
                    <a:lstStyle/>
                    <a:p>
                      <a:pPr algn="ctr"/>
                      <a:r>
                        <a:rPr lang="ru-RU" sz="1400" b="1" dirty="0" smtClean="0">
                          <a:solidFill>
                            <a:srgbClr val="0070C0"/>
                          </a:solidFill>
                        </a:rPr>
                        <a:t>Интерактивные задания</a:t>
                      </a:r>
                      <a:endParaRPr lang="ru-RU" sz="1400" b="1" dirty="0">
                        <a:solidFill>
                          <a:srgbClr val="0070C0"/>
                        </a:solidFill>
                      </a:endParaRPr>
                    </a:p>
                  </a:txBody>
                  <a:tcPr/>
                </a:tc>
                <a:tc>
                  <a:txBody>
                    <a:bodyPr/>
                    <a:lstStyle/>
                    <a:p>
                      <a:pPr algn="ctr"/>
                      <a:r>
                        <a:rPr lang="ru-RU" sz="1400" b="1" dirty="0" smtClean="0">
                          <a:solidFill>
                            <a:srgbClr val="0070C0"/>
                          </a:solidFill>
                        </a:rPr>
                        <a:t>3%</a:t>
                      </a:r>
                      <a:endParaRPr lang="ru-RU" sz="1400" b="1" dirty="0">
                        <a:solidFill>
                          <a:srgbClr val="0070C0"/>
                        </a:solidFill>
                      </a:endParaRPr>
                    </a:p>
                  </a:txBody>
                  <a:tcPr/>
                </a:tc>
                <a:tc>
                  <a:txBody>
                    <a:bodyPr/>
                    <a:lstStyle/>
                    <a:p>
                      <a:pPr algn="ctr"/>
                      <a:endParaRPr lang="ru-RU" sz="1400" b="1" dirty="0">
                        <a:solidFill>
                          <a:srgbClr val="0070C0"/>
                        </a:solidFill>
                      </a:endParaRPr>
                    </a:p>
                  </a:txBody>
                  <a:tcPr/>
                </a:tc>
                <a:tc>
                  <a:txBody>
                    <a:bodyPr/>
                    <a:lstStyle/>
                    <a:p>
                      <a:pPr algn="ctr"/>
                      <a:endParaRPr lang="ru-RU" sz="1400" b="1" dirty="0">
                        <a:solidFill>
                          <a:srgbClr val="0070C0"/>
                        </a:solidFill>
                      </a:endParaRPr>
                    </a:p>
                  </a:txBody>
                  <a:tcPr/>
                </a:tc>
              </a:tr>
              <a:tr h="370840">
                <a:tc>
                  <a:txBody>
                    <a:bodyPr/>
                    <a:lstStyle/>
                    <a:p>
                      <a:pPr algn="ctr"/>
                      <a:r>
                        <a:rPr lang="ru-RU" sz="1400" b="1" dirty="0" smtClean="0">
                          <a:solidFill>
                            <a:srgbClr val="7030A0"/>
                          </a:solidFill>
                        </a:rPr>
                        <a:t>Итого</a:t>
                      </a:r>
                      <a:endParaRPr lang="ru-RU" sz="1400" b="1" dirty="0">
                        <a:solidFill>
                          <a:srgbClr val="7030A0"/>
                        </a:solidFill>
                      </a:endParaRPr>
                    </a:p>
                  </a:txBody>
                  <a:tcPr/>
                </a:tc>
                <a:tc>
                  <a:txBody>
                    <a:bodyPr/>
                    <a:lstStyle/>
                    <a:p>
                      <a:pPr algn="ctr"/>
                      <a:r>
                        <a:rPr lang="ru-RU" sz="1400" b="1" dirty="0" smtClean="0">
                          <a:solidFill>
                            <a:srgbClr val="7030A0"/>
                          </a:solidFill>
                        </a:rPr>
                        <a:t>100%</a:t>
                      </a:r>
                      <a:endParaRPr lang="ru-RU" sz="1400" b="1" dirty="0">
                        <a:solidFill>
                          <a:srgbClr val="7030A0"/>
                        </a:solidFill>
                      </a:endParaRPr>
                    </a:p>
                  </a:txBody>
                  <a:tcPr/>
                </a:tc>
                <a:tc>
                  <a:txBody>
                    <a:bodyPr/>
                    <a:lstStyle/>
                    <a:p>
                      <a:pPr algn="ctr"/>
                      <a:r>
                        <a:rPr lang="ru-RU" sz="1400" b="1" dirty="0" smtClean="0">
                          <a:solidFill>
                            <a:srgbClr val="7030A0"/>
                          </a:solidFill>
                        </a:rPr>
                        <a:t>100%</a:t>
                      </a:r>
                      <a:endParaRPr lang="ru-RU" sz="1400" b="1" dirty="0">
                        <a:solidFill>
                          <a:srgbClr val="7030A0"/>
                        </a:solidFill>
                      </a:endParaRPr>
                    </a:p>
                  </a:txBody>
                  <a:tcPr/>
                </a:tc>
                <a:tc>
                  <a:txBody>
                    <a:bodyPr/>
                    <a:lstStyle/>
                    <a:p>
                      <a:pPr algn="ctr"/>
                      <a:r>
                        <a:rPr lang="ru-RU" sz="1400" b="1" dirty="0" smtClean="0">
                          <a:solidFill>
                            <a:srgbClr val="7030A0"/>
                          </a:solidFill>
                        </a:rPr>
                        <a:t>100%</a:t>
                      </a:r>
                      <a:endParaRPr lang="ru-RU" sz="1400" b="1" dirty="0">
                        <a:solidFill>
                          <a:srgbClr val="7030A0"/>
                        </a:solidFill>
                      </a:endParaRPr>
                    </a:p>
                  </a:txBody>
                  <a:tcPr/>
                </a:tc>
              </a:tr>
            </a:tbl>
          </a:graphicData>
        </a:graphic>
      </p:graphicFrame>
    </p:spTree>
    <p:extLst>
      <p:ext uri="{BB962C8B-B14F-4D97-AF65-F5344CB8AC3E}">
        <p14:creationId xmlns:p14="http://schemas.microsoft.com/office/powerpoint/2010/main" val="415502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74638"/>
            <a:ext cx="6984776" cy="562074"/>
          </a:xfrm>
        </p:spPr>
        <p:txBody>
          <a:bodyPr>
            <a:normAutofit fontScale="90000"/>
          </a:bodyPr>
          <a:lstStyle/>
          <a:p>
            <a:r>
              <a:rPr lang="ru-RU" b="1" dirty="0" smtClean="0">
                <a:solidFill>
                  <a:srgbClr val="002060"/>
                </a:solidFill>
              </a:rPr>
              <a:t>ПРИМЕР ЗАДАНИЯ</a:t>
            </a:r>
            <a:endParaRPr lang="ru-RU" b="1" dirty="0">
              <a:solidFill>
                <a:srgbClr val="002060"/>
              </a:solidFill>
            </a:endParaRPr>
          </a:p>
        </p:txBody>
      </p:sp>
      <p:sp>
        <p:nvSpPr>
          <p:cNvPr id="3" name="Объект 2"/>
          <p:cNvSpPr>
            <a:spLocks noGrp="1"/>
          </p:cNvSpPr>
          <p:nvPr>
            <p:ph idx="1"/>
          </p:nvPr>
        </p:nvSpPr>
        <p:spPr>
          <a:xfrm>
            <a:off x="251520" y="1124744"/>
            <a:ext cx="8568952" cy="5256584"/>
          </a:xfrm>
        </p:spPr>
        <p:txBody>
          <a:bodyPr>
            <a:normAutofit fontScale="55000" lnSpcReduction="20000"/>
          </a:bodyPr>
          <a:lstStyle/>
          <a:p>
            <a:pPr marL="0" indent="0" algn="just">
              <a:lnSpc>
                <a:spcPct val="120000"/>
              </a:lnSpc>
              <a:buNone/>
            </a:pPr>
            <a:r>
              <a:rPr lang="ru-RU" sz="4400" b="1" dirty="0">
                <a:solidFill>
                  <a:srgbClr val="002060"/>
                </a:solidFill>
                <a:latin typeface="Times New Roman" panose="02020603050405020304" pitchFamily="18" charset="0"/>
                <a:cs typeface="Times New Roman" panose="02020603050405020304" pitchFamily="18" charset="0"/>
              </a:rPr>
              <a:t>Чем питаются растения</a:t>
            </a:r>
            <a:r>
              <a:rPr lang="ru-RU" sz="4400" b="1" dirty="0" smtClean="0">
                <a:solidFill>
                  <a:srgbClr val="002060"/>
                </a:solidFill>
                <a:latin typeface="Times New Roman" panose="02020603050405020304" pitchFamily="18" charset="0"/>
                <a:cs typeface="Times New Roman" panose="02020603050405020304" pitchFamily="18" charset="0"/>
              </a:rPr>
              <a:t>?</a:t>
            </a:r>
          </a:p>
          <a:p>
            <a:pPr marL="0" indent="0" algn="just">
              <a:lnSpc>
                <a:spcPct val="120000"/>
              </a:lnSpc>
              <a:buNone/>
              <a:tabLst>
                <a:tab pos="354013" algn="l"/>
              </a:tabLst>
            </a:pPr>
            <a:r>
              <a:rPr lang="ru-RU" sz="4400" b="1" dirty="0" smtClean="0">
                <a:solidFill>
                  <a:srgbClr val="00206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Ксения </a:t>
            </a:r>
            <a:r>
              <a:rPr lang="ru-RU" sz="3600" dirty="0">
                <a:latin typeface="Times New Roman" panose="02020603050405020304" pitchFamily="18" charset="0"/>
                <a:cs typeface="Times New Roman" panose="02020603050405020304" pitchFamily="18" charset="0"/>
              </a:rPr>
              <a:t>прочитала в книге о растениях, что человека с давних </a:t>
            </a:r>
            <a:r>
              <a:rPr lang="ru-RU" sz="3600" dirty="0" smtClean="0">
                <a:latin typeface="Times New Roman" panose="02020603050405020304" pitchFamily="18" charset="0"/>
                <a:cs typeface="Times New Roman" panose="02020603050405020304" pitchFamily="18" charset="0"/>
              </a:rPr>
              <a:t>времен </a:t>
            </a:r>
            <a:r>
              <a:rPr lang="ru-RU" sz="3600" dirty="0">
                <a:latin typeface="Times New Roman" panose="02020603050405020304" pitchFamily="18" charset="0"/>
                <a:cs typeface="Times New Roman" panose="02020603050405020304" pitchFamily="18" charset="0"/>
              </a:rPr>
              <a:t>интересовал вопрос о питании растений. Учёные ставили </a:t>
            </a:r>
            <a:r>
              <a:rPr lang="ru-RU" sz="3600" dirty="0" smtClean="0">
                <a:latin typeface="Times New Roman" panose="02020603050405020304" pitchFamily="18" charset="0"/>
                <a:cs typeface="Times New Roman" panose="02020603050405020304" pitchFamily="18" charset="0"/>
              </a:rPr>
              <a:t>всевозможные </a:t>
            </a:r>
            <a:r>
              <a:rPr lang="ru-RU" sz="3600" dirty="0">
                <a:latin typeface="Times New Roman" panose="02020603050405020304" pitchFamily="18" charset="0"/>
                <a:cs typeface="Times New Roman" panose="02020603050405020304" pitchFamily="18" charset="0"/>
              </a:rPr>
              <a:t>опыты, пытаясь выяснить: «Чем питаются растения?» и «Из </a:t>
            </a:r>
            <a:r>
              <a:rPr lang="ru-RU" sz="3600" dirty="0" smtClean="0">
                <a:latin typeface="Times New Roman" panose="02020603050405020304" pitchFamily="18" charset="0"/>
                <a:cs typeface="Times New Roman" panose="02020603050405020304" pitchFamily="18" charset="0"/>
              </a:rPr>
              <a:t>чего </a:t>
            </a:r>
            <a:r>
              <a:rPr lang="ru-RU" sz="3600" dirty="0">
                <a:latin typeface="Times New Roman" panose="02020603050405020304" pitchFamily="18" charset="0"/>
                <a:cs typeface="Times New Roman" panose="02020603050405020304" pitchFamily="18" charset="0"/>
              </a:rPr>
              <a:t>они строят своё тело?» Один из таких опытов проделал голландский </a:t>
            </a:r>
            <a:r>
              <a:rPr lang="ru-RU" sz="3600" dirty="0" smtClean="0">
                <a:latin typeface="Times New Roman" panose="02020603050405020304" pitchFamily="18" charset="0"/>
                <a:cs typeface="Times New Roman" panose="02020603050405020304" pitchFamily="18" charset="0"/>
              </a:rPr>
              <a:t>естествоиспытатель </a:t>
            </a:r>
            <a:r>
              <a:rPr lang="ru-RU" sz="3600" dirty="0">
                <a:latin typeface="Times New Roman" panose="02020603050405020304" pitchFamily="18" charset="0"/>
                <a:cs typeface="Times New Roman" panose="02020603050405020304" pitchFamily="18" charset="0"/>
              </a:rPr>
              <a:t>Ян Батист </a:t>
            </a:r>
            <a:r>
              <a:rPr lang="ru-RU" sz="3600" dirty="0" err="1">
                <a:latin typeface="Times New Roman" panose="02020603050405020304" pitchFamily="18" charset="0"/>
                <a:cs typeface="Times New Roman" panose="02020603050405020304" pitchFamily="18" charset="0"/>
              </a:rPr>
              <a:t>ван-Гельмонт</a:t>
            </a:r>
            <a:r>
              <a:rPr lang="ru-RU" sz="3600" dirty="0">
                <a:latin typeface="Times New Roman" panose="02020603050405020304" pitchFamily="18" charset="0"/>
                <a:cs typeface="Times New Roman" panose="02020603050405020304" pitchFamily="18" charset="0"/>
              </a:rPr>
              <a:t> ещё в начале XVII века. </a:t>
            </a:r>
            <a:endParaRPr lang="ru-RU" sz="3600" dirty="0" smtClean="0">
              <a:latin typeface="Times New Roman" panose="02020603050405020304" pitchFamily="18" charset="0"/>
              <a:cs typeface="Times New Roman" panose="02020603050405020304" pitchFamily="18" charset="0"/>
            </a:endParaRPr>
          </a:p>
          <a:p>
            <a:pPr marL="0" indent="0" algn="just">
              <a:lnSpc>
                <a:spcPct val="120000"/>
              </a:lnSpc>
              <a:buNone/>
              <a:tabLst>
                <a:tab pos="354013" algn="l"/>
              </a:tabLst>
            </a:pPr>
            <a:r>
              <a:rPr lang="ru-RU" sz="3600" dirty="0" smtClean="0">
                <a:latin typeface="Times New Roman" panose="02020603050405020304" pitchFamily="18" charset="0"/>
                <a:cs typeface="Times New Roman" panose="02020603050405020304" pitchFamily="18" charset="0"/>
              </a:rPr>
              <a:t>	Этот опыт </a:t>
            </a:r>
            <a:r>
              <a:rPr lang="ru-RU" sz="3600" dirty="0">
                <a:latin typeface="Times New Roman" panose="02020603050405020304" pitchFamily="18" charset="0"/>
                <a:cs typeface="Times New Roman" panose="02020603050405020304" pitchFamily="18" charset="0"/>
              </a:rPr>
              <a:t>описывался так: </a:t>
            </a: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В глиняный горшок с 80 кг почвы посадили саженец ивы, почва </a:t>
            </a:r>
            <a:r>
              <a:rPr lang="ru-RU" sz="3600" dirty="0" smtClean="0">
                <a:latin typeface="Times New Roman" panose="02020603050405020304" pitchFamily="18" charset="0"/>
                <a:cs typeface="Times New Roman" panose="02020603050405020304" pitchFamily="18" charset="0"/>
              </a:rPr>
              <a:t>была </a:t>
            </a:r>
            <a:r>
              <a:rPr lang="ru-RU" sz="3600" dirty="0">
                <a:latin typeface="Times New Roman" panose="02020603050405020304" pitchFamily="18" charset="0"/>
                <a:cs typeface="Times New Roman" panose="02020603050405020304" pitchFamily="18" charset="0"/>
              </a:rPr>
              <a:t>накрыта, чтобы на её поверхность не поступала пыль и другие </a:t>
            </a:r>
            <a:r>
              <a:rPr lang="ru-RU" sz="3600" dirty="0" smtClean="0">
                <a:latin typeface="Times New Roman" panose="02020603050405020304" pitchFamily="18" charset="0"/>
                <a:cs typeface="Times New Roman" panose="02020603050405020304" pitchFamily="18" charset="0"/>
              </a:rPr>
              <a:t>частицы </a:t>
            </a:r>
            <a:r>
              <a:rPr lang="ru-RU" sz="3600" dirty="0">
                <a:latin typeface="Times New Roman" panose="02020603050405020304" pitchFamily="18" charset="0"/>
                <a:cs typeface="Times New Roman" panose="02020603050405020304" pitchFamily="18" charset="0"/>
              </a:rPr>
              <a:t>из воздуха. </a:t>
            </a:r>
            <a:endParaRPr lang="ru-RU" sz="3600" dirty="0" smtClean="0">
              <a:latin typeface="Times New Roman" panose="02020603050405020304" pitchFamily="18" charset="0"/>
              <a:cs typeface="Times New Roman" panose="02020603050405020304" pitchFamily="18" charset="0"/>
            </a:endParaRPr>
          </a:p>
          <a:p>
            <a:pPr marL="0" indent="0" algn="just">
              <a:lnSpc>
                <a:spcPct val="120000"/>
              </a:lnSpc>
              <a:buNone/>
              <a:tabLst>
                <a:tab pos="354013" algn="l"/>
              </a:tabLst>
            </a:pPr>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В </a:t>
            </a:r>
            <a:r>
              <a:rPr lang="ru-RU" sz="3600" dirty="0">
                <a:latin typeface="Times New Roman" panose="02020603050405020304" pitchFamily="18" charset="0"/>
                <a:cs typeface="Times New Roman" panose="02020603050405020304" pitchFamily="18" charset="0"/>
              </a:rPr>
              <a:t>почву </a:t>
            </a:r>
            <a:r>
              <a:rPr lang="ru-RU" sz="3600" dirty="0" err="1">
                <a:latin typeface="Times New Roman" panose="02020603050405020304" pitchFamily="18" charset="0"/>
                <a:cs typeface="Times New Roman" panose="02020603050405020304" pitchFamily="18" charset="0"/>
              </a:rPr>
              <a:t>ван-Гельмонт</a:t>
            </a:r>
            <a:r>
              <a:rPr lang="ru-RU" sz="3600" dirty="0">
                <a:latin typeface="Times New Roman" panose="02020603050405020304" pitchFamily="18" charset="0"/>
                <a:cs typeface="Times New Roman" panose="02020603050405020304" pitchFamily="18" charset="0"/>
              </a:rPr>
              <a:t> ничего не вносил, только </a:t>
            </a:r>
            <a:r>
              <a:rPr lang="ru-RU" sz="3600" dirty="0" smtClean="0">
                <a:latin typeface="Times New Roman" panose="02020603050405020304" pitchFamily="18" charset="0"/>
                <a:cs typeface="Times New Roman" panose="02020603050405020304" pitchFamily="18" charset="0"/>
              </a:rPr>
              <a:t>регулярно </a:t>
            </a:r>
            <a:r>
              <a:rPr lang="ru-RU" sz="3600" dirty="0">
                <a:latin typeface="Times New Roman" panose="02020603050405020304" pitchFamily="18" charset="0"/>
                <a:cs typeface="Times New Roman" panose="02020603050405020304" pitchFamily="18" charset="0"/>
              </a:rPr>
              <a:t>поливал водой саженец ивы. Он стал расти и через пять лет </a:t>
            </a:r>
            <a:r>
              <a:rPr lang="ru-RU" sz="3600" dirty="0" smtClean="0">
                <a:latin typeface="Times New Roman" panose="02020603050405020304" pitchFamily="18" charset="0"/>
                <a:cs typeface="Times New Roman" panose="02020603050405020304" pitchFamily="18" charset="0"/>
              </a:rPr>
              <a:t>вырос </a:t>
            </a:r>
            <a:r>
              <a:rPr lang="ru-RU" sz="3600" dirty="0">
                <a:latin typeface="Times New Roman" panose="02020603050405020304" pitchFamily="18" charset="0"/>
                <a:cs typeface="Times New Roman" panose="02020603050405020304" pitchFamily="18" charset="0"/>
              </a:rPr>
              <a:t>в достаточно большое дерево, масса которого увеличилась на 58 кг. </a:t>
            </a:r>
            <a:endParaRPr lang="ru-RU" sz="3600" dirty="0" smtClean="0">
              <a:latin typeface="Times New Roman" panose="02020603050405020304" pitchFamily="18" charset="0"/>
              <a:cs typeface="Times New Roman" panose="02020603050405020304" pitchFamily="18" charset="0"/>
            </a:endParaRPr>
          </a:p>
          <a:p>
            <a:pPr marL="0" indent="0" algn="just">
              <a:lnSpc>
                <a:spcPct val="120000"/>
              </a:lnSpc>
              <a:buNone/>
              <a:tabLst>
                <a:tab pos="354013" algn="l"/>
              </a:tabLst>
            </a:pPr>
            <a:r>
              <a:rPr lang="ru-RU" sz="3600" dirty="0" smtClean="0">
                <a:latin typeface="Times New Roman" panose="02020603050405020304" pitchFamily="18" charset="0"/>
                <a:cs typeface="Times New Roman" panose="02020603050405020304" pitchFamily="18" charset="0"/>
              </a:rPr>
              <a:t>	Учёный </a:t>
            </a:r>
            <a:r>
              <a:rPr lang="ru-RU" sz="3600" dirty="0">
                <a:latin typeface="Times New Roman" panose="02020603050405020304" pitchFamily="18" charset="0"/>
                <a:cs typeface="Times New Roman" panose="02020603050405020304" pitchFamily="18" charset="0"/>
              </a:rPr>
              <a:t>взвесил почву и выяснил, что за эти годы её масса уменьшилась </a:t>
            </a:r>
            <a:r>
              <a:rPr lang="ru-RU" sz="3600" dirty="0" smtClean="0">
                <a:latin typeface="Times New Roman" panose="02020603050405020304" pitchFamily="18" charset="0"/>
                <a:cs typeface="Times New Roman" panose="02020603050405020304" pitchFamily="18" charset="0"/>
              </a:rPr>
              <a:t>всего </a:t>
            </a:r>
            <a:r>
              <a:rPr lang="ru-RU" sz="3600" dirty="0">
                <a:latin typeface="Times New Roman" panose="02020603050405020304" pitchFamily="18" charset="0"/>
                <a:cs typeface="Times New Roman" panose="02020603050405020304" pitchFamily="18" charset="0"/>
              </a:rPr>
              <a:t>примерно на 60 грамм». </a:t>
            </a:r>
          </a:p>
        </p:txBody>
      </p:sp>
    </p:spTree>
    <p:extLst>
      <p:ext uri="{BB962C8B-B14F-4D97-AF65-F5344CB8AC3E}">
        <p14:creationId xmlns:p14="http://schemas.microsoft.com/office/powerpoint/2010/main" val="3543001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4066" y="2899400"/>
            <a:ext cx="5831811" cy="3469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1"/>
          <p:cNvSpPr>
            <a:spLocks noGrp="1"/>
          </p:cNvSpPr>
          <p:nvPr>
            <p:ph type="title"/>
          </p:nvPr>
        </p:nvSpPr>
        <p:spPr>
          <a:xfrm>
            <a:off x="1187624" y="260648"/>
            <a:ext cx="6779096" cy="562074"/>
          </a:xfrm>
        </p:spPr>
        <p:txBody>
          <a:bodyPr>
            <a:normAutofit fontScale="90000"/>
          </a:bodyPr>
          <a:lstStyle/>
          <a:p>
            <a:r>
              <a:rPr lang="ru-RU" b="1" dirty="0" smtClean="0">
                <a:solidFill>
                  <a:srgbClr val="002060"/>
                </a:solidFill>
              </a:rPr>
              <a:t>ПРИМЕР ЗАДАНИЯ</a:t>
            </a:r>
            <a:endParaRPr lang="ru-RU" b="1" dirty="0">
              <a:solidFill>
                <a:srgbClr val="002060"/>
              </a:solidFill>
            </a:endParaRPr>
          </a:p>
        </p:txBody>
      </p:sp>
      <p:sp>
        <p:nvSpPr>
          <p:cNvPr id="7" name="Прямоугольник 6"/>
          <p:cNvSpPr/>
          <p:nvPr/>
        </p:nvSpPr>
        <p:spPr>
          <a:xfrm>
            <a:off x="251520" y="764704"/>
            <a:ext cx="8568952" cy="1200329"/>
          </a:xfrm>
          <a:prstGeom prst="rect">
            <a:avLst/>
          </a:prstGeom>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После  описания </a:t>
            </a:r>
            <a:r>
              <a:rPr lang="ru-RU" b="1" dirty="0" smtClean="0">
                <a:solidFill>
                  <a:srgbClr val="002060"/>
                </a:solidFill>
                <a:latin typeface="Times New Roman" panose="02020603050405020304" pitchFamily="18" charset="0"/>
                <a:cs typeface="Times New Roman" panose="02020603050405020304" pitchFamily="18" charset="0"/>
              </a:rPr>
              <a:t>опыта  </a:t>
            </a:r>
            <a:r>
              <a:rPr lang="ru-RU" b="1" dirty="0">
                <a:solidFill>
                  <a:srgbClr val="002060"/>
                </a:solidFill>
                <a:latin typeface="Times New Roman" panose="02020603050405020304" pitchFamily="18" charset="0"/>
                <a:cs typeface="Times New Roman" panose="02020603050405020304" pitchFamily="18" charset="0"/>
              </a:rPr>
              <a:t>в  книге  </a:t>
            </a:r>
            <a:r>
              <a:rPr lang="ru-RU" b="1" dirty="0" smtClean="0">
                <a:solidFill>
                  <a:srgbClr val="002060"/>
                </a:solidFill>
                <a:latin typeface="Times New Roman" panose="02020603050405020304" pitchFamily="18" charset="0"/>
                <a:cs typeface="Times New Roman" panose="02020603050405020304" pitchFamily="18" charset="0"/>
              </a:rPr>
              <a:t>был поставлен  </a:t>
            </a:r>
            <a:r>
              <a:rPr lang="ru-RU" b="1" dirty="0">
                <a:solidFill>
                  <a:srgbClr val="002060"/>
                </a:solidFill>
                <a:latin typeface="Times New Roman" panose="02020603050405020304" pitchFamily="18" charset="0"/>
                <a:cs typeface="Times New Roman" panose="02020603050405020304" pitchFamily="18" charset="0"/>
              </a:rPr>
              <a:t>вопрос:  </a:t>
            </a:r>
            <a:endParaRPr lang="ru-RU" b="1" dirty="0" smtClean="0">
              <a:solidFill>
                <a:srgbClr val="002060"/>
              </a:solidFill>
              <a:latin typeface="Times New Roman" panose="02020603050405020304" pitchFamily="18" charset="0"/>
              <a:cs typeface="Times New Roman" panose="02020603050405020304" pitchFamily="18" charset="0"/>
            </a:endParaRPr>
          </a:p>
          <a:p>
            <a:r>
              <a:rPr lang="ru-RU" b="1" dirty="0" smtClean="0">
                <a:solidFill>
                  <a:srgbClr val="002060"/>
                </a:solidFill>
                <a:latin typeface="Times New Roman" panose="02020603050405020304" pitchFamily="18" charset="0"/>
                <a:cs typeface="Times New Roman" panose="02020603050405020304" pitchFamily="18" charset="0"/>
              </a:rPr>
              <a:t>«</a:t>
            </a:r>
            <a:r>
              <a:rPr lang="ru-RU" b="1" dirty="0">
                <a:solidFill>
                  <a:srgbClr val="002060"/>
                </a:solidFill>
                <a:latin typeface="Times New Roman" panose="02020603050405020304" pitchFamily="18" charset="0"/>
                <a:cs typeface="Times New Roman" panose="02020603050405020304" pitchFamily="18" charset="0"/>
              </a:rPr>
              <a:t>Как </a:t>
            </a:r>
            <a:r>
              <a:rPr lang="ru-RU" b="1" dirty="0" smtClean="0">
                <a:solidFill>
                  <a:srgbClr val="002060"/>
                </a:solidFill>
                <a:latin typeface="Times New Roman" panose="02020603050405020304" pitchFamily="18" charset="0"/>
                <a:cs typeface="Times New Roman" panose="02020603050405020304" pitchFamily="18" charset="0"/>
              </a:rPr>
              <a:t>вы  </a:t>
            </a:r>
            <a:r>
              <a:rPr lang="ru-RU" b="1" dirty="0">
                <a:solidFill>
                  <a:srgbClr val="002060"/>
                </a:solidFill>
                <a:latin typeface="Times New Roman" panose="02020603050405020304" pitchFamily="18" charset="0"/>
                <a:cs typeface="Times New Roman" panose="02020603050405020304" pitchFamily="18" charset="0"/>
              </a:rPr>
              <a:t>считаете,  какой </a:t>
            </a:r>
            <a:r>
              <a:rPr lang="ru-RU" b="1" dirty="0" smtClean="0">
                <a:solidFill>
                  <a:srgbClr val="002060"/>
                </a:solidFill>
                <a:latin typeface="Times New Roman" panose="02020603050405020304" pitchFamily="18" charset="0"/>
                <a:cs typeface="Times New Roman" panose="02020603050405020304" pitchFamily="18" charset="0"/>
              </a:rPr>
              <a:t>вывод  </a:t>
            </a:r>
            <a:r>
              <a:rPr lang="ru-RU" b="1" dirty="0">
                <a:solidFill>
                  <a:srgbClr val="002060"/>
                </a:solidFill>
                <a:latin typeface="Times New Roman" panose="02020603050405020304" pitchFamily="18" charset="0"/>
                <a:cs typeface="Times New Roman" panose="02020603050405020304" pitchFamily="18" charset="0"/>
              </a:rPr>
              <a:t>мог  сделать </a:t>
            </a:r>
            <a:r>
              <a:rPr lang="ru-RU" b="1" dirty="0" smtClean="0">
                <a:solidFill>
                  <a:srgbClr val="002060"/>
                </a:solidFill>
                <a:latin typeface="Times New Roman" panose="02020603050405020304" pitchFamily="18" charset="0"/>
                <a:cs typeface="Times New Roman" panose="02020603050405020304" pitchFamily="18" charset="0"/>
              </a:rPr>
              <a:t>учёный </a:t>
            </a:r>
            <a:r>
              <a:rPr lang="ru-RU" b="1" dirty="0">
                <a:solidFill>
                  <a:srgbClr val="002060"/>
                </a:solidFill>
                <a:latin typeface="Times New Roman" panose="02020603050405020304" pitchFamily="18" charset="0"/>
                <a:cs typeface="Times New Roman" panose="02020603050405020304" pitchFamily="18" charset="0"/>
              </a:rPr>
              <a:t>из проведённого </a:t>
            </a:r>
            <a:r>
              <a:rPr lang="ru-RU" b="1" dirty="0" smtClean="0">
                <a:solidFill>
                  <a:srgbClr val="002060"/>
                </a:solidFill>
                <a:latin typeface="Times New Roman" panose="02020603050405020304" pitchFamily="18" charset="0"/>
                <a:cs typeface="Times New Roman" panose="02020603050405020304" pitchFamily="18" charset="0"/>
              </a:rPr>
              <a:t>опыта</a:t>
            </a:r>
            <a:r>
              <a:rPr lang="ru-RU" b="1" dirty="0">
                <a:solidFill>
                  <a:srgbClr val="002060"/>
                </a:solidFill>
                <a:latin typeface="Times New Roman" panose="02020603050405020304" pitchFamily="18" charset="0"/>
                <a:cs typeface="Times New Roman" panose="02020603050405020304" pitchFamily="18" charset="0"/>
              </a:rPr>
              <a:t>?  </a:t>
            </a:r>
            <a:endParaRPr lang="ru-RU" b="1" dirty="0" smtClean="0">
              <a:solidFill>
                <a:srgbClr val="002060"/>
              </a:solidFill>
              <a:latin typeface="Times New Roman" panose="02020603050405020304" pitchFamily="18" charset="0"/>
              <a:cs typeface="Times New Roman" panose="02020603050405020304" pitchFamily="18" charset="0"/>
            </a:endParaRPr>
          </a:p>
          <a:p>
            <a:r>
              <a:rPr lang="ru-RU" b="1" dirty="0" smtClean="0">
                <a:solidFill>
                  <a:srgbClr val="002060"/>
                </a:solidFill>
                <a:latin typeface="Times New Roman" panose="02020603050405020304" pitchFamily="18" charset="0"/>
                <a:cs typeface="Times New Roman" panose="02020603050405020304" pitchFamily="18" charset="0"/>
              </a:rPr>
              <a:t>За  </a:t>
            </a:r>
            <a:r>
              <a:rPr lang="ru-RU" b="1" dirty="0">
                <a:solidFill>
                  <a:srgbClr val="002060"/>
                </a:solidFill>
                <a:latin typeface="Times New Roman" panose="02020603050405020304" pitchFamily="18" charset="0"/>
                <a:cs typeface="Times New Roman" panose="02020603050405020304" pitchFamily="18" charset="0"/>
              </a:rPr>
              <a:t>счёт  чего </a:t>
            </a:r>
            <a:r>
              <a:rPr lang="ru-RU" b="1" dirty="0" smtClean="0">
                <a:solidFill>
                  <a:srgbClr val="002060"/>
                </a:solidFill>
                <a:latin typeface="Times New Roman" panose="02020603050405020304" pitchFamily="18" charset="0"/>
                <a:cs typeface="Times New Roman" panose="02020603050405020304" pitchFamily="18" charset="0"/>
              </a:rPr>
              <a:t>саженец  </a:t>
            </a:r>
            <a:r>
              <a:rPr lang="ru-RU" b="1" dirty="0">
                <a:solidFill>
                  <a:srgbClr val="002060"/>
                </a:solidFill>
                <a:latin typeface="Times New Roman" panose="02020603050405020304" pitchFamily="18" charset="0"/>
                <a:cs typeface="Times New Roman" panose="02020603050405020304" pitchFamily="18" charset="0"/>
              </a:rPr>
              <a:t>превратился  в </a:t>
            </a:r>
            <a:r>
              <a:rPr lang="ru-RU" b="1" dirty="0" smtClean="0">
                <a:solidFill>
                  <a:srgbClr val="002060"/>
                </a:solidFill>
                <a:latin typeface="Times New Roman" panose="02020603050405020304" pitchFamily="18" charset="0"/>
                <a:cs typeface="Times New Roman" panose="02020603050405020304" pitchFamily="18" charset="0"/>
              </a:rPr>
              <a:t>дерево</a:t>
            </a:r>
            <a:r>
              <a:rPr lang="ru-RU" b="1" dirty="0">
                <a:solidFill>
                  <a:srgbClr val="002060"/>
                </a:solidFill>
                <a:latin typeface="Times New Roman" panose="02020603050405020304" pitchFamily="18" charset="0"/>
                <a:cs typeface="Times New Roman" panose="02020603050405020304" pitchFamily="18" charset="0"/>
              </a:rPr>
              <a:t>?».  </a:t>
            </a:r>
            <a:endParaRPr lang="ru-RU" b="1" dirty="0" smtClean="0">
              <a:solidFill>
                <a:srgbClr val="002060"/>
              </a:solidFill>
              <a:latin typeface="Times New Roman" panose="02020603050405020304" pitchFamily="18" charset="0"/>
              <a:cs typeface="Times New Roman" panose="02020603050405020304" pitchFamily="18" charset="0"/>
            </a:endParaRPr>
          </a:p>
          <a:p>
            <a:r>
              <a:rPr lang="ru-RU" b="1" dirty="0" smtClean="0">
                <a:solidFill>
                  <a:srgbClr val="002060"/>
                </a:solidFill>
                <a:latin typeface="Times New Roman" panose="02020603050405020304" pitchFamily="18" charset="0"/>
                <a:cs typeface="Times New Roman" panose="02020603050405020304" pitchFamily="18" charset="0"/>
              </a:rPr>
              <a:t>Дальше  </a:t>
            </a:r>
            <a:r>
              <a:rPr lang="ru-RU" b="1" dirty="0">
                <a:solidFill>
                  <a:srgbClr val="002060"/>
                </a:solidFill>
                <a:latin typeface="Times New Roman" panose="02020603050405020304" pitchFamily="18" charset="0"/>
                <a:cs typeface="Times New Roman" panose="02020603050405020304" pitchFamily="18" charset="0"/>
              </a:rPr>
              <a:t>часть </a:t>
            </a:r>
            <a:r>
              <a:rPr lang="ru-RU" b="1" dirty="0" smtClean="0">
                <a:solidFill>
                  <a:srgbClr val="002060"/>
                </a:solidFill>
                <a:latin typeface="Times New Roman" panose="02020603050405020304" pitchFamily="18" charset="0"/>
                <a:cs typeface="Times New Roman" panose="02020603050405020304" pitchFamily="18" charset="0"/>
              </a:rPr>
              <a:t>страницы </a:t>
            </a:r>
            <a:r>
              <a:rPr lang="ru-RU" b="1" dirty="0">
                <a:solidFill>
                  <a:srgbClr val="002060"/>
                </a:solidFill>
                <a:latin typeface="Times New Roman" panose="02020603050405020304" pitchFamily="18" charset="0"/>
                <a:cs typeface="Times New Roman" panose="02020603050405020304" pitchFamily="18" charset="0"/>
              </a:rPr>
              <a:t>была оторвана, </a:t>
            </a:r>
            <a:r>
              <a:rPr lang="ru-RU" b="1" dirty="0" smtClean="0">
                <a:solidFill>
                  <a:srgbClr val="002060"/>
                </a:solidFill>
                <a:latin typeface="Times New Roman" panose="02020603050405020304" pitchFamily="18" charset="0"/>
                <a:cs typeface="Times New Roman" panose="02020603050405020304" pitchFamily="18" charset="0"/>
              </a:rPr>
              <a:t>и </a:t>
            </a:r>
            <a:r>
              <a:rPr lang="ru-RU" b="1" dirty="0">
                <a:solidFill>
                  <a:srgbClr val="002060"/>
                </a:solidFill>
                <a:latin typeface="Times New Roman" panose="02020603050405020304" pitchFamily="18" charset="0"/>
                <a:cs typeface="Times New Roman" panose="02020603050405020304" pitchFamily="18" charset="0"/>
              </a:rPr>
              <a:t>Ксения решила сделать </a:t>
            </a:r>
            <a:r>
              <a:rPr lang="ru-RU" b="1" dirty="0" smtClean="0">
                <a:solidFill>
                  <a:srgbClr val="002060"/>
                </a:solidFill>
                <a:latin typeface="Times New Roman" panose="02020603050405020304" pitchFamily="18" charset="0"/>
                <a:cs typeface="Times New Roman" panose="02020603050405020304" pitchFamily="18" charset="0"/>
              </a:rPr>
              <a:t>вывод </a:t>
            </a:r>
            <a:r>
              <a:rPr lang="ru-RU" b="1" dirty="0">
                <a:solidFill>
                  <a:srgbClr val="002060"/>
                </a:solidFill>
                <a:latin typeface="Times New Roman" panose="02020603050405020304" pitchFamily="18" charset="0"/>
                <a:cs typeface="Times New Roman" panose="02020603050405020304" pitchFamily="18" charset="0"/>
              </a:rPr>
              <a:t>сама.</a:t>
            </a:r>
          </a:p>
        </p:txBody>
      </p:sp>
      <p:sp>
        <p:nvSpPr>
          <p:cNvPr id="8" name="Прямоугольник 7"/>
          <p:cNvSpPr/>
          <p:nvPr/>
        </p:nvSpPr>
        <p:spPr>
          <a:xfrm>
            <a:off x="251520" y="2240565"/>
            <a:ext cx="8568952" cy="646331"/>
          </a:xfrm>
          <a:prstGeom prst="rect">
            <a:avLst/>
          </a:prstGeom>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Как бы вы вместе с Ксенией ответили на вопрос: </a:t>
            </a:r>
            <a:endParaRPr lang="ru-RU" b="1" dirty="0" smtClean="0">
              <a:solidFill>
                <a:srgbClr val="002060"/>
              </a:solidFill>
              <a:latin typeface="Times New Roman" panose="02020603050405020304" pitchFamily="18" charset="0"/>
              <a:cs typeface="Times New Roman" panose="02020603050405020304" pitchFamily="18" charset="0"/>
            </a:endParaRPr>
          </a:p>
          <a:p>
            <a:r>
              <a:rPr lang="ru-RU" b="1" dirty="0" smtClean="0">
                <a:solidFill>
                  <a:srgbClr val="002060"/>
                </a:solidFill>
                <a:latin typeface="Times New Roman" panose="02020603050405020304" pitchFamily="18" charset="0"/>
                <a:cs typeface="Times New Roman" panose="02020603050405020304" pitchFamily="18" charset="0"/>
              </a:rPr>
              <a:t>За </a:t>
            </a:r>
            <a:r>
              <a:rPr lang="ru-RU" b="1" dirty="0">
                <a:solidFill>
                  <a:srgbClr val="002060"/>
                </a:solidFill>
                <a:latin typeface="Times New Roman" panose="02020603050405020304" pitchFamily="18" charset="0"/>
                <a:cs typeface="Times New Roman" panose="02020603050405020304" pitchFamily="18" charset="0"/>
              </a:rPr>
              <a:t>счёт чего за 5 лет настолько увеличилась масса растения? </a:t>
            </a:r>
          </a:p>
        </p:txBody>
      </p:sp>
    </p:spTree>
    <p:extLst>
      <p:ext uri="{BB962C8B-B14F-4D97-AF65-F5344CB8AC3E}">
        <p14:creationId xmlns:p14="http://schemas.microsoft.com/office/powerpoint/2010/main" val="2945583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237" y="116632"/>
            <a:ext cx="16668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743" y="2076500"/>
            <a:ext cx="1734814" cy="4395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1"/>
          <p:cNvSpPr>
            <a:spLocks noGrp="1"/>
          </p:cNvSpPr>
          <p:nvPr>
            <p:ph type="title"/>
          </p:nvPr>
        </p:nvSpPr>
        <p:spPr>
          <a:xfrm>
            <a:off x="395536" y="260648"/>
            <a:ext cx="4896544" cy="562074"/>
          </a:xfrm>
        </p:spPr>
        <p:txBody>
          <a:bodyPr>
            <a:normAutofit fontScale="90000"/>
          </a:bodyPr>
          <a:lstStyle/>
          <a:p>
            <a:r>
              <a:rPr lang="ru-RU" b="1" dirty="0" smtClean="0">
                <a:solidFill>
                  <a:srgbClr val="002060"/>
                </a:solidFill>
              </a:rPr>
              <a:t>ПРИМЕР ЗАДАНИЯ</a:t>
            </a:r>
            <a:endParaRPr lang="ru-RU" b="1" dirty="0">
              <a:solidFill>
                <a:srgbClr val="002060"/>
              </a:solidFill>
            </a:endParaRPr>
          </a:p>
        </p:txBody>
      </p:sp>
      <p:sp>
        <p:nvSpPr>
          <p:cNvPr id="2" name="Объект 1"/>
          <p:cNvSpPr>
            <a:spLocks noGrp="1"/>
          </p:cNvSpPr>
          <p:nvPr>
            <p:ph idx="1"/>
          </p:nvPr>
        </p:nvSpPr>
        <p:spPr>
          <a:xfrm>
            <a:off x="179512" y="836712"/>
            <a:ext cx="5976664" cy="5904656"/>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В книге был описан еще один известный опыт, который Ксения решила повторить сама. В этом ей помог папа, потому что в опыте надо </a:t>
            </a:r>
            <a:r>
              <a:rPr lang="ru-RU" sz="2000" dirty="0" smtClean="0">
                <a:latin typeface="Times New Roman" panose="02020603050405020304" pitchFamily="18" charset="0"/>
                <a:cs typeface="Times New Roman" panose="02020603050405020304" pitchFamily="18" charset="0"/>
              </a:rPr>
              <a:t>было </a:t>
            </a:r>
            <a:r>
              <a:rPr lang="ru-RU" sz="2000" dirty="0">
                <a:latin typeface="Times New Roman" panose="02020603050405020304" pitchFamily="18" charset="0"/>
                <a:cs typeface="Times New Roman" panose="02020603050405020304" pitchFamily="18" charset="0"/>
              </a:rPr>
              <a:t>использовать электрическую плитку и спирт.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Их </a:t>
            </a:r>
            <a:r>
              <a:rPr lang="ru-RU" sz="2000" dirty="0">
                <a:latin typeface="Times New Roman" panose="02020603050405020304" pitchFamily="18" charset="0"/>
                <a:cs typeface="Times New Roman" panose="02020603050405020304" pitchFamily="18" charset="0"/>
              </a:rPr>
              <a:t>опыт состоял из </a:t>
            </a:r>
            <a:r>
              <a:rPr lang="ru-RU" sz="2000" dirty="0" smtClean="0">
                <a:latin typeface="Times New Roman" panose="02020603050405020304" pitchFamily="18" charset="0"/>
                <a:cs typeface="Times New Roman" panose="02020603050405020304" pitchFamily="18" charset="0"/>
              </a:rPr>
              <a:t>следующих шагов:</a:t>
            </a:r>
          </a:p>
          <a:p>
            <a:pPr marL="457200" indent="-457200" algn="just">
              <a:buAutoNum type="arabicParenR"/>
            </a:pPr>
            <a:r>
              <a:rPr lang="ru-RU" sz="1800" dirty="0" smtClean="0">
                <a:latin typeface="Times New Roman" panose="02020603050405020304" pitchFamily="18" charset="0"/>
                <a:cs typeface="Times New Roman" panose="02020603050405020304" pitchFamily="18" charset="0"/>
              </a:rPr>
              <a:t>Растение </a:t>
            </a:r>
            <a:r>
              <a:rPr lang="ru-RU" sz="1800" dirty="0">
                <a:latin typeface="Times New Roman" panose="02020603050405020304" pitchFamily="18" charset="0"/>
                <a:cs typeface="Times New Roman" panose="02020603050405020304" pitchFamily="18" charset="0"/>
              </a:rPr>
              <a:t>герани (пеларгонии) поставили в тёмный </a:t>
            </a:r>
            <a:r>
              <a:rPr lang="ru-RU" sz="1800" dirty="0" smtClean="0">
                <a:latin typeface="Times New Roman" panose="02020603050405020304" pitchFamily="18" charset="0"/>
                <a:cs typeface="Times New Roman" panose="02020603050405020304" pitchFamily="18" charset="0"/>
              </a:rPr>
              <a:t>шкаф </a:t>
            </a:r>
            <a:r>
              <a:rPr lang="ru-RU" sz="1800" dirty="0">
                <a:latin typeface="Times New Roman" panose="02020603050405020304" pitchFamily="18" charset="0"/>
                <a:cs typeface="Times New Roman" panose="02020603050405020304" pitchFamily="18" charset="0"/>
              </a:rPr>
              <a:t>и продержали там несколько дней (3-4</a:t>
            </a:r>
            <a:r>
              <a:rPr lang="ru-RU" sz="1800" dirty="0" smtClean="0">
                <a:latin typeface="Times New Roman" panose="02020603050405020304" pitchFamily="18" charset="0"/>
                <a:cs typeface="Times New Roman" panose="02020603050405020304" pitchFamily="18" charset="0"/>
              </a:rPr>
              <a:t>).</a:t>
            </a:r>
          </a:p>
          <a:p>
            <a:pPr marL="457200" indent="-457200" algn="just">
              <a:buAutoNum type="arabicParenR"/>
            </a:pPr>
            <a:r>
              <a:rPr lang="ru-RU" sz="1800" dirty="0" smtClean="0">
                <a:latin typeface="Times New Roman" panose="02020603050405020304" pitchFamily="18" charset="0"/>
                <a:cs typeface="Times New Roman" panose="02020603050405020304" pitchFamily="18" charset="0"/>
              </a:rPr>
              <a:t>Растение </a:t>
            </a:r>
            <a:r>
              <a:rPr lang="ru-RU" sz="1800" dirty="0">
                <a:latin typeface="Times New Roman" panose="02020603050405020304" pitchFamily="18" charset="0"/>
                <a:cs typeface="Times New Roman" panose="02020603050405020304" pitchFamily="18" charset="0"/>
              </a:rPr>
              <a:t>выставили на свет, закрепив на одном </a:t>
            </a:r>
            <a:r>
              <a:rPr lang="ru-RU" sz="1800" dirty="0" smtClean="0">
                <a:latin typeface="Times New Roman" panose="02020603050405020304" pitchFamily="18" charset="0"/>
                <a:cs typeface="Times New Roman" panose="02020603050405020304" pitchFamily="18" charset="0"/>
              </a:rPr>
              <a:t>из </a:t>
            </a:r>
            <a:r>
              <a:rPr lang="ru-RU" sz="1800" dirty="0">
                <a:latin typeface="Times New Roman" panose="02020603050405020304" pitchFamily="18" charset="0"/>
                <a:cs typeface="Times New Roman" panose="02020603050405020304" pitchFamily="18" charset="0"/>
              </a:rPr>
              <a:t>листьев с двух сторон полоску плотной бумаги. </a:t>
            </a:r>
            <a:endParaRPr lang="ru-RU" sz="1800" dirty="0" smtClean="0">
              <a:latin typeface="Times New Roman" panose="02020603050405020304" pitchFamily="18" charset="0"/>
              <a:cs typeface="Times New Roman" panose="02020603050405020304" pitchFamily="18" charset="0"/>
            </a:endParaRPr>
          </a:p>
          <a:p>
            <a:pPr marL="457200" indent="-457200" algn="just">
              <a:buAutoNum type="arabicParenR"/>
            </a:pPr>
            <a:r>
              <a:rPr lang="ru-RU" sz="1800" dirty="0" smtClean="0">
                <a:latin typeface="Times New Roman" panose="02020603050405020304" pitchFamily="18" charset="0"/>
                <a:cs typeface="Times New Roman" panose="02020603050405020304" pitchFamily="18" charset="0"/>
              </a:rPr>
              <a:t>Через </a:t>
            </a:r>
            <a:r>
              <a:rPr lang="ru-RU" sz="1800" dirty="0">
                <a:latin typeface="Times New Roman" panose="02020603050405020304" pitchFamily="18" charset="0"/>
                <a:cs typeface="Times New Roman" panose="02020603050405020304" pitchFamily="18" charset="0"/>
              </a:rPr>
              <a:t>сутки срезали лист с полоской бумаги,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сняли полоску и опустили лист в кипяток на 2-3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минуты; после этого весь лист, в том числе и там, </a:t>
            </a:r>
            <a:r>
              <a:rPr lang="ru-RU" sz="1800" dirty="0" smtClean="0">
                <a:latin typeface="Times New Roman" panose="02020603050405020304" pitchFamily="18" charset="0"/>
                <a:cs typeface="Times New Roman" panose="02020603050405020304" pitchFamily="18" charset="0"/>
              </a:rPr>
              <a:t>где </a:t>
            </a:r>
            <a:r>
              <a:rPr lang="ru-RU" sz="1800" dirty="0">
                <a:latin typeface="Times New Roman" panose="02020603050405020304" pitchFamily="18" charset="0"/>
                <a:cs typeface="Times New Roman" panose="02020603050405020304" pitchFamily="18" charset="0"/>
              </a:rPr>
              <a:t>была полоска, остался </a:t>
            </a:r>
            <a:r>
              <a:rPr lang="ru-RU" sz="1800" dirty="0" smtClean="0">
                <a:latin typeface="Times New Roman" panose="02020603050405020304" pitchFamily="18" charset="0"/>
                <a:cs typeface="Times New Roman" panose="02020603050405020304" pitchFamily="18" charset="0"/>
              </a:rPr>
              <a:t>зелёным.</a:t>
            </a:r>
          </a:p>
          <a:p>
            <a:pPr marL="457200" indent="-457200" algn="just">
              <a:buAutoNum type="arabicParenR"/>
            </a:pPr>
            <a:r>
              <a:rPr lang="ru-RU" sz="1800" dirty="0" smtClean="0">
                <a:latin typeface="Times New Roman" panose="02020603050405020304" pitchFamily="18" charset="0"/>
                <a:cs typeface="Times New Roman" panose="02020603050405020304" pitchFamily="18" charset="0"/>
              </a:rPr>
              <a:t>Лист </a:t>
            </a:r>
            <a:r>
              <a:rPr lang="ru-RU" sz="1800" dirty="0">
                <a:latin typeface="Times New Roman" panose="02020603050405020304" pitchFamily="18" charset="0"/>
                <a:cs typeface="Times New Roman" panose="02020603050405020304" pitchFamily="18" charset="0"/>
              </a:rPr>
              <a:t>опустили на несколько минут в горячий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спирт, в результате чего лист обесцветился, а спирт </a:t>
            </a:r>
            <a:r>
              <a:rPr lang="ru-RU" sz="1800" dirty="0" smtClean="0">
                <a:latin typeface="Times New Roman" panose="02020603050405020304" pitchFamily="18" charset="0"/>
                <a:cs typeface="Times New Roman" panose="02020603050405020304" pitchFamily="18" charset="0"/>
              </a:rPr>
              <a:t>приобрел </a:t>
            </a:r>
            <a:r>
              <a:rPr lang="ru-RU" sz="1800" dirty="0">
                <a:latin typeface="Times New Roman" panose="02020603050405020304" pitchFamily="18" charset="0"/>
                <a:cs typeface="Times New Roman" panose="02020603050405020304" pitchFamily="18" charset="0"/>
              </a:rPr>
              <a:t>зеленоватый оттенок. </a:t>
            </a:r>
            <a:endParaRPr lang="ru-RU" sz="1800" dirty="0" smtClean="0">
              <a:latin typeface="Times New Roman" panose="02020603050405020304" pitchFamily="18" charset="0"/>
              <a:cs typeface="Times New Roman" panose="02020603050405020304" pitchFamily="18" charset="0"/>
            </a:endParaRPr>
          </a:p>
          <a:p>
            <a:pPr marL="457200" indent="-457200" algn="just">
              <a:buAutoNum type="arabicParenR"/>
            </a:pPr>
            <a:r>
              <a:rPr lang="ru-RU" sz="1800" dirty="0" smtClean="0">
                <a:latin typeface="Times New Roman" panose="02020603050405020304" pitchFamily="18" charset="0"/>
                <a:cs typeface="Times New Roman" panose="02020603050405020304" pitchFamily="18" charset="0"/>
              </a:rPr>
              <a:t>Лист </a:t>
            </a:r>
            <a:r>
              <a:rPr lang="ru-RU" sz="1800" dirty="0">
                <a:latin typeface="Times New Roman" panose="02020603050405020304" pitchFamily="18" charset="0"/>
                <a:cs typeface="Times New Roman" panose="02020603050405020304" pitchFamily="18" charset="0"/>
              </a:rPr>
              <a:t>промыли в воде, а затем в стеклянной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чашечке залили слабым раствором йода. </a:t>
            </a:r>
            <a:endParaRPr lang="ru-RU" sz="1800" dirty="0" smtClean="0">
              <a:latin typeface="Times New Roman" panose="02020603050405020304" pitchFamily="18" charset="0"/>
              <a:cs typeface="Times New Roman" panose="02020603050405020304" pitchFamily="18" charset="0"/>
            </a:endParaRPr>
          </a:p>
          <a:p>
            <a:pPr marL="457200" indent="-457200" algn="just">
              <a:buAutoNum type="arabicParenR"/>
            </a:pPr>
            <a:r>
              <a:rPr lang="ru-RU" sz="1800" dirty="0" smtClean="0">
                <a:latin typeface="Times New Roman" panose="02020603050405020304" pitchFamily="18" charset="0"/>
                <a:cs typeface="Times New Roman" panose="02020603050405020304" pitchFamily="18" charset="0"/>
              </a:rPr>
              <a:t>Когда </a:t>
            </a:r>
            <a:r>
              <a:rPr lang="ru-RU" sz="1800" dirty="0">
                <a:latin typeface="Times New Roman" panose="02020603050405020304" pitchFamily="18" charset="0"/>
                <a:cs typeface="Times New Roman" panose="02020603050405020304" pitchFamily="18" charset="0"/>
              </a:rPr>
              <a:t>лист вынули, он имел такой вид: </a:t>
            </a:r>
          </a:p>
          <a:p>
            <a:pPr algn="just"/>
            <a:endParaRPr lang="ru-RU" sz="2000" i="1" dirty="0">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116632"/>
            <a:ext cx="1345333" cy="1959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270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692696"/>
            <a:ext cx="9036496" cy="6048672"/>
          </a:xfrm>
        </p:spPr>
        <p:txBody>
          <a:bodyPr>
            <a:noAutofit/>
          </a:bodyPr>
          <a:lstStyle/>
          <a:p>
            <a:pPr marL="0" indent="0">
              <a:buNone/>
            </a:pPr>
            <a:r>
              <a:rPr lang="ru-RU" sz="2000" b="1" dirty="0" smtClean="0">
                <a:solidFill>
                  <a:srgbClr val="002060"/>
                </a:solidFill>
                <a:latin typeface="Times New Roman" panose="02020603050405020304" pitchFamily="18" charset="0"/>
                <a:cs typeface="Times New Roman" panose="02020603050405020304" pitchFamily="18" charset="0"/>
              </a:rPr>
              <a:t>- В </a:t>
            </a:r>
            <a:r>
              <a:rPr lang="ru-RU" sz="2000" b="1" dirty="0">
                <a:solidFill>
                  <a:srgbClr val="002060"/>
                </a:solidFill>
                <a:latin typeface="Times New Roman" panose="02020603050405020304" pitchFamily="18" charset="0"/>
                <a:cs typeface="Times New Roman" panose="02020603050405020304" pitchFamily="18" charset="0"/>
              </a:rPr>
              <a:t>чем состоит цель этого опыта?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Выберите один ответ. </a:t>
            </a:r>
            <a:br>
              <a:rPr lang="ru-RU" sz="2000" dirty="0">
                <a:latin typeface="Times New Roman" panose="02020603050405020304" pitchFamily="18" charset="0"/>
                <a:cs typeface="Times New Roman" panose="02020603050405020304" pitchFamily="18" charset="0"/>
              </a:rPr>
            </a:br>
            <a:r>
              <a:rPr lang="ru-RU" sz="2000" b="1" dirty="0" smtClean="0">
                <a:solidFill>
                  <a:srgbClr val="0070C0"/>
                </a:solidFill>
                <a:latin typeface="Times New Roman" panose="02020603050405020304" pitchFamily="18" charset="0"/>
                <a:cs typeface="Times New Roman" panose="02020603050405020304" pitchFamily="18" charset="0"/>
              </a:rPr>
              <a:t>А</a:t>
            </a:r>
            <a:r>
              <a:rPr lang="ru-RU" sz="2000" b="1" dirty="0">
                <a:solidFill>
                  <a:srgbClr val="0070C0"/>
                </a:solidFill>
                <a:latin typeface="Times New Roman" panose="02020603050405020304" pitchFamily="18" charset="0"/>
                <a:cs typeface="Times New Roman" panose="02020603050405020304" pitchFamily="18" charset="0"/>
              </a:rPr>
              <a:t>. Показать, что хлорофилл, содержащийся в листе, растворяется в </a:t>
            </a:r>
            <a:r>
              <a:rPr lang="ru-RU" sz="2000" b="1" dirty="0" smtClean="0">
                <a:solidFill>
                  <a:srgbClr val="0070C0"/>
                </a:solidFill>
                <a:latin typeface="Times New Roman" panose="02020603050405020304" pitchFamily="18" charset="0"/>
                <a:cs typeface="Times New Roman" panose="02020603050405020304" pitchFamily="18" charset="0"/>
              </a:rPr>
              <a:t>спирте</a:t>
            </a:r>
            <a:r>
              <a:rPr lang="ru-RU" sz="2000" b="1" dirty="0">
                <a:solidFill>
                  <a:srgbClr val="0070C0"/>
                </a:solidFill>
                <a:latin typeface="Times New Roman" panose="02020603050405020304" pitchFamily="18" charset="0"/>
                <a:cs typeface="Times New Roman" panose="02020603050405020304" pitchFamily="18" charset="0"/>
              </a:rPr>
              <a:t>. </a:t>
            </a:r>
            <a:br>
              <a:rPr lang="ru-RU" sz="2000" b="1" dirty="0">
                <a:solidFill>
                  <a:srgbClr val="0070C0"/>
                </a:solidFill>
                <a:latin typeface="Times New Roman" panose="02020603050405020304" pitchFamily="18" charset="0"/>
                <a:cs typeface="Times New Roman" panose="02020603050405020304" pitchFamily="18" charset="0"/>
              </a:rPr>
            </a:br>
            <a:r>
              <a:rPr lang="ru-RU" sz="2000" b="1" dirty="0">
                <a:solidFill>
                  <a:srgbClr val="0070C0"/>
                </a:solidFill>
                <a:latin typeface="Times New Roman" panose="02020603050405020304" pitchFamily="18" charset="0"/>
                <a:cs typeface="Times New Roman" panose="02020603050405020304" pitchFamily="18" charset="0"/>
              </a:rPr>
              <a:t>Б. Показать, что лист в кипятке сохраняет зелёную окраску. </a:t>
            </a:r>
            <a:br>
              <a:rPr lang="ru-RU" sz="2000" b="1" dirty="0">
                <a:solidFill>
                  <a:srgbClr val="0070C0"/>
                </a:solidFill>
                <a:latin typeface="Times New Roman" panose="02020603050405020304" pitchFamily="18" charset="0"/>
                <a:cs typeface="Times New Roman" panose="02020603050405020304" pitchFamily="18" charset="0"/>
              </a:rPr>
            </a:br>
            <a:r>
              <a:rPr lang="ru-RU" sz="2000" b="1" dirty="0">
                <a:solidFill>
                  <a:srgbClr val="0070C0"/>
                </a:solidFill>
                <a:latin typeface="Times New Roman" panose="02020603050405020304" pitchFamily="18" charset="0"/>
                <a:cs typeface="Times New Roman" panose="02020603050405020304" pitchFamily="18" charset="0"/>
              </a:rPr>
              <a:t>В. Показать, что в листьях на свету образуется крахмал. </a:t>
            </a:r>
            <a:br>
              <a:rPr lang="ru-RU" sz="2000" b="1" dirty="0">
                <a:solidFill>
                  <a:srgbClr val="0070C0"/>
                </a:solidFill>
                <a:latin typeface="Times New Roman" panose="02020603050405020304" pitchFamily="18" charset="0"/>
                <a:cs typeface="Times New Roman" panose="02020603050405020304" pitchFamily="18" charset="0"/>
              </a:rPr>
            </a:br>
            <a:r>
              <a:rPr lang="ru-RU" sz="2000" b="1" dirty="0">
                <a:solidFill>
                  <a:srgbClr val="0070C0"/>
                </a:solidFill>
                <a:latin typeface="Times New Roman" panose="02020603050405020304" pitchFamily="18" charset="0"/>
                <a:cs typeface="Times New Roman" panose="02020603050405020304" pitchFamily="18" charset="0"/>
              </a:rPr>
              <a:t>Г. Показать, что под закреплённой бумажкой лист теряет хлорофилл</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b="1" dirty="0" smtClean="0">
                <a:solidFill>
                  <a:srgbClr val="002060"/>
                </a:solidFill>
                <a:latin typeface="Times New Roman" panose="02020603050405020304" pitchFamily="18" charset="0"/>
                <a:cs typeface="Times New Roman" panose="02020603050405020304" pitchFamily="18" charset="0"/>
              </a:rPr>
              <a:t>- Каким </a:t>
            </a:r>
            <a:r>
              <a:rPr lang="ru-RU" sz="2000" b="1" dirty="0">
                <a:solidFill>
                  <a:srgbClr val="002060"/>
                </a:solidFill>
                <a:latin typeface="Times New Roman" panose="02020603050405020304" pitchFamily="18" charset="0"/>
                <a:cs typeface="Times New Roman" panose="02020603050405020304" pitchFamily="18" charset="0"/>
              </a:rPr>
              <a:t>был бы результат опыта, если бы лист срезали сразу после </a:t>
            </a:r>
            <a:r>
              <a:rPr lang="ru-RU" sz="2000" b="1" dirty="0" smtClean="0">
                <a:solidFill>
                  <a:srgbClr val="002060"/>
                </a:solidFill>
                <a:latin typeface="Times New Roman" panose="02020603050405020304" pitchFamily="18" charset="0"/>
                <a:cs typeface="Times New Roman" panose="02020603050405020304" pitchFamily="18" charset="0"/>
              </a:rPr>
              <a:t> 4 </a:t>
            </a:r>
            <a:r>
              <a:rPr lang="ru-RU" sz="2000" b="1" dirty="0">
                <a:solidFill>
                  <a:srgbClr val="002060"/>
                </a:solidFill>
                <a:latin typeface="Times New Roman" panose="02020603050405020304" pitchFamily="18" charset="0"/>
                <a:cs typeface="Times New Roman" panose="02020603050405020304" pitchFamily="18" charset="0"/>
              </a:rPr>
              <a:t>дней в тёмном шкафу и, так же обработав в воде и спирте, положили в </a:t>
            </a:r>
            <a:r>
              <a:rPr lang="ru-RU" sz="2000" b="1" dirty="0" smtClean="0">
                <a:solidFill>
                  <a:srgbClr val="002060"/>
                </a:solidFill>
                <a:latin typeface="Times New Roman" panose="02020603050405020304" pitchFamily="18" charset="0"/>
                <a:cs typeface="Times New Roman" panose="02020603050405020304" pitchFamily="18" charset="0"/>
              </a:rPr>
              <a:t>раствор </a:t>
            </a:r>
            <a:r>
              <a:rPr lang="ru-RU" sz="2000" b="1" dirty="0">
                <a:solidFill>
                  <a:srgbClr val="002060"/>
                </a:solidFill>
                <a:latin typeface="Times New Roman" panose="02020603050405020304" pitchFamily="18" charset="0"/>
                <a:cs typeface="Times New Roman" panose="02020603050405020304" pitchFamily="18" charset="0"/>
              </a:rPr>
              <a:t>йода? </a:t>
            </a:r>
            <a:endParaRPr lang="ru-RU" sz="20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sz="2000" b="1" dirty="0" smtClean="0">
                <a:solidFill>
                  <a:srgbClr val="002060"/>
                </a:solidFill>
                <a:latin typeface="Times New Roman" panose="02020603050405020304" pitchFamily="18" charset="0"/>
                <a:cs typeface="Times New Roman" panose="02020603050405020304" pitchFamily="18" charset="0"/>
              </a:rPr>
              <a:t>- У </a:t>
            </a:r>
            <a:r>
              <a:rPr lang="ru-RU" sz="2000" b="1" dirty="0">
                <a:solidFill>
                  <a:srgbClr val="002060"/>
                </a:solidFill>
                <a:latin typeface="Times New Roman" panose="02020603050405020304" pitchFamily="18" charset="0"/>
                <a:cs typeface="Times New Roman" panose="02020603050405020304" pitchFamily="18" charset="0"/>
              </a:rPr>
              <a:t>учёных-химиков есть методы, с помощью которых они могут определить, из чего состоят растения. Оказалось, что на втором месте после воды в составе растений содержится больше всего углерода</a:t>
            </a:r>
            <a:r>
              <a:rPr lang="ru-RU" sz="2000" dirty="0">
                <a:latin typeface="Times New Roman" panose="02020603050405020304" pitchFamily="18" charset="0"/>
                <a:cs typeface="Times New Roman" panose="02020603050405020304" pitchFamily="18" charset="0"/>
              </a:rPr>
              <a:t>. </a:t>
            </a:r>
          </a:p>
          <a:p>
            <a:pPr marL="0" indent="0">
              <a:buNone/>
            </a:pPr>
            <a:r>
              <a:rPr lang="ru-RU" sz="2000" b="1" dirty="0" smtClean="0">
                <a:solidFill>
                  <a:srgbClr val="002060"/>
                </a:solidFill>
                <a:latin typeface="Times New Roman" panose="02020603050405020304" pitchFamily="18" charset="0"/>
                <a:cs typeface="Times New Roman" panose="02020603050405020304" pitchFamily="18" charset="0"/>
              </a:rPr>
              <a:t>- Откуда </a:t>
            </a:r>
            <a:r>
              <a:rPr lang="ru-RU" sz="2000" b="1" dirty="0">
                <a:solidFill>
                  <a:srgbClr val="002060"/>
                </a:solidFill>
                <a:latin typeface="Times New Roman" panose="02020603050405020304" pitchFamily="18" charset="0"/>
                <a:cs typeface="Times New Roman" panose="02020603050405020304" pitchFamily="18" charset="0"/>
              </a:rPr>
              <a:t>попадает углерод в растение?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Выберите один ответ. </a:t>
            </a:r>
            <a:br>
              <a:rPr lang="ru-RU" sz="2000" dirty="0">
                <a:latin typeface="Times New Roman" panose="02020603050405020304" pitchFamily="18" charset="0"/>
                <a:cs typeface="Times New Roman" panose="02020603050405020304" pitchFamily="18" charset="0"/>
              </a:rPr>
            </a:br>
            <a:r>
              <a:rPr lang="ru-RU" sz="2000" b="1" dirty="0" smtClean="0">
                <a:solidFill>
                  <a:srgbClr val="0070C0"/>
                </a:solidFill>
                <a:latin typeface="Times New Roman" panose="02020603050405020304" pitchFamily="18" charset="0"/>
                <a:cs typeface="Times New Roman" panose="02020603050405020304" pitchFamily="18" charset="0"/>
              </a:rPr>
              <a:t>А. Из </a:t>
            </a:r>
            <a:r>
              <a:rPr lang="ru-RU" sz="2000" b="1" dirty="0">
                <a:solidFill>
                  <a:srgbClr val="0070C0"/>
                </a:solidFill>
                <a:latin typeface="Times New Roman" panose="02020603050405020304" pitchFamily="18" charset="0"/>
                <a:cs typeface="Times New Roman" panose="02020603050405020304" pitchFamily="18" charset="0"/>
              </a:rPr>
              <a:t>почвы. </a:t>
            </a:r>
            <a:br>
              <a:rPr lang="ru-RU" sz="2000" b="1" dirty="0">
                <a:solidFill>
                  <a:srgbClr val="0070C0"/>
                </a:solidFill>
                <a:latin typeface="Times New Roman" panose="02020603050405020304" pitchFamily="18" charset="0"/>
                <a:cs typeface="Times New Roman" panose="02020603050405020304" pitchFamily="18" charset="0"/>
              </a:rPr>
            </a:br>
            <a:r>
              <a:rPr lang="ru-RU" sz="2000" b="1" dirty="0">
                <a:solidFill>
                  <a:srgbClr val="0070C0"/>
                </a:solidFill>
                <a:latin typeface="Times New Roman" panose="02020603050405020304" pitchFamily="18" charset="0"/>
                <a:cs typeface="Times New Roman" panose="02020603050405020304" pitchFamily="18" charset="0"/>
              </a:rPr>
              <a:t>Б. Из воды. </a:t>
            </a:r>
            <a:br>
              <a:rPr lang="ru-RU" sz="2000" b="1" dirty="0">
                <a:solidFill>
                  <a:srgbClr val="0070C0"/>
                </a:solidFill>
                <a:latin typeface="Times New Roman" panose="02020603050405020304" pitchFamily="18" charset="0"/>
                <a:cs typeface="Times New Roman" panose="02020603050405020304" pitchFamily="18" charset="0"/>
              </a:rPr>
            </a:br>
            <a:r>
              <a:rPr lang="ru-RU" sz="2000" b="1" dirty="0">
                <a:solidFill>
                  <a:srgbClr val="0070C0"/>
                </a:solidFill>
                <a:latin typeface="Times New Roman" panose="02020603050405020304" pitchFamily="18" charset="0"/>
                <a:cs typeface="Times New Roman" panose="02020603050405020304" pitchFamily="18" charset="0"/>
              </a:rPr>
              <a:t>В. Из воздуха. </a:t>
            </a:r>
            <a:br>
              <a:rPr lang="ru-RU" sz="2000" b="1" dirty="0">
                <a:solidFill>
                  <a:srgbClr val="0070C0"/>
                </a:solidFill>
                <a:latin typeface="Times New Roman" panose="02020603050405020304" pitchFamily="18" charset="0"/>
                <a:cs typeface="Times New Roman" panose="02020603050405020304" pitchFamily="18" charset="0"/>
              </a:rPr>
            </a:br>
            <a:r>
              <a:rPr lang="ru-RU" sz="2000" b="1" dirty="0">
                <a:solidFill>
                  <a:srgbClr val="0070C0"/>
                </a:solidFill>
                <a:latin typeface="Times New Roman" panose="02020603050405020304" pitchFamily="18" charset="0"/>
                <a:cs typeface="Times New Roman" panose="02020603050405020304" pitchFamily="18" charset="0"/>
              </a:rPr>
              <a:t>Г. Из солнечного света. </a:t>
            </a:r>
          </a:p>
        </p:txBody>
      </p:sp>
      <p:sp>
        <p:nvSpPr>
          <p:cNvPr id="4" name="Заголовок 1"/>
          <p:cNvSpPr>
            <a:spLocks noGrp="1"/>
          </p:cNvSpPr>
          <p:nvPr>
            <p:ph type="title"/>
          </p:nvPr>
        </p:nvSpPr>
        <p:spPr>
          <a:xfrm>
            <a:off x="1907704" y="116632"/>
            <a:ext cx="5194920" cy="634082"/>
          </a:xfrm>
        </p:spPr>
        <p:txBody>
          <a:bodyPr>
            <a:normAutofit fontScale="90000"/>
          </a:bodyPr>
          <a:lstStyle/>
          <a:p>
            <a:r>
              <a:rPr lang="ru-RU" b="1" dirty="0" smtClean="0">
                <a:solidFill>
                  <a:srgbClr val="002060"/>
                </a:solidFill>
              </a:rPr>
              <a:t>ПРИМЕР ЗАДАНИЯ</a:t>
            </a:r>
            <a:endParaRPr lang="ru-RU" b="1" dirty="0">
              <a:solidFill>
                <a:srgbClr val="002060"/>
              </a:solidFill>
            </a:endParaRPr>
          </a:p>
        </p:txBody>
      </p:sp>
    </p:spTree>
    <p:extLst>
      <p:ext uri="{BB962C8B-B14F-4D97-AF65-F5344CB8AC3E}">
        <p14:creationId xmlns:p14="http://schemas.microsoft.com/office/powerpoint/2010/main" val="2439333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547664" y="260648"/>
            <a:ext cx="6059016" cy="562074"/>
          </a:xfrm>
        </p:spPr>
        <p:txBody>
          <a:bodyPr>
            <a:normAutofit fontScale="90000"/>
          </a:bodyPr>
          <a:lstStyle/>
          <a:p>
            <a:r>
              <a:rPr lang="ru-RU" b="1" dirty="0" smtClean="0">
                <a:solidFill>
                  <a:srgbClr val="002060"/>
                </a:solidFill>
              </a:rPr>
              <a:t>ПРИМЕР ЗАДАНИЯ</a:t>
            </a:r>
            <a:endParaRPr lang="ru-RU" b="1" dirty="0">
              <a:solidFill>
                <a:srgbClr val="002060"/>
              </a:solidFill>
            </a:endParaRPr>
          </a:p>
        </p:txBody>
      </p:sp>
      <p:sp>
        <p:nvSpPr>
          <p:cNvPr id="9" name="Объект 8"/>
          <p:cNvSpPr>
            <a:spLocks noGrp="1"/>
          </p:cNvSpPr>
          <p:nvPr>
            <p:ph idx="1"/>
          </p:nvPr>
        </p:nvSpPr>
        <p:spPr>
          <a:xfrm>
            <a:off x="323528" y="764704"/>
            <a:ext cx="8712968" cy="4752528"/>
          </a:xfrm>
        </p:spPr>
        <p:txBody>
          <a:bodyPr>
            <a:noAutofit/>
          </a:bodyPr>
          <a:lstStyle/>
          <a:p>
            <a:pPr marL="0" lvl="0" indent="0" algn="just" fontAlgn="base">
              <a:lnSpc>
                <a:spcPct val="120000"/>
              </a:lnSpc>
              <a:spcBef>
                <a:spcPct val="0"/>
              </a:spcBef>
              <a:spcAft>
                <a:spcPct val="0"/>
              </a:spcAft>
              <a:buNone/>
            </a:pPr>
            <a:r>
              <a:rPr lang="ru-RU" altLang="ru-RU" sz="2000" b="1" dirty="0">
                <a:latin typeface="Times New Roman" panose="02020603050405020304" pitchFamily="18" charset="0"/>
                <a:cs typeface="Times New Roman" panose="02020603050405020304" pitchFamily="18" charset="0"/>
              </a:rPr>
              <a:t>Витамин D</a:t>
            </a:r>
            <a:endParaRPr lang="ru-RU" altLang="ru-RU" sz="2000" dirty="0">
              <a:latin typeface="Times New Roman" panose="02020603050405020304" pitchFamily="18" charset="0"/>
              <a:cs typeface="Times New Roman" panose="02020603050405020304" pitchFamily="18" charset="0"/>
            </a:endParaRPr>
          </a:p>
          <a:p>
            <a:pPr marL="0" lvl="0" indent="0" algn="just" eaLnBrk="0" fontAlgn="base" hangingPunct="0">
              <a:lnSpc>
                <a:spcPct val="120000"/>
              </a:lnSpc>
              <a:spcBef>
                <a:spcPct val="0"/>
              </a:spcBef>
              <a:spcAft>
                <a:spcPct val="0"/>
              </a:spcAft>
              <a:buNone/>
            </a:pPr>
            <a:r>
              <a:rPr lang="ru-RU" altLang="ru-RU" sz="2000" dirty="0">
                <a:latin typeface="Times New Roman" panose="02020603050405020304" pitchFamily="18" charset="0"/>
                <a:cs typeface="Times New Roman" panose="02020603050405020304" pitchFamily="18" charset="0"/>
              </a:rPr>
              <a:t>Витамин D – группа биологически активных веществ (кальциферолов), обеспечивающих всасывание кальция и фосфора из пищи в тонком кишечнике. Витамин D синтезируется у человека в коже под действием ультрафиолетовых лучей, а также поступает в организм человека с пищей животного происхождения. Особенно высоко его содержание в жирной рыбе. Витамин D растворим в жирах, поэтому имеет свойство накапливаться в жировой ткани. Жиры также необходимы для всасывания этого витамина в кишечнике. </a:t>
            </a:r>
          </a:p>
          <a:p>
            <a:pPr marL="0" lvl="0" indent="0" algn="just" eaLnBrk="0" fontAlgn="base" hangingPunct="0">
              <a:lnSpc>
                <a:spcPct val="120000"/>
              </a:lnSpc>
              <a:spcBef>
                <a:spcPct val="0"/>
              </a:spcBef>
              <a:spcAft>
                <a:spcPct val="0"/>
              </a:spcAft>
              <a:buNone/>
            </a:pPr>
            <a:endParaRPr lang="ru-RU" altLang="ru-RU" sz="2000" dirty="0">
              <a:latin typeface="Times New Roman" panose="02020603050405020304" pitchFamily="18" charset="0"/>
              <a:cs typeface="Times New Roman" panose="02020603050405020304" pitchFamily="18" charset="0"/>
            </a:endParaRPr>
          </a:p>
          <a:p>
            <a:pPr marL="514350" indent="-514350" algn="just" eaLnBrk="0" fontAlgn="base" hangingPunct="0">
              <a:lnSpc>
                <a:spcPct val="120000"/>
              </a:lnSpc>
              <a:spcBef>
                <a:spcPct val="0"/>
              </a:spcBef>
              <a:spcAft>
                <a:spcPct val="0"/>
              </a:spcAft>
              <a:buAutoNum type="arabicPeriod"/>
            </a:pPr>
            <a:r>
              <a:rPr lang="ru-RU" sz="2000" dirty="0" smtClean="0">
                <a:latin typeface="Times New Roman" panose="02020603050405020304" pitchFamily="18" charset="0"/>
                <a:cs typeface="Times New Roman" panose="02020603050405020304" pitchFamily="18" charset="0"/>
              </a:rPr>
              <a:t>Выберите </a:t>
            </a:r>
            <a:r>
              <a:rPr lang="ru-RU" sz="2000" dirty="0">
                <a:latin typeface="Times New Roman" panose="02020603050405020304" pitchFamily="18" charset="0"/>
                <a:cs typeface="Times New Roman" panose="02020603050405020304" pitchFamily="18" charset="0"/>
              </a:rPr>
              <a:t>из приведённых ниже блюд те, употребление которых позволит усвоить витамин D из пищи. Для каждого блюда отметьте, позволит или не позволит оно усвоить витамин D</a:t>
            </a:r>
            <a:r>
              <a:rPr lang="ru-RU" sz="2000" dirty="0" smtClean="0">
                <a:latin typeface="Times New Roman" panose="02020603050405020304" pitchFamily="18" charset="0"/>
                <a:cs typeface="Times New Roman" panose="02020603050405020304" pitchFamily="18" charset="0"/>
              </a:rPr>
              <a:t>.</a:t>
            </a:r>
          </a:p>
          <a:p>
            <a:pPr marL="514350" indent="-514350" algn="just" eaLnBrk="0" fontAlgn="base" hangingPunct="0">
              <a:lnSpc>
                <a:spcPct val="120000"/>
              </a:lnSpc>
              <a:spcBef>
                <a:spcPct val="0"/>
              </a:spcBef>
              <a:spcAft>
                <a:spcPct val="0"/>
              </a:spcAft>
              <a:buFont typeface="Arial" pitchFamily="34" charset="0"/>
              <a:buAutoNum type="arabicPeriod"/>
            </a:pPr>
            <a:r>
              <a:rPr lang="ru-RU" sz="2000" dirty="0" smtClean="0">
                <a:latin typeface="Times New Roman" panose="02020603050405020304" pitchFamily="18" charset="0"/>
                <a:cs typeface="Times New Roman" panose="02020603050405020304" pitchFamily="18" charset="0"/>
              </a:rPr>
              <a:t>Позволит </a:t>
            </a:r>
            <a:r>
              <a:rPr lang="ru-RU" sz="2000" dirty="0">
                <a:latin typeface="Times New Roman" panose="02020603050405020304" pitchFamily="18" charset="0"/>
                <a:cs typeface="Times New Roman" panose="02020603050405020304" pitchFamily="18" charset="0"/>
              </a:rPr>
              <a:t>ли приём поливитаминов в таблетках, содержащих в том числе и витамин D, получить витамин D, если таблетки запиваются чистой водой? Ответ поясните</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lnSpc>
                <a:spcPct val="120000"/>
              </a:lnSpc>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213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9017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26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fontScale="92500" lnSpcReduction="10000"/>
          </a:bodyPr>
          <a:lstStyle/>
          <a:p>
            <a:pPr marL="0" indent="0" algn="just">
              <a:lnSpc>
                <a:spcPct val="110000"/>
              </a:lnSpc>
              <a:buNone/>
            </a:pPr>
            <a:r>
              <a:rPr lang="ru-RU" sz="3600" dirty="0">
                <a:solidFill>
                  <a:srgbClr val="0070C0"/>
                </a:solidFill>
              </a:rPr>
              <a:t>«Функционально грамотный человек способен использовать все постоянно приобретаемые в течение жизни знания, умения и навыки для решения максимально широкого диапазона жизненных задач в различных сферах деятельности, общения и социальных отношений».</a:t>
            </a:r>
            <a:endParaRPr lang="ru-RU" sz="3800" dirty="0" smtClean="0">
              <a:solidFill>
                <a:srgbClr val="0070C0"/>
              </a:solidFill>
            </a:endParaRPr>
          </a:p>
          <a:p>
            <a:pPr marL="0" indent="0" algn="r">
              <a:lnSpc>
                <a:spcPct val="110000"/>
              </a:lnSpc>
              <a:buNone/>
            </a:pPr>
            <a:r>
              <a:rPr lang="ru-RU" sz="2000" dirty="0" smtClean="0"/>
              <a:t>Леонтьев Алексей </a:t>
            </a:r>
            <a:r>
              <a:rPr lang="ru-RU" sz="2000" dirty="0"/>
              <a:t>Алексеевич </a:t>
            </a:r>
            <a:r>
              <a:rPr lang="ru-RU" sz="2000" dirty="0" smtClean="0"/>
              <a:t>, </a:t>
            </a:r>
          </a:p>
          <a:p>
            <a:pPr marL="0" indent="0" algn="r">
              <a:lnSpc>
                <a:spcPct val="110000"/>
              </a:lnSpc>
              <a:buNone/>
            </a:pPr>
            <a:r>
              <a:rPr lang="ru-RU" sz="2000" dirty="0" smtClean="0"/>
              <a:t>лингвист</a:t>
            </a:r>
            <a:r>
              <a:rPr lang="ru-RU" sz="2000" dirty="0"/>
              <a:t>, психолог, </a:t>
            </a:r>
            <a:endParaRPr lang="ru-RU" sz="2000" dirty="0" smtClean="0"/>
          </a:p>
          <a:p>
            <a:pPr marL="0" indent="0" algn="r">
              <a:lnSpc>
                <a:spcPct val="110000"/>
              </a:lnSpc>
              <a:buNone/>
            </a:pPr>
            <a:r>
              <a:rPr lang="ru-RU" sz="2000" dirty="0" smtClean="0"/>
              <a:t>доктор </a:t>
            </a:r>
            <a:r>
              <a:rPr lang="ru-RU" sz="2000" dirty="0"/>
              <a:t>психологических </a:t>
            </a:r>
            <a:r>
              <a:rPr lang="ru-RU" sz="2000" dirty="0" smtClean="0"/>
              <a:t>наук,</a:t>
            </a:r>
          </a:p>
          <a:p>
            <a:pPr marL="0" indent="0" algn="r">
              <a:lnSpc>
                <a:spcPct val="110000"/>
              </a:lnSpc>
              <a:buNone/>
            </a:pPr>
            <a:r>
              <a:rPr lang="ru-RU" sz="2000" dirty="0" smtClean="0"/>
              <a:t>доктор </a:t>
            </a:r>
            <a:r>
              <a:rPr lang="ru-RU" sz="2000" dirty="0"/>
              <a:t>филологических наук</a:t>
            </a:r>
            <a:br>
              <a:rPr lang="ru-RU" sz="2000" dirty="0"/>
            </a:br>
            <a:endParaRPr lang="ru-RU" sz="2000" dirty="0"/>
          </a:p>
        </p:txBody>
      </p:sp>
      <p:sp>
        <p:nvSpPr>
          <p:cNvPr id="4" name="Прямоугольник 3"/>
          <p:cNvSpPr/>
          <p:nvPr/>
        </p:nvSpPr>
        <p:spPr>
          <a:xfrm>
            <a:off x="179512" y="6184468"/>
            <a:ext cx="8856984" cy="523220"/>
          </a:xfrm>
          <a:prstGeom prst="rect">
            <a:avLst/>
          </a:prstGeom>
        </p:spPr>
        <p:txBody>
          <a:bodyPr wrap="square">
            <a:spAutoFit/>
          </a:bodyPr>
          <a:lstStyle/>
          <a:p>
            <a:r>
              <a:rPr lang="ru-RU" sz="1400" dirty="0"/>
              <a:t>Образовательная система «Школа 2100</a:t>
            </a:r>
            <a:r>
              <a:rPr lang="ru-RU" sz="1400" dirty="0" smtClean="0"/>
              <a:t>».</a:t>
            </a:r>
          </a:p>
          <a:p>
            <a:r>
              <a:rPr lang="ru-RU" sz="1400" dirty="0" smtClean="0"/>
              <a:t>Педагогика </a:t>
            </a:r>
            <a:r>
              <a:rPr lang="ru-RU" sz="1400" dirty="0"/>
              <a:t>здравого смысла / под </a:t>
            </a:r>
            <a:r>
              <a:rPr lang="ru-RU" sz="1400" dirty="0" smtClean="0"/>
              <a:t>ред. А</a:t>
            </a:r>
            <a:r>
              <a:rPr lang="ru-RU" sz="1400" dirty="0"/>
              <a:t>. А. Леонтьева. М.: </a:t>
            </a:r>
            <a:r>
              <a:rPr lang="ru-RU" sz="1400" dirty="0" err="1"/>
              <a:t>Баласс</a:t>
            </a:r>
            <a:r>
              <a:rPr lang="ru-RU" sz="1400" dirty="0"/>
              <a:t>, 2003. С. 35.</a:t>
            </a:r>
          </a:p>
        </p:txBody>
      </p:sp>
    </p:spTree>
    <p:extLst>
      <p:ext uri="{BB962C8B-B14F-4D97-AF65-F5344CB8AC3E}">
        <p14:creationId xmlns:p14="http://schemas.microsoft.com/office/powerpoint/2010/main" val="4150116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515001" cy="6264696"/>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Рекомендуемая доза витамина D</a:t>
            </a:r>
            <a:endParaRPr lang="ru-RU" sz="1800" dirty="0">
              <a:latin typeface="Times New Roman" panose="02020603050405020304" pitchFamily="18" charset="0"/>
              <a:cs typeface="Times New Roman" panose="02020603050405020304" pitchFamily="18" charset="0"/>
            </a:endParaRPr>
          </a:p>
          <a:p>
            <a:pPr marL="0" indent="0" algn="just">
              <a:buNone/>
            </a:pPr>
            <a:r>
              <a:rPr lang="ru-RU" sz="1800" dirty="0">
                <a:latin typeface="Times New Roman" panose="02020603050405020304" pitchFamily="18" charset="0"/>
                <a:cs typeface="Times New Roman" panose="02020603050405020304" pitchFamily="18" charset="0"/>
              </a:rPr>
              <a:t>По российским рекомендациям 2015 г. суточная рекомендуемая доза витамина D в пище для здорового человека 18−50 лет составляет не менее 15−20 мкг.</a:t>
            </a:r>
          </a:p>
          <a:p>
            <a:pPr marL="0" indent="0" algn="just">
              <a:buNone/>
            </a:pPr>
            <a:r>
              <a:rPr lang="ru-RU" sz="1800" dirty="0">
                <a:latin typeface="Times New Roman" panose="02020603050405020304" pitchFamily="18" charset="0"/>
                <a:cs typeface="Times New Roman" panose="02020603050405020304" pitchFamily="18" charset="0"/>
              </a:rPr>
              <a:t>Витамин D содержится в основном в жирной рыбе. Ниже приведена таблица продуктов с самым высоким содержанием витамина D</a:t>
            </a:r>
            <a:r>
              <a:rPr lang="ru-RU" sz="1800" dirty="0" smtClean="0">
                <a:latin typeface="Times New Roman" panose="02020603050405020304" pitchFamily="18" charset="0"/>
                <a:cs typeface="Times New Roman" panose="02020603050405020304" pitchFamily="18" charset="0"/>
              </a:rPr>
              <a:t>.</a:t>
            </a: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dirty="0">
                <a:latin typeface="Times New Roman" panose="02020603050405020304" pitchFamily="18" charset="0"/>
                <a:cs typeface="Times New Roman" panose="02020603050405020304" pitchFamily="18" charset="0"/>
              </a:rPr>
              <a:t>3. Если в рационе человека отсутствуют рыбные продукты, оправданно ли покрытие суточной потребности в витамине D за счёт потребления только одних яиц (желток куриного яйца весит в среднем 50 г)? Поясните свой ответ. </a:t>
            </a: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dirty="0">
                <a:latin typeface="Times New Roman" panose="02020603050405020304" pitchFamily="18" charset="0"/>
                <a:cs typeface="Times New Roman" panose="02020603050405020304" pitchFamily="18" charset="0"/>
              </a:rPr>
              <a:t>5. Сбалансированно питающийся человек, как правило, получает с пищей достаточное количество кальция. Тем не менее иногда у людей наблюдается нехватка кальция в организме. Диетологи в таком случае предлагают употреблять в пищу больше рыбы или чаще находиться на солнце. Объясните, почему диетологи советуют такое пищевое поведение человеку</a:t>
            </a:r>
            <a:r>
              <a:rPr lang="ru-RU" sz="1800" dirty="0" smtClean="0">
                <a:latin typeface="Times New Roman" panose="02020603050405020304" pitchFamily="18" charset="0"/>
                <a:cs typeface="Times New Roman" panose="02020603050405020304" pitchFamily="18" charset="0"/>
              </a:rPr>
              <a:t>.</a:t>
            </a: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7740352" cy="168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222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640960" cy="6264696"/>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6. Сбалансированно питающийся человек, как правило, получает с пищей достаточное количество кальция. Тем не менее иногда у людей наблюдается нехватка кальция в организме. Диетологи связывают это с нехваткой витамина D в организме. Какие рекомендации дают диетологи в таком случае?</a:t>
            </a:r>
          </a:p>
          <a:p>
            <a:pPr marL="0" indent="0" algn="just">
              <a:buNone/>
            </a:pPr>
            <a:r>
              <a:rPr lang="ru-RU" sz="2000" dirty="0" smtClean="0">
                <a:latin typeface="Times New Roman" panose="02020603050405020304" pitchFamily="18" charset="0"/>
                <a:cs typeface="Times New Roman" panose="02020603050405020304" pitchFamily="18" charset="0"/>
              </a:rPr>
              <a:t>7</a:t>
            </a:r>
            <a:r>
              <a:rPr lang="ru-RU" sz="2000" dirty="0">
                <a:latin typeface="Times New Roman" panose="02020603050405020304" pitchFamily="18" charset="0"/>
                <a:cs typeface="Times New Roman" panose="02020603050405020304" pitchFamily="18" charset="0"/>
              </a:rPr>
              <a:t>. У молодой женщины, почти всё время проводящей дома и придерживающейся строгой вегетарианской диеты (без мяса, яиц и молочных продуктов), анализ крови показал значительную нехватку кальция в организме при том, что она употребляла достаточно капусты, сельдерея и других растений, богатых этим элементом. Объясните, почему в анализе крови молодой женщины был обнаружен дефицит кальция. Назовите одну из </a:t>
            </a:r>
            <a:r>
              <a:rPr lang="ru-RU" sz="2000" dirty="0" smtClean="0">
                <a:latin typeface="Times New Roman" panose="02020603050405020304" pitchFamily="18" charset="0"/>
                <a:cs typeface="Times New Roman" panose="02020603050405020304" pitchFamily="18" charset="0"/>
              </a:rPr>
              <a:t>возможных </a:t>
            </a:r>
            <a:r>
              <a:rPr lang="ru-RU" sz="2000" dirty="0">
                <a:latin typeface="Times New Roman" panose="02020603050405020304" pitchFamily="18" charset="0"/>
                <a:cs typeface="Times New Roman" panose="02020603050405020304" pitchFamily="18" charset="0"/>
              </a:rPr>
              <a:t>причин.</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8. Ранее при нехватке кальция в организме людям, проводящим мало времени на солнце, назначали приём глюконата кальция (кальциевая соль одной из органических кислот). Препарат представлял собой таблетки, которые необходимо запивать водой. Эффективен ли приём такого препарата? Объясните свой ответ</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316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084" y="188640"/>
            <a:ext cx="8723411" cy="6192688"/>
          </a:xfrm>
        </p:spPr>
        <p:txBody>
          <a:bodyPr>
            <a:normAutofit fontScale="92500" lnSpcReduction="10000"/>
          </a:bodyPr>
          <a:lstStyle/>
          <a:p>
            <a:pPr marL="0" indent="0">
              <a:buNone/>
            </a:pPr>
            <a:r>
              <a:rPr lang="ru-RU" sz="2200" b="1" dirty="0">
                <a:latin typeface="Times New Roman" panose="02020603050405020304" pitchFamily="18" charset="0"/>
                <a:cs typeface="Times New Roman" panose="02020603050405020304" pitchFamily="18" charset="0"/>
              </a:rPr>
              <a:t>Исследование образования витамина </a:t>
            </a:r>
            <a:r>
              <a:rPr lang="ru-RU" sz="2200" b="1" dirty="0" smtClean="0">
                <a:latin typeface="Times New Roman" panose="02020603050405020304" pitchFamily="18" charset="0"/>
                <a:cs typeface="Times New Roman" panose="02020603050405020304" pitchFamily="18" charset="0"/>
              </a:rPr>
              <a:t>D</a:t>
            </a:r>
            <a:endParaRPr lang="ru-RU" sz="2200" b="1" dirty="0">
              <a:latin typeface="Times New Roman" panose="02020603050405020304" pitchFamily="18" charset="0"/>
              <a:cs typeface="Times New Roman" panose="02020603050405020304" pitchFamily="18" charset="0"/>
            </a:endParaRPr>
          </a:p>
          <a:p>
            <a:pPr marL="0" indent="0">
              <a:buNone/>
            </a:pPr>
            <a:r>
              <a:rPr lang="ru-RU" sz="2200" dirty="0">
                <a:latin typeface="Times New Roman" panose="02020603050405020304" pitchFamily="18" charset="0"/>
                <a:cs typeface="Times New Roman" panose="02020603050405020304" pitchFamily="18" charset="0"/>
              </a:rPr>
              <a:t>Время пребывания на солнце для достаточной выработки витамина </a:t>
            </a:r>
            <a:r>
              <a:rPr lang="ru-RU" sz="2200" dirty="0" smtClean="0">
                <a:latin typeface="Times New Roman" panose="02020603050405020304" pitchFamily="18" charset="0"/>
                <a:cs typeface="Times New Roman" panose="02020603050405020304" pitchFamily="18" charset="0"/>
              </a:rPr>
              <a:t>D</a:t>
            </a:r>
          </a:p>
          <a:p>
            <a:pPr marL="0" indent="0">
              <a:buNone/>
            </a:pPr>
            <a:endParaRPr lang="ru-RU" sz="2200" dirty="0">
              <a:latin typeface="Times New Roman" panose="02020603050405020304" pitchFamily="18" charset="0"/>
              <a:cs typeface="Times New Roman" panose="02020603050405020304" pitchFamily="18" charset="0"/>
            </a:endParaRPr>
          </a:p>
          <a:p>
            <a:pPr marL="0" indent="0">
              <a:buNone/>
            </a:pPr>
            <a:endParaRPr lang="ru-RU" sz="2200" dirty="0" smtClean="0">
              <a:latin typeface="Times New Roman" panose="02020603050405020304" pitchFamily="18" charset="0"/>
              <a:cs typeface="Times New Roman" panose="02020603050405020304" pitchFamily="18" charset="0"/>
            </a:endParaRPr>
          </a:p>
          <a:p>
            <a:pPr marL="0" indent="0">
              <a:buNone/>
            </a:pPr>
            <a:endParaRPr lang="ru-RU" sz="2200" dirty="0">
              <a:latin typeface="Times New Roman" panose="02020603050405020304" pitchFamily="18" charset="0"/>
              <a:cs typeface="Times New Roman" panose="02020603050405020304" pitchFamily="18" charset="0"/>
            </a:endParaRPr>
          </a:p>
          <a:p>
            <a:pPr marL="0" indent="0">
              <a:buNone/>
            </a:pPr>
            <a:endParaRPr lang="ru-RU" sz="2200" dirty="0" smtClean="0">
              <a:latin typeface="Times New Roman" panose="02020603050405020304" pitchFamily="18" charset="0"/>
              <a:cs typeface="Times New Roman" panose="02020603050405020304" pitchFamily="18" charset="0"/>
            </a:endParaRPr>
          </a:p>
          <a:p>
            <a:pPr marL="0" indent="0">
              <a:buNone/>
            </a:pPr>
            <a:endParaRPr lang="ru-RU" sz="2200" dirty="0">
              <a:latin typeface="Times New Roman" panose="02020603050405020304" pitchFamily="18" charset="0"/>
              <a:cs typeface="Times New Roman" panose="02020603050405020304" pitchFamily="18" charset="0"/>
            </a:endParaRPr>
          </a:p>
          <a:p>
            <a:pPr marL="0" indent="0">
              <a:buNone/>
            </a:pPr>
            <a:endParaRPr lang="ru-RU" sz="2200" dirty="0" smtClean="0">
              <a:latin typeface="Times New Roman" panose="02020603050405020304" pitchFamily="18" charset="0"/>
              <a:cs typeface="Times New Roman" panose="02020603050405020304" pitchFamily="18" charset="0"/>
            </a:endParaRPr>
          </a:p>
          <a:p>
            <a:pPr marL="0" indent="0">
              <a:buNone/>
            </a:pPr>
            <a:endParaRPr lang="ru-RU" sz="2200" dirty="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В этом исследовании подразумевается время пребывания на солнце, необходимое для поддержания концентрации витамина D в крови на уровне нижней границы нормального диапазона (11 </a:t>
            </a:r>
            <a:r>
              <a:rPr lang="ru-RU" sz="2200" dirty="0" err="1">
                <a:latin typeface="Times New Roman" panose="02020603050405020304" pitchFamily="18" charset="0"/>
                <a:cs typeface="Times New Roman" panose="02020603050405020304" pitchFamily="18" charset="0"/>
              </a:rPr>
              <a:t>нг</a:t>
            </a:r>
            <a:r>
              <a:rPr lang="ru-RU" sz="2200" dirty="0">
                <a:latin typeface="Times New Roman" panose="02020603050405020304" pitchFamily="18" charset="0"/>
                <a:cs typeface="Times New Roman" panose="02020603050405020304" pitchFamily="18" charset="0"/>
              </a:rPr>
              <a:t>/мл).</a:t>
            </a:r>
          </a:p>
          <a:p>
            <a:pPr marL="0" indent="0">
              <a:buNone/>
            </a:pPr>
            <a:r>
              <a:rPr lang="ru-RU" sz="2200" dirty="0" smtClean="0">
                <a:latin typeface="Times New Roman" panose="02020603050405020304" pitchFamily="18" charset="0"/>
                <a:cs typeface="Times New Roman" panose="02020603050405020304" pitchFamily="18" charset="0"/>
              </a:rPr>
              <a:t>9</a:t>
            </a:r>
            <a:r>
              <a:rPr lang="ru-RU" sz="2200" dirty="0">
                <a:latin typeface="Times New Roman" panose="02020603050405020304" pitchFamily="18" charset="0"/>
                <a:cs typeface="Times New Roman" panose="02020603050405020304" pitchFamily="18" charset="0"/>
              </a:rPr>
              <a:t>. Влияет ли освещаемая солнцем площадь тела на количество вырабатываемого витамина D? Обоснуйте свой ответ, используя данные из таблицы</a:t>
            </a:r>
            <a:r>
              <a:rPr lang="ru-RU" sz="2200" dirty="0" smtClean="0">
                <a:latin typeface="Times New Roman" panose="02020603050405020304" pitchFamily="18" charset="0"/>
                <a:cs typeface="Times New Roman" panose="02020603050405020304" pitchFamily="18" charset="0"/>
              </a:rPr>
              <a:t>.</a:t>
            </a:r>
          </a:p>
          <a:p>
            <a:pPr marL="0" indent="0">
              <a:buNone/>
            </a:pPr>
            <a:r>
              <a:rPr lang="ru-RU" sz="2200" dirty="0" smtClean="0">
                <a:latin typeface="Times New Roman" panose="02020603050405020304" pitchFamily="18" charset="0"/>
                <a:cs typeface="Times New Roman" panose="02020603050405020304" pitchFamily="18" charset="0"/>
              </a:rPr>
              <a:t>10</a:t>
            </a:r>
            <a:r>
              <a:rPr lang="ru-RU" sz="2200" dirty="0">
                <a:latin typeface="Times New Roman" panose="02020603050405020304" pitchFamily="18" charset="0"/>
                <a:cs typeface="Times New Roman" panose="02020603050405020304" pitchFamily="18" charset="0"/>
              </a:rPr>
              <a:t>. Влияют ли физиологические особенности представителей разных рас на количество вырабатываемого витамина D? Обоснуйте свой ответ, используя данные из таблицы.</a:t>
            </a:r>
          </a:p>
          <a:p>
            <a:endParaRPr lang="ru-RU" sz="2200"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28" y="1268760"/>
            <a:ext cx="8244408" cy="1751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3571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r="17251"/>
          <a:stretch/>
        </p:blipFill>
        <p:spPr bwMode="auto">
          <a:xfrm>
            <a:off x="1" y="11578"/>
            <a:ext cx="9144000" cy="5802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639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52136" cy="4971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1776"/>
            <a:ext cx="4283968" cy="651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312300" y="4293096"/>
            <a:ext cx="46482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177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74638"/>
            <a:ext cx="6552728" cy="418058"/>
          </a:xfrm>
        </p:spPr>
        <p:txBody>
          <a:bodyPr>
            <a:normAutofit fontScale="90000"/>
          </a:bodyPr>
          <a:lstStyle/>
          <a:p>
            <a:r>
              <a:rPr lang="ru-RU" b="1" dirty="0" smtClean="0">
                <a:solidFill>
                  <a:srgbClr val="0070C0"/>
                </a:solidFill>
              </a:rPr>
              <a:t>Примеры</a:t>
            </a:r>
            <a:endParaRPr lang="ru-RU" b="1" dirty="0">
              <a:solidFill>
                <a:srgbClr val="0070C0"/>
              </a:solidFill>
            </a:endParaRPr>
          </a:p>
        </p:txBody>
      </p:sp>
      <p:sp>
        <p:nvSpPr>
          <p:cNvPr id="3" name="Объект 2"/>
          <p:cNvSpPr>
            <a:spLocks noGrp="1"/>
          </p:cNvSpPr>
          <p:nvPr>
            <p:ph idx="1"/>
          </p:nvPr>
        </p:nvSpPr>
        <p:spPr>
          <a:xfrm>
            <a:off x="125810" y="692696"/>
            <a:ext cx="8910686" cy="6165304"/>
          </a:xfrm>
        </p:spPr>
        <p:txBody>
          <a:bodyPr>
            <a:normAutofit/>
          </a:bodyPr>
          <a:lstStyle/>
          <a:p>
            <a:pPr marL="0" indent="0">
              <a:spcAft>
                <a:spcPts val="0"/>
              </a:spcAft>
              <a:buNone/>
            </a:pPr>
            <a:r>
              <a:rPr lang="ru-RU" sz="1000" b="1" kern="0" dirty="0">
                <a:latin typeface="Times New Roman" panose="02020603050405020304" pitchFamily="18" charset="0"/>
                <a:ea typeface="Calibri"/>
                <a:cs typeface="Times New Roman" panose="02020603050405020304" pitchFamily="18" charset="0"/>
              </a:rPr>
              <a:t>Ход </a:t>
            </a:r>
            <a:r>
              <a:rPr lang="ru-RU" sz="1000" b="1" kern="0" dirty="0" smtClean="0">
                <a:latin typeface="Times New Roman" panose="02020603050405020304" pitchFamily="18" charset="0"/>
                <a:ea typeface="Calibri"/>
                <a:cs typeface="Times New Roman" panose="02020603050405020304" pitchFamily="18" charset="0"/>
              </a:rPr>
              <a:t>урока: </a:t>
            </a:r>
            <a:endParaRPr lang="ru-RU" sz="1000" kern="50" dirty="0">
              <a:latin typeface="Times New Roman" panose="02020603050405020304" pitchFamily="18" charset="0"/>
              <a:ea typeface="Andale Sans UI"/>
              <a:cs typeface="Times New Roman" panose="02020603050405020304" pitchFamily="18" charset="0"/>
            </a:endParaRPr>
          </a:p>
          <a:p>
            <a:pPr marL="177800" indent="-177800">
              <a:lnSpc>
                <a:spcPct val="110000"/>
              </a:lnSpc>
              <a:spcAft>
                <a:spcPts val="1000"/>
              </a:spcAft>
              <a:buAutoNum type="arabicPeriod"/>
              <a:tabLst>
                <a:tab pos="180340" algn="l"/>
                <a:tab pos="270510" algn="l"/>
                <a:tab pos="630555" algn="l"/>
              </a:tabLst>
            </a:pPr>
            <a:r>
              <a:rPr lang="ru-RU" sz="1000" b="1" kern="0" dirty="0" smtClean="0">
                <a:latin typeface="Times New Roman" panose="02020603050405020304" pitchFamily="18" charset="0"/>
                <a:ea typeface="Calibri"/>
                <a:cs typeface="Times New Roman" panose="02020603050405020304" pitchFamily="18" charset="0"/>
              </a:rPr>
              <a:t>Мотивация </a:t>
            </a:r>
            <a:r>
              <a:rPr lang="ru-RU" sz="1000" b="1" kern="0" dirty="0">
                <a:latin typeface="Times New Roman" panose="02020603050405020304" pitchFamily="18" charset="0"/>
                <a:ea typeface="Calibri"/>
                <a:cs typeface="Times New Roman" panose="02020603050405020304" pitchFamily="18" charset="0"/>
              </a:rPr>
              <a:t>(самоопределение к учебной деятельности</a:t>
            </a:r>
            <a:r>
              <a:rPr lang="ru-RU" sz="1000" b="1" kern="0" dirty="0" smtClean="0">
                <a:latin typeface="Times New Roman" panose="02020603050405020304" pitchFamily="18" charset="0"/>
                <a:ea typeface="Calibri"/>
                <a:cs typeface="Times New Roman" panose="02020603050405020304" pitchFamily="18" charset="0"/>
              </a:rPr>
              <a:t>).</a:t>
            </a:r>
            <a:r>
              <a:rPr lang="ru-RU" sz="1000" dirty="0" smtClean="0">
                <a:latin typeface="Times New Roman" panose="02020603050405020304" pitchFamily="18" charset="0"/>
                <a:cs typeface="Times New Roman" panose="02020603050405020304" pitchFamily="18" charset="0"/>
              </a:rPr>
              <a:t> </a:t>
            </a:r>
            <a:r>
              <a:rPr lang="ru-RU" sz="1000" b="1" kern="0" dirty="0" smtClean="0">
                <a:latin typeface="Times New Roman" panose="02020603050405020304" pitchFamily="18" charset="0"/>
                <a:ea typeface="Calibri"/>
                <a:cs typeface="Times New Roman" panose="02020603050405020304" pitchFamily="18" charset="0"/>
              </a:rPr>
              <a:t> </a:t>
            </a:r>
            <a:endParaRPr lang="ru-RU" sz="1000" dirty="0" smtClean="0">
              <a:latin typeface="Times New Roman" panose="02020603050405020304" pitchFamily="18" charset="0"/>
              <a:cs typeface="Times New Roman" panose="02020603050405020304" pitchFamily="18" charset="0"/>
            </a:endParaRPr>
          </a:p>
          <a:p>
            <a:pPr marL="0" indent="0">
              <a:spcAft>
                <a:spcPts val="1000"/>
              </a:spcAft>
              <a:buNone/>
              <a:tabLst>
                <a:tab pos="177800" algn="l"/>
                <a:tab pos="630238" algn="l"/>
              </a:tabLst>
            </a:pPr>
            <a:r>
              <a:rPr lang="ru-RU" sz="1000" kern="50" dirty="0">
                <a:latin typeface="Times New Roman" panose="02020603050405020304" pitchFamily="18" charset="0"/>
                <a:ea typeface="Times New Roman"/>
                <a:cs typeface="Times New Roman" panose="02020603050405020304" pitchFamily="18" charset="0"/>
              </a:rPr>
              <a:t>	</a:t>
            </a:r>
            <a:r>
              <a:rPr lang="ru-RU" sz="1000" kern="50" dirty="0" smtClean="0">
                <a:latin typeface="Times New Roman" panose="02020603050405020304" pitchFamily="18" charset="0"/>
                <a:ea typeface="Times New Roman"/>
                <a:cs typeface="Times New Roman" panose="02020603050405020304" pitchFamily="18" charset="0"/>
              </a:rPr>
              <a:t>В 1600 г бельгийский естествоиспытатель Ян Ван-</a:t>
            </a:r>
            <a:r>
              <a:rPr lang="ru-RU" sz="1000" kern="50" dirty="0" err="1" smtClean="0">
                <a:latin typeface="Times New Roman" panose="02020603050405020304" pitchFamily="18" charset="0"/>
                <a:ea typeface="Times New Roman"/>
                <a:cs typeface="Times New Roman" panose="02020603050405020304" pitchFamily="18" charset="0"/>
              </a:rPr>
              <a:t>Гельмонт</a:t>
            </a:r>
            <a:r>
              <a:rPr lang="ru-RU" sz="1000" kern="50" dirty="0" smtClean="0">
                <a:latin typeface="Times New Roman" panose="02020603050405020304" pitchFamily="18" charset="0"/>
                <a:ea typeface="Times New Roman"/>
                <a:cs typeface="Times New Roman" panose="02020603050405020304" pitchFamily="18" charset="0"/>
              </a:rPr>
              <a:t> (1579-1644)  решил узнать, благодаря чему растёт растение. Для этого он поставил опыт: посадил побег ивы в кадку с землёй, предварительно взвесив побег и землю. В течение пяти лет он поливал растение чистой дождевой водой, не содержащей минеральных солей. Взвесив иву, через пять лет, ученый обнаружил, что её вес увеличился на 65 килограммов, а вес земли в горшке уменьшился всего на 50 граммов. Откуда растение добыло 64 кг 950 г питательных веществ? </a:t>
            </a:r>
          </a:p>
          <a:p>
            <a:pPr marL="0" indent="0">
              <a:spcAft>
                <a:spcPts val="1000"/>
              </a:spcAft>
              <a:buNone/>
              <a:tabLst>
                <a:tab pos="177800" algn="l"/>
                <a:tab pos="630238" algn="l"/>
              </a:tabLst>
            </a:pPr>
            <a:r>
              <a:rPr lang="ru-RU" sz="1000" kern="50" dirty="0">
                <a:latin typeface="Times New Roman" panose="02020603050405020304" pitchFamily="18" charset="0"/>
                <a:ea typeface="Times New Roman"/>
                <a:cs typeface="Times New Roman" panose="02020603050405020304" pitchFamily="18" charset="0"/>
              </a:rPr>
              <a:t>	</a:t>
            </a:r>
            <a:r>
              <a:rPr lang="ru-RU" sz="1000" kern="50" dirty="0" smtClean="0">
                <a:latin typeface="Times New Roman" panose="02020603050405020304" pitchFamily="18" charset="0"/>
                <a:ea typeface="Times New Roman"/>
                <a:cs typeface="Times New Roman" panose="02020603050405020304" pitchFamily="18" charset="0"/>
              </a:rPr>
              <a:t>Он </a:t>
            </a:r>
            <a:r>
              <a:rPr lang="ru-RU" sz="1000" kern="50" dirty="0">
                <a:latin typeface="Times New Roman" panose="02020603050405020304" pitchFamily="18" charset="0"/>
                <a:ea typeface="Times New Roman"/>
                <a:cs typeface="Times New Roman" panose="02020603050405020304" pitchFamily="18" charset="0"/>
              </a:rPr>
              <a:t>сделал вывод, что пищей растению служит вода</a:t>
            </a:r>
            <a:r>
              <a:rPr lang="ru-RU" sz="1000" kern="50" dirty="0" smtClean="0">
                <a:latin typeface="Times New Roman" panose="02020603050405020304" pitchFamily="18" charset="0"/>
                <a:ea typeface="Times New Roman"/>
                <a:cs typeface="Times New Roman" panose="02020603050405020304" pitchFamily="18" charset="0"/>
              </a:rPr>
              <a:t>.</a:t>
            </a:r>
          </a:p>
          <a:p>
            <a:pPr marL="0" indent="0">
              <a:lnSpc>
                <a:spcPct val="110000"/>
              </a:lnSpc>
              <a:spcAft>
                <a:spcPts val="1000"/>
              </a:spcAft>
              <a:buNone/>
              <a:tabLst>
                <a:tab pos="177800" algn="l"/>
                <a:tab pos="630238" algn="l"/>
              </a:tabLst>
            </a:pPr>
            <a:r>
              <a:rPr lang="ru-RU" sz="1000" b="1" kern="50" dirty="0" smtClean="0">
                <a:latin typeface="Times New Roman" panose="02020603050405020304" pitchFamily="18" charset="0"/>
                <a:ea typeface="Times New Roman"/>
                <a:cs typeface="Times New Roman" panose="02020603050405020304" pitchFamily="18" charset="0"/>
              </a:rPr>
              <a:t>	- Прав </a:t>
            </a:r>
            <a:r>
              <a:rPr lang="ru-RU" sz="1000" b="1" kern="50" dirty="0">
                <a:latin typeface="Times New Roman" panose="02020603050405020304" pitchFamily="18" charset="0"/>
                <a:ea typeface="Times New Roman"/>
                <a:cs typeface="Times New Roman" panose="02020603050405020304" pitchFamily="18" charset="0"/>
              </a:rPr>
              <a:t>ли был </a:t>
            </a:r>
            <a:r>
              <a:rPr lang="ru-RU" sz="1000" b="1" kern="50" dirty="0" smtClean="0">
                <a:latin typeface="Times New Roman" panose="02020603050405020304" pitchFamily="18" charset="0"/>
                <a:ea typeface="Times New Roman"/>
                <a:cs typeface="Times New Roman" panose="02020603050405020304" pitchFamily="18" charset="0"/>
              </a:rPr>
              <a:t>ученый?</a:t>
            </a:r>
            <a:endParaRPr lang="ru-RU" sz="1000" kern="50" dirty="0" smtClean="0">
              <a:latin typeface="Times New Roman" panose="02020603050405020304" pitchFamily="18" charset="0"/>
              <a:ea typeface="Times New Roman"/>
              <a:cs typeface="Times New Roman" panose="02020603050405020304" pitchFamily="18" charset="0"/>
            </a:endParaRPr>
          </a:p>
          <a:p>
            <a:pPr marL="0" indent="0">
              <a:spcAft>
                <a:spcPts val="1000"/>
              </a:spcAft>
              <a:buNone/>
              <a:tabLst>
                <a:tab pos="177800" algn="l"/>
                <a:tab pos="630238" algn="l"/>
              </a:tabLst>
            </a:pPr>
            <a:r>
              <a:rPr lang="ru-RU" sz="1000" kern="50" dirty="0" smtClean="0">
                <a:latin typeface="Times New Roman" panose="02020603050405020304" pitchFamily="18" charset="0"/>
                <a:ea typeface="Times New Roman"/>
                <a:cs typeface="Times New Roman" panose="02020603050405020304" pitchFamily="18" charset="0"/>
              </a:rPr>
              <a:t>В </a:t>
            </a:r>
            <a:r>
              <a:rPr lang="ru-RU" sz="1000" kern="50" dirty="0">
                <a:latin typeface="Times New Roman" panose="02020603050405020304" pitchFamily="18" charset="0"/>
                <a:ea typeface="Times New Roman"/>
                <a:cs typeface="Times New Roman" panose="02020603050405020304" pitchFamily="18" charset="0"/>
              </a:rPr>
              <a:t>1889 г., через 245 лет после смерти Ван </a:t>
            </a:r>
            <a:r>
              <a:rPr lang="ru-RU" sz="1000" kern="50" dirty="0" err="1">
                <a:latin typeface="Times New Roman" panose="02020603050405020304" pitchFamily="18" charset="0"/>
                <a:ea typeface="Times New Roman"/>
                <a:cs typeface="Times New Roman" panose="02020603050405020304" pitchFamily="18" charset="0"/>
              </a:rPr>
              <a:t>Гельмонта</a:t>
            </a:r>
            <a:r>
              <a:rPr lang="ru-RU" sz="1000" kern="50" dirty="0">
                <a:latin typeface="Times New Roman" panose="02020603050405020304" pitchFamily="18" charset="0"/>
                <a:ea typeface="Times New Roman"/>
                <a:cs typeface="Times New Roman" panose="02020603050405020304" pitchFamily="18" charset="0"/>
              </a:rPr>
              <a:t>, ему поставили памятник с надписью «За полезные для науки заблуждения</a:t>
            </a:r>
            <a:r>
              <a:rPr lang="ru-RU" sz="1000" kern="50" dirty="0" smtClean="0">
                <a:latin typeface="Times New Roman" panose="02020603050405020304" pitchFamily="18" charset="0"/>
                <a:ea typeface="Times New Roman"/>
                <a:cs typeface="Times New Roman" panose="02020603050405020304" pitchFamily="18" charset="0"/>
              </a:rPr>
              <a:t>»</a:t>
            </a:r>
          </a:p>
          <a:p>
            <a:pPr marL="0" indent="0">
              <a:spcAft>
                <a:spcPts val="1000"/>
              </a:spcAft>
              <a:buNone/>
              <a:tabLst>
                <a:tab pos="177800" algn="l"/>
                <a:tab pos="630238" algn="l"/>
              </a:tabLst>
            </a:pPr>
            <a:r>
              <a:rPr lang="ru-RU" sz="1000" b="1" kern="50" dirty="0" smtClean="0">
                <a:latin typeface="Times New Roman" panose="02020603050405020304" pitchFamily="18" charset="0"/>
                <a:ea typeface="Times New Roman"/>
                <a:cs typeface="Times New Roman" panose="02020603050405020304" pitchFamily="18" charset="0"/>
              </a:rPr>
              <a:t>	- </a:t>
            </a:r>
            <a:r>
              <a:rPr lang="ru-RU" sz="1000" b="1" kern="50" dirty="0">
                <a:latin typeface="Times New Roman" panose="02020603050405020304" pitchFamily="18" charset="0"/>
                <a:ea typeface="Times New Roman"/>
                <a:cs typeface="Times New Roman" panose="02020603050405020304" pitchFamily="18" charset="0"/>
              </a:rPr>
              <a:t>Почему потомки сделали такую надпись?</a:t>
            </a:r>
            <a:endParaRPr lang="ru-RU" sz="1000" kern="50" dirty="0">
              <a:latin typeface="Times New Roman" panose="02020603050405020304" pitchFamily="18" charset="0"/>
              <a:ea typeface="Andale Sans UI"/>
              <a:cs typeface="Times New Roman" panose="02020603050405020304" pitchFamily="18" charset="0"/>
            </a:endParaRPr>
          </a:p>
          <a:p>
            <a:pPr marL="0" indent="0">
              <a:spcAft>
                <a:spcPts val="0"/>
              </a:spcAft>
              <a:buNone/>
              <a:tabLst>
                <a:tab pos="177800" algn="l"/>
                <a:tab pos="630238" algn="l"/>
              </a:tabLst>
            </a:pPr>
            <a:r>
              <a:rPr lang="ru-RU" sz="1000" kern="50" dirty="0">
                <a:latin typeface="Times New Roman" panose="02020603050405020304" pitchFamily="18" charset="0"/>
                <a:ea typeface="Times New Roman"/>
                <a:cs typeface="Times New Roman" panose="02020603050405020304" pitchFamily="18" charset="0"/>
              </a:rPr>
              <a:t>(Ван-</a:t>
            </a:r>
            <a:r>
              <a:rPr lang="ru-RU" sz="1000" kern="50" dirty="0" err="1">
                <a:latin typeface="Times New Roman" panose="02020603050405020304" pitchFamily="18" charset="0"/>
                <a:ea typeface="Times New Roman"/>
                <a:cs typeface="Times New Roman" panose="02020603050405020304" pitchFamily="18" charset="0"/>
              </a:rPr>
              <a:t>Гельмонт</a:t>
            </a:r>
            <a:r>
              <a:rPr lang="ru-RU" sz="1000" kern="50" dirty="0">
                <a:latin typeface="Times New Roman" panose="02020603050405020304" pitchFamily="18" charset="0"/>
                <a:ea typeface="Times New Roman"/>
                <a:cs typeface="Times New Roman" panose="02020603050405020304" pitchFamily="18" charset="0"/>
              </a:rPr>
              <a:t> решил, что всё дело в поглощённой растением воде. Так возникла водная теория питания растений Результаты проведённого опыта очень заинтересовали других учёных, а вот объяснение, предложенное Ван-</a:t>
            </a:r>
            <a:r>
              <a:rPr lang="ru-RU" sz="1000" kern="50" dirty="0" err="1">
                <a:latin typeface="Times New Roman" panose="02020603050405020304" pitchFamily="18" charset="0"/>
                <a:ea typeface="Times New Roman"/>
                <a:cs typeface="Times New Roman" panose="02020603050405020304" pitchFamily="18" charset="0"/>
              </a:rPr>
              <a:t>Гельмонтом</a:t>
            </a:r>
            <a:r>
              <a:rPr lang="ru-RU" sz="1000" kern="50" dirty="0">
                <a:latin typeface="Times New Roman" panose="02020603050405020304" pitchFamily="18" charset="0"/>
                <a:ea typeface="Times New Roman"/>
                <a:cs typeface="Times New Roman" panose="02020603050405020304" pitchFamily="18" charset="0"/>
              </a:rPr>
              <a:t>, их совсем не устроило. И начался активный поиск ответа на поставленный вопрос).</a:t>
            </a:r>
            <a:endParaRPr lang="ru-RU" sz="1000" kern="50" dirty="0">
              <a:latin typeface="Times New Roman" panose="02020603050405020304" pitchFamily="18" charset="0"/>
              <a:ea typeface="Andale Sans UI"/>
              <a:cs typeface="Times New Roman" panose="02020603050405020304" pitchFamily="18" charset="0"/>
            </a:endParaRPr>
          </a:p>
          <a:p>
            <a:pPr marL="0" indent="0">
              <a:spcAft>
                <a:spcPts val="1000"/>
              </a:spcAft>
              <a:buNone/>
              <a:tabLst>
                <a:tab pos="177800" algn="l"/>
                <a:tab pos="630238" algn="l"/>
              </a:tabLst>
            </a:pPr>
            <a:r>
              <a:rPr lang="ru-RU" sz="1000" b="1" kern="0" dirty="0">
                <a:latin typeface="Times New Roman" panose="02020603050405020304" pitchFamily="18" charset="0"/>
                <a:ea typeface="Calibri"/>
                <a:cs typeface="Times New Roman" panose="02020603050405020304" pitchFamily="18" charset="0"/>
              </a:rPr>
              <a:t>2.  Актуализация знаний.</a:t>
            </a:r>
            <a:endParaRPr lang="ru-RU" sz="1000" dirty="0">
              <a:latin typeface="Times New Roman" panose="02020603050405020304" pitchFamily="18" charset="0"/>
              <a:cs typeface="Times New Roman" panose="02020603050405020304" pitchFamily="18" charset="0"/>
            </a:endParaRPr>
          </a:p>
          <a:p>
            <a:pPr marL="0" indent="0">
              <a:spcAft>
                <a:spcPts val="1000"/>
              </a:spcAft>
              <a:buNone/>
              <a:tabLst>
                <a:tab pos="177800" algn="l"/>
                <a:tab pos="630238" algn="l"/>
              </a:tabLst>
            </a:pPr>
            <a:r>
              <a:rPr lang="ru-RU" sz="1000" kern="0" dirty="0" smtClean="0">
                <a:latin typeface="Times New Roman" panose="02020603050405020304" pitchFamily="18" charset="0"/>
                <a:ea typeface="Times New Roman"/>
                <a:cs typeface="Times New Roman" panose="02020603050405020304" pitchFamily="18" charset="0"/>
              </a:rPr>
              <a:t>Исследователь </a:t>
            </a:r>
            <a:r>
              <a:rPr lang="ru-RU" sz="1000" kern="0" dirty="0">
                <a:latin typeface="Times New Roman" panose="02020603050405020304" pitchFamily="18" charset="0"/>
                <a:ea typeface="Times New Roman"/>
                <a:cs typeface="Times New Roman" panose="02020603050405020304" pitchFamily="18" charset="0"/>
              </a:rPr>
              <a:t>не учёл возможности воздушного питания растений, т.е. существование процесса фотосинтеза.</a:t>
            </a:r>
            <a:endParaRPr lang="ru-RU" sz="1000" dirty="0">
              <a:latin typeface="Times New Roman" panose="02020603050405020304" pitchFamily="18" charset="0"/>
              <a:cs typeface="Times New Roman" panose="02020603050405020304" pitchFamily="18" charset="0"/>
            </a:endParaRPr>
          </a:p>
          <a:p>
            <a:pPr marL="0" indent="0">
              <a:spcAft>
                <a:spcPts val="1000"/>
              </a:spcAft>
              <a:buNone/>
              <a:tabLst>
                <a:tab pos="177800" algn="l"/>
                <a:tab pos="630238" algn="l"/>
              </a:tabLst>
            </a:pPr>
            <a:r>
              <a:rPr lang="ru-RU" sz="1000" kern="0" dirty="0" smtClean="0">
                <a:latin typeface="Times New Roman" panose="02020603050405020304" pitchFamily="18" charset="0"/>
                <a:ea typeface="Times New Roman"/>
                <a:cs typeface="Times New Roman" panose="02020603050405020304" pitchFamily="18" charset="0"/>
              </a:rPr>
              <a:t>	</a:t>
            </a:r>
            <a:r>
              <a:rPr lang="ru-RU" sz="1000" b="1" kern="0" dirty="0" smtClean="0">
                <a:latin typeface="Times New Roman" panose="02020603050405020304" pitchFamily="18" charset="0"/>
                <a:ea typeface="Times New Roman"/>
                <a:cs typeface="Times New Roman" panose="02020603050405020304" pitchFamily="18" charset="0"/>
              </a:rPr>
              <a:t>- </a:t>
            </a:r>
            <a:r>
              <a:rPr lang="ru-RU" sz="1000" b="1" kern="0" dirty="0">
                <a:latin typeface="Times New Roman" panose="02020603050405020304" pitchFamily="18" charset="0"/>
                <a:ea typeface="Times New Roman"/>
                <a:cs typeface="Times New Roman" panose="02020603050405020304" pitchFamily="18" charset="0"/>
              </a:rPr>
              <a:t>Что вы знаете об этом процессе?</a:t>
            </a:r>
            <a:endParaRPr lang="ru-RU" sz="1000" b="1" dirty="0">
              <a:latin typeface="Times New Roman" panose="02020603050405020304" pitchFamily="18" charset="0"/>
              <a:cs typeface="Times New Roman" panose="02020603050405020304" pitchFamily="18" charset="0"/>
            </a:endParaRPr>
          </a:p>
          <a:p>
            <a:pPr marL="0" indent="0">
              <a:spcAft>
                <a:spcPts val="1000"/>
              </a:spcAft>
              <a:buNone/>
              <a:tabLst>
                <a:tab pos="177800" algn="l"/>
                <a:tab pos="630238" algn="l"/>
              </a:tabLst>
            </a:pPr>
            <a:r>
              <a:rPr lang="ru-RU" sz="1000" kern="0" dirty="0">
                <a:latin typeface="Times New Roman" panose="02020603050405020304" pitchFamily="18" charset="0"/>
                <a:ea typeface="Times New Roman"/>
                <a:cs typeface="Times New Roman" panose="02020603050405020304" pitchFamily="18" charset="0"/>
              </a:rPr>
              <a:t>- Можно ли отнести фотосинтез к процессам ассимиляции?</a:t>
            </a:r>
            <a:endParaRPr lang="ru-RU" sz="1000" dirty="0">
              <a:latin typeface="Times New Roman" panose="02020603050405020304" pitchFamily="18" charset="0"/>
              <a:cs typeface="Times New Roman" panose="02020603050405020304" pitchFamily="18" charset="0"/>
            </a:endParaRPr>
          </a:p>
          <a:p>
            <a:pPr marL="0" indent="0">
              <a:spcAft>
                <a:spcPts val="1000"/>
              </a:spcAft>
              <a:buNone/>
              <a:tabLst>
                <a:tab pos="177800" algn="l"/>
                <a:tab pos="630238" algn="l"/>
              </a:tabLst>
            </a:pPr>
            <a:r>
              <a:rPr lang="ru-RU" sz="1000" kern="0" dirty="0" smtClean="0">
                <a:latin typeface="Times New Roman" panose="02020603050405020304" pitchFamily="18" charset="0"/>
                <a:ea typeface="Times New Roman"/>
                <a:cs typeface="Times New Roman" panose="02020603050405020304" pitchFamily="18" charset="0"/>
              </a:rPr>
              <a:t>	</a:t>
            </a:r>
            <a:r>
              <a:rPr lang="ru-RU" sz="1000" b="1" kern="0" dirty="0" smtClean="0">
                <a:latin typeface="Times New Roman" panose="02020603050405020304" pitchFamily="18" charset="0"/>
                <a:ea typeface="Times New Roman"/>
                <a:cs typeface="Times New Roman" panose="02020603050405020304" pitchFamily="18" charset="0"/>
              </a:rPr>
              <a:t>- </a:t>
            </a:r>
            <a:r>
              <a:rPr lang="ru-RU" sz="1000" b="1" kern="0" dirty="0">
                <a:latin typeface="Times New Roman" panose="02020603050405020304" pitchFamily="18" charset="0"/>
                <a:ea typeface="Times New Roman"/>
                <a:cs typeface="Times New Roman" panose="02020603050405020304" pitchFamily="18" charset="0"/>
              </a:rPr>
              <a:t>Что такое ассимиляция?</a:t>
            </a:r>
            <a:endParaRPr lang="ru-RU" sz="1000" b="1" dirty="0">
              <a:latin typeface="Times New Roman" panose="02020603050405020304" pitchFamily="18" charset="0"/>
              <a:cs typeface="Times New Roman" panose="02020603050405020304" pitchFamily="18" charset="0"/>
            </a:endParaRPr>
          </a:p>
          <a:p>
            <a:pPr marL="0" indent="0">
              <a:spcAft>
                <a:spcPts val="0"/>
              </a:spcAft>
              <a:buNone/>
              <a:tabLst>
                <a:tab pos="177800" algn="l"/>
                <a:tab pos="630238" algn="l"/>
              </a:tabLst>
            </a:pPr>
            <a:r>
              <a:rPr lang="ru-RU" sz="1000" kern="50" dirty="0">
                <a:latin typeface="Times New Roman" panose="02020603050405020304" pitchFamily="18" charset="0"/>
                <a:ea typeface="Times New Roman"/>
                <a:cs typeface="Times New Roman" panose="02020603050405020304" pitchFamily="18" charset="0"/>
              </a:rPr>
              <a:t>- Послушайте выдержку из работы К.А. Тимирязева </a:t>
            </a:r>
            <a:endParaRPr lang="ru-RU" sz="1000" kern="50" dirty="0">
              <a:latin typeface="Times New Roman" panose="02020603050405020304" pitchFamily="18" charset="0"/>
              <a:ea typeface="Andale Sans UI"/>
              <a:cs typeface="Times New Roman" panose="02020603050405020304" pitchFamily="18" charset="0"/>
            </a:endParaRPr>
          </a:p>
          <a:p>
            <a:pPr marL="0" indent="0">
              <a:spcAft>
                <a:spcPts val="0"/>
              </a:spcAft>
              <a:buNone/>
              <a:tabLst>
                <a:tab pos="177800" algn="l"/>
                <a:tab pos="630238" algn="l"/>
              </a:tabLst>
            </a:pPr>
            <a:r>
              <a:rPr lang="ru-RU" sz="1000" i="1" kern="50" dirty="0">
                <a:latin typeface="Times New Roman" panose="02020603050405020304" pitchFamily="18" charset="0"/>
                <a:ea typeface="Times New Roman"/>
                <a:cs typeface="Times New Roman" panose="02020603050405020304" pitchFamily="18" charset="0"/>
              </a:rPr>
              <a:t>(предложить учащимся закрыть глаза и мысленно нарисовать картинку к тексту)</a:t>
            </a:r>
            <a:r>
              <a:rPr lang="ru-RU" sz="1000" kern="50" dirty="0">
                <a:latin typeface="Times New Roman" panose="02020603050405020304" pitchFamily="18" charset="0"/>
                <a:ea typeface="Times New Roman"/>
                <a:cs typeface="Times New Roman" panose="02020603050405020304" pitchFamily="18" charset="0"/>
              </a:rPr>
              <a:t>. </a:t>
            </a:r>
            <a:endParaRPr lang="ru-RU" sz="1000" kern="50" dirty="0">
              <a:latin typeface="Times New Roman" panose="02020603050405020304" pitchFamily="18" charset="0"/>
              <a:ea typeface="Andale Sans UI"/>
              <a:cs typeface="Times New Roman" panose="02020603050405020304" pitchFamily="18" charset="0"/>
            </a:endParaRPr>
          </a:p>
          <a:p>
            <a:pPr marL="0" indent="0">
              <a:spcAft>
                <a:spcPts val="0"/>
              </a:spcAft>
              <a:buNone/>
              <a:tabLst>
                <a:tab pos="177800" algn="l"/>
                <a:tab pos="630238" algn="l"/>
              </a:tabLst>
            </a:pPr>
            <a:r>
              <a:rPr lang="ru-RU" sz="1000" kern="50" dirty="0">
                <a:latin typeface="Times New Roman" panose="02020603050405020304" pitchFamily="18" charset="0"/>
                <a:ea typeface="Times New Roman"/>
                <a:cs typeface="Times New Roman" panose="02020603050405020304" pitchFamily="18" charset="0"/>
              </a:rPr>
              <a:t>«Когда-то, где-то на Землю упал луч солнца, но он упал не на бесплодную почву, он упал на зелёную былинку пшеничного ростка, или, лучше сказать, на хлорофилловое зерно. Ударяясь о него, он потух, перестал быть светом, но не исчез… В той или другой форме он вошёл в состав хлеба, который послужил нам пищей. Он преобразился в наши мускулы, в наши нервы. Этот луч солнца согревает нас. Он приводит нас в движение. Быть может, в эту минуту он играет в нашем сознании». </a:t>
            </a:r>
            <a:endParaRPr lang="ru-RU" sz="1000" kern="50" dirty="0">
              <a:latin typeface="Times New Roman" panose="02020603050405020304" pitchFamily="18" charset="0"/>
              <a:ea typeface="Andale Sans UI"/>
              <a:cs typeface="Times New Roman" panose="02020603050405020304" pitchFamily="18" charset="0"/>
            </a:endParaRPr>
          </a:p>
          <a:p>
            <a:pPr marL="0" indent="0">
              <a:spcAft>
                <a:spcPts val="1000"/>
              </a:spcAft>
              <a:buNone/>
              <a:tabLst>
                <a:tab pos="177800" algn="l"/>
                <a:tab pos="630238" algn="l"/>
              </a:tabLst>
            </a:pPr>
            <a:r>
              <a:rPr lang="ru-RU" sz="1000" kern="0" dirty="0" smtClean="0">
                <a:latin typeface="Times New Roman" panose="02020603050405020304" pitchFamily="18" charset="0"/>
                <a:ea typeface="Calibri"/>
                <a:cs typeface="Times New Roman" panose="02020603050405020304" pitchFamily="18" charset="0"/>
              </a:rPr>
              <a:t>	</a:t>
            </a:r>
            <a:r>
              <a:rPr lang="ru-RU" sz="1000" b="1" kern="0" dirty="0" smtClean="0">
                <a:latin typeface="Times New Roman" panose="02020603050405020304" pitchFamily="18" charset="0"/>
                <a:ea typeface="Calibri"/>
                <a:cs typeface="Times New Roman" panose="02020603050405020304" pitchFamily="18" charset="0"/>
              </a:rPr>
              <a:t>- </a:t>
            </a:r>
            <a:r>
              <a:rPr lang="ru-RU" sz="1000" b="1" kern="0" dirty="0">
                <a:latin typeface="Times New Roman" panose="02020603050405020304" pitchFamily="18" charset="0"/>
                <a:ea typeface="Calibri"/>
                <a:cs typeface="Times New Roman" panose="02020603050405020304" pitchFamily="18" charset="0"/>
              </a:rPr>
              <a:t>Как понять слова Тимирязева? </a:t>
            </a:r>
            <a:endParaRPr lang="ru-RU" sz="1000" b="1" dirty="0">
              <a:latin typeface="Times New Roman" panose="02020603050405020304" pitchFamily="18" charset="0"/>
              <a:cs typeface="Times New Roman" panose="02020603050405020304" pitchFamily="18" charset="0"/>
            </a:endParaRPr>
          </a:p>
          <a:p>
            <a:pPr marL="0" indent="0">
              <a:spcAft>
                <a:spcPts val="1000"/>
              </a:spcAft>
              <a:buNone/>
              <a:tabLst>
                <a:tab pos="177800" algn="l"/>
                <a:tab pos="630238" algn="l"/>
              </a:tabLst>
            </a:pPr>
            <a:r>
              <a:rPr lang="ru-RU" sz="1000" kern="0" dirty="0">
                <a:latin typeface="Times New Roman" panose="02020603050405020304" pitchFamily="18" charset="0"/>
                <a:ea typeface="Calibri"/>
                <a:cs typeface="Times New Roman" panose="02020603050405020304" pitchFamily="18" charset="0"/>
              </a:rPr>
              <a:t>(возникает затруднение – знаний недостаточно для объяснения данного процесса</a:t>
            </a:r>
            <a:r>
              <a:rPr lang="ru-RU" sz="1000" kern="0" dirty="0" smtClean="0">
                <a:latin typeface="Times New Roman" panose="02020603050405020304" pitchFamily="18" charset="0"/>
                <a:ea typeface="Calibri"/>
                <a:cs typeface="Times New Roman" panose="02020603050405020304" pitchFamily="18" charset="0"/>
              </a:rPr>
              <a:t>)</a:t>
            </a:r>
            <a:endParaRPr lang="ru-RU" sz="1000"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234288"/>
            <a:ext cx="13335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1789" y="4005064"/>
            <a:ext cx="13144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725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52636"/>
            <a:ext cx="3826172" cy="360040"/>
          </a:xfrm>
        </p:spPr>
        <p:txBody>
          <a:bodyPr>
            <a:normAutofit fontScale="90000"/>
          </a:bodyPr>
          <a:lstStyle/>
          <a:p>
            <a:r>
              <a:rPr lang="ru-RU" b="1" dirty="0" smtClean="0">
                <a:solidFill>
                  <a:srgbClr val="0070C0"/>
                </a:solidFill>
              </a:rPr>
              <a:t>Примеры</a:t>
            </a:r>
            <a:endParaRPr lang="ru-RU" b="1" dirty="0">
              <a:solidFill>
                <a:srgbClr val="0070C0"/>
              </a:solidFill>
            </a:endParaRPr>
          </a:p>
        </p:txBody>
      </p:sp>
      <p:sp>
        <p:nvSpPr>
          <p:cNvPr id="3" name="Объект 2"/>
          <p:cNvSpPr>
            <a:spLocks noGrp="1"/>
          </p:cNvSpPr>
          <p:nvPr>
            <p:ph idx="1"/>
          </p:nvPr>
        </p:nvSpPr>
        <p:spPr>
          <a:xfrm>
            <a:off x="59456" y="5157192"/>
            <a:ext cx="8964488" cy="1213672"/>
          </a:xfrm>
        </p:spPr>
        <p:txBody>
          <a:bodyPr>
            <a:noAutofit/>
          </a:bodyPr>
          <a:lstStyle/>
          <a:p>
            <a:pPr marL="0" lvl="0" indent="0" algn="just" fontAlgn="base">
              <a:spcBef>
                <a:spcPct val="0"/>
              </a:spcBef>
              <a:spcAft>
                <a:spcPct val="0"/>
              </a:spcAft>
              <a:buNone/>
              <a:tabLst>
                <a:tab pos="177800" algn="l"/>
              </a:tabLst>
            </a:pPr>
            <a:r>
              <a:rPr lang="ru-RU" sz="1400" kern="0" dirty="0" smtClean="0">
                <a:latin typeface="Times New Roman" panose="02020603050405020304" pitchFamily="18" charset="0"/>
                <a:ea typeface="Andale Sans UI"/>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Светлана </a:t>
            </a:r>
            <a:r>
              <a:rPr lang="ru-RU" sz="1400" dirty="0">
                <a:latin typeface="Times New Roman" panose="02020603050405020304" pitchFamily="18" charset="0"/>
                <a:cs typeface="Times New Roman" panose="02020603050405020304" pitchFamily="18" charset="0"/>
              </a:rPr>
              <a:t>изучила рентгеновский снимок руки и попыталась ответить на вопрос: почему манжету следует надевать на плечо, а не на предплечье? </a:t>
            </a:r>
            <a:endParaRPr lang="ru-RU" sz="1400" dirty="0" smtClean="0">
              <a:latin typeface="Times New Roman" panose="02020603050405020304" pitchFamily="18" charset="0"/>
              <a:cs typeface="Times New Roman" panose="02020603050405020304" pitchFamily="18" charset="0"/>
            </a:endParaRPr>
          </a:p>
          <a:p>
            <a:pPr marL="0" lvl="0" indent="0" fontAlgn="base">
              <a:spcBef>
                <a:spcPct val="0"/>
              </a:spcBef>
              <a:spcAft>
                <a:spcPct val="0"/>
              </a:spcAft>
              <a:buNone/>
              <a:tabLst>
                <a:tab pos="177800" algn="l"/>
              </a:tabLst>
            </a:pPr>
            <a:r>
              <a:rPr lang="ru-RU" sz="1400" dirty="0" smtClean="0">
                <a:latin typeface="Times New Roman" panose="02020603050405020304" pitchFamily="18" charset="0"/>
                <a:cs typeface="Times New Roman" panose="02020603050405020304" pitchFamily="18" charset="0"/>
              </a:rPr>
              <a:t>1</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области плеча сосуды легко пережимаются с помощью манжеты.</a:t>
            </a:r>
          </a:p>
          <a:p>
            <a:pPr marL="0" lvl="0" indent="0" fontAlgn="base">
              <a:spcBef>
                <a:spcPct val="0"/>
              </a:spcBef>
              <a:spcAft>
                <a:spcPct val="0"/>
              </a:spcAft>
              <a:buNone/>
              <a:tabLst>
                <a:tab pos="177800" algn="l"/>
              </a:tabLst>
            </a:pPr>
            <a:r>
              <a:rPr lang="ru-RU" sz="1400" dirty="0" smtClean="0">
                <a:latin typeface="Times New Roman" panose="02020603050405020304" pitchFamily="18" charset="0"/>
                <a:cs typeface="Times New Roman" panose="02020603050405020304" pitchFamily="18" charset="0"/>
              </a:rPr>
              <a:t>2</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Плечо </a:t>
            </a:r>
            <a:r>
              <a:rPr lang="ru-RU" sz="1400" dirty="0">
                <a:latin typeface="Times New Roman" panose="02020603050405020304" pitchFamily="18" charset="0"/>
                <a:cs typeface="Times New Roman" panose="02020603050405020304" pitchFamily="18" charset="0"/>
              </a:rPr>
              <a:t>легко освободить при проведении медицинской процедуры.</a:t>
            </a:r>
          </a:p>
          <a:p>
            <a:pPr marL="0" lvl="0" indent="0" fontAlgn="base">
              <a:spcBef>
                <a:spcPct val="0"/>
              </a:spcBef>
              <a:spcAft>
                <a:spcPct val="0"/>
              </a:spcAft>
              <a:buNone/>
              <a:tabLst>
                <a:tab pos="177800" algn="l"/>
              </a:tabLst>
            </a:pPr>
            <a:r>
              <a:rPr lang="ru-RU" sz="1400" dirty="0" smtClean="0">
                <a:latin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Давление </a:t>
            </a:r>
            <a:r>
              <a:rPr lang="ru-RU" sz="1400" dirty="0">
                <a:latin typeface="Times New Roman" panose="02020603050405020304" pitchFamily="18" charset="0"/>
                <a:cs typeface="Times New Roman" panose="02020603050405020304" pitchFamily="18" charset="0"/>
              </a:rPr>
              <a:t>в плечевой артерии является наиболее объективным показателем состояния сердечно-сосудистой системы.</a:t>
            </a:r>
          </a:p>
          <a:p>
            <a:pPr marL="0" lvl="0" indent="0" fontAlgn="base">
              <a:spcBef>
                <a:spcPct val="0"/>
              </a:spcBef>
              <a:spcAft>
                <a:spcPct val="0"/>
              </a:spcAft>
              <a:buNone/>
              <a:tabLst>
                <a:tab pos="177800" algn="l"/>
              </a:tabLst>
            </a:pPr>
            <a:r>
              <a:rPr lang="ru-RU" sz="1400" dirty="0" smtClean="0">
                <a:latin typeface="Times New Roman" panose="02020603050405020304" pitchFamily="18" charset="0"/>
                <a:cs typeface="Times New Roman" panose="02020603050405020304" pitchFamily="18" charset="0"/>
              </a:rPr>
              <a:t>4</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Размеры </a:t>
            </a:r>
            <a:r>
              <a:rPr lang="ru-RU" sz="1400" dirty="0">
                <a:latin typeface="Times New Roman" panose="02020603050405020304" pitchFamily="18" charset="0"/>
                <a:cs typeface="Times New Roman" panose="02020603050405020304" pitchFamily="18" charset="0"/>
              </a:rPr>
              <a:t>манжетки лучше всего подходят под величину предплечья взрослого человека.</a:t>
            </a:r>
            <a:endParaRPr lang="ru-RU" sz="1400" b="1" kern="0" dirty="0">
              <a:latin typeface="Times New Roman" panose="02020603050405020304" pitchFamily="18" charset="0"/>
              <a:ea typeface="Andale Sans UI"/>
              <a:cs typeface="Times New Roman" panose="02020603050405020304" pitchFamily="18" charset="0"/>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077071"/>
            <a:ext cx="2736304" cy="106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5884" y="378266"/>
            <a:ext cx="4047108" cy="261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179512" y="548680"/>
            <a:ext cx="4524796" cy="3754874"/>
          </a:xfrm>
          <a:prstGeom prst="rect">
            <a:avLst/>
          </a:prstGeom>
        </p:spPr>
        <p:txBody>
          <a:bodyPr wrap="square">
            <a:spAutoFit/>
          </a:bodyPr>
          <a:lstStyle/>
          <a:p>
            <a:r>
              <a:rPr lang="ru-RU" sz="1400" b="1" kern="0" dirty="0">
                <a:latin typeface="Times New Roman" panose="02020603050405020304" pitchFamily="18" charset="0"/>
                <a:ea typeface="Calibri"/>
                <a:cs typeface="Times New Roman" panose="02020603050405020304" pitchFamily="18" charset="0"/>
              </a:rPr>
              <a:t>Ход урока:</a:t>
            </a:r>
          </a:p>
          <a:p>
            <a:pPr lvl="0" fontAlgn="base">
              <a:spcBef>
                <a:spcPct val="0"/>
              </a:spcBef>
              <a:spcAft>
                <a:spcPct val="0"/>
              </a:spcAft>
            </a:pPr>
            <a:r>
              <a:rPr lang="ru-RU" sz="1400" b="1" kern="0" dirty="0">
                <a:latin typeface="Times New Roman" panose="02020603050405020304" pitchFamily="18" charset="0"/>
                <a:ea typeface="Calibri"/>
                <a:cs typeface="Times New Roman" panose="02020603050405020304" pitchFamily="18" charset="0"/>
              </a:rPr>
              <a:t>Этап открытия нового знания:</a:t>
            </a:r>
          </a:p>
          <a:p>
            <a:pPr lvl="0" fontAlgn="base">
              <a:spcBef>
                <a:spcPct val="0"/>
              </a:spcBef>
              <a:spcAft>
                <a:spcPct val="0"/>
              </a:spcAft>
            </a:pPr>
            <a:r>
              <a:rPr lang="ru-RU" sz="1400" b="1" kern="0" dirty="0">
                <a:latin typeface="Times New Roman" panose="02020603050405020304" pitchFamily="18" charset="0"/>
                <a:ea typeface="Andale Sans UI"/>
                <a:cs typeface="Times New Roman" panose="02020603050405020304" pitchFamily="18" charset="0"/>
              </a:rPr>
              <a:t>Тонометр</a:t>
            </a:r>
          </a:p>
          <a:p>
            <a:pPr lvl="0" algn="just" fontAlgn="base">
              <a:spcBef>
                <a:spcPct val="0"/>
              </a:spcBef>
              <a:spcAft>
                <a:spcPct val="0"/>
              </a:spcAft>
              <a:tabLst>
                <a:tab pos="177800" algn="l"/>
              </a:tabLst>
            </a:pPr>
            <a:r>
              <a:rPr lang="ru-RU" sz="1400" b="1" kern="0" dirty="0" smtClean="0">
                <a:solidFill>
                  <a:srgbClr val="002060"/>
                </a:solidFill>
                <a:latin typeface="Times New Roman" panose="02020603050405020304" pitchFamily="18" charset="0"/>
                <a:ea typeface="Andale Sans UI"/>
                <a:cs typeface="Times New Roman" panose="02020603050405020304" pitchFamily="18" charset="0"/>
              </a:rPr>
              <a:t>Тонометр</a:t>
            </a:r>
            <a:r>
              <a:rPr lang="ru-RU" sz="1400" kern="0" dirty="0" smtClean="0">
                <a:latin typeface="Times New Roman" panose="02020603050405020304" pitchFamily="18" charset="0"/>
                <a:ea typeface="Andale Sans UI"/>
                <a:cs typeface="Times New Roman" panose="02020603050405020304" pitchFamily="18" charset="0"/>
              </a:rPr>
              <a:t> </a:t>
            </a:r>
            <a:r>
              <a:rPr lang="ru-RU" sz="1400" kern="0" dirty="0">
                <a:latin typeface="Times New Roman" panose="02020603050405020304" pitchFamily="18" charset="0"/>
                <a:ea typeface="Andale Sans UI"/>
                <a:cs typeface="Times New Roman" panose="02020603050405020304" pitchFamily="18" charset="0"/>
              </a:rPr>
              <a:t>– медицинский прибор, предназначенный для измерения артериального (кровяного) давления пациента в домашних условиях и в медицинских учреждениях.</a:t>
            </a:r>
          </a:p>
          <a:p>
            <a:pPr lvl="0" algn="just" fontAlgn="base">
              <a:spcBef>
                <a:spcPct val="0"/>
              </a:spcBef>
              <a:spcAft>
                <a:spcPct val="0"/>
              </a:spcAft>
              <a:tabLst>
                <a:tab pos="177800" algn="l"/>
              </a:tabLst>
            </a:pPr>
            <a:r>
              <a:rPr lang="ru-RU" sz="1400" kern="0" dirty="0">
                <a:latin typeface="Times New Roman" panose="02020603050405020304" pitchFamily="18" charset="0"/>
                <a:ea typeface="Andale Sans UI"/>
                <a:cs typeface="Times New Roman" panose="02020603050405020304" pitchFamily="18" charset="0"/>
              </a:rPr>
              <a:t>	Тонометр состоит из манжеты, надеваемой на плечо или запястье пациента, ручного или автоматического устройства (груши) для нагнетания воздуха в манжету, манометра или электронного датчика, измеряющего давление воздуха в манжете.</a:t>
            </a:r>
          </a:p>
          <a:p>
            <a:pPr lvl="0" algn="just" fontAlgn="base">
              <a:spcBef>
                <a:spcPct val="0"/>
              </a:spcBef>
              <a:spcAft>
                <a:spcPct val="0"/>
              </a:spcAft>
              <a:tabLst>
                <a:tab pos="177800" algn="l"/>
              </a:tabLst>
            </a:pPr>
            <a:r>
              <a:rPr lang="ru-RU" sz="1400" kern="0" dirty="0">
                <a:latin typeface="Times New Roman" panose="02020603050405020304" pitchFamily="18" charset="0"/>
                <a:ea typeface="Andale Sans UI"/>
                <a:cs typeface="Times New Roman" panose="02020603050405020304" pitchFamily="18" charset="0"/>
              </a:rPr>
              <a:t>	Также тонометр оснащается либо стетоскопом, либо электронным устройством, регистрирующим пульсацию воздуха в манжете. В последнем случае результат измерения выводится на экран электронного блока.</a:t>
            </a:r>
          </a:p>
          <a:p>
            <a:pPr lvl="0" algn="just" fontAlgn="base">
              <a:spcBef>
                <a:spcPct val="0"/>
              </a:spcBef>
              <a:spcAft>
                <a:spcPct val="0"/>
              </a:spcAft>
              <a:tabLst>
                <a:tab pos="177800" algn="l"/>
              </a:tabLst>
            </a:pPr>
            <a:r>
              <a:rPr lang="ru-RU" sz="1400" kern="0" dirty="0">
                <a:latin typeface="Times New Roman" panose="02020603050405020304" pitchFamily="18" charset="0"/>
                <a:ea typeface="Andale Sans UI"/>
                <a:cs typeface="Times New Roman" panose="02020603050405020304" pitchFamily="18" charset="0"/>
              </a:rPr>
              <a:t>	</a:t>
            </a:r>
            <a:r>
              <a:rPr lang="ru-RU" sz="1400" kern="0" dirty="0" smtClean="0">
                <a:latin typeface="Times New Roman" panose="02020603050405020304" pitchFamily="18" charset="0"/>
                <a:ea typeface="Andale Sans UI"/>
                <a:cs typeface="Times New Roman" panose="02020603050405020304" pitchFamily="18" charset="0"/>
              </a:rPr>
              <a:t>.</a:t>
            </a:r>
            <a:endParaRPr lang="ru-RU" sz="1400" kern="0" dirty="0">
              <a:latin typeface="Times New Roman" panose="02020603050405020304" pitchFamily="18" charset="0"/>
              <a:ea typeface="Andale Sans UI"/>
              <a:cs typeface="Times New Roman" panose="02020603050405020304" pitchFamily="18" charset="0"/>
            </a:endParaRPr>
          </a:p>
        </p:txBody>
      </p:sp>
      <p:sp>
        <p:nvSpPr>
          <p:cNvPr id="8" name="Прямоугольник 7"/>
          <p:cNvSpPr/>
          <p:nvPr/>
        </p:nvSpPr>
        <p:spPr>
          <a:xfrm>
            <a:off x="4745260" y="3240288"/>
            <a:ext cx="4278684" cy="2031325"/>
          </a:xfrm>
          <a:prstGeom prst="rect">
            <a:avLst/>
          </a:prstGeom>
        </p:spPr>
        <p:txBody>
          <a:bodyPr wrap="square">
            <a:spAutoFit/>
          </a:bodyPr>
          <a:lstStyle/>
          <a:p>
            <a:pPr lvl="0" algn="just" fontAlgn="base">
              <a:spcBef>
                <a:spcPct val="0"/>
              </a:spcBef>
              <a:spcAft>
                <a:spcPct val="0"/>
              </a:spcAft>
              <a:tabLst>
                <a:tab pos="177800" algn="l"/>
              </a:tabLst>
            </a:pPr>
            <a:r>
              <a:rPr lang="ru-RU" sz="1400" kern="0" dirty="0">
                <a:latin typeface="Times New Roman" panose="02020603050405020304" pitchFamily="18" charset="0"/>
                <a:ea typeface="Andale Sans UI"/>
                <a:cs typeface="Times New Roman" panose="02020603050405020304" pitchFamily="18" charset="0"/>
              </a:rPr>
              <a:t>Воздух в манжете сдавливает магистральную артерию до минимального просвета. Возникают тоны (тоны Короткова), которые обозначают верхнюю границу артериального давления.</a:t>
            </a:r>
          </a:p>
          <a:p>
            <a:pPr lvl="0" algn="just" fontAlgn="base">
              <a:spcBef>
                <a:spcPct val="0"/>
              </a:spcBef>
              <a:spcAft>
                <a:spcPct val="0"/>
              </a:spcAft>
              <a:tabLst>
                <a:tab pos="177800" algn="l"/>
              </a:tabLst>
            </a:pPr>
            <a:r>
              <a:rPr lang="ru-RU" sz="1400" kern="0" dirty="0">
                <a:latin typeface="Times New Roman" panose="02020603050405020304" pitchFamily="18" charset="0"/>
                <a:ea typeface="Andale Sans UI"/>
                <a:cs typeface="Times New Roman" panose="02020603050405020304" pitchFamily="18" charset="0"/>
              </a:rPr>
              <a:t>	При спускании воздуха из манжеты магистральная артерия принимает свой первоначальный вид, просвет расширяется и тоны исчезают. Здесь фиксируется нижнее значение артериального давления</a:t>
            </a:r>
            <a:r>
              <a:rPr lang="ru-RU" sz="1400" kern="0" dirty="0" smtClean="0">
                <a:latin typeface="Times New Roman" panose="02020603050405020304" pitchFamily="18" charset="0"/>
                <a:ea typeface="Andale Sans UI"/>
                <a:cs typeface="Times New Roman" panose="02020603050405020304" pitchFamily="18" charset="0"/>
              </a:rPr>
              <a:t>.</a:t>
            </a:r>
            <a:endParaRPr lang="ru-RU" sz="1400" kern="0" dirty="0">
              <a:latin typeface="Times New Roman" panose="02020603050405020304" pitchFamily="18" charset="0"/>
              <a:ea typeface="Andale Sans UI"/>
              <a:cs typeface="Times New Roman" panose="02020603050405020304" pitchFamily="18" charset="0"/>
            </a:endParaRPr>
          </a:p>
        </p:txBody>
      </p:sp>
      <p:sp>
        <p:nvSpPr>
          <p:cNvPr id="9" name="Прямоугольник 8"/>
          <p:cNvSpPr/>
          <p:nvPr/>
        </p:nvSpPr>
        <p:spPr>
          <a:xfrm>
            <a:off x="4745260" y="2986646"/>
            <a:ext cx="3922464" cy="307777"/>
          </a:xfrm>
          <a:prstGeom prst="rect">
            <a:avLst/>
          </a:prstGeom>
        </p:spPr>
        <p:txBody>
          <a:bodyPr wrap="square">
            <a:spAutoFit/>
          </a:bodyPr>
          <a:lstStyle/>
          <a:p>
            <a:r>
              <a:rPr lang="ru-RU" sz="1400" kern="0" dirty="0">
                <a:solidFill>
                  <a:prstClr val="black"/>
                </a:solidFill>
                <a:latin typeface="Times New Roman" panose="02020603050405020304" pitchFamily="18" charset="0"/>
                <a:ea typeface="Andale Sans UI"/>
                <a:cs typeface="Times New Roman" panose="02020603050405020304" pitchFamily="18" charset="0"/>
              </a:rPr>
              <a:t> Тонометр работает по следующему </a:t>
            </a:r>
            <a:r>
              <a:rPr lang="ru-RU" sz="1400" kern="0" dirty="0" smtClean="0">
                <a:solidFill>
                  <a:prstClr val="black"/>
                </a:solidFill>
                <a:latin typeface="Times New Roman" panose="02020603050405020304" pitchFamily="18" charset="0"/>
                <a:ea typeface="Andale Sans UI"/>
                <a:cs typeface="Times New Roman" panose="02020603050405020304" pitchFamily="18" charset="0"/>
              </a:rPr>
              <a:t>принципу:</a:t>
            </a:r>
            <a:endParaRPr lang="ru-RU" dirty="0"/>
          </a:p>
        </p:txBody>
      </p:sp>
    </p:spTree>
    <p:extLst>
      <p:ext uri="{BB962C8B-B14F-4D97-AF65-F5344CB8AC3E}">
        <p14:creationId xmlns:p14="http://schemas.microsoft.com/office/powerpoint/2010/main" val="2314784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4464496" cy="634082"/>
          </a:xfrm>
        </p:spPr>
        <p:txBody>
          <a:bodyPr>
            <a:normAutofit fontScale="90000"/>
          </a:bodyPr>
          <a:lstStyle/>
          <a:p>
            <a:r>
              <a:rPr lang="ru-RU" b="1" dirty="0" smtClean="0">
                <a:solidFill>
                  <a:srgbClr val="0070C0"/>
                </a:solidFill>
              </a:rPr>
              <a:t>Примеры</a:t>
            </a:r>
            <a:endParaRPr lang="ru-RU" b="1" dirty="0">
              <a:solidFill>
                <a:srgbClr val="0070C0"/>
              </a:solidFill>
            </a:endParaRPr>
          </a:p>
        </p:txBody>
      </p:sp>
      <p:sp>
        <p:nvSpPr>
          <p:cNvPr id="3" name="Объект 2"/>
          <p:cNvSpPr>
            <a:spLocks noGrp="1"/>
          </p:cNvSpPr>
          <p:nvPr>
            <p:ph idx="1"/>
          </p:nvPr>
        </p:nvSpPr>
        <p:spPr>
          <a:xfrm>
            <a:off x="242160" y="549109"/>
            <a:ext cx="8640960" cy="3592201"/>
          </a:xfrm>
        </p:spPr>
        <p:txBody>
          <a:bodyPr>
            <a:noAutofit/>
          </a:bodyPr>
          <a:lstStyle/>
          <a:p>
            <a:pPr marL="0" indent="0">
              <a:spcAft>
                <a:spcPts val="0"/>
              </a:spcAft>
              <a:buNone/>
            </a:pPr>
            <a:r>
              <a:rPr lang="ru-RU" sz="1600" b="1" kern="0" dirty="0">
                <a:latin typeface="Times New Roman" panose="02020603050405020304" pitchFamily="18" charset="0"/>
                <a:ea typeface="Calibri"/>
                <a:cs typeface="Times New Roman" panose="02020603050405020304" pitchFamily="18" charset="0"/>
              </a:rPr>
              <a:t>Ход </a:t>
            </a:r>
            <a:r>
              <a:rPr lang="ru-RU" sz="1600" b="1" kern="0" dirty="0" smtClean="0">
                <a:latin typeface="Times New Roman" panose="02020603050405020304" pitchFamily="18" charset="0"/>
                <a:ea typeface="Calibri"/>
                <a:cs typeface="Times New Roman" panose="02020603050405020304" pitchFamily="18" charset="0"/>
              </a:rPr>
              <a:t>урока:</a:t>
            </a:r>
          </a:p>
          <a:p>
            <a:pPr marL="0" lvl="0" indent="0" fontAlgn="base">
              <a:spcBef>
                <a:spcPct val="0"/>
              </a:spcBef>
              <a:spcAft>
                <a:spcPct val="0"/>
              </a:spcAft>
              <a:buNone/>
            </a:pPr>
            <a:r>
              <a:rPr lang="ru-RU" sz="1600" b="1" kern="0" dirty="0" smtClean="0">
                <a:latin typeface="Times New Roman" panose="02020603050405020304" pitchFamily="18" charset="0"/>
                <a:ea typeface="Calibri"/>
                <a:cs typeface="Times New Roman" panose="02020603050405020304" pitchFamily="18" charset="0"/>
              </a:rPr>
              <a:t>Этап рефлексии: </a:t>
            </a:r>
            <a:r>
              <a:rPr lang="ru-RU" altLang="ru-RU" sz="1600" b="1" dirty="0" smtClean="0">
                <a:latin typeface="Times New Roman" panose="02020603050405020304" pitchFamily="18" charset="0"/>
                <a:cs typeface="Times New Roman" panose="02020603050405020304" pitchFamily="18" charset="0"/>
              </a:rPr>
              <a:t>«</a:t>
            </a:r>
            <a:r>
              <a:rPr lang="ru-RU" altLang="ru-RU" sz="1600" b="1" dirty="0">
                <a:latin typeface="Times New Roman" panose="02020603050405020304" pitchFamily="18" charset="0"/>
                <a:cs typeface="Times New Roman" panose="02020603050405020304" pitchFamily="18" charset="0"/>
              </a:rPr>
              <a:t>Воздушное питание» растений</a:t>
            </a:r>
            <a:endParaRPr lang="ru-RU" altLang="ru-RU" sz="1600" dirty="0">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None/>
            </a:pPr>
            <a:r>
              <a:rPr lang="ru-RU" altLang="ru-RU" sz="1600" dirty="0" smtClean="0">
                <a:latin typeface="Times New Roman" panose="02020603050405020304" pitchFamily="18" charset="0"/>
                <a:cs typeface="Times New Roman" panose="02020603050405020304" pitchFamily="18" charset="0"/>
              </a:rPr>
              <a:t>Рассмотрим опыты </a:t>
            </a:r>
            <a:r>
              <a:rPr lang="ru-RU" altLang="ru-RU" sz="1600" dirty="0">
                <a:latin typeface="Times New Roman" panose="02020603050405020304" pitchFamily="18" charset="0"/>
                <a:cs typeface="Times New Roman" panose="02020603050405020304" pitchFamily="18" charset="0"/>
              </a:rPr>
              <a:t>Д. Пристли (</a:t>
            </a:r>
            <a:r>
              <a:rPr lang="ru-RU" altLang="ru-RU" sz="1600" dirty="0" smtClean="0">
                <a:latin typeface="Times New Roman" panose="02020603050405020304" pitchFamily="18" charset="0"/>
                <a:cs typeface="Times New Roman" panose="02020603050405020304" pitchFamily="18" charset="0"/>
              </a:rPr>
              <a:t>1733–1804</a:t>
            </a:r>
            <a:r>
              <a:rPr lang="ru-RU" altLang="ru-RU" sz="1600" dirty="0">
                <a:latin typeface="Times New Roman" panose="02020603050405020304" pitchFamily="18" charset="0"/>
                <a:cs typeface="Times New Roman" panose="02020603050405020304" pitchFamily="18" charset="0"/>
              </a:rPr>
              <a:t>). </a:t>
            </a:r>
            <a:endParaRPr lang="ru-RU" altLang="ru-RU" sz="1600"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AutoNum type="arabicPeriod"/>
            </a:pPr>
            <a:r>
              <a:rPr lang="ru-RU" sz="1600" b="1" dirty="0" smtClean="0">
                <a:solidFill>
                  <a:srgbClr val="0070C0"/>
                </a:solidFill>
                <a:latin typeface="Times New Roman" panose="02020603050405020304" pitchFamily="18" charset="0"/>
                <a:cs typeface="Times New Roman" panose="02020603050405020304" pitchFamily="18" charset="0"/>
              </a:rPr>
              <a:t>Учёный </a:t>
            </a:r>
            <a:r>
              <a:rPr lang="ru-RU" sz="1600" b="1" dirty="0">
                <a:solidFill>
                  <a:srgbClr val="0070C0"/>
                </a:solidFill>
                <a:latin typeface="Times New Roman" panose="02020603050405020304" pitchFamily="18" charset="0"/>
                <a:cs typeface="Times New Roman" panose="02020603050405020304" pitchFamily="18" charset="0"/>
              </a:rPr>
              <a:t>поместил свечу под герметический стеклянный колпак, и через непродолжительное время свеча погасла. В тот момент объяснить прекращение горения свечи ученый не смог</a:t>
            </a:r>
            <a:r>
              <a:rPr lang="ru-RU" sz="1600" b="1" dirty="0" smtClean="0">
                <a:solidFill>
                  <a:srgbClr val="0070C0"/>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buAutoNum type="arabicPeriod"/>
            </a:pPr>
            <a:r>
              <a:rPr lang="ru-RU" sz="1600" b="1" dirty="0" smtClean="0">
                <a:solidFill>
                  <a:srgbClr val="002060"/>
                </a:solidFill>
                <a:latin typeface="Times New Roman" panose="02020603050405020304" pitchFamily="18" charset="0"/>
                <a:cs typeface="Times New Roman" panose="02020603050405020304" pitchFamily="18" charset="0"/>
              </a:rPr>
              <a:t>Д</a:t>
            </a:r>
            <a:r>
              <a:rPr lang="ru-RU" sz="1600" b="1" dirty="0">
                <a:solidFill>
                  <a:srgbClr val="002060"/>
                </a:solidFill>
                <a:latin typeface="Times New Roman" panose="02020603050405020304" pitchFamily="18" charset="0"/>
                <a:cs typeface="Times New Roman" panose="02020603050405020304" pitchFamily="18" charset="0"/>
              </a:rPr>
              <a:t>. Пристли исследовал причину смерти мыши под колпаком. Он взял два стеклянных колпака. Под один он поместил только мышь, а под другой – мышь и растение. Без растения мышь быстро погибла в течение нескольких часов, а мышь под колпаком с растением прожила несколько дней. </a:t>
            </a:r>
            <a:r>
              <a:rPr lang="ru-RU" sz="1600" b="1" dirty="0" smtClean="0">
                <a:solidFill>
                  <a:srgbClr val="002060"/>
                </a:solidFill>
                <a:latin typeface="Times New Roman" panose="02020603050405020304" pitchFamily="18" charset="0"/>
                <a:cs typeface="Times New Roman" panose="02020603050405020304" pitchFamily="18" charset="0"/>
              </a:rPr>
              <a:t>Какой </a:t>
            </a:r>
            <a:r>
              <a:rPr lang="ru-RU" sz="1600" b="1" dirty="0">
                <a:solidFill>
                  <a:srgbClr val="002060"/>
                </a:solidFill>
                <a:latin typeface="Times New Roman" panose="02020603050405020304" pitchFamily="18" charset="0"/>
                <a:cs typeface="Times New Roman" panose="02020603050405020304" pitchFamily="18" charset="0"/>
              </a:rPr>
              <a:t>вывод мог сделать Пристли из результата своего эксперимента? </a:t>
            </a:r>
            <a:endParaRPr lang="ru-RU" sz="1600" b="1" dirty="0" smtClean="0">
              <a:solidFill>
                <a:srgbClr val="00206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AutoNum type="arabicPeriod"/>
            </a:pPr>
            <a:r>
              <a:rPr lang="ru-RU" sz="1600" b="1" dirty="0" smtClean="0">
                <a:solidFill>
                  <a:schemeClr val="tx2">
                    <a:lumMod val="60000"/>
                    <a:lumOff val="40000"/>
                  </a:schemeClr>
                </a:solidFill>
                <a:latin typeface="Times New Roman" panose="02020603050405020304" pitchFamily="18" charset="0"/>
                <a:cs typeface="Times New Roman" panose="02020603050405020304" pitchFamily="18" charset="0"/>
              </a:rPr>
              <a:t>Следующим </a:t>
            </a:r>
            <a:r>
              <a:rPr lang="ru-RU" sz="1600" b="1" dirty="0">
                <a:solidFill>
                  <a:schemeClr val="tx2">
                    <a:lumMod val="60000"/>
                    <a:lumOff val="40000"/>
                  </a:schemeClr>
                </a:solidFill>
                <a:latin typeface="Times New Roman" panose="02020603050405020304" pitchFamily="18" charset="0"/>
                <a:cs typeface="Times New Roman" panose="02020603050405020304" pitchFamily="18" charset="0"/>
              </a:rPr>
              <a:t>этапом исследования воздуха была серия экспериментов, где ученые помещали колпаки с мышами и растениями то на яркий солнечный свет, то в темноту. Одни эксперименты проходили только ночью, другие </a:t>
            </a:r>
            <a:r>
              <a:rPr lang="ru-RU" sz="16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1600" b="1" dirty="0">
                <a:solidFill>
                  <a:schemeClr val="tx2">
                    <a:lumMod val="60000"/>
                    <a:lumOff val="40000"/>
                  </a:schemeClr>
                </a:solidFill>
                <a:latin typeface="Times New Roman" panose="02020603050405020304" pitchFamily="18" charset="0"/>
                <a:cs typeface="Times New Roman" panose="02020603050405020304" pitchFamily="18" charset="0"/>
              </a:rPr>
              <a:t>только днем. В результате было замечено, что в одних случаях мыши жили дольше, а в других меньше</a:t>
            </a:r>
            <a:r>
              <a:rPr lang="ru-RU" sz="1600" dirty="0" smtClean="0">
                <a:latin typeface="Times New Roman" panose="02020603050405020304" pitchFamily="18" charset="0"/>
                <a:cs typeface="Times New Roman" panose="02020603050405020304" pitchFamily="18" charset="0"/>
              </a:rPr>
              <a:t>. </a:t>
            </a:r>
            <a:endParaRPr lang="ru-RU" sz="1600" kern="50" dirty="0">
              <a:latin typeface="Times New Roman" panose="02020603050405020304" pitchFamily="18" charset="0"/>
              <a:ea typeface="Andale Sans UI"/>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975" y="332656"/>
            <a:ext cx="2016224" cy="94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573" y="4365104"/>
            <a:ext cx="2119412" cy="1029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4425" y="5394359"/>
            <a:ext cx="2119412" cy="1090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275689" y="4303455"/>
            <a:ext cx="7032615" cy="2554545"/>
          </a:xfrm>
          <a:prstGeom prst="rect">
            <a:avLst/>
          </a:prstGeom>
        </p:spPr>
        <p:txBody>
          <a:bodyPr wrap="square">
            <a:spAutoFit/>
          </a:bodyPr>
          <a:lstStyle/>
          <a:p>
            <a:pPr lvl="0" eaLnBrk="0" fontAlgn="base" hangingPunct="0">
              <a:spcBef>
                <a:spcPct val="0"/>
              </a:spcBef>
              <a:spcAft>
                <a:spcPct val="0"/>
              </a:spcAft>
            </a:pPr>
            <a:r>
              <a:rPr lang="ru-RU" sz="1600" b="1" dirty="0">
                <a:solidFill>
                  <a:schemeClr val="tx2">
                    <a:lumMod val="60000"/>
                    <a:lumOff val="40000"/>
                  </a:schemeClr>
                </a:solidFill>
                <a:latin typeface="Times New Roman" panose="02020603050405020304" pitchFamily="18" charset="0"/>
                <a:cs typeface="Times New Roman" panose="02020603050405020304" pitchFamily="18" charset="0"/>
              </a:rPr>
              <a:t>Каким, по вашему мнению, был результат этих экспериментов? Выберите наиболее подходящее утверждение.</a:t>
            </a:r>
          </a:p>
          <a:p>
            <a:pPr lvl="0" eaLnBrk="0" fontAlgn="base" hangingPunct="0">
              <a:spcBef>
                <a:spcPct val="0"/>
              </a:spcBef>
              <a:spcAft>
                <a:spcPct val="0"/>
              </a:spcAft>
              <a:buFont typeface="Arial" pitchFamily="34" charset="0"/>
              <a:buAutoNum type="arabicParenR"/>
              <a:tabLst>
                <a:tab pos="273050" algn="l"/>
              </a:tabLst>
            </a:pPr>
            <a:r>
              <a:rPr lang="ru-RU" sz="1600" b="1" dirty="0" smtClean="0">
                <a:solidFill>
                  <a:srgbClr val="002060"/>
                </a:solidFill>
                <a:latin typeface="Times New Roman" panose="02020603050405020304" pitchFamily="18" charset="0"/>
                <a:cs typeface="Times New Roman" panose="02020603050405020304" pitchFamily="18" charset="0"/>
              </a:rPr>
              <a:t> Продолжительность </a:t>
            </a:r>
            <a:r>
              <a:rPr lang="ru-RU" sz="1600" b="1" dirty="0">
                <a:solidFill>
                  <a:srgbClr val="002060"/>
                </a:solidFill>
                <a:latin typeface="Times New Roman" panose="02020603050405020304" pitchFamily="18" charset="0"/>
                <a:cs typeface="Times New Roman" panose="02020603050405020304" pitchFamily="18" charset="0"/>
              </a:rPr>
              <a:t>жизни мыши под колпаком не зависит от времени суток, в которое проводился эксперимент.</a:t>
            </a:r>
          </a:p>
          <a:p>
            <a:pPr lvl="0" eaLnBrk="0" fontAlgn="base" hangingPunct="0">
              <a:spcBef>
                <a:spcPct val="0"/>
              </a:spcBef>
              <a:spcAft>
                <a:spcPct val="0"/>
              </a:spcAft>
              <a:buFont typeface="Arial" pitchFamily="34" charset="0"/>
              <a:buAutoNum type="arabicParenR" startAt="2"/>
              <a:tabLst>
                <a:tab pos="273050" algn="l"/>
              </a:tabLst>
            </a:pPr>
            <a:r>
              <a:rPr lang="ru-RU" sz="1600" b="1" dirty="0" smtClean="0">
                <a:solidFill>
                  <a:srgbClr val="002060"/>
                </a:solidFill>
                <a:latin typeface="Times New Roman" panose="02020603050405020304" pitchFamily="18" charset="0"/>
                <a:cs typeface="Times New Roman" panose="02020603050405020304" pitchFamily="18" charset="0"/>
              </a:rPr>
              <a:t> Продолжительность </a:t>
            </a:r>
            <a:r>
              <a:rPr lang="ru-RU" sz="1600" b="1" dirty="0">
                <a:solidFill>
                  <a:srgbClr val="002060"/>
                </a:solidFill>
                <a:latin typeface="Times New Roman" panose="02020603050405020304" pitchFamily="18" charset="0"/>
                <a:cs typeface="Times New Roman" panose="02020603050405020304" pitchFamily="18" charset="0"/>
              </a:rPr>
              <a:t>жизни мыши под колпаком зависит от того, какое растение там находилось.</a:t>
            </a:r>
          </a:p>
          <a:p>
            <a:pPr lvl="0" eaLnBrk="0" fontAlgn="base" hangingPunct="0">
              <a:spcBef>
                <a:spcPct val="0"/>
              </a:spcBef>
              <a:spcAft>
                <a:spcPct val="0"/>
              </a:spcAft>
              <a:buFont typeface="Arial" pitchFamily="34" charset="0"/>
              <a:buAutoNum type="arabicParenR" startAt="3"/>
              <a:tabLst>
                <a:tab pos="273050" algn="l"/>
              </a:tabLst>
            </a:pPr>
            <a:r>
              <a:rPr lang="ru-RU" sz="1600" b="1" dirty="0" smtClean="0">
                <a:solidFill>
                  <a:srgbClr val="002060"/>
                </a:solidFill>
                <a:latin typeface="Times New Roman" panose="02020603050405020304" pitchFamily="18" charset="0"/>
                <a:cs typeface="Times New Roman" panose="02020603050405020304" pitchFamily="18" charset="0"/>
              </a:rPr>
              <a:t> Продолжительность </a:t>
            </a:r>
            <a:r>
              <a:rPr lang="ru-RU" sz="1600" b="1" dirty="0">
                <a:solidFill>
                  <a:srgbClr val="002060"/>
                </a:solidFill>
                <a:latin typeface="Times New Roman" panose="02020603050405020304" pitchFamily="18" charset="0"/>
                <a:cs typeface="Times New Roman" panose="02020603050405020304" pitchFamily="18" charset="0"/>
              </a:rPr>
              <a:t>жизни мыши под колпаком оказывалась больше, если всё время эксперимента проходило в </a:t>
            </a:r>
            <a:r>
              <a:rPr lang="ru-RU" sz="1600" b="1" dirty="0" smtClean="0">
                <a:solidFill>
                  <a:srgbClr val="002060"/>
                </a:solidFill>
                <a:latin typeface="Times New Roman" panose="02020603050405020304" pitchFamily="18" charset="0"/>
                <a:cs typeface="Times New Roman" panose="02020603050405020304" pitchFamily="18" charset="0"/>
              </a:rPr>
              <a:t>темноте.</a:t>
            </a:r>
          </a:p>
          <a:p>
            <a:pPr lvl="0" eaLnBrk="0" fontAlgn="base" hangingPunct="0">
              <a:spcBef>
                <a:spcPct val="0"/>
              </a:spcBef>
              <a:spcAft>
                <a:spcPct val="0"/>
              </a:spcAft>
              <a:buFont typeface="Arial" pitchFamily="34" charset="0"/>
              <a:buAutoNum type="arabicParenR" startAt="3"/>
              <a:tabLst>
                <a:tab pos="273050" algn="l"/>
              </a:tabLst>
            </a:pP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smtClean="0">
                <a:solidFill>
                  <a:srgbClr val="002060"/>
                </a:solidFill>
                <a:latin typeface="Times New Roman" panose="02020603050405020304" pitchFamily="18" charset="0"/>
                <a:cs typeface="Times New Roman" panose="02020603050405020304" pitchFamily="18" charset="0"/>
              </a:rPr>
              <a:t>Продолжительность </a:t>
            </a:r>
            <a:r>
              <a:rPr lang="ru-RU" sz="1600" b="1" dirty="0">
                <a:solidFill>
                  <a:srgbClr val="002060"/>
                </a:solidFill>
                <a:latin typeface="Times New Roman" panose="02020603050405020304" pitchFamily="18" charset="0"/>
                <a:cs typeface="Times New Roman" panose="02020603050405020304" pitchFamily="18" charset="0"/>
              </a:rPr>
              <a:t>жизни мыши под колпаком оказывалась больше, если всё время эксперимента проходило на свету.</a:t>
            </a:r>
            <a:endParaRPr lang="ru-RU" b="1" dirty="0">
              <a:solidFill>
                <a:srgbClr val="002060"/>
              </a:solidFill>
            </a:endParaRPr>
          </a:p>
        </p:txBody>
      </p:sp>
    </p:spTree>
    <p:extLst>
      <p:ext uri="{BB962C8B-B14F-4D97-AF65-F5344CB8AC3E}">
        <p14:creationId xmlns:p14="http://schemas.microsoft.com/office/powerpoint/2010/main" val="804588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345" y="5661248"/>
            <a:ext cx="4626552" cy="112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70314" y="620688"/>
            <a:ext cx="8866181" cy="5976664"/>
          </a:xfrm>
        </p:spPr>
        <p:txBody>
          <a:bodyPr>
            <a:noAutofit/>
          </a:bodyPr>
          <a:lstStyle/>
          <a:p>
            <a:pPr marL="0" indent="0" algn="just">
              <a:buNone/>
              <a:tabLst>
                <a:tab pos="355600" algn="l"/>
              </a:tabLst>
            </a:pPr>
            <a:r>
              <a:rPr lang="ru-RU" sz="1800" dirty="0" smtClean="0">
                <a:latin typeface="Times New Roman" panose="02020603050405020304" pitchFamily="18" charset="0"/>
                <a:cs typeface="Times New Roman" panose="02020603050405020304" pitchFamily="18" charset="0"/>
              </a:rPr>
              <a:t>	</a:t>
            </a:r>
            <a:r>
              <a:rPr lang="ru-RU" sz="1800" dirty="0" smtClean="0">
                <a:solidFill>
                  <a:srgbClr val="002060"/>
                </a:solidFill>
                <a:latin typeface="Times New Roman" panose="02020603050405020304" pitchFamily="18" charset="0"/>
                <a:cs typeface="Times New Roman" panose="02020603050405020304" pitchFamily="18" charset="0"/>
              </a:rPr>
              <a:t>Мама </a:t>
            </a:r>
            <a:r>
              <a:rPr lang="ru-RU" sz="1800" dirty="0">
                <a:solidFill>
                  <a:srgbClr val="002060"/>
                </a:solidFill>
                <a:latin typeface="Times New Roman" panose="02020603050405020304" pitchFamily="18" charset="0"/>
                <a:cs typeface="Times New Roman" panose="02020603050405020304" pitchFamily="18" charset="0"/>
              </a:rPr>
              <a:t>Полины следит за правильным питанием всей семьи, а особенно за </a:t>
            </a:r>
            <a:br>
              <a:rPr lang="ru-RU" sz="1800" dirty="0">
                <a:solidFill>
                  <a:srgbClr val="002060"/>
                </a:solidFill>
                <a:latin typeface="Times New Roman" panose="02020603050405020304" pitchFamily="18" charset="0"/>
                <a:cs typeface="Times New Roman" panose="02020603050405020304" pitchFamily="18" charset="0"/>
              </a:rPr>
            </a:br>
            <a:r>
              <a:rPr lang="ru-RU" sz="1800" dirty="0">
                <a:solidFill>
                  <a:srgbClr val="002060"/>
                </a:solidFill>
                <a:latin typeface="Times New Roman" panose="02020603050405020304" pitchFamily="18" charset="0"/>
                <a:cs typeface="Times New Roman" panose="02020603050405020304" pitchFamily="18" charset="0"/>
              </a:rPr>
              <a:t>наличием в них белков. Белки выполняют множество важных функций в </a:t>
            </a:r>
            <a:br>
              <a:rPr lang="ru-RU" sz="1800" dirty="0">
                <a:solidFill>
                  <a:srgbClr val="002060"/>
                </a:solidFill>
                <a:latin typeface="Times New Roman" panose="02020603050405020304" pitchFamily="18" charset="0"/>
                <a:cs typeface="Times New Roman" panose="02020603050405020304" pitchFamily="18" charset="0"/>
              </a:rPr>
            </a:br>
            <a:r>
              <a:rPr lang="ru-RU" sz="1800" dirty="0">
                <a:solidFill>
                  <a:srgbClr val="002060"/>
                </a:solidFill>
                <a:latin typeface="Times New Roman" panose="02020603050405020304" pitchFamily="18" charset="0"/>
                <a:cs typeface="Times New Roman" panose="02020603050405020304" pitchFamily="18" charset="0"/>
              </a:rPr>
              <a:t>организме человека: обеспечивают организм строительным материалом, </a:t>
            </a:r>
            <a:br>
              <a:rPr lang="ru-RU" sz="1800" dirty="0">
                <a:solidFill>
                  <a:srgbClr val="002060"/>
                </a:solidFill>
                <a:latin typeface="Times New Roman" panose="02020603050405020304" pitchFamily="18" charset="0"/>
                <a:cs typeface="Times New Roman" panose="02020603050405020304" pitchFamily="18" charset="0"/>
              </a:rPr>
            </a:br>
            <a:r>
              <a:rPr lang="ru-RU" sz="1800" dirty="0">
                <a:solidFill>
                  <a:srgbClr val="002060"/>
                </a:solidFill>
                <a:latin typeface="Times New Roman" panose="02020603050405020304" pitchFamily="18" charset="0"/>
                <a:cs typeface="Times New Roman" panose="02020603050405020304" pitchFamily="18" charset="0"/>
              </a:rPr>
              <a:t>являются биологическими катализаторами или регуляторами, обеспечивают </a:t>
            </a:r>
            <a:br>
              <a:rPr lang="ru-RU" sz="1800" dirty="0">
                <a:solidFill>
                  <a:srgbClr val="002060"/>
                </a:solidFill>
                <a:latin typeface="Times New Roman" panose="02020603050405020304" pitchFamily="18" charset="0"/>
                <a:cs typeface="Times New Roman" panose="02020603050405020304" pitchFamily="18" charset="0"/>
              </a:rPr>
            </a:br>
            <a:r>
              <a:rPr lang="ru-RU" sz="1800" dirty="0">
                <a:solidFill>
                  <a:srgbClr val="002060"/>
                </a:solidFill>
                <a:latin typeface="Times New Roman" panose="02020603050405020304" pitchFamily="18" charset="0"/>
                <a:cs typeface="Times New Roman" panose="02020603050405020304" pitchFamily="18" charset="0"/>
              </a:rPr>
              <a:t>движение, некоторые транспортируют кислород. Для того, чтобы организм </a:t>
            </a:r>
            <a:br>
              <a:rPr lang="ru-RU" sz="1800" dirty="0">
                <a:solidFill>
                  <a:srgbClr val="002060"/>
                </a:solidFill>
                <a:latin typeface="Times New Roman" panose="02020603050405020304" pitchFamily="18" charset="0"/>
                <a:cs typeface="Times New Roman" panose="02020603050405020304" pitchFamily="18" charset="0"/>
              </a:rPr>
            </a:br>
            <a:r>
              <a:rPr lang="ru-RU" sz="1800" dirty="0">
                <a:solidFill>
                  <a:srgbClr val="002060"/>
                </a:solidFill>
                <a:latin typeface="Times New Roman" panose="02020603050405020304" pitchFamily="18" charset="0"/>
                <a:cs typeface="Times New Roman" panose="02020603050405020304" pitchFamily="18" charset="0"/>
              </a:rPr>
              <a:t>не испытывал проблем, человеку в сутки необходимо 100 –120 г белков.</a:t>
            </a:r>
            <a:r>
              <a:rPr lang="ru-RU" sz="1800" dirty="0">
                <a:latin typeface="Times New Roman" panose="02020603050405020304" pitchFamily="18" charset="0"/>
                <a:cs typeface="Times New Roman" panose="02020603050405020304" pitchFamily="18" charset="0"/>
              </a:rPr>
              <a:t>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Используя </a:t>
            </a:r>
            <a:r>
              <a:rPr lang="ru-RU" sz="1800" b="1" dirty="0">
                <a:latin typeface="Times New Roman" panose="02020603050405020304" pitchFamily="18" charset="0"/>
                <a:cs typeface="Times New Roman" panose="02020603050405020304" pitchFamily="18" charset="0"/>
              </a:rPr>
              <a:t>данные таблицы, ответьте на вопросы: </a:t>
            </a:r>
            <a:endParaRPr lang="ru-RU" sz="1800" b="1" dirty="0" smtClean="0">
              <a:latin typeface="Times New Roman" panose="02020603050405020304" pitchFamily="18" charset="0"/>
              <a:cs typeface="Times New Roman" panose="02020603050405020304" pitchFamily="18" charset="0"/>
            </a:endParaRPr>
          </a:p>
          <a:p>
            <a:pPr>
              <a:buAutoNum type="arabicPeriod"/>
              <a:tabLst>
                <a:tab pos="355600" algn="l"/>
              </a:tabLst>
            </a:pPr>
            <a:r>
              <a:rPr lang="ru-RU" sz="1800" dirty="0" smtClean="0">
                <a:latin typeface="Times New Roman" panose="02020603050405020304" pitchFamily="18" charset="0"/>
                <a:cs typeface="Times New Roman" panose="02020603050405020304" pitchFamily="18" charset="0"/>
              </a:rPr>
              <a:t>Какой </a:t>
            </a:r>
            <a:r>
              <a:rPr lang="ru-RU" sz="1800" dirty="0">
                <a:latin typeface="Times New Roman" panose="02020603050405020304" pitchFamily="18" charset="0"/>
                <a:cs typeface="Times New Roman" panose="02020603050405020304" pitchFamily="18" charset="0"/>
              </a:rPr>
              <a:t>из продуктов содержит </a:t>
            </a:r>
            <a:r>
              <a:rPr lang="ru-RU" sz="1800" dirty="0" smtClean="0">
                <a:latin typeface="Times New Roman" panose="02020603050405020304" pitchFamily="18" charset="0"/>
                <a:cs typeface="Times New Roman" panose="02020603050405020304" pitchFamily="18" charset="0"/>
              </a:rPr>
              <a:t>наибольшее </a:t>
            </a:r>
            <a:r>
              <a:rPr lang="ru-RU" sz="1800" dirty="0">
                <a:latin typeface="Times New Roman" panose="02020603050405020304" pitchFamily="18" charset="0"/>
                <a:cs typeface="Times New Roman" panose="02020603050405020304" pitchFamily="18" charset="0"/>
              </a:rPr>
              <a:t>количество </a:t>
            </a:r>
            <a:r>
              <a:rPr lang="ru-RU" sz="1800" dirty="0" smtClean="0">
                <a:latin typeface="Times New Roman" panose="02020603050405020304" pitchFamily="18" charset="0"/>
                <a:cs typeface="Times New Roman" panose="02020603050405020304" pitchFamily="18" charset="0"/>
              </a:rPr>
              <a:t>белков</a:t>
            </a:r>
            <a:r>
              <a:rPr lang="ru-RU" sz="1800" dirty="0">
                <a:latin typeface="Times New Roman" panose="02020603050405020304" pitchFamily="18" charset="0"/>
                <a:cs typeface="Times New Roman" panose="02020603050405020304" pitchFamily="18" charset="0"/>
              </a:rPr>
              <a:t>, а </a:t>
            </a:r>
            <a:r>
              <a:rPr lang="ru-RU" sz="1800" dirty="0" smtClean="0">
                <a:latin typeface="Times New Roman" panose="02020603050405020304" pitchFamily="18" charset="0"/>
                <a:cs typeface="Times New Roman" panose="02020603050405020304" pitchFamily="18" charset="0"/>
              </a:rPr>
              <a:t>какой наименьшее</a:t>
            </a:r>
            <a:r>
              <a:rPr lang="ru-RU" sz="1800" dirty="0">
                <a:latin typeface="Times New Roman" panose="02020603050405020304" pitchFamily="18" charset="0"/>
                <a:cs typeface="Times New Roman" panose="02020603050405020304" pitchFamily="18" charset="0"/>
              </a:rPr>
              <a:t>? </a:t>
            </a:r>
          </a:p>
          <a:p>
            <a:pPr marL="0" indent="0">
              <a:buNone/>
              <a:tabLst>
                <a:tab pos="355600" algn="l"/>
              </a:tabLst>
            </a:pPr>
            <a:r>
              <a:rPr lang="ru-RU" sz="1800" dirty="0" smtClean="0">
                <a:latin typeface="Times New Roman" panose="02020603050405020304" pitchFamily="18" charset="0"/>
                <a:cs typeface="Times New Roman" panose="02020603050405020304" pitchFamily="18" charset="0"/>
              </a:rPr>
              <a:t>2. Рассчитайте </a:t>
            </a:r>
            <a:r>
              <a:rPr lang="ru-RU" sz="1800" dirty="0">
                <a:latin typeface="Times New Roman" panose="02020603050405020304" pitchFamily="18" charset="0"/>
                <a:cs typeface="Times New Roman" panose="02020603050405020304" pitchFamily="18" charset="0"/>
              </a:rPr>
              <a:t>количество белков, </a:t>
            </a:r>
            <a:r>
              <a:rPr lang="ru-RU" sz="1800" dirty="0" smtClean="0">
                <a:latin typeface="Times New Roman" panose="02020603050405020304" pitchFamily="18" charset="0"/>
                <a:cs typeface="Times New Roman" panose="02020603050405020304" pitchFamily="18" charset="0"/>
              </a:rPr>
              <a:t>которое </a:t>
            </a:r>
            <a:r>
              <a:rPr lang="ru-RU" sz="1800" dirty="0">
                <a:latin typeface="Times New Roman" panose="02020603050405020304" pitchFamily="18" charset="0"/>
                <a:cs typeface="Times New Roman" panose="02020603050405020304" pitchFamily="18" charset="0"/>
              </a:rPr>
              <a:t>Полина получит во время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ужина, если в её рационе будут продукты, </a:t>
            </a:r>
            <a:endParaRPr lang="ru-RU" sz="1800" dirty="0" smtClean="0">
              <a:latin typeface="Times New Roman" panose="02020603050405020304" pitchFamily="18" charset="0"/>
              <a:cs typeface="Times New Roman" panose="02020603050405020304" pitchFamily="18" charset="0"/>
            </a:endParaRPr>
          </a:p>
          <a:p>
            <a:pPr marL="0" indent="0">
              <a:buNone/>
              <a:tabLst>
                <a:tab pos="355600" algn="l"/>
              </a:tabLst>
            </a:pPr>
            <a:r>
              <a:rPr lang="ru-RU" sz="1800" dirty="0" smtClean="0">
                <a:latin typeface="Times New Roman" panose="02020603050405020304" pitchFamily="18" charset="0"/>
                <a:cs typeface="Times New Roman" panose="02020603050405020304" pitchFamily="18" charset="0"/>
              </a:rPr>
              <a:t>представленные </a:t>
            </a:r>
            <a:r>
              <a:rPr lang="ru-RU" sz="1800" dirty="0">
                <a:latin typeface="Times New Roman" panose="02020603050405020304" pitchFamily="18" charset="0"/>
                <a:cs typeface="Times New Roman" panose="02020603050405020304" pitchFamily="18" charset="0"/>
              </a:rPr>
              <a:t>на рисунке (хлеб, </a:t>
            </a:r>
            <a:r>
              <a:rPr lang="ru-RU" sz="1800" dirty="0" smtClean="0">
                <a:latin typeface="Times New Roman" panose="02020603050405020304" pitchFamily="18" charset="0"/>
                <a:cs typeface="Times New Roman" panose="02020603050405020304" pitchFamily="18" charset="0"/>
              </a:rPr>
              <a:t>мясо </a:t>
            </a:r>
            <a:r>
              <a:rPr lang="ru-RU" sz="1800" dirty="0">
                <a:latin typeface="Times New Roman" panose="02020603050405020304" pitchFamily="18" charset="0"/>
                <a:cs typeface="Times New Roman" panose="02020603050405020304" pitchFamily="18" charset="0"/>
              </a:rPr>
              <a:t>курицы, </a:t>
            </a:r>
            <a:endParaRPr lang="ru-RU" sz="1800" dirty="0" smtClean="0">
              <a:latin typeface="Times New Roman" panose="02020603050405020304" pitchFamily="18" charset="0"/>
              <a:cs typeface="Times New Roman" panose="02020603050405020304" pitchFamily="18" charset="0"/>
            </a:endParaRPr>
          </a:p>
          <a:p>
            <a:pPr marL="0" indent="0">
              <a:buNone/>
              <a:tabLst>
                <a:tab pos="355600" algn="l"/>
              </a:tabLst>
            </a:pPr>
            <a:r>
              <a:rPr lang="ru-RU" sz="1800" dirty="0" smtClean="0">
                <a:latin typeface="Times New Roman" panose="02020603050405020304" pitchFamily="18" charset="0"/>
                <a:cs typeface="Times New Roman" panose="02020603050405020304" pitchFamily="18" charset="0"/>
              </a:rPr>
              <a:t>простокваша</a:t>
            </a:r>
            <a:r>
              <a:rPr lang="ru-RU" sz="1800" dirty="0">
                <a:latin typeface="Times New Roman" panose="02020603050405020304" pitchFamily="18" charset="0"/>
                <a:cs typeface="Times New Roman" panose="02020603050405020304" pitchFamily="18" charset="0"/>
              </a:rPr>
              <a:t>, творог). </a:t>
            </a:r>
          </a:p>
          <a:p>
            <a:pPr marL="0" indent="0">
              <a:buNone/>
              <a:tabLst>
                <a:tab pos="355600" algn="l"/>
              </a:tabLst>
            </a:pPr>
            <a:r>
              <a:rPr lang="ru-RU" sz="1800" dirty="0" smtClean="0">
                <a:latin typeface="Times New Roman" panose="02020603050405020304" pitchFamily="18" charset="0"/>
                <a:cs typeface="Times New Roman" panose="02020603050405020304" pitchFamily="18" charset="0"/>
              </a:rPr>
              <a:t>3. Каким </a:t>
            </a:r>
            <a:r>
              <a:rPr lang="ru-RU" sz="1800" dirty="0">
                <a:latin typeface="Times New Roman" panose="02020603050405020304" pitchFamily="18" charset="0"/>
                <a:cs typeface="Times New Roman" panose="02020603050405020304" pitchFamily="18" charset="0"/>
              </a:rPr>
              <a:t>другим молочным продуктом можно </a:t>
            </a:r>
            <a:endParaRPr lang="ru-RU" sz="1800" dirty="0" smtClean="0">
              <a:latin typeface="Times New Roman" panose="02020603050405020304" pitchFamily="18" charset="0"/>
              <a:cs typeface="Times New Roman" panose="02020603050405020304" pitchFamily="18" charset="0"/>
            </a:endParaRPr>
          </a:p>
          <a:p>
            <a:pPr marL="0" indent="0">
              <a:buNone/>
              <a:tabLst>
                <a:tab pos="355600" algn="l"/>
              </a:tabLst>
            </a:pPr>
            <a:r>
              <a:rPr lang="ru-RU" sz="1800" dirty="0" smtClean="0">
                <a:latin typeface="Times New Roman" panose="02020603050405020304" pitchFamily="18" charset="0"/>
                <a:cs typeface="Times New Roman" panose="02020603050405020304" pitchFamily="18" charset="0"/>
              </a:rPr>
              <a:t>заменить </a:t>
            </a:r>
            <a:r>
              <a:rPr lang="ru-RU" sz="1800" dirty="0">
                <a:latin typeface="Times New Roman" panose="02020603050405020304" pitchFamily="18" charset="0"/>
                <a:cs typeface="Times New Roman" panose="02020603050405020304" pitchFamily="18" charset="0"/>
              </a:rPr>
              <a:t>творог, чтобы </a:t>
            </a:r>
            <a:r>
              <a:rPr lang="ru-RU" sz="1800" dirty="0" smtClean="0">
                <a:latin typeface="Times New Roman" panose="02020603050405020304" pitchFamily="18" charset="0"/>
                <a:cs typeface="Times New Roman" panose="02020603050405020304" pitchFamily="18" charset="0"/>
              </a:rPr>
              <a:t>количество </a:t>
            </a:r>
            <a:r>
              <a:rPr lang="ru-RU" sz="1800" dirty="0">
                <a:latin typeface="Times New Roman" panose="02020603050405020304" pitchFamily="18" charset="0"/>
                <a:cs typeface="Times New Roman" panose="02020603050405020304" pitchFamily="18" charset="0"/>
              </a:rPr>
              <a:t>белков </a:t>
            </a:r>
            <a:endParaRPr lang="ru-RU" sz="1800" dirty="0" smtClean="0">
              <a:latin typeface="Times New Roman" panose="02020603050405020304" pitchFamily="18" charset="0"/>
              <a:cs typeface="Times New Roman" panose="02020603050405020304" pitchFamily="18" charset="0"/>
            </a:endParaRPr>
          </a:p>
          <a:p>
            <a:pPr marL="0" indent="0">
              <a:buNone/>
              <a:tabLst>
                <a:tab pos="355600" algn="l"/>
              </a:tabLst>
            </a:pPr>
            <a:r>
              <a:rPr lang="ru-RU" sz="1800" dirty="0" smtClean="0">
                <a:latin typeface="Times New Roman" panose="02020603050405020304" pitchFamily="18" charset="0"/>
                <a:cs typeface="Times New Roman" panose="02020603050405020304" pitchFamily="18" charset="0"/>
              </a:rPr>
              <a:t>не </a:t>
            </a:r>
            <a:r>
              <a:rPr lang="ru-RU" sz="1800" dirty="0">
                <a:latin typeface="Times New Roman" panose="02020603050405020304" pitchFamily="18" charset="0"/>
                <a:cs typeface="Times New Roman" panose="02020603050405020304" pitchFamily="18" charset="0"/>
              </a:rPr>
              <a:t>уменьшилось? </a:t>
            </a:r>
          </a:p>
          <a:p>
            <a:pPr marL="0" indent="0">
              <a:buNone/>
              <a:tabLst>
                <a:tab pos="355600" algn="l"/>
              </a:tabLst>
            </a:pPr>
            <a:r>
              <a:rPr lang="ru-RU" sz="1800" dirty="0" smtClean="0">
                <a:latin typeface="Times New Roman" panose="02020603050405020304" pitchFamily="18" charset="0"/>
                <a:cs typeface="Times New Roman" panose="02020603050405020304" pitchFamily="18" charset="0"/>
              </a:rPr>
              <a:t>4. Сколько </a:t>
            </a:r>
            <a:r>
              <a:rPr lang="ru-RU" sz="1800" dirty="0">
                <a:latin typeface="Times New Roman" panose="02020603050405020304" pitchFamily="18" charset="0"/>
                <a:cs typeface="Times New Roman" panose="02020603050405020304" pitchFamily="18" charset="0"/>
              </a:rPr>
              <a:t>белков должна </a:t>
            </a:r>
            <a:r>
              <a:rPr lang="ru-RU" sz="1800" dirty="0" smtClean="0">
                <a:latin typeface="Times New Roman" panose="02020603050405020304" pitchFamily="18" charset="0"/>
                <a:cs typeface="Times New Roman" panose="02020603050405020304" pitchFamily="18" charset="0"/>
              </a:rPr>
              <a:t>была получить </a:t>
            </a:r>
          </a:p>
          <a:p>
            <a:pPr marL="0" indent="0">
              <a:buNone/>
              <a:tabLst>
                <a:tab pos="355600" algn="l"/>
              </a:tabLst>
            </a:pPr>
            <a:r>
              <a:rPr lang="ru-RU" sz="1800" dirty="0" smtClean="0">
                <a:latin typeface="Times New Roman" panose="02020603050405020304" pitchFamily="18" charset="0"/>
                <a:cs typeface="Times New Roman" panose="02020603050405020304" pitchFamily="18" charset="0"/>
              </a:rPr>
              <a:t>Полина </a:t>
            </a:r>
            <a:r>
              <a:rPr lang="ru-RU" sz="1800" dirty="0">
                <a:latin typeface="Times New Roman" panose="02020603050405020304" pitchFamily="18" charset="0"/>
                <a:cs typeface="Times New Roman" panose="02020603050405020304" pitchFamily="18" charset="0"/>
              </a:rPr>
              <a:t>за другие приёмы </a:t>
            </a:r>
            <a:r>
              <a:rPr lang="ru-RU" sz="1800" dirty="0" smtClean="0">
                <a:latin typeface="Times New Roman" panose="02020603050405020304" pitchFamily="18" charset="0"/>
                <a:cs typeface="Times New Roman" panose="02020603050405020304" pitchFamily="18" charset="0"/>
              </a:rPr>
              <a:t>пищи (завтрак </a:t>
            </a:r>
          </a:p>
          <a:p>
            <a:pPr marL="0" indent="0">
              <a:buNone/>
              <a:tabLst>
                <a:tab pos="355600" algn="l"/>
              </a:tabLst>
            </a:pPr>
            <a:r>
              <a:rPr lang="ru-RU" sz="1800" dirty="0" smtClean="0">
                <a:latin typeface="Times New Roman" panose="02020603050405020304" pitchFamily="18" charset="0"/>
                <a:cs typeface="Times New Roman" panose="02020603050405020304" pitchFamily="18" charset="0"/>
              </a:rPr>
              <a:t>и </a:t>
            </a:r>
            <a:r>
              <a:rPr lang="ru-RU" sz="1800" dirty="0">
                <a:latin typeface="Times New Roman" panose="02020603050405020304" pitchFamily="18" charset="0"/>
                <a:cs typeface="Times New Roman" panose="02020603050405020304" pitchFamily="18" charset="0"/>
              </a:rPr>
              <a:t>обед), чтобы суточное количество белков </a:t>
            </a:r>
            <a:endParaRPr lang="ru-RU" sz="1800" dirty="0" smtClean="0">
              <a:latin typeface="Times New Roman" panose="02020603050405020304" pitchFamily="18" charset="0"/>
              <a:cs typeface="Times New Roman" panose="02020603050405020304" pitchFamily="18" charset="0"/>
            </a:endParaRPr>
          </a:p>
          <a:p>
            <a:pPr marL="0" indent="0">
              <a:buNone/>
              <a:tabLst>
                <a:tab pos="355600" algn="l"/>
              </a:tabLst>
            </a:pPr>
            <a:r>
              <a:rPr lang="ru-RU" sz="1800" dirty="0" smtClean="0">
                <a:latin typeface="Times New Roman" panose="02020603050405020304" pitchFamily="18" charset="0"/>
                <a:cs typeface="Times New Roman" panose="02020603050405020304" pitchFamily="18" charset="0"/>
              </a:rPr>
              <a:t>было </a:t>
            </a:r>
            <a:r>
              <a:rPr lang="ru-RU" sz="1800" dirty="0">
                <a:latin typeface="Times New Roman" panose="02020603050405020304" pitchFamily="18" charset="0"/>
                <a:cs typeface="Times New Roman" panose="02020603050405020304" pitchFamily="18" charset="0"/>
              </a:rPr>
              <a:t>в </a:t>
            </a:r>
            <a:r>
              <a:rPr lang="ru-RU" sz="1800" dirty="0" smtClean="0">
                <a:latin typeface="Times New Roman" panose="02020603050405020304" pitchFamily="18" charset="0"/>
                <a:cs typeface="Times New Roman" panose="02020603050405020304" pitchFamily="18" charset="0"/>
              </a:rPr>
              <a:t>пределах нормы</a:t>
            </a:r>
            <a:r>
              <a:rPr lang="ru-RU" sz="1800" dirty="0">
                <a:latin typeface="Times New Roman" panose="02020603050405020304" pitchFamily="18" charset="0"/>
                <a:cs typeface="Times New Roman" panose="02020603050405020304" pitchFamily="18" charset="0"/>
              </a:rPr>
              <a:t>? </a:t>
            </a:r>
          </a:p>
          <a:p>
            <a:pPr marL="0" indent="0" algn="just">
              <a:buNone/>
              <a:tabLst>
                <a:tab pos="355600" algn="l"/>
              </a:tabLst>
            </a:pPr>
            <a:endParaRPr lang="ru-RU" sz="1800" dirty="0" smtClean="0">
              <a:latin typeface="Times New Roman" panose="02020603050405020304" pitchFamily="18" charset="0"/>
              <a:cs typeface="Times New Roman" panose="02020603050405020304" pitchFamily="18" charset="0"/>
            </a:endParaRPr>
          </a:p>
          <a:p>
            <a:pPr marL="0" indent="0" algn="just">
              <a:buNone/>
              <a:tabLst>
                <a:tab pos="355600" algn="l"/>
              </a:tabLst>
            </a:pPr>
            <a:endParaRPr lang="ru-RU" sz="18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1835696" y="260648"/>
            <a:ext cx="5266928" cy="436910"/>
          </a:xfrm>
        </p:spPr>
        <p:txBody>
          <a:bodyPr>
            <a:normAutofit fontScale="90000"/>
          </a:bodyPr>
          <a:lstStyle/>
          <a:p>
            <a:r>
              <a:rPr lang="ru-RU" b="1" dirty="0" smtClean="0">
                <a:solidFill>
                  <a:srgbClr val="0070C0"/>
                </a:solidFill>
              </a:rPr>
              <a:t>Примеры</a:t>
            </a:r>
            <a:endParaRPr lang="ru-RU" b="1" dirty="0">
              <a:solidFill>
                <a:srgbClr val="0070C0"/>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805" y="3284984"/>
            <a:ext cx="3842149" cy="213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954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rPr>
              <a:t>Почему это задание на формирование ФГ </a:t>
            </a:r>
            <a:r>
              <a:rPr lang="ru-RU" b="1" dirty="0" smtClean="0">
                <a:solidFill>
                  <a:srgbClr val="0070C0"/>
                </a:solidFill>
              </a:rPr>
              <a:t>?</a:t>
            </a:r>
            <a:endParaRPr lang="ru-RU" b="1" dirty="0">
              <a:solidFill>
                <a:srgbClr val="0070C0"/>
              </a:solidFill>
            </a:endParaRPr>
          </a:p>
        </p:txBody>
      </p:sp>
      <p:sp>
        <p:nvSpPr>
          <p:cNvPr id="3" name="Объект 2"/>
          <p:cNvSpPr>
            <a:spLocks noGrp="1"/>
          </p:cNvSpPr>
          <p:nvPr>
            <p:ph idx="1"/>
          </p:nvPr>
        </p:nvSpPr>
        <p:spPr>
          <a:xfrm>
            <a:off x="395536" y="1556792"/>
            <a:ext cx="8291264" cy="4925144"/>
          </a:xfrm>
        </p:spPr>
        <p:txBody>
          <a:bodyPr>
            <a:normAutofit fontScale="85000" lnSpcReduction="20000"/>
          </a:bodyPr>
          <a:lstStyle/>
          <a:p>
            <a:pPr algn="just"/>
            <a:r>
              <a:rPr lang="ru-RU" dirty="0" smtClean="0"/>
              <a:t>Задача</a:t>
            </a:r>
            <a:r>
              <a:rPr lang="ru-RU" dirty="0"/>
              <a:t>, поставленная вне предметной области и решаемая с помощью предметных </a:t>
            </a:r>
            <a:r>
              <a:rPr lang="ru-RU" dirty="0" smtClean="0"/>
              <a:t>знаний </a:t>
            </a:r>
            <a:r>
              <a:rPr lang="ru-RU" dirty="0"/>
              <a:t>по биологии </a:t>
            </a:r>
          </a:p>
          <a:p>
            <a:pPr algn="just"/>
            <a:r>
              <a:rPr lang="ru-RU" dirty="0" smtClean="0"/>
              <a:t>Описывается </a:t>
            </a:r>
            <a:r>
              <a:rPr lang="ru-RU" dirty="0"/>
              <a:t>жизненная ситуация, близкая и понятная учащемуся  </a:t>
            </a:r>
          </a:p>
          <a:p>
            <a:pPr algn="just"/>
            <a:r>
              <a:rPr lang="ru-RU" dirty="0" smtClean="0"/>
              <a:t>Контекст </a:t>
            </a:r>
            <a:r>
              <a:rPr lang="ru-RU" dirty="0"/>
              <a:t>близок к проблемным ситуациям, возникающим в повседневной </a:t>
            </a:r>
            <a:r>
              <a:rPr lang="ru-RU" dirty="0" smtClean="0"/>
              <a:t>жизни (здоровье</a:t>
            </a:r>
            <a:r>
              <a:rPr lang="ru-RU" dirty="0"/>
              <a:t>, помощь людям)  </a:t>
            </a:r>
            <a:endParaRPr lang="ru-RU" dirty="0" smtClean="0"/>
          </a:p>
          <a:p>
            <a:pPr algn="just"/>
            <a:r>
              <a:rPr lang="ru-RU" dirty="0"/>
              <a:t>Ситуация требует осознанного выбора модели поведения </a:t>
            </a:r>
          </a:p>
          <a:p>
            <a:pPr algn="just"/>
            <a:r>
              <a:rPr lang="ru-RU" dirty="0" smtClean="0"/>
              <a:t>Вопросы </a:t>
            </a:r>
            <a:r>
              <a:rPr lang="ru-RU" dirty="0"/>
              <a:t>изложены простым, ясным языком  </a:t>
            </a:r>
            <a:endParaRPr lang="ru-RU" dirty="0" smtClean="0"/>
          </a:p>
          <a:p>
            <a:pPr algn="just"/>
            <a:r>
              <a:rPr lang="ru-RU" dirty="0"/>
              <a:t>Используются иллюстрации: рисунки, таблицы. </a:t>
            </a:r>
          </a:p>
          <a:p>
            <a:pPr algn="just"/>
            <a:r>
              <a:rPr lang="ru-RU" dirty="0" smtClean="0"/>
              <a:t>Используются </a:t>
            </a:r>
            <a:r>
              <a:rPr lang="ru-RU" dirty="0"/>
              <a:t>смешанные  тексты </a:t>
            </a:r>
          </a:p>
        </p:txBody>
      </p:sp>
    </p:spTree>
    <p:extLst>
      <p:ext uri="{BB962C8B-B14F-4D97-AF65-F5344CB8AC3E}">
        <p14:creationId xmlns:p14="http://schemas.microsoft.com/office/powerpoint/2010/main" val="803630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823" t="16999" r="6992" b="15390"/>
          <a:stretch/>
        </p:blipFill>
        <p:spPr bwMode="auto">
          <a:xfrm>
            <a:off x="-32520" y="116632"/>
            <a:ext cx="9176520" cy="629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490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908720"/>
            <a:ext cx="8784976" cy="4381947"/>
          </a:xfrm>
        </p:spPr>
        <p:txBody>
          <a:bodyPr>
            <a:normAutofit fontScale="55000" lnSpcReduction="20000"/>
          </a:bodyPr>
          <a:lstStyle/>
          <a:p>
            <a:pPr marL="0" indent="0" algn="just">
              <a:lnSpc>
                <a:spcPct val="120000"/>
              </a:lnSpc>
              <a:buNone/>
              <a:tabLst>
                <a:tab pos="263525" algn="l"/>
              </a:tabLst>
            </a:pPr>
            <a:r>
              <a:rPr lang="ru-RU" dirty="0" smtClean="0">
                <a:latin typeface="Times New Roman" panose="02020603050405020304" pitchFamily="18" charset="0"/>
                <a:cs typeface="Times New Roman" panose="02020603050405020304" pitchFamily="18" charset="0"/>
              </a:rPr>
              <a:t>	Николай</a:t>
            </a:r>
            <a:r>
              <a:rPr lang="ru-RU" dirty="0">
                <a:latin typeface="Times New Roman" panose="02020603050405020304" pitchFamily="18" charset="0"/>
                <a:cs typeface="Times New Roman" panose="02020603050405020304" pitchFamily="18" charset="0"/>
              </a:rPr>
              <a:t>, узнав об опытах Яна </a:t>
            </a:r>
            <a:r>
              <a:rPr lang="ru-RU" dirty="0" err="1">
                <a:latin typeface="Times New Roman" panose="02020603050405020304" pitchFamily="18" charset="0"/>
                <a:cs typeface="Times New Roman" panose="02020603050405020304" pitchFamily="18" charset="0"/>
              </a:rPr>
              <a:t>Ингенхаузена</a:t>
            </a:r>
            <a:r>
              <a:rPr lang="ru-RU" dirty="0">
                <a:latin typeface="Times New Roman" panose="02020603050405020304" pitchFamily="18" charset="0"/>
                <a:cs typeface="Times New Roman" panose="02020603050405020304" pitchFamily="18" charset="0"/>
              </a:rPr>
              <a:t> с водным растением элодеи (опыты проводились около 250 лет назад), решил их повторить. </a:t>
            </a:r>
            <a:endParaRPr lang="ru-RU" dirty="0" smtClean="0">
              <a:latin typeface="Times New Roman" panose="02020603050405020304" pitchFamily="18" charset="0"/>
              <a:cs typeface="Times New Roman" panose="02020603050405020304" pitchFamily="18" charset="0"/>
            </a:endParaRPr>
          </a:p>
          <a:p>
            <a:pPr marL="0" indent="0" algn="just">
              <a:lnSpc>
                <a:spcPct val="120000"/>
              </a:lnSpc>
              <a:buNone/>
              <a:tabLst>
                <a:tab pos="263525" algn="l"/>
              </a:tabLst>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Он </a:t>
            </a:r>
            <a:r>
              <a:rPr lang="ru-RU" dirty="0">
                <a:latin typeface="Times New Roman" panose="02020603050405020304" pitchFamily="18" charset="0"/>
                <a:cs typeface="Times New Roman" panose="02020603050405020304" pitchFamily="18" charset="0"/>
              </a:rPr>
              <a:t>поместил растения в два стеклянных сосуда, а сверху накрыл воронками, которые, в свою очередь, сверху накрыл пробирками. Один стеклянный сосуд Николай поместил в тёмный шкаф (рис. 1), а другой — на подоконник (рис. 2). Через некоторое время в пробирке, которой была накрыта воронка с растением в сосуде на подоконнике, появились пузырьки газа, тогда как в сосуде, находящемся в шкафу, видимых изменений не наблюдалось.</a:t>
            </a:r>
          </a:p>
          <a:p>
            <a:pPr marL="0" indent="0" algn="just">
              <a:lnSpc>
                <a:spcPct val="120000"/>
              </a:lnSpc>
              <a:buNone/>
              <a:tabLst>
                <a:tab pos="263525" algn="l"/>
              </a:tabLst>
            </a:pPr>
            <a:r>
              <a:rPr lang="ru-RU" dirty="0" smtClean="0">
                <a:latin typeface="Times New Roman" panose="02020603050405020304" pitchFamily="18" charset="0"/>
                <a:cs typeface="Times New Roman" panose="02020603050405020304" pitchFamily="18" charset="0"/>
              </a:rPr>
              <a:t>	Влияние </a:t>
            </a:r>
            <a:r>
              <a:rPr lang="ru-RU" dirty="0">
                <a:latin typeface="Times New Roman" panose="02020603050405020304" pitchFamily="18" charset="0"/>
                <a:cs typeface="Times New Roman" panose="02020603050405020304" pitchFamily="18" charset="0"/>
              </a:rPr>
              <a:t>какого условия на жизнедеятельность растения иллюстрирует данный опыт?</a:t>
            </a:r>
          </a:p>
          <a:p>
            <a:pPr marL="0" indent="0" algn="just">
              <a:lnSpc>
                <a:spcPct val="120000"/>
              </a:lnSpc>
              <a:buNone/>
            </a:pPr>
            <a:r>
              <a:rPr lang="ru-RU" b="1" dirty="0">
                <a:latin typeface="Times New Roman" panose="02020603050405020304" pitchFamily="18" charset="0"/>
                <a:cs typeface="Times New Roman" panose="02020603050405020304" pitchFamily="18" charset="0"/>
              </a:rPr>
              <a:t>Пояснение. </a:t>
            </a:r>
            <a:r>
              <a:rPr lang="ru-RU" dirty="0">
                <a:latin typeface="Times New Roman" panose="02020603050405020304" pitchFamily="18" charset="0"/>
                <a:cs typeface="Times New Roman" panose="02020603050405020304" pitchFamily="18" charset="0"/>
              </a:rPr>
              <a:t>Все условия проведения эксперимента для двух сосудов были одинаковыми, кроме освещенности. Следовательно, данный опыт иллюстрирует влияние света на жизнедеятельность растений.</a:t>
            </a:r>
          </a:p>
          <a:p>
            <a:pPr marL="0" indent="0" algn="just">
              <a:lnSpc>
                <a:spcPct val="120000"/>
              </a:lnSpc>
              <a:buNone/>
            </a:pPr>
            <a:r>
              <a:rPr lang="ru-RU" b="1" dirty="0" smtClean="0">
                <a:latin typeface="Times New Roman" panose="02020603050405020304" pitchFamily="18" charset="0"/>
                <a:cs typeface="Times New Roman" panose="02020603050405020304" pitchFamily="18" charset="0"/>
              </a:rPr>
              <a:t>Ответ</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свет</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1115616" y="188640"/>
            <a:ext cx="7355160" cy="652934"/>
          </a:xfrm>
        </p:spPr>
        <p:txBody>
          <a:bodyPr>
            <a:noAutofit/>
          </a:bodyPr>
          <a:lstStyle/>
          <a:p>
            <a:r>
              <a:rPr lang="ru-RU" sz="3200" b="1" dirty="0" smtClean="0">
                <a:solidFill>
                  <a:srgbClr val="002060"/>
                </a:solidFill>
              </a:rPr>
              <a:t>РЕШУ ВПР: </a:t>
            </a:r>
            <a:r>
              <a:rPr lang="ru-RU" sz="3200" b="1" dirty="0">
                <a:solidFill>
                  <a:srgbClr val="002060"/>
                </a:solidFill>
              </a:rPr>
              <a:t>Задание 8.1 № 1902</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725143"/>
            <a:ext cx="4031233" cy="2024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926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648" y="365770"/>
            <a:ext cx="35242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83328" y="3409018"/>
            <a:ext cx="8932922" cy="2016224"/>
          </a:xfrm>
        </p:spPr>
        <p:txBody>
          <a:bodyPr>
            <a:noAutofit/>
          </a:bodyPr>
          <a:lstStyle/>
          <a:p>
            <a:pPr marL="0" indent="0" algn="just">
              <a:buNone/>
            </a:pPr>
            <a:r>
              <a:rPr lang="ru-RU" sz="1400" b="1" dirty="0" smtClean="0">
                <a:solidFill>
                  <a:schemeClr val="accent2">
                    <a:lumMod val="50000"/>
                  </a:schemeClr>
                </a:solidFill>
                <a:latin typeface="Times New Roman" panose="02020603050405020304" pitchFamily="18" charset="0"/>
                <a:cs typeface="Times New Roman" panose="02020603050405020304" pitchFamily="18" charset="0"/>
              </a:rPr>
              <a:t>Пояснение:</a:t>
            </a:r>
          </a:p>
          <a:p>
            <a:pPr marL="0" indent="0" algn="just">
              <a:buNone/>
            </a:pP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1</a:t>
            </a:r>
            <a:r>
              <a:rPr lang="ru-RU" sz="1400" dirty="0">
                <a:solidFill>
                  <a:schemeClr val="accent2">
                    <a:lumMod val="50000"/>
                  </a:schemeClr>
                </a:solidFill>
                <a:latin typeface="Times New Roman" panose="02020603050405020304" pitchFamily="18" charset="0"/>
                <a:cs typeface="Times New Roman" panose="02020603050405020304" pitchFamily="18" charset="0"/>
              </a:rPr>
              <a:t>. Независимые переменные (задаваемые экспериментатором) — наличие света, концентрация растворов, температура воды и спирта, время, проведённое растением на свету (</a:t>
            </a:r>
            <a:r>
              <a:rPr lang="ru-RU" sz="1400" i="1" dirty="0">
                <a:solidFill>
                  <a:schemeClr val="accent2">
                    <a:lumMod val="50000"/>
                  </a:schemeClr>
                </a:solidFill>
                <a:latin typeface="Times New Roman" panose="02020603050405020304" pitchFamily="18" charset="0"/>
                <a:cs typeface="Times New Roman" panose="02020603050405020304" pitchFamily="18" charset="0"/>
              </a:rPr>
              <a:t>должно быть указано не менее двух переменных, одна из которых  — свет</a:t>
            </a:r>
            <a:r>
              <a:rPr lang="ru-RU" sz="1400" dirty="0">
                <a:solidFill>
                  <a:schemeClr val="accent2">
                    <a:lumMod val="50000"/>
                  </a:schemeClr>
                </a:solidFill>
                <a:latin typeface="Times New Roman" panose="02020603050405020304" pitchFamily="18" charset="0"/>
                <a:cs typeface="Times New Roman" panose="02020603050405020304" pitchFamily="18" charset="0"/>
              </a:rPr>
              <a:t>).</a:t>
            </a:r>
          </a:p>
          <a:p>
            <a:pPr marL="0" indent="0" algn="just">
              <a:buNone/>
            </a:pPr>
            <a:r>
              <a:rPr lang="ru-RU" sz="1400" dirty="0">
                <a:solidFill>
                  <a:schemeClr val="accent2">
                    <a:lumMod val="50000"/>
                  </a:schemeClr>
                </a:solidFill>
                <a:latin typeface="Times New Roman" panose="02020603050405020304" pitchFamily="18" charset="0"/>
                <a:cs typeface="Times New Roman" panose="02020603050405020304" pitchFamily="18" charset="0"/>
              </a:rPr>
              <a:t>2. Зависимые переменные (изменяющиеся в результате эксперимента) — разрушение хлорофилла, цвет листа, накопление крахмала в незакрытой части листа.</a:t>
            </a:r>
          </a:p>
          <a:p>
            <a:pPr marL="0" indent="0" algn="just">
              <a:buNone/>
            </a:pPr>
            <a:r>
              <a:rPr lang="ru-RU" sz="1400" dirty="0">
                <a:solidFill>
                  <a:schemeClr val="accent2">
                    <a:lumMod val="50000"/>
                  </a:schemeClr>
                </a:solidFill>
                <a:latin typeface="Times New Roman" panose="02020603050405020304" pitchFamily="18" charset="0"/>
                <a:cs typeface="Times New Roman" panose="02020603050405020304" pitchFamily="18" charset="0"/>
              </a:rPr>
              <a:t>3. Лист выдерживается в горячем спирте, чтобы разрушить хлорофилл и обесцветить лист.</a:t>
            </a:r>
          </a:p>
          <a:p>
            <a:pPr marL="0" indent="0" algn="just">
              <a:buNone/>
            </a:pPr>
            <a:r>
              <a:rPr lang="ru-RU" sz="1400" dirty="0">
                <a:solidFill>
                  <a:schemeClr val="accent2">
                    <a:lumMod val="50000"/>
                  </a:schemeClr>
                </a:solidFill>
                <a:latin typeface="Times New Roman" panose="02020603050405020304" pitchFamily="18" charset="0"/>
                <a:cs typeface="Times New Roman" panose="02020603050405020304" pitchFamily="18" charset="0"/>
              </a:rPr>
              <a:t>4. На свету идёт процесс фотосинтеза, в результате которого образуются углеводы. Углеводы в виде крахмала накапливаются в амилопластах (крахмальных зёрнах).</a:t>
            </a:r>
          </a:p>
          <a:p>
            <a:pPr marL="0" indent="0" algn="just">
              <a:buNone/>
            </a:pPr>
            <a:r>
              <a:rPr lang="ru-RU" sz="1400" dirty="0">
                <a:solidFill>
                  <a:schemeClr val="accent2">
                    <a:lumMod val="50000"/>
                  </a:schemeClr>
                </a:solidFill>
                <a:latin typeface="Times New Roman" panose="02020603050405020304" pitchFamily="18" charset="0"/>
                <a:cs typeface="Times New Roman" panose="02020603050405020304" pitchFamily="18" charset="0"/>
              </a:rPr>
              <a:t>5. В неосвещённой части листа через какое-то время прекращаются процессы фотосинтеза. Как результат в этой области не запасается крахмал.</a:t>
            </a:r>
          </a:p>
          <a:p>
            <a:pPr marL="0" indent="0" algn="just">
              <a:buNone/>
            </a:pPr>
            <a:r>
              <a:rPr lang="ru-RU" sz="1400" dirty="0">
                <a:solidFill>
                  <a:schemeClr val="accent2">
                    <a:lumMod val="50000"/>
                  </a:schemeClr>
                </a:solidFill>
                <a:latin typeface="Times New Roman" panose="02020603050405020304" pitchFamily="18" charset="0"/>
                <a:cs typeface="Times New Roman" panose="02020603050405020304" pitchFamily="18" charset="0"/>
              </a:rPr>
              <a:t>6. Качественной реакцией на крахмал является его реакция с йодом. Те части листа, которые были освещены изменили, окрасились в синий, потому что в них был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крахмал</a:t>
            </a:r>
            <a:r>
              <a:rPr lang="ru-RU" sz="1400" dirty="0">
                <a:solidFill>
                  <a:schemeClr val="accent2">
                    <a:lumMod val="50000"/>
                  </a:schemeClr>
                </a:solidFill>
                <a:latin typeface="Times New Roman" panose="02020603050405020304" pitchFamily="18" charset="0"/>
                <a:cs typeface="Times New Roman" panose="02020603050405020304" pitchFamily="18" charset="0"/>
              </a:rPr>
              <a:t>. Те части листа, которые были закрыты, не окрасились</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ru-RU" sz="14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179512" y="116632"/>
            <a:ext cx="5626968" cy="418058"/>
          </a:xfrm>
        </p:spPr>
        <p:txBody>
          <a:bodyPr>
            <a:noAutofit/>
          </a:bodyPr>
          <a:lstStyle/>
          <a:p>
            <a:r>
              <a:rPr lang="ru-RU" sz="3200" b="1" dirty="0" smtClean="0">
                <a:solidFill>
                  <a:srgbClr val="002060"/>
                </a:solidFill>
              </a:rPr>
              <a:t>РЕШУ ЕГЭ: </a:t>
            </a:r>
            <a:r>
              <a:rPr lang="ru-RU" sz="3200" b="1" dirty="0">
                <a:solidFill>
                  <a:srgbClr val="002060"/>
                </a:solidFill>
              </a:rPr>
              <a:t>Задание 22 </a:t>
            </a:r>
            <a:r>
              <a:rPr lang="ru-RU" sz="3200" b="1" dirty="0" smtClean="0">
                <a:solidFill>
                  <a:srgbClr val="002060"/>
                </a:solidFill>
              </a:rPr>
              <a:t>№46956</a:t>
            </a:r>
            <a:endParaRPr lang="ru-RU" sz="3200" b="1" dirty="0">
              <a:solidFill>
                <a:srgbClr val="002060"/>
              </a:solidFill>
            </a:endParaRPr>
          </a:p>
        </p:txBody>
      </p:sp>
      <p:sp>
        <p:nvSpPr>
          <p:cNvPr id="5" name="Прямоугольник 4"/>
          <p:cNvSpPr/>
          <p:nvPr/>
        </p:nvSpPr>
        <p:spPr>
          <a:xfrm>
            <a:off x="68520" y="548679"/>
            <a:ext cx="5511592" cy="2246769"/>
          </a:xfrm>
          <a:prstGeom prst="rect">
            <a:avLst/>
          </a:prstGeom>
        </p:spPr>
        <p:txBody>
          <a:bodyPr wrap="square">
            <a:spAutoFit/>
          </a:bodyPr>
          <a:lstStyle/>
          <a:p>
            <a:pPr algn="just"/>
            <a:r>
              <a:rPr lang="ru-RU" sz="1400" dirty="0">
                <a:solidFill>
                  <a:srgbClr val="002060"/>
                </a:solidFill>
                <a:latin typeface="Times New Roman" panose="02020603050405020304" pitchFamily="18" charset="0"/>
                <a:cs typeface="Times New Roman" panose="02020603050405020304" pitchFamily="18" charset="0"/>
              </a:rPr>
              <a:t>Экспериментатор решил проанализировать вещества, содержащиеся в листьях. В ходе эксперимента он закрыл лист с двух сторон черной бумагой так, чтобы была прикрыта только его часть (рис. А). Растение он выставил на свет. Через сутки исследуемый лист экспериментатор срезал, прокипятил, выдержал в горячем спирте. В завершение эксперимента, он обработал лист раствором йода. Область листа, которая была не закрыта бумагой окрасилась в синий цвет. Какие параметры задаются экспериментатором (независимые переменные), а какие параметры меняются в зависимости от этого (зависимые переменные)? </a:t>
            </a:r>
          </a:p>
        </p:txBody>
      </p:sp>
      <p:sp>
        <p:nvSpPr>
          <p:cNvPr id="6" name="Прямоугольник 5"/>
          <p:cNvSpPr/>
          <p:nvPr/>
        </p:nvSpPr>
        <p:spPr>
          <a:xfrm>
            <a:off x="83328" y="2708920"/>
            <a:ext cx="8918114" cy="738664"/>
          </a:xfrm>
          <a:prstGeom prst="rect">
            <a:avLst/>
          </a:prstGeom>
        </p:spPr>
        <p:txBody>
          <a:bodyPr wrap="square">
            <a:spAutoFit/>
          </a:bodyPr>
          <a:lstStyle/>
          <a:p>
            <a:pPr algn="just"/>
            <a:r>
              <a:rPr lang="ru-RU" sz="1400" dirty="0">
                <a:solidFill>
                  <a:srgbClr val="002060"/>
                </a:solidFill>
                <a:latin typeface="Times New Roman" panose="02020603050405020304" pitchFamily="18" charset="0"/>
                <a:cs typeface="Times New Roman" panose="02020603050405020304" pitchFamily="18" charset="0"/>
              </a:rPr>
              <a:t>Объясните результаты опыта. Для каких целей лист выдерживается в горячем спирте? Почему открытая часть листа поменяла цвет после обработки раствором йода, а незакрытая нет? Почему в эксперименте используется раствор йода?</a:t>
            </a:r>
          </a:p>
        </p:txBody>
      </p:sp>
    </p:spTree>
    <p:extLst>
      <p:ext uri="{BB962C8B-B14F-4D97-AF65-F5344CB8AC3E}">
        <p14:creationId xmlns:p14="http://schemas.microsoft.com/office/powerpoint/2010/main" val="3899381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136904" cy="490066"/>
          </a:xfrm>
        </p:spPr>
        <p:txBody>
          <a:bodyPr>
            <a:noAutofit/>
          </a:bodyPr>
          <a:lstStyle/>
          <a:p>
            <a:r>
              <a:rPr lang="ru-RU" sz="3200" b="1" dirty="0" smtClean="0">
                <a:solidFill>
                  <a:srgbClr val="002060"/>
                </a:solidFill>
              </a:rPr>
              <a:t>РЕШУ ЕГЭ: Задание </a:t>
            </a:r>
            <a:r>
              <a:rPr lang="ru-RU" sz="3200" b="1" dirty="0">
                <a:solidFill>
                  <a:srgbClr val="002060"/>
                </a:solidFill>
              </a:rPr>
              <a:t>25 № </a:t>
            </a:r>
            <a:r>
              <a:rPr lang="ru-RU" sz="3200" b="1" dirty="0" smtClean="0">
                <a:solidFill>
                  <a:srgbClr val="002060"/>
                </a:solidFill>
              </a:rPr>
              <a:t>11086</a:t>
            </a:r>
            <a:endParaRPr lang="ru-RU" sz="3200" b="1" dirty="0">
              <a:solidFill>
                <a:srgbClr val="002060"/>
              </a:solidFill>
            </a:endParaRPr>
          </a:p>
        </p:txBody>
      </p:sp>
      <p:sp>
        <p:nvSpPr>
          <p:cNvPr id="3" name="Объект 2"/>
          <p:cNvSpPr>
            <a:spLocks noGrp="1"/>
          </p:cNvSpPr>
          <p:nvPr>
            <p:ph idx="1"/>
          </p:nvPr>
        </p:nvSpPr>
        <p:spPr>
          <a:xfrm>
            <a:off x="179512" y="764704"/>
            <a:ext cx="8712968" cy="5976664"/>
          </a:xfrm>
        </p:spPr>
        <p:txBody>
          <a:bodyPr>
            <a:noAutofit/>
          </a:bodyPr>
          <a:lstStyle/>
          <a:p>
            <a:pPr marL="0" indent="0" algn="just">
              <a:lnSpc>
                <a:spcPct val="120000"/>
              </a:lnSpc>
              <a:buNone/>
              <a:tabLst>
                <a:tab pos="439738" algn="l"/>
              </a:tabLst>
            </a:pPr>
            <a:r>
              <a:rPr lang="ru-RU" sz="2000" dirty="0" smtClean="0">
                <a:latin typeface="Times New Roman" panose="02020603050405020304" pitchFamily="18" charset="0"/>
                <a:cs typeface="Times New Roman" panose="02020603050405020304" pitchFamily="18" charset="0"/>
              </a:rPr>
              <a:t>	В </a:t>
            </a:r>
            <a:r>
              <a:rPr lang="ru-RU" sz="2000" dirty="0">
                <a:latin typeface="Times New Roman" panose="02020603050405020304" pitchFamily="18" charset="0"/>
                <a:cs typeface="Times New Roman" panose="02020603050405020304" pitchFamily="18" charset="0"/>
              </a:rPr>
              <a:t>ХVII веке голландский учёный </a:t>
            </a:r>
            <a:r>
              <a:rPr lang="ru-RU" sz="2000" dirty="0" err="1">
                <a:latin typeface="Times New Roman" panose="02020603050405020304" pitchFamily="18" charset="0"/>
                <a:cs typeface="Times New Roman" panose="02020603050405020304" pitchFamily="18" charset="0"/>
              </a:rPr>
              <a:t>ван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Гельмонт</a:t>
            </a:r>
            <a:r>
              <a:rPr lang="ru-RU" sz="2000" dirty="0">
                <a:latin typeface="Times New Roman" panose="02020603050405020304" pitchFamily="18" charset="0"/>
                <a:cs typeface="Times New Roman" panose="02020603050405020304" pitchFamily="18" charset="0"/>
              </a:rPr>
              <a:t> провёл опыт. Он посадил небольшую иву в кадку с почвой, предварительно взвесив растение и почву, и только поливал её в течение нескольких лет. Спустя 5 лет учёный снова взвесил растение. Его вес увеличился на 63,7 кг, вес почвы уменьшился всего на 0,06 кг. Объясните, за счёт чего произошло увеличение массы растения, какие вещества из внешней среды обеспечили этот прирост.</a:t>
            </a:r>
          </a:p>
          <a:p>
            <a:pPr algn="just">
              <a:lnSpc>
                <a:spcPct val="120000"/>
              </a:lnSpc>
            </a:pPr>
            <a:endParaRPr lang="ru-RU" sz="2000" dirty="0">
              <a:latin typeface="Times New Roman" panose="02020603050405020304" pitchFamily="18" charset="0"/>
              <a:cs typeface="Times New Roman" panose="02020603050405020304" pitchFamily="18" charset="0"/>
            </a:endParaRPr>
          </a:p>
          <a:p>
            <a:pPr marL="0" indent="0" algn="just">
              <a:lnSpc>
                <a:spcPct val="120000"/>
              </a:lnSpc>
              <a:buNone/>
            </a:pPr>
            <a:r>
              <a:rPr lang="ru-RU" sz="2000" b="1" dirty="0" smtClean="0">
                <a:solidFill>
                  <a:srgbClr val="002060"/>
                </a:solidFill>
                <a:latin typeface="Times New Roman" panose="02020603050405020304" pitchFamily="18" charset="0"/>
                <a:cs typeface="Times New Roman" panose="02020603050405020304" pitchFamily="18" charset="0"/>
              </a:rPr>
              <a:t>Пояснение:</a:t>
            </a:r>
            <a:endParaRPr lang="ru-RU" sz="2000" dirty="0">
              <a:latin typeface="Times New Roman" panose="02020603050405020304" pitchFamily="18" charset="0"/>
              <a:cs typeface="Times New Roman" panose="02020603050405020304" pitchFamily="18" charset="0"/>
            </a:endParaRPr>
          </a:p>
          <a:p>
            <a:pPr marL="0" indent="0" algn="just">
              <a:lnSpc>
                <a:spcPct val="120000"/>
              </a:lnSpc>
              <a:buNone/>
            </a:pPr>
            <a:r>
              <a:rPr lang="ru-RU" sz="2000" dirty="0">
                <a:latin typeface="Times New Roman" panose="02020603050405020304" pitchFamily="18" charset="0"/>
                <a:cs typeface="Times New Roman" panose="02020603050405020304" pitchFamily="18" charset="0"/>
              </a:rPr>
              <a:t>1) Масса растения увеличилась за счёт органических веществ, образующихся в процессе фотосинтеза;</a:t>
            </a:r>
          </a:p>
          <a:p>
            <a:pPr marL="0" indent="0" algn="just">
              <a:lnSpc>
                <a:spcPct val="120000"/>
              </a:lnSpc>
              <a:buNone/>
            </a:pPr>
            <a:r>
              <a:rPr lang="ru-RU" sz="2000" dirty="0" smtClean="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в процессе фотосинтеза из внешней среды поступают вода и</a:t>
            </a:r>
          </a:p>
          <a:p>
            <a:pPr marL="0" indent="0" algn="just">
              <a:lnSpc>
                <a:spcPct val="120000"/>
              </a:lnSpc>
              <a:buNone/>
            </a:pPr>
            <a:r>
              <a:rPr lang="ru-RU" sz="2000" dirty="0" smtClean="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углекислый газ</a:t>
            </a:r>
            <a:r>
              <a:rPr lang="ru-RU" sz="2000" dirty="0" smtClean="0">
                <a:latin typeface="Times New Roman" panose="02020603050405020304" pitchFamily="18" charset="0"/>
                <a:cs typeface="Times New Roman" panose="02020603050405020304" pitchFamily="18" charset="0"/>
              </a:rPr>
              <a:t>.</a:t>
            </a:r>
          </a:p>
          <a:p>
            <a:pPr marL="0" indent="0" algn="just">
              <a:lnSpc>
                <a:spcPct val="120000"/>
              </a:lnSpc>
              <a:buNone/>
            </a:pPr>
            <a:endParaRPr lang="ru-RU" sz="2000" dirty="0">
              <a:latin typeface="Times New Roman" panose="02020603050405020304" pitchFamily="18" charset="0"/>
              <a:cs typeface="Times New Roman" panose="02020603050405020304" pitchFamily="18" charset="0"/>
            </a:endParaRPr>
          </a:p>
          <a:p>
            <a:pPr marL="0" indent="0" algn="r">
              <a:lnSpc>
                <a:spcPct val="120000"/>
              </a:lnSpc>
              <a:buNone/>
            </a:pPr>
            <a:endParaRPr lang="ru-RU" sz="2000" dirty="0">
              <a:latin typeface="Times New Roman" panose="02020603050405020304" pitchFamily="18" charset="0"/>
              <a:cs typeface="Times New Roman" panose="02020603050405020304" pitchFamily="18" charset="0"/>
            </a:endParaRPr>
          </a:p>
          <a:p>
            <a:pPr marL="0" indent="0" algn="r">
              <a:lnSpc>
                <a:spcPct val="120000"/>
              </a:lnSpc>
              <a:buNone/>
            </a:pPr>
            <a:r>
              <a:rPr lang="ru-RU" sz="2000" dirty="0" smtClean="0">
                <a:latin typeface="Times New Roman" panose="02020603050405020304" pitchFamily="18" charset="0"/>
                <a:cs typeface="Times New Roman" panose="02020603050405020304" pitchFamily="18" charset="0"/>
              </a:rPr>
              <a:t>Раздел </a:t>
            </a:r>
            <a:r>
              <a:rPr lang="ru-RU" sz="2000" dirty="0">
                <a:latin typeface="Times New Roman" panose="02020603050405020304" pitchFamily="18" charset="0"/>
                <a:cs typeface="Times New Roman" panose="02020603050405020304" pitchFamily="18" charset="0"/>
              </a:rPr>
              <a:t>кодификатора ФИПИ: 2.5 Обмен веществ и превращения энергии</a:t>
            </a:r>
          </a:p>
        </p:txBody>
      </p:sp>
    </p:spTree>
    <p:extLst>
      <p:ext uri="{BB962C8B-B14F-4D97-AF65-F5344CB8AC3E}">
        <p14:creationId xmlns:p14="http://schemas.microsoft.com/office/powerpoint/2010/main" val="1005594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b="1" dirty="0" smtClean="0">
                <a:solidFill>
                  <a:srgbClr val="7030A0"/>
                </a:solidFill>
              </a:rPr>
              <a:t>Заключение</a:t>
            </a:r>
            <a:endParaRPr lang="ru-RU" b="1" dirty="0">
              <a:solidFill>
                <a:srgbClr val="7030A0"/>
              </a:solidFill>
            </a:endParaRPr>
          </a:p>
        </p:txBody>
      </p:sp>
      <p:sp>
        <p:nvSpPr>
          <p:cNvPr id="3" name="Объект 2"/>
          <p:cNvSpPr>
            <a:spLocks noGrp="1"/>
          </p:cNvSpPr>
          <p:nvPr>
            <p:ph idx="1"/>
          </p:nvPr>
        </p:nvSpPr>
        <p:spPr>
          <a:xfrm>
            <a:off x="251520" y="781874"/>
            <a:ext cx="8640960" cy="5743470"/>
          </a:xfrm>
        </p:spPr>
        <p:txBody>
          <a:bodyPr>
            <a:normAutofit fontScale="70000" lnSpcReduction="20000"/>
          </a:bodyPr>
          <a:lstStyle/>
          <a:p>
            <a:pPr algn="just">
              <a:lnSpc>
                <a:spcPct val="120000"/>
              </a:lnSpc>
            </a:pPr>
            <a:r>
              <a:rPr lang="ru-RU" b="1" dirty="0">
                <a:solidFill>
                  <a:srgbClr val="0070C0"/>
                </a:solidFill>
                <a:latin typeface="Times New Roman" panose="02020603050405020304" pitchFamily="18" charset="0"/>
                <a:cs typeface="Times New Roman" panose="02020603050405020304" pitchFamily="18" charset="0"/>
              </a:rPr>
              <a:t>Естественные науки, особенно в современную информационную эпоху, должны преподаваться не как огромный набор сведений, предназначенный для запоминания, а как действенный инструмент познания </a:t>
            </a:r>
            <a:r>
              <a:rPr lang="ru-RU" b="1" dirty="0" smtClean="0">
                <a:solidFill>
                  <a:srgbClr val="0070C0"/>
                </a:solidFill>
                <a:latin typeface="Times New Roman" panose="02020603050405020304" pitchFamily="18" charset="0"/>
                <a:cs typeface="Times New Roman" panose="02020603050405020304" pitchFamily="18" charset="0"/>
              </a:rPr>
              <a:t>мира.</a:t>
            </a:r>
          </a:p>
          <a:p>
            <a:pPr algn="just">
              <a:lnSpc>
                <a:spcPct val="120000"/>
              </a:lnSpc>
            </a:pPr>
            <a:r>
              <a:rPr lang="ru-RU" b="1" dirty="0" smtClean="0">
                <a:solidFill>
                  <a:srgbClr val="00B0F0"/>
                </a:solidFill>
                <a:latin typeface="Times New Roman" panose="02020603050405020304" pitchFamily="18" charset="0"/>
                <a:cs typeface="Times New Roman" panose="02020603050405020304" pitchFamily="18" charset="0"/>
              </a:rPr>
              <a:t>В </a:t>
            </a:r>
            <a:r>
              <a:rPr lang="ru-RU" b="1" dirty="0">
                <a:solidFill>
                  <a:srgbClr val="00B0F0"/>
                </a:solidFill>
                <a:latin typeface="Times New Roman" panose="02020603050405020304" pitchFamily="18" charset="0"/>
                <a:cs typeface="Times New Roman" panose="02020603050405020304" pitchFamily="18" charset="0"/>
              </a:rPr>
              <a:t>этом инструменте научные знания, методы исследования и заинтересованная позиция учащегося имеют равное значение, а это означает, что ориентация на чрезмерный объем знаний, якобы продиктованный программой, будет неизбежно ущемлять две другие, ничуть не менее важные </a:t>
            </a:r>
            <a:r>
              <a:rPr lang="ru-RU" b="1" dirty="0" smtClean="0">
                <a:solidFill>
                  <a:srgbClr val="00B0F0"/>
                </a:solidFill>
                <a:latin typeface="Times New Roman" panose="02020603050405020304" pitchFamily="18" charset="0"/>
                <a:cs typeface="Times New Roman" panose="02020603050405020304" pitchFamily="18" charset="0"/>
              </a:rPr>
              <a:t>составляющие.</a:t>
            </a:r>
          </a:p>
          <a:p>
            <a:pPr algn="just">
              <a:lnSpc>
                <a:spcPct val="120000"/>
              </a:lnSpc>
            </a:pPr>
            <a:r>
              <a:rPr lang="ru-RU" b="1" dirty="0" smtClean="0">
                <a:solidFill>
                  <a:srgbClr val="002060"/>
                </a:solidFill>
                <a:latin typeface="Times New Roman" panose="02020603050405020304" pitchFamily="18" charset="0"/>
                <a:cs typeface="Times New Roman" panose="02020603050405020304" pitchFamily="18" charset="0"/>
              </a:rPr>
              <a:t>С </a:t>
            </a:r>
            <a:r>
              <a:rPr lang="ru-RU" b="1" dirty="0">
                <a:solidFill>
                  <a:srgbClr val="002060"/>
                </a:solidFill>
                <a:latin typeface="Times New Roman" panose="02020603050405020304" pitchFamily="18" charset="0"/>
                <a:cs typeface="Times New Roman" panose="02020603050405020304" pitchFamily="18" charset="0"/>
              </a:rPr>
              <a:t>этой точки зрения достаточно большой массив новых учебных заданий, направленных на формирование и оценивание ЕНГ, может показать направление, в котором должны меняться содержание и методика естественнонаучного образования, ориентированного на достижение современных требований в образовательным результатам в области естествознания. </a:t>
            </a:r>
          </a:p>
        </p:txBody>
      </p:sp>
    </p:spTree>
    <p:extLst>
      <p:ext uri="{BB962C8B-B14F-4D97-AF65-F5344CB8AC3E}">
        <p14:creationId xmlns:p14="http://schemas.microsoft.com/office/powerpoint/2010/main" val="873739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en-US" dirty="0">
                <a:hlinkClick r:id="rId2"/>
              </a:rPr>
              <a:t>https://</a:t>
            </a:r>
            <a:r>
              <a:rPr lang="ru-RU" dirty="0" err="1">
                <a:hlinkClick r:id="rId2"/>
              </a:rPr>
              <a:t>рцииоко.рф</a:t>
            </a:r>
            <a:r>
              <a:rPr lang="ru-RU" dirty="0">
                <a:hlinkClick r:id="rId2"/>
              </a:rPr>
              <a:t>/</a:t>
            </a:r>
            <a:r>
              <a:rPr lang="en-US" dirty="0" smtClean="0">
                <a:hlinkClick r:id="rId2"/>
              </a:rPr>
              <a:t>upload/</a:t>
            </a:r>
            <a:r>
              <a:rPr lang="en-US" dirty="0" err="1" smtClean="0">
                <a:hlinkClick r:id="rId2"/>
              </a:rPr>
              <a:t>medialibrary</a:t>
            </a:r>
            <a:r>
              <a:rPr lang="en-US" dirty="0" smtClean="0">
                <a:hlinkClick r:id="rId2"/>
              </a:rPr>
              <a:t>/193/2020.09.24_FG_Oryel.pdf</a:t>
            </a:r>
            <a:endParaRPr lang="ru-RU" dirty="0" smtClean="0"/>
          </a:p>
          <a:p>
            <a:r>
              <a:rPr lang="en-US" dirty="0">
                <a:hlinkClick r:id="rId3"/>
              </a:rPr>
              <a:t>https://rosuchebnik.ru/material/laboratoriya-funktsionalnoy-gramotnosti</a:t>
            </a:r>
            <a:r>
              <a:rPr lang="en-US" dirty="0" smtClean="0">
                <a:hlinkClick r:id="rId3"/>
              </a:rPr>
              <a:t>/</a:t>
            </a:r>
            <a:endParaRPr lang="ru-RU" dirty="0" smtClean="0"/>
          </a:p>
          <a:p>
            <a:r>
              <a:rPr lang="en-US" dirty="0">
                <a:hlinkClick r:id="rId4"/>
              </a:rPr>
              <a:t>http://</a:t>
            </a:r>
            <a:r>
              <a:rPr lang="en-US" dirty="0" smtClean="0">
                <a:hlinkClick r:id="rId4"/>
              </a:rPr>
              <a:t>skiv.instrao.ru/support/demonstratsionnye-materialya/estestvennonauchnaya-gramotnost.php</a:t>
            </a:r>
            <a:endParaRPr lang="ru-RU" dirty="0" smtClean="0"/>
          </a:p>
          <a:p>
            <a:r>
              <a:rPr lang="en-US" dirty="0">
                <a:hlinkClick r:id="rId5"/>
              </a:rPr>
              <a:t>https://</a:t>
            </a:r>
            <a:r>
              <a:rPr lang="en-US" dirty="0" smtClean="0">
                <a:hlinkClick r:id="rId5"/>
              </a:rPr>
              <a:t>fipi.ru/otkrytyy-bank-zadaniy-dlya-otsenki-yestestvennonauchnoy-gramotnosti</a:t>
            </a:r>
            <a:endParaRPr lang="ru-RU" dirty="0" smtClean="0"/>
          </a:p>
          <a:p>
            <a:r>
              <a:rPr lang="en-US" dirty="0">
                <a:hlinkClick r:id="rId6"/>
              </a:rPr>
              <a:t>https://media.prosv.ru/content/?</a:t>
            </a:r>
            <a:r>
              <a:rPr lang="en-US" dirty="0" smtClean="0">
                <a:hlinkClick r:id="rId6"/>
              </a:rPr>
              <a:t>situations=true</a:t>
            </a:r>
            <a:endParaRPr lang="ru-RU" dirty="0" smtClean="0"/>
          </a:p>
          <a:p>
            <a:r>
              <a:rPr lang="en-US" dirty="0">
                <a:hlinkClick r:id="rId7"/>
              </a:rPr>
              <a:t>https://</a:t>
            </a:r>
            <a:r>
              <a:rPr lang="en-US" dirty="0" smtClean="0">
                <a:hlinkClick r:id="rId7"/>
              </a:rPr>
              <a:t>uchitel.club</a:t>
            </a:r>
            <a:endParaRPr lang="ru-RU" dirty="0" smtClean="0"/>
          </a:p>
          <a:p>
            <a:r>
              <a:rPr lang="en-US" dirty="0">
                <a:hlinkClick r:id="rId8"/>
              </a:rPr>
              <a:t>https://prsgim.edu.yar.ru/rip/2021/materiali/mms/seminar_fg_shkolnikov_v_sve_57/fg_i_fgos__</a:t>
            </a:r>
            <a:r>
              <a:rPr lang="en-US" dirty="0" smtClean="0">
                <a:hlinkClick r:id="rId8"/>
              </a:rPr>
              <a:t>1.pdf</a:t>
            </a:r>
            <a:endParaRPr lang="ru-RU" dirty="0" smtClean="0"/>
          </a:p>
          <a:p>
            <a:endParaRPr lang="ru-RU"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val="490854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8830247"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584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89" y="0"/>
            <a:ext cx="91559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4253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4293096"/>
            <a:ext cx="3393085" cy="191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Объект 5"/>
          <p:cNvSpPr>
            <a:spLocks noGrp="1"/>
          </p:cNvSpPr>
          <p:nvPr>
            <p:ph idx="1"/>
          </p:nvPr>
        </p:nvSpPr>
        <p:spPr>
          <a:xfrm>
            <a:off x="467544" y="260648"/>
            <a:ext cx="8229600" cy="4525963"/>
          </a:xfrm>
        </p:spPr>
        <p:txBody>
          <a:bodyPr>
            <a:normAutofit fontScale="70000" lnSpcReduction="20000"/>
          </a:bodyPr>
          <a:lstStyle/>
          <a:p>
            <a:pPr marL="0" indent="0" algn="just">
              <a:buNone/>
            </a:pPr>
            <a:r>
              <a:rPr lang="ru-RU" b="1" dirty="0" smtClean="0">
                <a:solidFill>
                  <a:srgbClr val="FF0000"/>
                </a:solidFill>
                <a:latin typeface="Times New Roman" panose="02020603050405020304" pitchFamily="18" charset="0"/>
                <a:cs typeface="Times New Roman" panose="02020603050405020304" pitchFamily="18" charset="0"/>
              </a:rPr>
              <a:t>	Функциональная </a:t>
            </a:r>
            <a:r>
              <a:rPr lang="ru-RU" b="1" dirty="0">
                <a:solidFill>
                  <a:srgbClr val="FF0000"/>
                </a:solidFill>
                <a:latin typeface="Times New Roman" panose="02020603050405020304" pitchFamily="18" charset="0"/>
                <a:cs typeface="Times New Roman" panose="02020603050405020304" pitchFamily="18" charset="0"/>
              </a:rPr>
              <a:t>грамотность  </a:t>
            </a:r>
            <a:r>
              <a:rPr lang="ru-RU" b="1" dirty="0">
                <a:solidFill>
                  <a:srgbClr val="7030A0"/>
                </a:solidFill>
                <a:latin typeface="Times New Roman" panose="02020603050405020304" pitchFamily="18" charset="0"/>
                <a:cs typeface="Times New Roman" panose="02020603050405020304" pitchFamily="18" charset="0"/>
              </a:rPr>
              <a:t>- способность использовать знания, умения, способы в действии при решении широкого круга задач </a:t>
            </a:r>
            <a:r>
              <a:rPr lang="ru-RU" b="1" dirty="0">
                <a:solidFill>
                  <a:srgbClr val="FF0000"/>
                </a:solidFill>
                <a:latin typeface="Times New Roman" panose="02020603050405020304" pitchFamily="18" charset="0"/>
                <a:cs typeface="Times New Roman" panose="02020603050405020304" pitchFamily="18" charset="0"/>
              </a:rPr>
              <a:t>обнаруживает себя за пределами учебных ситуаций,</a:t>
            </a:r>
            <a:r>
              <a:rPr lang="ru-RU" b="1" dirty="0">
                <a:solidFill>
                  <a:srgbClr val="7030A0"/>
                </a:solidFill>
                <a:latin typeface="Times New Roman" panose="02020603050405020304" pitchFamily="18" charset="0"/>
                <a:cs typeface="Times New Roman" panose="02020603050405020304" pitchFamily="18" charset="0"/>
              </a:rPr>
              <a:t> в задачах, не похожих на те, где эти знания, умения, способы приобретались.</a:t>
            </a:r>
          </a:p>
          <a:p>
            <a:pPr algn="just"/>
            <a:endParaRPr lang="ru-RU" b="1" dirty="0">
              <a:solidFill>
                <a:srgbClr val="7030A0"/>
              </a:solidFill>
              <a:latin typeface="Times New Roman" panose="02020603050405020304" pitchFamily="18" charset="0"/>
              <a:cs typeface="Times New Roman" panose="02020603050405020304" pitchFamily="18" charset="0"/>
            </a:endParaRPr>
          </a:p>
          <a:p>
            <a:pPr marL="0" indent="0" algn="just">
              <a:buNone/>
            </a:pPr>
            <a:r>
              <a:rPr lang="ru-RU" b="1" dirty="0" smtClean="0">
                <a:solidFill>
                  <a:srgbClr val="00B0F0"/>
                </a:solidFill>
                <a:latin typeface="Times New Roman" panose="02020603050405020304" pitchFamily="18" charset="0"/>
                <a:cs typeface="Times New Roman" panose="02020603050405020304" pitchFamily="18" charset="0"/>
              </a:rPr>
              <a:t>	Чтобы </a:t>
            </a:r>
            <a:r>
              <a:rPr lang="ru-RU" b="1" dirty="0">
                <a:solidFill>
                  <a:srgbClr val="00B0F0"/>
                </a:solidFill>
                <a:latin typeface="Times New Roman" panose="02020603050405020304" pitchFamily="18" charset="0"/>
                <a:cs typeface="Times New Roman" panose="02020603050405020304" pitchFamily="18" charset="0"/>
              </a:rPr>
              <a:t>оценить уровень функциональной грамотности своих учеников, учителю нужно дать им нетипичные задания, в которых предлагается рассмотреть некоторые проблемы из реальной жизни. </a:t>
            </a:r>
          </a:p>
          <a:p>
            <a:pPr marL="0" indent="0" algn="just">
              <a:buNone/>
            </a:pPr>
            <a:r>
              <a:rPr lang="ru-RU" b="1" dirty="0" smtClean="0">
                <a:solidFill>
                  <a:srgbClr val="00B0F0"/>
                </a:solidFill>
                <a:latin typeface="Times New Roman" panose="02020603050405020304" pitchFamily="18" charset="0"/>
                <a:cs typeface="Times New Roman" panose="02020603050405020304" pitchFamily="18" charset="0"/>
              </a:rPr>
              <a:t>	Решение </a:t>
            </a:r>
            <a:r>
              <a:rPr lang="ru-RU" b="1" dirty="0">
                <a:solidFill>
                  <a:srgbClr val="00B0F0"/>
                </a:solidFill>
                <a:latin typeface="Times New Roman" panose="02020603050405020304" pitchFamily="18" charset="0"/>
                <a:cs typeface="Times New Roman" panose="02020603050405020304" pitchFamily="18" charset="0"/>
              </a:rPr>
              <a:t>этих задач, как правило, требует применения знаний в незнакомой ситуации, поиска новых решений или способов действий, т.е. требует творческой активности.</a:t>
            </a:r>
          </a:p>
          <a:p>
            <a:endParaRPr lang="ru-RU" dirty="0"/>
          </a:p>
        </p:txBody>
      </p:sp>
    </p:spTree>
    <p:extLst>
      <p:ext uri="{BB962C8B-B14F-4D97-AF65-F5344CB8AC3E}">
        <p14:creationId xmlns:p14="http://schemas.microsoft.com/office/powerpoint/2010/main" val="431994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1143000"/>
          </a:xfrm>
        </p:spPr>
        <p:txBody>
          <a:bodyPr>
            <a:noAutofit/>
          </a:bodyPr>
          <a:lstStyle/>
          <a:p>
            <a:r>
              <a:rPr lang="ru-RU" sz="3200" b="1" dirty="0" smtClean="0">
                <a:solidFill>
                  <a:srgbClr val="7030A0"/>
                </a:solidFill>
              </a:rPr>
              <a:t>Как понять, готов ли учитель к формированию функциональной грамотности учащихся?</a:t>
            </a:r>
            <a:endParaRPr lang="ru-RU" sz="3200" b="1" dirty="0">
              <a:solidFill>
                <a:srgbClr val="7030A0"/>
              </a:solidFill>
            </a:endParaRPr>
          </a:p>
        </p:txBody>
      </p:sp>
      <p:sp>
        <p:nvSpPr>
          <p:cNvPr id="3" name="Объект 2"/>
          <p:cNvSpPr>
            <a:spLocks noGrp="1"/>
          </p:cNvSpPr>
          <p:nvPr>
            <p:ph sz="half" idx="2"/>
          </p:nvPr>
        </p:nvSpPr>
        <p:spPr>
          <a:xfrm>
            <a:off x="179512" y="1556792"/>
            <a:ext cx="8712968" cy="4799076"/>
          </a:xfrm>
        </p:spPr>
        <p:txBody>
          <a:bodyPr>
            <a:noAutofit/>
          </a:bodyPr>
          <a:lstStyle/>
          <a:p>
            <a:pPr algn="just">
              <a:lnSpc>
                <a:spcPct val="120000"/>
              </a:lnSpc>
            </a:pPr>
            <a:r>
              <a:rPr lang="ru-RU" sz="1700" b="1" dirty="0" smtClean="0">
                <a:solidFill>
                  <a:srgbClr val="00B0F0"/>
                </a:solidFill>
                <a:latin typeface="Times New Roman" panose="02020603050405020304" pitchFamily="18" charset="0"/>
                <a:cs typeface="Times New Roman" panose="02020603050405020304" pitchFamily="18" charset="0"/>
              </a:rPr>
              <a:t>Овладение основными понятиями, связанными с функциональной грамотностью</a:t>
            </a:r>
          </a:p>
          <a:p>
            <a:pPr algn="just">
              <a:lnSpc>
                <a:spcPct val="120000"/>
              </a:lnSpc>
            </a:pPr>
            <a:r>
              <a:rPr lang="ru-RU" sz="1700" b="1" dirty="0" smtClean="0">
                <a:solidFill>
                  <a:srgbClr val="0070C0"/>
                </a:solidFill>
                <a:latin typeface="Times New Roman" panose="02020603050405020304" pitchFamily="18" charset="0"/>
                <a:cs typeface="Times New Roman" panose="02020603050405020304" pitchFamily="18" charset="0"/>
              </a:rPr>
              <a:t>Овладение практиками формирования и оценки функциональной грамотности (различение процессов формирования и оценки</a:t>
            </a:r>
            <a:r>
              <a:rPr lang="ru-RU" sz="1700" b="1" dirty="0">
                <a:solidFill>
                  <a:srgbClr val="0070C0"/>
                </a:solidFill>
                <a:latin typeface="Times New Roman" panose="02020603050405020304" pitchFamily="18" charset="0"/>
                <a:cs typeface="Times New Roman" panose="02020603050405020304" pitchFamily="18" charset="0"/>
              </a:rPr>
              <a:t> функциональной </a:t>
            </a:r>
            <a:r>
              <a:rPr lang="ru-RU" sz="1700" b="1" dirty="0" smtClean="0">
                <a:solidFill>
                  <a:srgbClr val="0070C0"/>
                </a:solidFill>
                <a:latin typeface="Times New Roman" panose="02020603050405020304" pitchFamily="18" charset="0"/>
                <a:cs typeface="Times New Roman" panose="02020603050405020304" pitchFamily="18" charset="0"/>
              </a:rPr>
              <a:t>грамотности)</a:t>
            </a:r>
          </a:p>
          <a:p>
            <a:pPr algn="just">
              <a:lnSpc>
                <a:spcPct val="120000"/>
              </a:lnSpc>
            </a:pPr>
            <a:r>
              <a:rPr lang="ru-RU" sz="1700" b="1" dirty="0" smtClean="0">
                <a:solidFill>
                  <a:srgbClr val="00B0F0"/>
                </a:solidFill>
                <a:latin typeface="Times New Roman" panose="02020603050405020304" pitchFamily="18" charset="0"/>
                <a:cs typeface="Times New Roman" panose="02020603050405020304" pitchFamily="18" charset="0"/>
              </a:rPr>
              <a:t>Понимание роли учебных задач как средства формирования функциональной грамотности</a:t>
            </a:r>
          </a:p>
          <a:p>
            <a:pPr algn="just">
              <a:lnSpc>
                <a:spcPct val="120000"/>
              </a:lnSpc>
            </a:pPr>
            <a:r>
              <a:rPr lang="ru-RU" sz="1700" b="1" dirty="0" smtClean="0">
                <a:solidFill>
                  <a:srgbClr val="0070C0"/>
                </a:solidFill>
                <a:latin typeface="Times New Roman" panose="02020603050405020304" pitchFamily="18" charset="0"/>
                <a:cs typeface="Times New Roman" panose="02020603050405020304" pitchFamily="18" charset="0"/>
              </a:rPr>
              <a:t>Умение отбирать/ разрабатывать учебные задания для формирования</a:t>
            </a:r>
            <a:r>
              <a:rPr lang="ru-RU" sz="1700" b="1" dirty="0">
                <a:solidFill>
                  <a:srgbClr val="0070C0"/>
                </a:solidFill>
                <a:latin typeface="Times New Roman" panose="02020603050405020304" pitchFamily="18" charset="0"/>
                <a:cs typeface="Times New Roman" panose="02020603050405020304" pitchFamily="18" charset="0"/>
              </a:rPr>
              <a:t> функциональной </a:t>
            </a:r>
            <a:r>
              <a:rPr lang="ru-RU" sz="1700" b="1" dirty="0" smtClean="0">
                <a:solidFill>
                  <a:srgbClr val="0070C0"/>
                </a:solidFill>
                <a:latin typeface="Times New Roman" panose="02020603050405020304" pitchFamily="18" charset="0"/>
                <a:cs typeface="Times New Roman" panose="02020603050405020304" pitchFamily="18" charset="0"/>
              </a:rPr>
              <a:t>грамотности</a:t>
            </a:r>
          </a:p>
          <a:p>
            <a:pPr algn="just">
              <a:lnSpc>
                <a:spcPct val="120000"/>
              </a:lnSpc>
            </a:pPr>
            <a:r>
              <a:rPr lang="ru-RU" sz="1700" b="1" dirty="0" smtClean="0">
                <a:solidFill>
                  <a:srgbClr val="00B0F0"/>
                </a:solidFill>
                <a:latin typeface="Times New Roman" panose="02020603050405020304" pitchFamily="18" charset="0"/>
                <a:cs typeface="Times New Roman" panose="02020603050405020304" pitchFamily="18" charset="0"/>
              </a:rPr>
              <a:t>Овладение практиками развивающего обучения (работа в группах, проектная и исследовательская деятельность и др.)</a:t>
            </a:r>
          </a:p>
          <a:p>
            <a:pPr algn="just">
              <a:lnSpc>
                <a:spcPct val="120000"/>
              </a:lnSpc>
            </a:pPr>
            <a:r>
              <a:rPr lang="ru-RU" sz="1700" b="1" dirty="0" smtClean="0">
                <a:solidFill>
                  <a:srgbClr val="0070C0"/>
                </a:solidFill>
                <a:latin typeface="Times New Roman" panose="02020603050405020304" pitchFamily="18" charset="0"/>
                <a:cs typeface="Times New Roman" panose="02020603050405020304" pitchFamily="18" charset="0"/>
              </a:rPr>
              <a:t> Овладение технологией формирующего оценивания с учетом </a:t>
            </a:r>
            <a:r>
              <a:rPr lang="ru-RU" sz="1700" b="1" dirty="0" err="1" smtClean="0">
                <a:solidFill>
                  <a:srgbClr val="0070C0"/>
                </a:solidFill>
                <a:latin typeface="Times New Roman" panose="02020603050405020304" pitchFamily="18" charset="0"/>
                <a:cs typeface="Times New Roman" panose="02020603050405020304" pitchFamily="18" charset="0"/>
              </a:rPr>
              <a:t>критериально</a:t>
            </a:r>
            <a:r>
              <a:rPr lang="ru-RU" sz="1700" b="1" dirty="0" smtClean="0">
                <a:solidFill>
                  <a:srgbClr val="0070C0"/>
                </a:solidFill>
                <a:latin typeface="Times New Roman" panose="02020603050405020304" pitchFamily="18" charset="0"/>
                <a:cs typeface="Times New Roman" panose="02020603050405020304" pitchFamily="18" charset="0"/>
              </a:rPr>
              <a:t> -уровневого подхода</a:t>
            </a:r>
          </a:p>
          <a:p>
            <a:pPr algn="just">
              <a:lnSpc>
                <a:spcPct val="120000"/>
              </a:lnSpc>
            </a:pPr>
            <a:r>
              <a:rPr lang="ru-RU" sz="1700" b="1" dirty="0" smtClean="0">
                <a:solidFill>
                  <a:srgbClr val="00B0F0"/>
                </a:solidFill>
                <a:latin typeface="Times New Roman" panose="02020603050405020304" pitchFamily="18" charset="0"/>
                <a:cs typeface="Times New Roman" panose="02020603050405020304" pitchFamily="18" charset="0"/>
              </a:rPr>
              <a:t>Умение работать в команде учителей, организуя межпредметное взаимодействие</a:t>
            </a:r>
          </a:p>
        </p:txBody>
      </p:sp>
    </p:spTree>
    <p:extLst>
      <p:ext uri="{BB962C8B-B14F-4D97-AF65-F5344CB8AC3E}">
        <p14:creationId xmlns:p14="http://schemas.microsoft.com/office/powerpoint/2010/main" val="458268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a:t>http://</a:t>
            </a:r>
            <a:r>
              <a:rPr lang="en-US" sz="2800" dirty="0" smtClean="0"/>
              <a:t>skiv.instrao.ru/support/demonstratsionnye-materialya/estestvennonauchnaya-gramotnost.php</a:t>
            </a:r>
            <a:endParaRPr lang="ru-RU" sz="2800"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7" t="7953" r="806" b="15683"/>
          <a:stretch/>
        </p:blipFill>
        <p:spPr bwMode="auto">
          <a:xfrm>
            <a:off x="107504" y="1700808"/>
            <a:ext cx="8825481"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710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smtClean="0">
                <a:solidFill>
                  <a:srgbClr val="0070C0"/>
                </a:solidFill>
              </a:rPr>
              <a:t>Основные </a:t>
            </a:r>
            <a:r>
              <a:rPr lang="ru-RU" sz="2800" b="1" dirty="0">
                <a:solidFill>
                  <a:srgbClr val="0070C0"/>
                </a:solidFill>
              </a:rPr>
              <a:t>подходы к оценке естественнонаучной грамотности учащихся основной школы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294430367"/>
              </p:ext>
            </p:extLst>
          </p:nvPr>
        </p:nvGraphicFramePr>
        <p:xfrm>
          <a:off x="467544" y="1052736"/>
          <a:ext cx="8229600" cy="4577080"/>
        </p:xfrm>
        <a:graphic>
          <a:graphicData uri="http://schemas.openxmlformats.org/drawingml/2006/table">
            <a:tbl>
              <a:tblPr firstRow="1" bandRow="1">
                <a:tableStyleId>{5C22544A-7EE6-4342-B048-85BDC9FD1C3A}</a:tableStyleId>
              </a:tblPr>
              <a:tblGrid>
                <a:gridCol w="3672408"/>
                <a:gridCol w="4557192"/>
              </a:tblGrid>
              <a:tr h="370840">
                <a:tc>
                  <a:txBody>
                    <a:bodyPr/>
                    <a:lstStyle/>
                    <a:p>
                      <a:pPr algn="ctr"/>
                      <a:r>
                        <a:rPr lang="ru-RU" dirty="0" smtClean="0"/>
                        <a:t>КОМПЕТЕНЦИИ</a:t>
                      </a:r>
                      <a:endParaRPr lang="ru-RU" dirty="0"/>
                    </a:p>
                  </a:txBody>
                  <a:tcPr/>
                </a:tc>
                <a:tc>
                  <a:txBody>
                    <a:bodyPr/>
                    <a:lstStyle/>
                    <a:p>
                      <a:pPr algn="ctr"/>
                      <a:r>
                        <a:rPr lang="ru-RU" dirty="0" smtClean="0">
                          <a:effectLst/>
                          <a:latin typeface="Arial"/>
                        </a:rPr>
                        <a:t>Умения, раскрывающие содержание ЕНГ</a:t>
                      </a:r>
                      <a:endParaRPr lang="ru-RU" dirty="0"/>
                    </a:p>
                  </a:txBody>
                  <a:tcPr/>
                </a:tc>
              </a:tr>
              <a:tr h="370840">
                <a:tc>
                  <a:txBody>
                    <a:bodyPr/>
                    <a:lstStyle/>
                    <a:p>
                      <a:pPr algn="ctr"/>
                      <a:r>
                        <a:rPr lang="ru-RU" sz="2400" b="1" dirty="0" smtClean="0">
                          <a:latin typeface="Times New Roman" panose="02020603050405020304" pitchFamily="18" charset="0"/>
                          <a:cs typeface="Times New Roman" panose="02020603050405020304" pitchFamily="18" charset="0"/>
                        </a:rPr>
                        <a:t>Научное объяснение явлений</a:t>
                      </a:r>
                      <a:endParaRPr lang="ru-RU" sz="2400" b="1"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Применять</a:t>
                      </a:r>
                      <a:r>
                        <a:rPr lang="ru-RU" baseline="0" dirty="0" smtClean="0">
                          <a:latin typeface="Times New Roman" panose="02020603050405020304" pitchFamily="18" charset="0"/>
                          <a:cs typeface="Times New Roman" panose="02020603050405020304" pitchFamily="18" charset="0"/>
                        </a:rPr>
                        <a:t>  соответствующие естественно-научные знания для объяснения явления</a:t>
                      </a:r>
                      <a:endParaRPr lang="ru-RU" dirty="0">
                        <a:latin typeface="Times New Roman" panose="02020603050405020304" pitchFamily="18" charset="0"/>
                        <a:cs typeface="Times New Roman" panose="02020603050405020304" pitchFamily="18" charset="0"/>
                      </a:endParaRPr>
                    </a:p>
                  </a:txBody>
                  <a:tcPr/>
                </a:tc>
              </a:tr>
              <a:tr h="370840">
                <a:tc>
                  <a:txBody>
                    <a:bodyPr/>
                    <a:lstStyle/>
                    <a:p>
                      <a:pPr algn="ctr"/>
                      <a:endParaRPr lang="ru-RU" dirty="0"/>
                    </a:p>
                  </a:txBody>
                  <a:tcPr/>
                </a:tc>
                <a:tc>
                  <a:txBody>
                    <a:bodyPr/>
                    <a:lstStyle/>
                    <a:p>
                      <a:pPr algn="ctr"/>
                      <a:r>
                        <a:rPr lang="ru-RU" dirty="0" smtClean="0">
                          <a:effectLst/>
                          <a:latin typeface="Times New Roman" panose="02020603050405020304" pitchFamily="18" charset="0"/>
                          <a:cs typeface="Times New Roman" panose="02020603050405020304" pitchFamily="18" charset="0"/>
                        </a:rPr>
                        <a:t>Распознавать, использовать и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effectLst/>
                          <a:latin typeface="Times New Roman" panose="02020603050405020304" pitchFamily="18" charset="0"/>
                          <a:cs typeface="Times New Roman" panose="02020603050405020304" pitchFamily="18" charset="0"/>
                        </a:rPr>
                        <a:t>создавать объяснительные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effectLst/>
                          <a:latin typeface="Times New Roman" panose="02020603050405020304" pitchFamily="18" charset="0"/>
                          <a:cs typeface="Times New Roman" panose="02020603050405020304" pitchFamily="18" charset="0"/>
                        </a:rPr>
                        <a:t>модели и представления</a:t>
                      </a:r>
                      <a:endParaRPr lang="ru-RU" dirty="0">
                        <a:latin typeface="Times New Roman" panose="02020603050405020304" pitchFamily="18" charset="0"/>
                        <a:cs typeface="Times New Roman" panose="02020603050405020304" pitchFamily="18" charset="0"/>
                      </a:endParaRPr>
                    </a:p>
                  </a:txBody>
                  <a:tcPr/>
                </a:tc>
              </a:tr>
              <a:tr h="370840">
                <a:tc>
                  <a:txBody>
                    <a:bodyPr/>
                    <a:lstStyle/>
                    <a:p>
                      <a:pPr algn="ctr"/>
                      <a:endParaRPr lang="ru-RU"/>
                    </a:p>
                  </a:txBody>
                  <a:tcPr/>
                </a:tc>
                <a:tc>
                  <a:txBody>
                    <a:bodyPr/>
                    <a:lstStyle/>
                    <a:p>
                      <a:pPr algn="ctr"/>
                      <a:r>
                        <a:rPr lang="ru-RU" dirty="0" smtClean="0">
                          <a:effectLst/>
                          <a:latin typeface="Times New Roman" panose="02020603050405020304" pitchFamily="18" charset="0"/>
                          <a:cs typeface="Times New Roman" panose="02020603050405020304" pitchFamily="18" charset="0"/>
                        </a:rPr>
                        <a:t>Делать и научно обосновывать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effectLst/>
                          <a:latin typeface="Times New Roman" panose="02020603050405020304" pitchFamily="18" charset="0"/>
                          <a:cs typeface="Times New Roman" panose="02020603050405020304" pitchFamily="18" charset="0"/>
                        </a:rPr>
                        <a:t>прогнозы о протекании процесса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effectLst/>
                          <a:latin typeface="Times New Roman" panose="02020603050405020304" pitchFamily="18" charset="0"/>
                          <a:cs typeface="Times New Roman" panose="02020603050405020304" pitchFamily="18" charset="0"/>
                        </a:rPr>
                        <a:t>или явления </a:t>
                      </a:r>
                      <a:endParaRPr lang="ru-RU" dirty="0">
                        <a:latin typeface="Times New Roman" panose="02020603050405020304" pitchFamily="18" charset="0"/>
                        <a:cs typeface="Times New Roman" panose="02020603050405020304" pitchFamily="18" charset="0"/>
                      </a:endParaRPr>
                    </a:p>
                  </a:txBody>
                  <a:tcPr/>
                </a:tc>
              </a:tr>
              <a:tr h="370840">
                <a:tc>
                  <a:txBody>
                    <a:bodyPr/>
                    <a:lstStyle/>
                    <a:p>
                      <a:pPr algn="ctr"/>
                      <a:endParaRPr lang="ru-RU"/>
                    </a:p>
                  </a:txBody>
                  <a:tcPr/>
                </a:tc>
                <a:tc>
                  <a:txBody>
                    <a:bodyPr/>
                    <a:lstStyle/>
                    <a:p>
                      <a:pPr algn="ctr"/>
                      <a:r>
                        <a:rPr lang="ru-RU" dirty="0" smtClean="0">
                          <a:effectLst/>
                          <a:latin typeface="Times New Roman" panose="02020603050405020304" pitchFamily="18" charset="0"/>
                          <a:cs typeface="Times New Roman" panose="02020603050405020304" pitchFamily="18" charset="0"/>
                        </a:rPr>
                        <a:t>Объяснять принцип действия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effectLst/>
                          <a:latin typeface="Times New Roman" panose="02020603050405020304" pitchFamily="18" charset="0"/>
                          <a:cs typeface="Times New Roman" panose="02020603050405020304" pitchFamily="18" charset="0"/>
                        </a:rPr>
                        <a:t>технического устройства или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effectLst/>
                          <a:latin typeface="Times New Roman" panose="02020603050405020304" pitchFamily="18" charset="0"/>
                          <a:cs typeface="Times New Roman" panose="02020603050405020304" pitchFamily="18" charset="0"/>
                        </a:rPr>
                        <a:t>технологии </a:t>
                      </a:r>
                      <a:endParaRPr lang="ru-RU" dirty="0">
                        <a:latin typeface="Times New Roman" panose="02020603050405020304" pitchFamily="18" charset="0"/>
                        <a:cs typeface="Times New Roman" panose="02020603050405020304" pitchFamily="18" charset="0"/>
                      </a:endParaRPr>
                    </a:p>
                  </a:txBody>
                  <a:tcPr/>
                </a:tc>
              </a:tr>
              <a:tr h="370840">
                <a:tc>
                  <a:txBody>
                    <a:bodyPr/>
                    <a:lstStyle/>
                    <a:p>
                      <a:pPr algn="ctr"/>
                      <a:endParaRPr lang="ru-RU"/>
                    </a:p>
                  </a:txBody>
                  <a:tcPr/>
                </a:tc>
                <a:tc>
                  <a:txBody>
                    <a:bodyPr/>
                    <a:lstStyle/>
                    <a:p>
                      <a:pPr algn="ctr"/>
                      <a:endParaRPr lang="ru-RU" dirty="0"/>
                    </a:p>
                  </a:txBody>
                  <a:tcPr/>
                </a:tc>
              </a:tr>
            </a:tbl>
          </a:graphicData>
        </a:graphic>
      </p:graphicFrame>
    </p:spTree>
    <p:extLst>
      <p:ext uri="{BB962C8B-B14F-4D97-AF65-F5344CB8AC3E}">
        <p14:creationId xmlns:p14="http://schemas.microsoft.com/office/powerpoint/2010/main" val="3501220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2105</Words>
  <Application>Microsoft Office PowerPoint</Application>
  <PresentationFormat>Экран (4:3)</PresentationFormat>
  <Paragraphs>297</Paragraphs>
  <Slides>34</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34</vt:i4>
      </vt:variant>
    </vt:vector>
  </HeadingPairs>
  <TitlesOfParts>
    <vt:vector size="39" baseType="lpstr">
      <vt:lpstr>Andale Sans UI</vt:lpstr>
      <vt:lpstr>Arial</vt:lpstr>
      <vt:lpstr>Calibri</vt:lpstr>
      <vt:lpstr>Times New Roman</vt:lpstr>
      <vt:lpstr>Тема Office</vt:lpstr>
      <vt:lpstr>СИСТЕМНЫЙ ПОДХОД  К ФОРМИРОВАНИЮ ФУНКЦИОНАЛЬНОЙ ГРАМОТНОСТИ ОБУЧАЮЩИХСЯ В УСЛОВИЯХ ФГОС</vt:lpstr>
      <vt:lpstr>Презентация PowerPoint</vt:lpstr>
      <vt:lpstr>Презентация PowerPoint</vt:lpstr>
      <vt:lpstr>Презентация PowerPoint</vt:lpstr>
      <vt:lpstr>Презентация PowerPoint</vt:lpstr>
      <vt:lpstr>Презентация PowerPoint</vt:lpstr>
      <vt:lpstr>Как понять, готов ли учитель к формированию функциональной грамотности учащихся?</vt:lpstr>
      <vt:lpstr>http://skiv.instrao.ru/support/demonstratsionnye-materialya/estestvennonauchnaya-gramotnost.php</vt:lpstr>
      <vt:lpstr>Основные подходы к оценке естественнонаучной грамотности учащихся основной школы</vt:lpstr>
      <vt:lpstr>Основные подходы к оценке естественнонаучной грамотности учащихся основной школы</vt:lpstr>
      <vt:lpstr>Основные подходы к оценке естественнонаучной грамотности учащихся основной школы</vt:lpstr>
      <vt:lpstr>Компетенции ЕНГ и требования ФГОС ООО к образовательным результатам</vt:lpstr>
      <vt:lpstr>Формат заданий</vt:lpstr>
      <vt:lpstr>ПРИМЕР ЗАДАНИЯ</vt:lpstr>
      <vt:lpstr>ПРИМЕР ЗАДАНИЯ</vt:lpstr>
      <vt:lpstr>ПРИМЕР ЗАДАНИЯ</vt:lpstr>
      <vt:lpstr>ПРИМЕР ЗАДАНИЯ</vt:lpstr>
      <vt:lpstr>ПРИМЕР ЗАДАНИЯ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Примеры</vt:lpstr>
      <vt:lpstr>Примеры</vt:lpstr>
      <vt:lpstr>Примеры</vt:lpstr>
      <vt:lpstr>Примеры</vt:lpstr>
      <vt:lpstr>Почему это задание на формирование ФГ ?</vt:lpstr>
      <vt:lpstr>РЕШУ ВПР: Задание 8.1 № 1902</vt:lpstr>
      <vt:lpstr>РЕШУ ЕГЭ: Задание 22 №46956</vt:lpstr>
      <vt:lpstr>РЕШУ ЕГЭ: Задание 25 № 11086</vt:lpstr>
      <vt:lpstr>Заключение</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dc:creator>
  <cp:lastModifiedBy>on</cp:lastModifiedBy>
  <cp:revision>62</cp:revision>
  <dcterms:created xsi:type="dcterms:W3CDTF">2021-10-26T06:12:57Z</dcterms:created>
  <dcterms:modified xsi:type="dcterms:W3CDTF">2021-12-09T12:54:25Z</dcterms:modified>
</cp:coreProperties>
</file>