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7" r:id="rId3"/>
    <p:sldId id="270" r:id="rId4"/>
    <p:sldId id="271" r:id="rId5"/>
    <p:sldId id="272" r:id="rId6"/>
    <p:sldId id="273" r:id="rId7"/>
    <p:sldId id="274" r:id="rId8"/>
    <p:sldId id="276" r:id="rId9"/>
    <p:sldId id="353" r:id="rId10"/>
    <p:sldId id="352" r:id="rId11"/>
    <p:sldId id="356" r:id="rId12"/>
    <p:sldId id="355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278" r:id="rId23"/>
    <p:sldId id="366" r:id="rId24"/>
    <p:sldId id="280" r:id="rId25"/>
    <p:sldId id="367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307" r:id="rId39"/>
    <p:sldId id="308" r:id="rId40"/>
    <p:sldId id="309" r:id="rId41"/>
    <p:sldId id="310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8" r:id="rId53"/>
    <p:sldId id="368" r:id="rId54"/>
    <p:sldId id="347" r:id="rId55"/>
    <p:sldId id="348" r:id="rId56"/>
    <p:sldId id="349" r:id="rId57"/>
    <p:sldId id="350" r:id="rId58"/>
    <p:sldId id="351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91991" autoAdjust="0"/>
  </p:normalViewPr>
  <p:slideViewPr>
    <p:cSldViewPr snapToGrid="0">
      <p:cViewPr>
        <p:scale>
          <a:sx n="100" d="100"/>
          <a:sy n="100" d="100"/>
        </p:scale>
        <p:origin x="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352EB3-B8C9-4C8C-8533-9C009683F20A}" type="doc">
      <dgm:prSet loTypeId="urn:microsoft.com/office/officeart/2005/8/layout/hierarchy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7C6293B-7313-4E5F-8978-6F9642E6AB33}">
      <dgm:prSet phldrT="[Текст]"/>
      <dgm:spPr/>
      <dgm:t>
        <a:bodyPr/>
        <a:lstStyle/>
        <a:p>
          <a:r>
            <a:rPr lang="ru-RU" dirty="0" smtClean="0"/>
            <a:t>Модели организации уроков технологии</a:t>
          </a:r>
          <a:endParaRPr lang="ru-RU" dirty="0"/>
        </a:p>
      </dgm:t>
    </dgm:pt>
    <dgm:pt modelId="{416748F8-E5B7-4424-8272-B5D1FB554D01}" type="parTrans" cxnId="{1D49E3A0-E095-48FB-9E77-89A60B240119}">
      <dgm:prSet/>
      <dgm:spPr/>
      <dgm:t>
        <a:bodyPr/>
        <a:lstStyle/>
        <a:p>
          <a:endParaRPr lang="ru-RU"/>
        </a:p>
      </dgm:t>
    </dgm:pt>
    <dgm:pt modelId="{1B6C1951-BF67-4243-ABAC-6CA6A723C502}" type="sibTrans" cxnId="{1D49E3A0-E095-48FB-9E77-89A60B240119}">
      <dgm:prSet/>
      <dgm:spPr/>
      <dgm:t>
        <a:bodyPr/>
        <a:lstStyle/>
        <a:p>
          <a:endParaRPr lang="ru-RU"/>
        </a:p>
      </dgm:t>
    </dgm:pt>
    <dgm:pt modelId="{7A68CD19-777E-440B-B9F1-9BAA6DBA289A}">
      <dgm:prSet phldrT="[Текст]"/>
      <dgm:spPr/>
      <dgm:t>
        <a:bodyPr/>
        <a:lstStyle/>
        <a:p>
          <a:r>
            <a:rPr lang="ru-RU" dirty="0" smtClean="0"/>
            <a:t>Локальная модель</a:t>
          </a:r>
          <a:endParaRPr lang="ru-RU" dirty="0"/>
        </a:p>
      </dgm:t>
    </dgm:pt>
    <dgm:pt modelId="{4F5AEDD3-3A5B-40A3-938E-F65C10356B02}" type="parTrans" cxnId="{CD171E6A-A740-41B7-9BEF-7F8FBB5AF253}">
      <dgm:prSet/>
      <dgm:spPr/>
      <dgm:t>
        <a:bodyPr/>
        <a:lstStyle/>
        <a:p>
          <a:endParaRPr lang="ru-RU"/>
        </a:p>
      </dgm:t>
    </dgm:pt>
    <dgm:pt modelId="{FD8C0EEE-131A-48F7-8334-F8AC9A52EB5C}" type="sibTrans" cxnId="{CD171E6A-A740-41B7-9BEF-7F8FBB5AF253}">
      <dgm:prSet/>
      <dgm:spPr/>
      <dgm:t>
        <a:bodyPr/>
        <a:lstStyle/>
        <a:p>
          <a:endParaRPr lang="ru-RU"/>
        </a:p>
      </dgm:t>
    </dgm:pt>
    <dgm:pt modelId="{D2160739-C1CF-4DDB-9DCA-CA12502CC91B}">
      <dgm:prSet phldrT="[Текст]"/>
      <dgm:spPr/>
      <dgm:t>
        <a:bodyPr/>
        <a:lstStyle/>
        <a:p>
          <a:r>
            <a:rPr lang="ru-RU" dirty="0" smtClean="0"/>
            <a:t>Универсальная локальная модель</a:t>
          </a:r>
          <a:endParaRPr lang="ru-RU" dirty="0"/>
        </a:p>
      </dgm:t>
    </dgm:pt>
    <dgm:pt modelId="{444C62F4-BEB8-4C79-8FEF-EAFBAA1966FD}" type="parTrans" cxnId="{820A0308-E4FA-44D0-9212-D5AE67C19EBD}">
      <dgm:prSet/>
      <dgm:spPr/>
      <dgm:t>
        <a:bodyPr/>
        <a:lstStyle/>
        <a:p>
          <a:endParaRPr lang="ru-RU"/>
        </a:p>
      </dgm:t>
    </dgm:pt>
    <dgm:pt modelId="{A5C5C371-B84C-4076-8DFB-D9D737078D0C}" type="sibTrans" cxnId="{820A0308-E4FA-44D0-9212-D5AE67C19EBD}">
      <dgm:prSet/>
      <dgm:spPr/>
      <dgm:t>
        <a:bodyPr/>
        <a:lstStyle/>
        <a:p>
          <a:endParaRPr lang="ru-RU"/>
        </a:p>
      </dgm:t>
    </dgm:pt>
    <dgm:pt modelId="{39926EE6-3DC7-40F5-8489-1BCCCB181CA4}">
      <dgm:prSet phldrT="[Текст]"/>
      <dgm:spPr/>
      <dgm:t>
        <a:bodyPr/>
        <a:lstStyle/>
        <a:p>
          <a:r>
            <a:rPr lang="ru-RU" b="1" dirty="0" smtClean="0"/>
            <a:t>Профильная локальная модель</a:t>
          </a:r>
          <a:endParaRPr lang="ru-RU" b="1" dirty="0"/>
        </a:p>
      </dgm:t>
    </dgm:pt>
    <dgm:pt modelId="{056F2F57-2065-4333-B2AF-5AEBF6ED9E79}" type="parTrans" cxnId="{AE040ED2-3268-4058-AE27-A5395F4C4D11}">
      <dgm:prSet/>
      <dgm:spPr/>
      <dgm:t>
        <a:bodyPr/>
        <a:lstStyle/>
        <a:p>
          <a:endParaRPr lang="ru-RU"/>
        </a:p>
      </dgm:t>
    </dgm:pt>
    <dgm:pt modelId="{CC935D3C-CD1B-4DEB-97BD-4BBB00A24D8F}" type="sibTrans" cxnId="{AE040ED2-3268-4058-AE27-A5395F4C4D11}">
      <dgm:prSet/>
      <dgm:spPr/>
      <dgm:t>
        <a:bodyPr/>
        <a:lstStyle/>
        <a:p>
          <a:endParaRPr lang="ru-RU"/>
        </a:p>
      </dgm:t>
    </dgm:pt>
    <dgm:pt modelId="{41481CC5-640E-4544-ACD7-4358E8C13B4B}">
      <dgm:prSet phldrT="[Текст]"/>
      <dgm:spPr/>
      <dgm:t>
        <a:bodyPr/>
        <a:lstStyle/>
        <a:p>
          <a:r>
            <a:rPr lang="ru-RU" dirty="0" smtClean="0"/>
            <a:t>Сетевая модель</a:t>
          </a:r>
          <a:endParaRPr lang="ru-RU" dirty="0"/>
        </a:p>
      </dgm:t>
    </dgm:pt>
    <dgm:pt modelId="{79B7F34A-5016-4A1F-813F-9B0D4ACD14A3}" type="parTrans" cxnId="{15FCB3A9-6E76-4C64-98A9-26F53F987F2C}">
      <dgm:prSet/>
      <dgm:spPr/>
      <dgm:t>
        <a:bodyPr/>
        <a:lstStyle/>
        <a:p>
          <a:endParaRPr lang="ru-RU"/>
        </a:p>
      </dgm:t>
    </dgm:pt>
    <dgm:pt modelId="{4E4E9BE8-687A-4492-A6B0-EABB423F6F51}" type="sibTrans" cxnId="{15FCB3A9-6E76-4C64-98A9-26F53F987F2C}">
      <dgm:prSet/>
      <dgm:spPr/>
      <dgm:t>
        <a:bodyPr/>
        <a:lstStyle/>
        <a:p>
          <a:endParaRPr lang="ru-RU"/>
        </a:p>
      </dgm:t>
    </dgm:pt>
    <dgm:pt modelId="{DE6C1260-4C0F-4542-A8EF-4A893A0C85C7}" type="pres">
      <dgm:prSet presAssocID="{E1352EB3-B8C9-4C8C-8533-9C009683F2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96E7964-3DFE-48D2-9709-F3AE2B47C900}" type="pres">
      <dgm:prSet presAssocID="{C7C6293B-7313-4E5F-8978-6F9642E6AB33}" presName="hierRoot1" presStyleCnt="0"/>
      <dgm:spPr/>
    </dgm:pt>
    <dgm:pt modelId="{24FE0A9A-638E-401E-B181-E3B33026C7CA}" type="pres">
      <dgm:prSet presAssocID="{C7C6293B-7313-4E5F-8978-6F9642E6AB33}" presName="composite" presStyleCnt="0"/>
      <dgm:spPr/>
    </dgm:pt>
    <dgm:pt modelId="{45930685-8D2B-40CD-B84B-944F5E9AA2EF}" type="pres">
      <dgm:prSet presAssocID="{C7C6293B-7313-4E5F-8978-6F9642E6AB33}" presName="background" presStyleLbl="node0" presStyleIdx="0" presStyleCnt="1"/>
      <dgm:spPr/>
    </dgm:pt>
    <dgm:pt modelId="{00A99C6C-ECC1-4608-89A9-485824F7B1E6}" type="pres">
      <dgm:prSet presAssocID="{C7C6293B-7313-4E5F-8978-6F9642E6AB33}" presName="text" presStyleLbl="fgAcc0" presStyleIdx="0" presStyleCnt="1" custScaleX="2408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001AD4-5E86-48DF-918F-FC041B5034D7}" type="pres">
      <dgm:prSet presAssocID="{C7C6293B-7313-4E5F-8978-6F9642E6AB33}" presName="hierChild2" presStyleCnt="0"/>
      <dgm:spPr/>
    </dgm:pt>
    <dgm:pt modelId="{3F47B71B-8A25-4ECC-B4AA-43030524865B}" type="pres">
      <dgm:prSet presAssocID="{4F5AEDD3-3A5B-40A3-938E-F65C10356B0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321AD3B-78D7-4DF4-9975-7305FC9F1505}" type="pres">
      <dgm:prSet presAssocID="{7A68CD19-777E-440B-B9F1-9BAA6DBA289A}" presName="hierRoot2" presStyleCnt="0"/>
      <dgm:spPr/>
    </dgm:pt>
    <dgm:pt modelId="{AA5322A5-B6F9-459D-AA9F-59E0299F6D2D}" type="pres">
      <dgm:prSet presAssocID="{7A68CD19-777E-440B-B9F1-9BAA6DBA289A}" presName="composite2" presStyleCnt="0"/>
      <dgm:spPr/>
    </dgm:pt>
    <dgm:pt modelId="{6344C5D8-182C-4A1A-BEC8-6A608FA202FD}" type="pres">
      <dgm:prSet presAssocID="{7A68CD19-777E-440B-B9F1-9BAA6DBA289A}" presName="background2" presStyleLbl="node2" presStyleIdx="0" presStyleCnt="2"/>
      <dgm:spPr/>
    </dgm:pt>
    <dgm:pt modelId="{F574E8FE-3AEE-474E-A216-6A15832B7C84}" type="pres">
      <dgm:prSet presAssocID="{7A68CD19-777E-440B-B9F1-9BAA6DBA289A}" presName="text2" presStyleLbl="fgAcc2" presStyleIdx="0" presStyleCnt="2" custScaleX="3178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40E341-ABF6-4A68-8F58-74B0285E0E8D}" type="pres">
      <dgm:prSet presAssocID="{7A68CD19-777E-440B-B9F1-9BAA6DBA289A}" presName="hierChild3" presStyleCnt="0"/>
      <dgm:spPr/>
    </dgm:pt>
    <dgm:pt modelId="{333D2703-B5E9-47AD-9817-BF9A6D925E24}" type="pres">
      <dgm:prSet presAssocID="{444C62F4-BEB8-4C79-8FEF-EAFBAA1966FD}" presName="Name17" presStyleLbl="parChTrans1D3" presStyleIdx="0" presStyleCnt="2"/>
      <dgm:spPr/>
      <dgm:t>
        <a:bodyPr/>
        <a:lstStyle/>
        <a:p>
          <a:endParaRPr lang="ru-RU"/>
        </a:p>
      </dgm:t>
    </dgm:pt>
    <dgm:pt modelId="{22631778-51A3-4E4C-BB7C-D0EDACF2B9B4}" type="pres">
      <dgm:prSet presAssocID="{D2160739-C1CF-4DDB-9DCA-CA12502CC91B}" presName="hierRoot3" presStyleCnt="0"/>
      <dgm:spPr/>
    </dgm:pt>
    <dgm:pt modelId="{D4475BDE-BCD8-4D24-8EC6-23CA1CC3F49C}" type="pres">
      <dgm:prSet presAssocID="{D2160739-C1CF-4DDB-9DCA-CA12502CC91B}" presName="composite3" presStyleCnt="0"/>
      <dgm:spPr/>
    </dgm:pt>
    <dgm:pt modelId="{ADAE9B80-1047-413A-AB0D-7E8F5463C5CD}" type="pres">
      <dgm:prSet presAssocID="{D2160739-C1CF-4DDB-9DCA-CA12502CC91B}" presName="background3" presStyleLbl="node3" presStyleIdx="0" presStyleCnt="2"/>
      <dgm:spPr/>
    </dgm:pt>
    <dgm:pt modelId="{24E4D1EA-2D7B-4D79-BC7C-00C313E6F496}" type="pres">
      <dgm:prSet presAssocID="{D2160739-C1CF-4DDB-9DCA-CA12502CC91B}" presName="text3" presStyleLbl="fgAcc3" presStyleIdx="0" presStyleCnt="2" custScaleX="2408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E228A-6865-4108-AFD7-45D553066761}" type="pres">
      <dgm:prSet presAssocID="{D2160739-C1CF-4DDB-9DCA-CA12502CC91B}" presName="hierChild4" presStyleCnt="0"/>
      <dgm:spPr/>
    </dgm:pt>
    <dgm:pt modelId="{A93EB756-F1F7-4C55-8721-D73E1ABC055F}" type="pres">
      <dgm:prSet presAssocID="{056F2F57-2065-4333-B2AF-5AEBF6ED9E79}" presName="Name17" presStyleLbl="parChTrans1D3" presStyleIdx="1" presStyleCnt="2"/>
      <dgm:spPr/>
      <dgm:t>
        <a:bodyPr/>
        <a:lstStyle/>
        <a:p>
          <a:endParaRPr lang="ru-RU"/>
        </a:p>
      </dgm:t>
    </dgm:pt>
    <dgm:pt modelId="{EDD7CCF7-6EA3-4EB7-A89E-D9130227AB50}" type="pres">
      <dgm:prSet presAssocID="{39926EE6-3DC7-40F5-8489-1BCCCB181CA4}" presName="hierRoot3" presStyleCnt="0"/>
      <dgm:spPr/>
    </dgm:pt>
    <dgm:pt modelId="{31CEE881-317C-43A0-A23A-D51C6C887AAC}" type="pres">
      <dgm:prSet presAssocID="{39926EE6-3DC7-40F5-8489-1BCCCB181CA4}" presName="composite3" presStyleCnt="0"/>
      <dgm:spPr/>
    </dgm:pt>
    <dgm:pt modelId="{10B46FAA-4199-4536-B74D-21964D7F0CC6}" type="pres">
      <dgm:prSet presAssocID="{39926EE6-3DC7-40F5-8489-1BCCCB181CA4}" presName="background3" presStyleLbl="node3" presStyleIdx="1" presStyleCnt="2"/>
      <dgm:spPr/>
    </dgm:pt>
    <dgm:pt modelId="{6D685E14-6BCF-4A9C-8F61-97AA18758631}" type="pres">
      <dgm:prSet presAssocID="{39926EE6-3DC7-40F5-8489-1BCCCB181CA4}" presName="text3" presStyleLbl="fgAcc3" presStyleIdx="1" presStyleCnt="2" custScaleX="3244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8C43F0-81A5-46F6-AB82-8755913E8C33}" type="pres">
      <dgm:prSet presAssocID="{39926EE6-3DC7-40F5-8489-1BCCCB181CA4}" presName="hierChild4" presStyleCnt="0"/>
      <dgm:spPr/>
    </dgm:pt>
    <dgm:pt modelId="{0A501BA2-0EF8-4E6A-99FD-47715254DDC3}" type="pres">
      <dgm:prSet presAssocID="{79B7F34A-5016-4A1F-813F-9B0D4ACD14A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1E07C41-8F2D-4DB4-944F-18145629F569}" type="pres">
      <dgm:prSet presAssocID="{41481CC5-640E-4544-ACD7-4358E8C13B4B}" presName="hierRoot2" presStyleCnt="0"/>
      <dgm:spPr/>
    </dgm:pt>
    <dgm:pt modelId="{B956FDB5-4A05-4A0B-A534-61695C814250}" type="pres">
      <dgm:prSet presAssocID="{41481CC5-640E-4544-ACD7-4358E8C13B4B}" presName="composite2" presStyleCnt="0"/>
      <dgm:spPr/>
    </dgm:pt>
    <dgm:pt modelId="{71793826-C46C-4067-B0B5-9E506732976D}" type="pres">
      <dgm:prSet presAssocID="{41481CC5-640E-4544-ACD7-4358E8C13B4B}" presName="background2" presStyleLbl="node2" presStyleIdx="1" presStyleCnt="2"/>
      <dgm:spPr/>
    </dgm:pt>
    <dgm:pt modelId="{3514DA8E-377D-4C6E-8B9A-94AA09A4CD28}" type="pres">
      <dgm:prSet presAssocID="{41481CC5-640E-4544-ACD7-4358E8C13B4B}" presName="text2" presStyleLbl="fgAcc2" presStyleIdx="1" presStyleCnt="2" custScaleX="3178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D2284E-64D1-44F0-9DB1-DFBA94EB9C8D}" type="pres">
      <dgm:prSet presAssocID="{41481CC5-640E-4544-ACD7-4358E8C13B4B}" presName="hierChild3" presStyleCnt="0"/>
      <dgm:spPr/>
    </dgm:pt>
  </dgm:ptLst>
  <dgm:cxnLst>
    <dgm:cxn modelId="{CD171E6A-A740-41B7-9BEF-7F8FBB5AF253}" srcId="{C7C6293B-7313-4E5F-8978-6F9642E6AB33}" destId="{7A68CD19-777E-440B-B9F1-9BAA6DBA289A}" srcOrd="0" destOrd="0" parTransId="{4F5AEDD3-3A5B-40A3-938E-F65C10356B02}" sibTransId="{FD8C0EEE-131A-48F7-8334-F8AC9A52EB5C}"/>
    <dgm:cxn modelId="{61D57739-F994-4F05-A5C5-8343403D1343}" type="presOf" srcId="{E1352EB3-B8C9-4C8C-8533-9C009683F20A}" destId="{DE6C1260-4C0F-4542-A8EF-4A893A0C85C7}" srcOrd="0" destOrd="0" presId="urn:microsoft.com/office/officeart/2005/8/layout/hierarchy1"/>
    <dgm:cxn modelId="{13749406-2179-4223-BAC4-379ACAF4A99B}" type="presOf" srcId="{D2160739-C1CF-4DDB-9DCA-CA12502CC91B}" destId="{24E4D1EA-2D7B-4D79-BC7C-00C313E6F496}" srcOrd="0" destOrd="0" presId="urn:microsoft.com/office/officeart/2005/8/layout/hierarchy1"/>
    <dgm:cxn modelId="{6AD419C6-F331-463E-BE0F-8BA291DE474B}" type="presOf" srcId="{444C62F4-BEB8-4C79-8FEF-EAFBAA1966FD}" destId="{333D2703-B5E9-47AD-9817-BF9A6D925E24}" srcOrd="0" destOrd="0" presId="urn:microsoft.com/office/officeart/2005/8/layout/hierarchy1"/>
    <dgm:cxn modelId="{FAA8C774-DA43-4542-8D81-DCB7ACFE94CC}" type="presOf" srcId="{4F5AEDD3-3A5B-40A3-938E-F65C10356B02}" destId="{3F47B71B-8A25-4ECC-B4AA-43030524865B}" srcOrd="0" destOrd="0" presId="urn:microsoft.com/office/officeart/2005/8/layout/hierarchy1"/>
    <dgm:cxn modelId="{1D49E3A0-E095-48FB-9E77-89A60B240119}" srcId="{E1352EB3-B8C9-4C8C-8533-9C009683F20A}" destId="{C7C6293B-7313-4E5F-8978-6F9642E6AB33}" srcOrd="0" destOrd="0" parTransId="{416748F8-E5B7-4424-8272-B5D1FB554D01}" sibTransId="{1B6C1951-BF67-4243-ABAC-6CA6A723C502}"/>
    <dgm:cxn modelId="{56DA9F37-2FDC-4B7E-841C-4E7C04BD6560}" type="presOf" srcId="{41481CC5-640E-4544-ACD7-4358E8C13B4B}" destId="{3514DA8E-377D-4C6E-8B9A-94AA09A4CD28}" srcOrd="0" destOrd="0" presId="urn:microsoft.com/office/officeart/2005/8/layout/hierarchy1"/>
    <dgm:cxn modelId="{820A0308-E4FA-44D0-9212-D5AE67C19EBD}" srcId="{7A68CD19-777E-440B-B9F1-9BAA6DBA289A}" destId="{D2160739-C1CF-4DDB-9DCA-CA12502CC91B}" srcOrd="0" destOrd="0" parTransId="{444C62F4-BEB8-4C79-8FEF-EAFBAA1966FD}" sibTransId="{A5C5C371-B84C-4076-8DFB-D9D737078D0C}"/>
    <dgm:cxn modelId="{15FCB3A9-6E76-4C64-98A9-26F53F987F2C}" srcId="{C7C6293B-7313-4E5F-8978-6F9642E6AB33}" destId="{41481CC5-640E-4544-ACD7-4358E8C13B4B}" srcOrd="1" destOrd="0" parTransId="{79B7F34A-5016-4A1F-813F-9B0D4ACD14A3}" sibTransId="{4E4E9BE8-687A-4492-A6B0-EABB423F6F51}"/>
    <dgm:cxn modelId="{FF113B83-919F-4708-837D-CE729B14D808}" type="presOf" srcId="{C7C6293B-7313-4E5F-8978-6F9642E6AB33}" destId="{00A99C6C-ECC1-4608-89A9-485824F7B1E6}" srcOrd="0" destOrd="0" presId="urn:microsoft.com/office/officeart/2005/8/layout/hierarchy1"/>
    <dgm:cxn modelId="{7D6FC0B4-9C8B-44EB-BA15-A81A07C064B2}" type="presOf" srcId="{7A68CD19-777E-440B-B9F1-9BAA6DBA289A}" destId="{F574E8FE-3AEE-474E-A216-6A15832B7C84}" srcOrd="0" destOrd="0" presId="urn:microsoft.com/office/officeart/2005/8/layout/hierarchy1"/>
    <dgm:cxn modelId="{63AF59F5-E668-4D14-9A9E-56399EC994FE}" type="presOf" srcId="{79B7F34A-5016-4A1F-813F-9B0D4ACD14A3}" destId="{0A501BA2-0EF8-4E6A-99FD-47715254DDC3}" srcOrd="0" destOrd="0" presId="urn:microsoft.com/office/officeart/2005/8/layout/hierarchy1"/>
    <dgm:cxn modelId="{AE040ED2-3268-4058-AE27-A5395F4C4D11}" srcId="{7A68CD19-777E-440B-B9F1-9BAA6DBA289A}" destId="{39926EE6-3DC7-40F5-8489-1BCCCB181CA4}" srcOrd="1" destOrd="0" parTransId="{056F2F57-2065-4333-B2AF-5AEBF6ED9E79}" sibTransId="{CC935D3C-CD1B-4DEB-97BD-4BBB00A24D8F}"/>
    <dgm:cxn modelId="{D575E78C-53BF-468A-889B-F2043DEE43B5}" type="presOf" srcId="{056F2F57-2065-4333-B2AF-5AEBF6ED9E79}" destId="{A93EB756-F1F7-4C55-8721-D73E1ABC055F}" srcOrd="0" destOrd="0" presId="urn:microsoft.com/office/officeart/2005/8/layout/hierarchy1"/>
    <dgm:cxn modelId="{8C050B74-B774-4ED6-9134-7C023336D593}" type="presOf" srcId="{39926EE6-3DC7-40F5-8489-1BCCCB181CA4}" destId="{6D685E14-6BCF-4A9C-8F61-97AA18758631}" srcOrd="0" destOrd="0" presId="urn:microsoft.com/office/officeart/2005/8/layout/hierarchy1"/>
    <dgm:cxn modelId="{5D0359E3-9717-4829-8B31-B8B1256F16D1}" type="presParOf" srcId="{DE6C1260-4C0F-4542-A8EF-4A893A0C85C7}" destId="{596E7964-3DFE-48D2-9709-F3AE2B47C900}" srcOrd="0" destOrd="0" presId="urn:microsoft.com/office/officeart/2005/8/layout/hierarchy1"/>
    <dgm:cxn modelId="{7DFF5285-2C62-462B-94E2-C6F83815744C}" type="presParOf" srcId="{596E7964-3DFE-48D2-9709-F3AE2B47C900}" destId="{24FE0A9A-638E-401E-B181-E3B33026C7CA}" srcOrd="0" destOrd="0" presId="urn:microsoft.com/office/officeart/2005/8/layout/hierarchy1"/>
    <dgm:cxn modelId="{D98B1068-D43D-4819-B7F5-08F8F604BCCE}" type="presParOf" srcId="{24FE0A9A-638E-401E-B181-E3B33026C7CA}" destId="{45930685-8D2B-40CD-B84B-944F5E9AA2EF}" srcOrd="0" destOrd="0" presId="urn:microsoft.com/office/officeart/2005/8/layout/hierarchy1"/>
    <dgm:cxn modelId="{1DEC3BE6-A1FB-41F8-84F9-9D96F75FEEE5}" type="presParOf" srcId="{24FE0A9A-638E-401E-B181-E3B33026C7CA}" destId="{00A99C6C-ECC1-4608-89A9-485824F7B1E6}" srcOrd="1" destOrd="0" presId="urn:microsoft.com/office/officeart/2005/8/layout/hierarchy1"/>
    <dgm:cxn modelId="{FCAA2724-82A1-4952-AED5-54CCB0D1F093}" type="presParOf" srcId="{596E7964-3DFE-48D2-9709-F3AE2B47C900}" destId="{17001AD4-5E86-48DF-918F-FC041B5034D7}" srcOrd="1" destOrd="0" presId="urn:microsoft.com/office/officeart/2005/8/layout/hierarchy1"/>
    <dgm:cxn modelId="{466C7472-281C-4BAE-98C5-7C2FBFD23D86}" type="presParOf" srcId="{17001AD4-5E86-48DF-918F-FC041B5034D7}" destId="{3F47B71B-8A25-4ECC-B4AA-43030524865B}" srcOrd="0" destOrd="0" presId="urn:microsoft.com/office/officeart/2005/8/layout/hierarchy1"/>
    <dgm:cxn modelId="{36125A0F-286E-4A08-AA1F-D4A17FFDC043}" type="presParOf" srcId="{17001AD4-5E86-48DF-918F-FC041B5034D7}" destId="{1321AD3B-78D7-4DF4-9975-7305FC9F1505}" srcOrd="1" destOrd="0" presId="urn:microsoft.com/office/officeart/2005/8/layout/hierarchy1"/>
    <dgm:cxn modelId="{6C89A04F-E18D-4058-88DF-A2739576E316}" type="presParOf" srcId="{1321AD3B-78D7-4DF4-9975-7305FC9F1505}" destId="{AA5322A5-B6F9-459D-AA9F-59E0299F6D2D}" srcOrd="0" destOrd="0" presId="urn:microsoft.com/office/officeart/2005/8/layout/hierarchy1"/>
    <dgm:cxn modelId="{464E6C8F-0116-46B0-9F11-07CF0CA0EC2B}" type="presParOf" srcId="{AA5322A5-B6F9-459D-AA9F-59E0299F6D2D}" destId="{6344C5D8-182C-4A1A-BEC8-6A608FA202FD}" srcOrd="0" destOrd="0" presId="urn:microsoft.com/office/officeart/2005/8/layout/hierarchy1"/>
    <dgm:cxn modelId="{DD331824-0377-400E-93AB-AC34C0FC42F8}" type="presParOf" srcId="{AA5322A5-B6F9-459D-AA9F-59E0299F6D2D}" destId="{F574E8FE-3AEE-474E-A216-6A15832B7C84}" srcOrd="1" destOrd="0" presId="urn:microsoft.com/office/officeart/2005/8/layout/hierarchy1"/>
    <dgm:cxn modelId="{CCA0CA37-C996-4536-8683-2C7BDC590B78}" type="presParOf" srcId="{1321AD3B-78D7-4DF4-9975-7305FC9F1505}" destId="{0140E341-ABF6-4A68-8F58-74B0285E0E8D}" srcOrd="1" destOrd="0" presId="urn:microsoft.com/office/officeart/2005/8/layout/hierarchy1"/>
    <dgm:cxn modelId="{BC493944-DA0B-48EF-9FCB-5143D8D6E699}" type="presParOf" srcId="{0140E341-ABF6-4A68-8F58-74B0285E0E8D}" destId="{333D2703-B5E9-47AD-9817-BF9A6D925E24}" srcOrd="0" destOrd="0" presId="urn:microsoft.com/office/officeart/2005/8/layout/hierarchy1"/>
    <dgm:cxn modelId="{5020FF11-E99B-498B-B39F-EB77144638CC}" type="presParOf" srcId="{0140E341-ABF6-4A68-8F58-74B0285E0E8D}" destId="{22631778-51A3-4E4C-BB7C-D0EDACF2B9B4}" srcOrd="1" destOrd="0" presId="urn:microsoft.com/office/officeart/2005/8/layout/hierarchy1"/>
    <dgm:cxn modelId="{A4158451-87B5-4CB8-A18C-1A60B2B3D122}" type="presParOf" srcId="{22631778-51A3-4E4C-BB7C-D0EDACF2B9B4}" destId="{D4475BDE-BCD8-4D24-8EC6-23CA1CC3F49C}" srcOrd="0" destOrd="0" presId="urn:microsoft.com/office/officeart/2005/8/layout/hierarchy1"/>
    <dgm:cxn modelId="{A53E09BE-7F18-4523-9C5E-957DA69B4FFE}" type="presParOf" srcId="{D4475BDE-BCD8-4D24-8EC6-23CA1CC3F49C}" destId="{ADAE9B80-1047-413A-AB0D-7E8F5463C5CD}" srcOrd="0" destOrd="0" presId="urn:microsoft.com/office/officeart/2005/8/layout/hierarchy1"/>
    <dgm:cxn modelId="{EA9E49FC-D909-44B3-A764-A01C3BEE3D4B}" type="presParOf" srcId="{D4475BDE-BCD8-4D24-8EC6-23CA1CC3F49C}" destId="{24E4D1EA-2D7B-4D79-BC7C-00C313E6F496}" srcOrd="1" destOrd="0" presId="urn:microsoft.com/office/officeart/2005/8/layout/hierarchy1"/>
    <dgm:cxn modelId="{EA9202F2-0BB6-4878-9D82-22F40D0CF8E3}" type="presParOf" srcId="{22631778-51A3-4E4C-BB7C-D0EDACF2B9B4}" destId="{12AE228A-6865-4108-AFD7-45D553066761}" srcOrd="1" destOrd="0" presId="urn:microsoft.com/office/officeart/2005/8/layout/hierarchy1"/>
    <dgm:cxn modelId="{764E6EE2-3E24-4AE4-AE0E-E82EFD6F48EF}" type="presParOf" srcId="{0140E341-ABF6-4A68-8F58-74B0285E0E8D}" destId="{A93EB756-F1F7-4C55-8721-D73E1ABC055F}" srcOrd="2" destOrd="0" presId="urn:microsoft.com/office/officeart/2005/8/layout/hierarchy1"/>
    <dgm:cxn modelId="{C5702C23-9E8C-4F27-B0B9-D4B166E7D4DE}" type="presParOf" srcId="{0140E341-ABF6-4A68-8F58-74B0285E0E8D}" destId="{EDD7CCF7-6EA3-4EB7-A89E-D9130227AB50}" srcOrd="3" destOrd="0" presId="urn:microsoft.com/office/officeart/2005/8/layout/hierarchy1"/>
    <dgm:cxn modelId="{EC42F4C7-8B70-48F9-9A1E-A24F865C0482}" type="presParOf" srcId="{EDD7CCF7-6EA3-4EB7-A89E-D9130227AB50}" destId="{31CEE881-317C-43A0-A23A-D51C6C887AAC}" srcOrd="0" destOrd="0" presId="urn:microsoft.com/office/officeart/2005/8/layout/hierarchy1"/>
    <dgm:cxn modelId="{0CD4D8E4-7A74-428A-B4CB-0B91091A3816}" type="presParOf" srcId="{31CEE881-317C-43A0-A23A-D51C6C887AAC}" destId="{10B46FAA-4199-4536-B74D-21964D7F0CC6}" srcOrd="0" destOrd="0" presId="urn:microsoft.com/office/officeart/2005/8/layout/hierarchy1"/>
    <dgm:cxn modelId="{C68B9696-BFEE-4699-B24C-54B3782C076F}" type="presParOf" srcId="{31CEE881-317C-43A0-A23A-D51C6C887AAC}" destId="{6D685E14-6BCF-4A9C-8F61-97AA18758631}" srcOrd="1" destOrd="0" presId="urn:microsoft.com/office/officeart/2005/8/layout/hierarchy1"/>
    <dgm:cxn modelId="{89724C7D-F6A6-40BB-A2DE-63666CF3F6CF}" type="presParOf" srcId="{EDD7CCF7-6EA3-4EB7-A89E-D9130227AB50}" destId="{0E8C43F0-81A5-46F6-AB82-8755913E8C33}" srcOrd="1" destOrd="0" presId="urn:microsoft.com/office/officeart/2005/8/layout/hierarchy1"/>
    <dgm:cxn modelId="{1C87169E-118A-42AD-9798-C6E4D46A7097}" type="presParOf" srcId="{17001AD4-5E86-48DF-918F-FC041B5034D7}" destId="{0A501BA2-0EF8-4E6A-99FD-47715254DDC3}" srcOrd="2" destOrd="0" presId="urn:microsoft.com/office/officeart/2005/8/layout/hierarchy1"/>
    <dgm:cxn modelId="{B9F4E6EB-C583-4D31-8B4B-334DE741977C}" type="presParOf" srcId="{17001AD4-5E86-48DF-918F-FC041B5034D7}" destId="{F1E07C41-8F2D-4DB4-944F-18145629F569}" srcOrd="3" destOrd="0" presId="urn:microsoft.com/office/officeart/2005/8/layout/hierarchy1"/>
    <dgm:cxn modelId="{CD57E109-6C2E-4C43-BDD2-F8A484693261}" type="presParOf" srcId="{F1E07C41-8F2D-4DB4-944F-18145629F569}" destId="{B956FDB5-4A05-4A0B-A534-61695C814250}" srcOrd="0" destOrd="0" presId="urn:microsoft.com/office/officeart/2005/8/layout/hierarchy1"/>
    <dgm:cxn modelId="{91AFCA3D-5A88-4B41-B2BE-52B4268B5763}" type="presParOf" srcId="{B956FDB5-4A05-4A0B-A534-61695C814250}" destId="{71793826-C46C-4067-B0B5-9E506732976D}" srcOrd="0" destOrd="0" presId="urn:microsoft.com/office/officeart/2005/8/layout/hierarchy1"/>
    <dgm:cxn modelId="{9CACA106-ABF4-4418-A506-1D3B044F281C}" type="presParOf" srcId="{B956FDB5-4A05-4A0B-A534-61695C814250}" destId="{3514DA8E-377D-4C6E-8B9A-94AA09A4CD28}" srcOrd="1" destOrd="0" presId="urn:microsoft.com/office/officeart/2005/8/layout/hierarchy1"/>
    <dgm:cxn modelId="{803C5A79-EF09-427E-AF28-D520613AA6F8}" type="presParOf" srcId="{F1E07C41-8F2D-4DB4-944F-18145629F569}" destId="{C2D2284E-64D1-44F0-9DB1-DFBA94EB9C8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01BA2-0EF8-4E6A-99FD-47715254DDC3}">
      <dsp:nvSpPr>
        <dsp:cNvPr id="0" name=""/>
        <dsp:cNvSpPr/>
      </dsp:nvSpPr>
      <dsp:spPr>
        <a:xfrm>
          <a:off x="5520947" y="1303265"/>
          <a:ext cx="2023875" cy="346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875"/>
              </a:lnTo>
              <a:lnTo>
                <a:pt x="2023875" y="235875"/>
              </a:lnTo>
              <a:lnTo>
                <a:pt x="2023875" y="3461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EB756-F1F7-4C55-8721-D73E1ABC055F}">
      <dsp:nvSpPr>
        <dsp:cNvPr id="0" name=""/>
        <dsp:cNvSpPr/>
      </dsp:nvSpPr>
      <dsp:spPr>
        <a:xfrm>
          <a:off x="3497072" y="2405119"/>
          <a:ext cx="1565630" cy="346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875"/>
              </a:lnTo>
              <a:lnTo>
                <a:pt x="1565630" y="235875"/>
              </a:lnTo>
              <a:lnTo>
                <a:pt x="1565630" y="3461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D2703-B5E9-47AD-9817-BF9A6D925E24}">
      <dsp:nvSpPr>
        <dsp:cNvPr id="0" name=""/>
        <dsp:cNvSpPr/>
      </dsp:nvSpPr>
      <dsp:spPr>
        <a:xfrm>
          <a:off x="1434268" y="2405119"/>
          <a:ext cx="2062803" cy="346127"/>
        </a:xfrm>
        <a:custGeom>
          <a:avLst/>
          <a:gdLst/>
          <a:ahLst/>
          <a:cxnLst/>
          <a:rect l="0" t="0" r="0" b="0"/>
          <a:pathLst>
            <a:path>
              <a:moveTo>
                <a:pt x="2062803" y="0"/>
              </a:moveTo>
              <a:lnTo>
                <a:pt x="2062803" y="235875"/>
              </a:lnTo>
              <a:lnTo>
                <a:pt x="0" y="235875"/>
              </a:lnTo>
              <a:lnTo>
                <a:pt x="0" y="3461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47B71B-8A25-4ECC-B4AA-43030524865B}">
      <dsp:nvSpPr>
        <dsp:cNvPr id="0" name=""/>
        <dsp:cNvSpPr/>
      </dsp:nvSpPr>
      <dsp:spPr>
        <a:xfrm>
          <a:off x="3497072" y="1303265"/>
          <a:ext cx="2023875" cy="346127"/>
        </a:xfrm>
        <a:custGeom>
          <a:avLst/>
          <a:gdLst/>
          <a:ahLst/>
          <a:cxnLst/>
          <a:rect l="0" t="0" r="0" b="0"/>
          <a:pathLst>
            <a:path>
              <a:moveTo>
                <a:pt x="2023875" y="0"/>
              </a:moveTo>
              <a:lnTo>
                <a:pt x="2023875" y="235875"/>
              </a:lnTo>
              <a:lnTo>
                <a:pt x="0" y="235875"/>
              </a:lnTo>
              <a:lnTo>
                <a:pt x="0" y="34612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30685-8D2B-40CD-B84B-944F5E9AA2EF}">
      <dsp:nvSpPr>
        <dsp:cNvPr id="0" name=""/>
        <dsp:cNvSpPr/>
      </dsp:nvSpPr>
      <dsp:spPr>
        <a:xfrm>
          <a:off x="4087552" y="547537"/>
          <a:ext cx="2866789" cy="755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A99C6C-ECC1-4608-89A9-485824F7B1E6}">
      <dsp:nvSpPr>
        <dsp:cNvPr id="0" name=""/>
        <dsp:cNvSpPr/>
      </dsp:nvSpPr>
      <dsp:spPr>
        <a:xfrm>
          <a:off x="4219788" y="673161"/>
          <a:ext cx="2866789" cy="7557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Модели организации уроков технологии</a:t>
          </a:r>
          <a:endParaRPr lang="ru-RU" sz="2000" kern="1200" dirty="0"/>
        </a:p>
      </dsp:txBody>
      <dsp:txXfrm>
        <a:off x="4241922" y="695295"/>
        <a:ext cx="2822521" cy="711459"/>
      </dsp:txXfrm>
    </dsp:sp>
    <dsp:sp modelId="{6344C5D8-182C-4A1A-BEC8-6A608FA202FD}">
      <dsp:nvSpPr>
        <dsp:cNvPr id="0" name=""/>
        <dsp:cNvSpPr/>
      </dsp:nvSpPr>
      <dsp:spPr>
        <a:xfrm>
          <a:off x="1605432" y="1649392"/>
          <a:ext cx="3783278" cy="755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74E8FE-3AEE-474E-A216-6A15832B7C84}">
      <dsp:nvSpPr>
        <dsp:cNvPr id="0" name=""/>
        <dsp:cNvSpPr/>
      </dsp:nvSpPr>
      <dsp:spPr>
        <a:xfrm>
          <a:off x="1737668" y="1775016"/>
          <a:ext cx="3783278" cy="7557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Локальная модель</a:t>
          </a:r>
          <a:endParaRPr lang="ru-RU" sz="2000" kern="1200" dirty="0"/>
        </a:p>
      </dsp:txBody>
      <dsp:txXfrm>
        <a:off x="1759802" y="1797150"/>
        <a:ext cx="3739010" cy="711459"/>
      </dsp:txXfrm>
    </dsp:sp>
    <dsp:sp modelId="{ADAE9B80-1047-413A-AB0D-7E8F5463C5CD}">
      <dsp:nvSpPr>
        <dsp:cNvPr id="0" name=""/>
        <dsp:cNvSpPr/>
      </dsp:nvSpPr>
      <dsp:spPr>
        <a:xfrm>
          <a:off x="873" y="2751246"/>
          <a:ext cx="2866789" cy="755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E4D1EA-2D7B-4D79-BC7C-00C313E6F496}">
      <dsp:nvSpPr>
        <dsp:cNvPr id="0" name=""/>
        <dsp:cNvSpPr/>
      </dsp:nvSpPr>
      <dsp:spPr>
        <a:xfrm>
          <a:off x="133109" y="2876870"/>
          <a:ext cx="2866789" cy="7557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Универсальная локальная модель</a:t>
          </a:r>
          <a:endParaRPr lang="ru-RU" sz="2000" kern="1200" dirty="0"/>
        </a:p>
      </dsp:txBody>
      <dsp:txXfrm>
        <a:off x="155243" y="2899004"/>
        <a:ext cx="2822521" cy="711459"/>
      </dsp:txXfrm>
    </dsp:sp>
    <dsp:sp modelId="{10B46FAA-4199-4536-B74D-21964D7F0CC6}">
      <dsp:nvSpPr>
        <dsp:cNvPr id="0" name=""/>
        <dsp:cNvSpPr/>
      </dsp:nvSpPr>
      <dsp:spPr>
        <a:xfrm>
          <a:off x="3132134" y="2751246"/>
          <a:ext cx="3861136" cy="755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685E14-6BCF-4A9C-8F61-97AA18758631}">
      <dsp:nvSpPr>
        <dsp:cNvPr id="0" name=""/>
        <dsp:cNvSpPr/>
      </dsp:nvSpPr>
      <dsp:spPr>
        <a:xfrm>
          <a:off x="3264370" y="2876870"/>
          <a:ext cx="3861136" cy="7557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Профильная локальная модель</a:t>
          </a:r>
          <a:endParaRPr lang="ru-RU" sz="2000" b="1" kern="1200" dirty="0"/>
        </a:p>
      </dsp:txBody>
      <dsp:txXfrm>
        <a:off x="3286504" y="2899004"/>
        <a:ext cx="3816868" cy="711459"/>
      </dsp:txXfrm>
    </dsp:sp>
    <dsp:sp modelId="{71793826-C46C-4067-B0B5-9E506732976D}">
      <dsp:nvSpPr>
        <dsp:cNvPr id="0" name=""/>
        <dsp:cNvSpPr/>
      </dsp:nvSpPr>
      <dsp:spPr>
        <a:xfrm>
          <a:off x="5653183" y="1649392"/>
          <a:ext cx="3783278" cy="755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514DA8E-377D-4C6E-8B9A-94AA09A4CD28}">
      <dsp:nvSpPr>
        <dsp:cNvPr id="0" name=""/>
        <dsp:cNvSpPr/>
      </dsp:nvSpPr>
      <dsp:spPr>
        <a:xfrm>
          <a:off x="5785418" y="1775016"/>
          <a:ext cx="3783278" cy="7557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Сетевая модель</a:t>
          </a:r>
          <a:endParaRPr lang="ru-RU" sz="2000" kern="1200" dirty="0"/>
        </a:p>
      </dsp:txBody>
      <dsp:txXfrm>
        <a:off x="5807552" y="1797150"/>
        <a:ext cx="3739010" cy="711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62F2F-8867-46D3-B20E-C781244F26B0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EBA32-1118-4F02-B6C1-D16580288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1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Драйверы модернизации технологического образования в РФ.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Технология в основной школе: почему ее должен знать каждый?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Ресурсы издательства "Просвещения" в помощь учителю технологии.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Профориентация для подростков поколения «Z»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90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понимать общие правила создания предметов рукотворного мира: соответствие изделия обстановке, удобство (функциональность), прочность, эстетическую выразительность - и руководствоваться ими в практической деятельности;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планировать и выполнять практическое задание (практическую работу) с опорой на инструкционную карту; при необходимости вносить коррективы в выполняемые действия;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 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ЧТО?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на основе полученных представлений о многообразии материалов, их видах, свойствах, происхождении, практическом применении в жизни </a:t>
            </a:r>
            <a:r>
              <a:rPr lang="ru-RU" sz="1200" b="1" i="1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осознанно подбирать доступные в обработке материалы</a:t>
            </a:r>
            <a:r>
              <a:rPr lang="ru-RU" sz="12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для изделий по декоративно-художественным и конструктивным свойствам в соответствии с поставленной задачей;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b="1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КАК?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b="1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отбирать и выполнять</a:t>
            </a:r>
            <a:r>
              <a:rPr lang="ru-RU" sz="12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в зависимости от свойств освоенных материалов оптимальные и </a:t>
            </a:r>
            <a:r>
              <a:rPr lang="ru-RU" sz="1200" b="1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доступные технологические приемы</a:t>
            </a:r>
            <a:r>
              <a:rPr lang="ru-RU" sz="12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их ручной обработки (при разметке деталей, их выделении из заготовки, формообразовании, сборке и отделке изделия);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b="1" dirty="0" smtClean="0">
                <a:effectLst/>
                <a:latin typeface="+mn-lt"/>
                <a:ea typeface="Calibri"/>
                <a:cs typeface="Times New Roman"/>
              </a:rPr>
              <a:t>ЧЕМ?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применять прием</a:t>
            </a:r>
            <a:r>
              <a:rPr lang="ru-RU" sz="1200" b="1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ы рациональной безопасной работы ручными инструментами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: чертежными (линейка, угольник, циркуль), режущими (ножницы) и колющими (швейная игла);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выполнять символические действия моделирования и преобразования модели и работать с простейшей технической документацией: </a:t>
            </a:r>
            <a:r>
              <a:rPr lang="ru-RU" sz="1200" dirty="0" smtClean="0">
                <a:solidFill>
                  <a:srgbClr val="FF0000"/>
                </a:solidFill>
                <a:effectLst/>
                <a:latin typeface="+mn-lt"/>
                <a:ea typeface="Calibri"/>
                <a:cs typeface="Times New Roman"/>
              </a:rPr>
              <a:t>распознавать простейшие чертежи и эскизы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, читать их и выполнять разметку с опорой на них; изготавливать плоскостные и объемные изделия по простейшим чертежам, эскизам, схемам, рисункам;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отбирать и выстраивать оптимальную технологическую последовательность реализации собственного или предложенного учителем замысла;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анализировать устройство изделия: выделять детали, их форму, определять взаимное расположение, виды соединения деталей;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решать простейшие задачи конструктивного характера по изменению вида и способа соединения деталей: на достраивание, придание новых свойств конструкции;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изготавливать несложные конструкции изделий по рисунку, простейшему чертежу или эскизу, образцу и доступным заданным условиям;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соотносить объемную конструкцию, основанную на правильных геометрических формах, с изображениями их разверток.</a:t>
            </a:r>
            <a:endParaRPr lang="ru-RU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012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 5 направлено на проверку умения составлять технологическую карту изготовления какого-либо изделия.</a:t>
            </a:r>
          </a:p>
          <a:p>
            <a:endParaRPr lang="ru-RU" dirty="0" smtClean="0"/>
          </a:p>
          <a:p>
            <a:r>
              <a:rPr lang="ru-RU" dirty="0" smtClean="0"/>
              <a:t>Максимальный балл 3</a:t>
            </a:r>
          </a:p>
          <a:p>
            <a:r>
              <a:rPr lang="ru-RU" dirty="0" smtClean="0"/>
              <a:t>Правильно указано большинство материалов 1б</a:t>
            </a:r>
          </a:p>
          <a:p>
            <a:r>
              <a:rPr lang="ru-RU" dirty="0" smtClean="0"/>
              <a:t>Названы все основные этапы / действия по изготовлению поделки 2б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82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</a:t>
            </a:r>
            <a:r>
              <a:rPr lang="ru-RU" baseline="0" dirty="0" smtClean="0"/>
              <a:t> </a:t>
            </a:r>
            <a:r>
              <a:rPr lang="ru-RU" dirty="0" smtClean="0"/>
              <a:t>10 проверяет умения разрабатывать материальный продукт по заданным параметрам: анализ деталей, описание последовательности изготовления изделия.</a:t>
            </a:r>
          </a:p>
          <a:p>
            <a:endParaRPr lang="ru-RU" dirty="0" smtClean="0"/>
          </a:p>
          <a:p>
            <a:r>
              <a:rPr lang="ru-RU" dirty="0" smtClean="0"/>
              <a:t>Максимальный балл 5</a:t>
            </a:r>
          </a:p>
          <a:p>
            <a:r>
              <a:rPr lang="ru-RU" dirty="0" smtClean="0"/>
              <a:t>Правильно определён номер модели 1б</a:t>
            </a:r>
          </a:p>
          <a:p>
            <a:r>
              <a:rPr lang="ru-RU" dirty="0" smtClean="0"/>
              <a:t>Правильно указаны все номера деталей 2б</a:t>
            </a:r>
          </a:p>
          <a:p>
            <a:r>
              <a:rPr lang="ru-RU" dirty="0" smtClean="0"/>
              <a:t>Правильно указаны все этапы сборки / основные действия 2б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056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 3 предполагает проверку умения читать схему изготовления изделия, соотносить технологические карты с готовым изделием.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Задание 4 проверяет понимание правил безопасного обращения с материалами и инструментами, используемыми для изготовления различных изделий.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20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Задания 1, 7 и 8 проверяют понимание свойств различных материалов. </a:t>
            </a:r>
          </a:p>
          <a:p>
            <a:endParaRPr lang="ru-RU" dirty="0" smtClean="0"/>
          </a:p>
          <a:p>
            <a:r>
              <a:rPr lang="ru-RU" dirty="0" smtClean="0"/>
              <a:t>Задания 1 и 8 предполагают сравнение свойств материалов, используемых для изготовления изделий</a:t>
            </a:r>
          </a:p>
          <a:p>
            <a:endParaRPr lang="ru-RU" dirty="0" smtClean="0"/>
          </a:p>
          <a:p>
            <a:r>
              <a:rPr lang="ru-RU" dirty="0" smtClean="0"/>
              <a:t>Задание 7 – оценку свойств материалов в контексте возможностей использования определенной технологии изготовления изделия.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384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«Современная школа» предполагает внедрение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новых методов и образовательных технологий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педагогических и информационных, – которые способствуют: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вовлечению учащихся в учебный процесс, повышению их мотивации,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получению прочных базовых знаний и умений,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формированию умения применять полученные знания в жизни на благо обществу.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Иными словами, современная школа – это такая школа, в которой широко используются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практики развивающего обучения: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создание учебных ситуаций,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инициирующих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учебную деятельность учащихся,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мотивирующих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их на учебную деятельность;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учение в общении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учебное сотрудничество),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задания на работу в парах и малых группах;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поисковая активность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задания поискового характера, учебные исследования, проекты;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оценочная самостоятельность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школьников, задания на само-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взаимооценку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эти практики широко представлены в учебниках «Просвещения».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2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Helvetica Light"/>
              </a:rPr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3587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«Современная школа» предполагает внедрение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новых методов и образовательных технологий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педагогических и информационных, – которые способствуют: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вовлечению учащихся в учебный процесс, повышению их мотивации,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получению прочных базовых знаний и умений,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формированию умения применять полученные знания в жизни на благо обществу.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Иными словами, современная школа – это такая школа, в которой широко используются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практики развивающего обучения: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создание учебных ситуаций,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инициирующих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учебную деятельность учащихся,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мотивирующих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их на учебную деятельность;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учение в общении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учебное сотрудничество),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задания на работу в парах и малых группах;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поисковая активность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задания поискового характера, учебные исследования, проекты;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оценочная самостоятельность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школьников, задания на само-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взаимооценку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эти практики широко представлены в учебниках «Просвещения».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2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Helvetica Light"/>
              </a:rPr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3587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 smtClean="0"/>
              <a:t>Пятый детский технопарк откроется в Ханты-Мансийском автономном округе </a:t>
            </a:r>
            <a:r>
              <a:rPr lang="ru-RU" dirty="0" smtClean="0"/>
              <a:t>с началом нового учебного года, сообщает в четверг региональный департамент общественных и внешних связей.</a:t>
            </a:r>
          </a:p>
          <a:p>
            <a:r>
              <a:rPr lang="ru-RU" dirty="0" smtClean="0"/>
              <a:t>Ранее "</a:t>
            </a:r>
            <a:r>
              <a:rPr lang="ru-RU" dirty="0" err="1" smtClean="0"/>
              <a:t>Кванториумы</a:t>
            </a:r>
            <a:r>
              <a:rPr lang="ru-RU" dirty="0" smtClean="0"/>
              <a:t>" появились в </a:t>
            </a:r>
            <a:endParaRPr lang="en-US" dirty="0" smtClean="0"/>
          </a:p>
          <a:p>
            <a:pPr marL="228600" indent="-228600">
              <a:buAutoNum type="arabicParenR"/>
            </a:pPr>
            <a:r>
              <a:rPr lang="ru-RU" dirty="0" smtClean="0"/>
              <a:t>Нефтеюганске</a:t>
            </a:r>
            <a:endParaRPr lang="en-US" dirty="0" smtClean="0"/>
          </a:p>
          <a:p>
            <a:pPr marL="228600" indent="-228600">
              <a:buAutoNum type="arabicParenR"/>
            </a:pPr>
            <a:r>
              <a:rPr lang="ru-RU" dirty="0" smtClean="0"/>
              <a:t>Ханты-Мансийске</a:t>
            </a:r>
            <a:endParaRPr lang="en-US" dirty="0" smtClean="0"/>
          </a:p>
          <a:p>
            <a:pPr marL="228600" indent="-228600">
              <a:buAutoNum type="arabicParenR"/>
            </a:pPr>
            <a:r>
              <a:rPr lang="ru-RU" dirty="0" smtClean="0"/>
              <a:t>Сургуте</a:t>
            </a:r>
            <a:endParaRPr lang="en-US" dirty="0" smtClean="0"/>
          </a:p>
          <a:p>
            <a:pPr marL="228600" indent="-228600">
              <a:buAutoNum type="arabicParenR"/>
            </a:pPr>
            <a:r>
              <a:rPr lang="ru-RU" dirty="0" err="1" smtClean="0"/>
              <a:t>Югорске</a:t>
            </a:r>
            <a:endParaRPr lang="en-US" dirty="0" smtClean="0"/>
          </a:p>
          <a:p>
            <a:pPr marL="228600" indent="-228600">
              <a:buAutoNum type="arabicParenR"/>
            </a:pPr>
            <a:r>
              <a:rPr lang="ru-RU" dirty="0" smtClean="0"/>
              <a:t>Детский технопарк в Радужном в четверг посетила глава региона Наталья Комарова в ходе рабочего визита в город.</a:t>
            </a:r>
            <a:endParaRPr lang="en-US" dirty="0" smtClean="0"/>
          </a:p>
          <a:p>
            <a:pPr marL="228600" indent="-228600">
              <a:buAutoNum type="arabicParenR"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Помимо стационарных "</a:t>
            </a:r>
            <a:r>
              <a:rPr lang="ru-RU" dirty="0" err="1" smtClean="0"/>
              <a:t>Кванториумов</a:t>
            </a:r>
            <a:r>
              <a:rPr lang="ru-RU" dirty="0" smtClean="0"/>
              <a:t>" в Югре действует </a:t>
            </a:r>
            <a:r>
              <a:rPr lang="ru-RU" b="1" dirty="0" smtClean="0"/>
              <a:t>один мобильный детский технопарк</a:t>
            </a:r>
            <a:r>
              <a:rPr lang="ru-RU" dirty="0" smtClean="0"/>
              <a:t>. Он появился в конце 2018 года в </a:t>
            </a:r>
            <a:r>
              <a:rPr lang="ru-RU" dirty="0" err="1" smtClean="0"/>
              <a:t>Сургутском</a:t>
            </a:r>
            <a:r>
              <a:rPr lang="ru-RU" dirty="0" smtClean="0"/>
              <a:t> районе.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815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«Современная школа» предполагает внедрение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новых методов и образовательных технологий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педагогических и информационных, – которые способствуют: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вовлечению учащихся в учебный процесс, повышению их мотивации,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получению прочных базовых знаний и умений,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формированию умения применять полученные знания в жизни на благо обществу.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Иными словами, современная школа – это такая школа, в которой широко используются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практики развивающего обучения: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создание учебных ситуаций,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инициирующих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учебную деятельность учащихся,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мотивирующих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их на учебную деятельность;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учение в общении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учебное сотрудничество),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задания на работу в парах и малых группах;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поисковая активность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задания поискового характера, учебные исследования, проекты;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оценочная самостоятельность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школьников, задания на само-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взаимооценку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эти практики широко представлены в учебниках «Просвещения».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2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Helvetica Light"/>
              </a:rPr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358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целях осуществления прорывного научно-технологического и социально-экономического развития Российской  Федерации, повышения уровня жизни граждан, создания комфортных условий для их проживания, а также условий  и возможностей для самореализации и раскрытия таланта каждого человека постановляю:</a:t>
            </a:r>
          </a:p>
          <a:p>
            <a:r>
              <a:rPr lang="ru-RU" dirty="0" smtClean="0"/>
              <a:t>п.5. Правительству РФ при разработке национального проекта в сфере образования исходить из того, что к 2024 г.  необходимо обеспечить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а) достижение следующих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целей и целевых показателей: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обеспечение глобальной конкурентоспособности российского образования, вхождение РФ в число 10 ведущих стран мира по качеству общего образования;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воспитание гармонично развитой и социально ответственной личности на основе духовно-нравственных ценностей народов РФ, исторических и национально-культурных традиций;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б) решение следующих задач: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внедрение на уровнях основного общего и среднего общего образования </a:t>
            </a:r>
            <a:r>
              <a:rPr lang="ru-RU" b="1" dirty="0" smtClean="0"/>
              <a:t>новых методов обучения и воспитания</a:t>
            </a:r>
            <a:r>
              <a:rPr lang="ru-RU" dirty="0" smtClean="0"/>
              <a:t>,  образовательных технологий, обеспечивающих освоение обучающимися базовых навыков и умений, повышение их  мотивации к обучению и вовлеченности в образовательный процесс, а также </a:t>
            </a:r>
            <a:r>
              <a:rPr lang="ru-RU" b="1" dirty="0" smtClean="0"/>
              <a:t>обновление содержания и  совершенствование методов обучения в предметной области "Технология"</a:t>
            </a:r>
            <a:r>
              <a:rPr lang="ru-RU" dirty="0" smtClean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формирование эффективной системы </a:t>
            </a:r>
            <a:r>
              <a:rPr lang="ru-RU" b="1" dirty="0" smtClean="0"/>
              <a:t>выявления, поддержки и развития способностей и талантов у детей и  </a:t>
            </a:r>
            <a:r>
              <a:rPr lang="ru-RU" b="1" dirty="0" err="1" smtClean="0"/>
              <a:t>молодежи</a:t>
            </a:r>
            <a:r>
              <a:rPr lang="ru-RU" dirty="0" smtClean="0"/>
              <a:t>, основанной на принципах справедливости, всеобщности и направленной на самоопределение и  профессиональную ориентацию всех обучающихся;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 smtClean="0"/>
              <a:t>создание современной и безопасной цифровой образовательной среды</a:t>
            </a:r>
            <a:r>
              <a:rPr lang="ru-RU" dirty="0" smtClean="0"/>
              <a:t>, обеспечивающей высокое качество и</a:t>
            </a:r>
            <a:r>
              <a:rPr lang="ru-RU" baseline="0" dirty="0" smtClean="0"/>
              <a:t> </a:t>
            </a:r>
            <a:r>
              <a:rPr lang="ru-RU" dirty="0" smtClean="0"/>
              <a:t>доступность образования всех видов и уровней.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136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«Современная школа» предполагает внедрение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новых методов и образовательных технологий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педагогических и информационных, – которые способствуют: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вовлечению учащихся в учебный процесс, повышению их мотивации,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получению прочных базовых знаний и умений,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формированию умения применять полученные знания в жизни на благо обществу.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Иными словами, современная школа – это такая школа, в которой широко используются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практики развивающего обучения: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создание учебных ситуаций,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инициирующих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учебную деятельность учащихся,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мотивирующих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их на учебную деятельность;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учение в общении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учебное сотрудничество),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задания на работу в парах и малых группах;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поисковая активность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задания поискового характера, учебные исследования, проекты;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оценочная самостоятельность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школьников, задания на само-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взаимооценку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эти практики широко представлены в учебниках «Просвещения».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2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Helvetica Light"/>
              </a:rPr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3587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Первая версия Концепции была негативно встречена сообществом педагогов технологического образования, в первую очередь по причине </a:t>
            </a:r>
            <a:r>
              <a:rPr lang="ru-RU" b="1" dirty="0" smtClean="0"/>
              <a:t>преобладания информационных и цифровых технологий </a:t>
            </a:r>
            <a:r>
              <a:rPr lang="ru-RU" dirty="0" smtClean="0"/>
              <a:t>в предлагаемом содержании учебного материала, а также явной нацеленностью </a:t>
            </a:r>
            <a:r>
              <a:rPr lang="ru-RU" b="1" dirty="0" smtClean="0"/>
              <a:t>на объединение предметов технология и информатика </a:t>
            </a:r>
            <a:r>
              <a:rPr lang="ru-RU" dirty="0" smtClean="0"/>
              <a:t>с последующим устранением традиционных разделов для уроков технологии с 60—70-х годов двадцатого века.</a:t>
            </a:r>
          </a:p>
          <a:p>
            <a:r>
              <a:rPr lang="ru-RU" dirty="0" smtClean="0"/>
              <a:t>После многочисленных обсуждений Концепции на научно-практических конференциях, круглых столах, деловых программах крупных мероприятий для общественного обсуждения была представлена вторая версия Концепции развития предметной области «Технология». Обсуждение Концепции проходило с 17 по 31 января 2018 года на платформе «Преобразование».</a:t>
            </a:r>
          </a:p>
          <a:p>
            <a:endParaRPr lang="ru-RU" dirty="0" smtClean="0"/>
          </a:p>
          <a:p>
            <a:r>
              <a:rPr lang="ru-RU" sz="11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Представленный вариант Концепции можно считать в какой-то степени </a:t>
            </a:r>
            <a:r>
              <a:rPr lang="ru-RU" sz="1100" b="1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компромиссным</a:t>
            </a:r>
            <a:r>
              <a:rPr lang="ru-RU" sz="11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между сторонниками </a:t>
            </a:r>
            <a:r>
              <a:rPr lang="ru-RU" sz="1100" b="1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традиционных материальных технологий </a:t>
            </a:r>
            <a:r>
              <a:rPr lang="ru-RU" sz="11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 сторонниками </a:t>
            </a:r>
            <a:r>
              <a:rPr lang="ru-RU" sz="1100" b="1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высоких и перспективных технологий</a:t>
            </a:r>
            <a:r>
              <a:rPr lang="ru-RU" sz="11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учитывает предыдущие предложения и обсуждения.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853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114" dirty="0" smtClean="0">
                <a:solidFill>
                  <a:srgbClr val="171717"/>
                </a:solidFill>
                <a:latin typeface="Arial"/>
                <a:cs typeface="Arial"/>
              </a:rPr>
              <a:t>Целью </a:t>
            </a:r>
            <a:r>
              <a:rPr lang="ru-RU" sz="1200" spc="-55" dirty="0" smtClean="0">
                <a:solidFill>
                  <a:srgbClr val="171717"/>
                </a:solidFill>
                <a:latin typeface="Arial"/>
                <a:cs typeface="Arial"/>
              </a:rPr>
              <a:t>Концепции </a:t>
            </a:r>
            <a:r>
              <a:rPr lang="ru-RU" sz="1200" spc="-114" dirty="0" smtClean="0">
                <a:solidFill>
                  <a:srgbClr val="171717"/>
                </a:solidFill>
                <a:latin typeface="Arial"/>
                <a:cs typeface="Arial"/>
              </a:rPr>
              <a:t>является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создание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условий </a:t>
            </a:r>
            <a:r>
              <a:rPr lang="ru-RU" sz="1200" spc="-95" dirty="0" smtClean="0">
                <a:solidFill>
                  <a:srgbClr val="171717"/>
                </a:solidFill>
                <a:latin typeface="Arial"/>
                <a:cs typeface="Arial"/>
              </a:rPr>
              <a:t>для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формирования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технологической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грамотности</a:t>
            </a:r>
            <a:r>
              <a:rPr lang="ru-RU" sz="1200" spc="-45" dirty="0" smtClean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ru-RU" sz="1200" spc="-25" dirty="0" smtClean="0">
                <a:solidFill>
                  <a:srgbClr val="171717"/>
                </a:solidFill>
                <a:latin typeface="Arial"/>
                <a:cs typeface="Arial"/>
              </a:rPr>
              <a:t>и</a:t>
            </a:r>
            <a:r>
              <a:rPr lang="ru-RU" sz="1200" spc="0" baseline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1200" spc="-55" dirty="0" smtClean="0">
                <a:solidFill>
                  <a:srgbClr val="171717"/>
                </a:solidFill>
                <a:latin typeface="Arial"/>
                <a:cs typeface="Arial"/>
              </a:rPr>
              <a:t>компетенций </a:t>
            </a:r>
            <a:r>
              <a:rPr lang="ru-RU" sz="1200" spc="-85" dirty="0" smtClean="0">
                <a:solidFill>
                  <a:srgbClr val="171717"/>
                </a:solidFill>
                <a:latin typeface="Arial"/>
                <a:cs typeface="Arial"/>
              </a:rPr>
              <a:t>обучающихся,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необходимых </a:t>
            </a:r>
            <a:r>
              <a:rPr lang="ru-RU" sz="1200" spc="-90" dirty="0" smtClean="0">
                <a:solidFill>
                  <a:srgbClr val="171717"/>
                </a:solidFill>
                <a:latin typeface="Arial"/>
                <a:cs typeface="Arial"/>
              </a:rPr>
              <a:t>для </a:t>
            </a:r>
            <a:r>
              <a:rPr lang="ru-RU" sz="1200" spc="-85" dirty="0" smtClean="0">
                <a:solidFill>
                  <a:srgbClr val="171717"/>
                </a:solidFill>
                <a:latin typeface="Arial"/>
                <a:cs typeface="Arial"/>
              </a:rPr>
              <a:t>перехода </a:t>
            </a:r>
            <a:r>
              <a:rPr lang="ru-RU" sz="1200" spc="45" dirty="0" smtClean="0">
                <a:solidFill>
                  <a:srgbClr val="171717"/>
                </a:solidFill>
                <a:latin typeface="Arial"/>
                <a:cs typeface="Arial"/>
              </a:rPr>
              <a:t>к </a:t>
            </a:r>
            <a:r>
              <a:rPr lang="ru-RU" sz="1200" spc="-50" dirty="0" smtClean="0">
                <a:solidFill>
                  <a:srgbClr val="171717"/>
                </a:solidFill>
                <a:latin typeface="Arial"/>
                <a:cs typeface="Arial"/>
              </a:rPr>
              <a:t>новым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приоритетам</a:t>
            </a:r>
            <a:r>
              <a:rPr lang="ru-RU" sz="1200" spc="-325" dirty="0" smtClean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научно-технологического</a:t>
            </a:r>
            <a:r>
              <a:rPr lang="ru-RU" sz="1200" spc="0" baseline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развития </a:t>
            </a:r>
            <a:r>
              <a:rPr lang="ru-RU" sz="1200" spc="-85" dirty="0" smtClean="0">
                <a:solidFill>
                  <a:srgbClr val="171717"/>
                </a:solidFill>
                <a:latin typeface="Arial"/>
                <a:cs typeface="Arial"/>
              </a:rPr>
              <a:t>Российской</a:t>
            </a:r>
            <a:r>
              <a:rPr lang="ru-RU" sz="1200" spc="-145" dirty="0" smtClean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Федерации.</a:t>
            </a:r>
            <a:endParaRPr lang="ru-RU" sz="1200" spc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200" spc="-90" dirty="0" smtClean="0">
              <a:solidFill>
                <a:srgbClr val="17171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90" dirty="0" smtClean="0">
                <a:solidFill>
                  <a:srgbClr val="171717"/>
                </a:solidFill>
                <a:latin typeface="Arial"/>
                <a:cs typeface="Arial"/>
              </a:rPr>
              <a:t>Технологическое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образование </a:t>
            </a:r>
            <a:r>
              <a:rPr lang="ru-RU" sz="1200" spc="-114" dirty="0" smtClean="0">
                <a:solidFill>
                  <a:srgbClr val="171717"/>
                </a:solidFill>
                <a:latin typeface="Arial"/>
                <a:cs typeface="Arial"/>
              </a:rPr>
              <a:t>является </a:t>
            </a:r>
            <a:r>
              <a:rPr lang="ru-RU" sz="1200" spc="-65" dirty="0" smtClean="0">
                <a:solidFill>
                  <a:srgbClr val="171717"/>
                </a:solidFill>
                <a:latin typeface="Arial"/>
                <a:cs typeface="Arial"/>
              </a:rPr>
              <a:t>необходимым </a:t>
            </a:r>
            <a:r>
              <a:rPr lang="ru-RU" sz="1200" spc="-45" dirty="0" smtClean="0">
                <a:solidFill>
                  <a:srgbClr val="171717"/>
                </a:solidFill>
                <a:latin typeface="Arial"/>
                <a:cs typeface="Arial"/>
              </a:rPr>
              <a:t>компонентом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общего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образования, </a:t>
            </a:r>
            <a:r>
              <a:rPr lang="ru-RU" sz="1200" spc="-95" dirty="0" smtClean="0">
                <a:solidFill>
                  <a:srgbClr val="171717"/>
                </a:solidFill>
                <a:latin typeface="Arial"/>
                <a:cs typeface="Arial"/>
              </a:rPr>
              <a:t>предоставляя 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обучающимся </a:t>
            </a:r>
            <a:r>
              <a:rPr lang="ru-RU" sz="1200" spc="-60" dirty="0" smtClean="0">
                <a:solidFill>
                  <a:srgbClr val="171717"/>
                </a:solidFill>
                <a:latin typeface="Arial"/>
                <a:cs typeface="Arial"/>
              </a:rPr>
              <a:t>возможность </a:t>
            </a:r>
            <a:r>
              <a:rPr lang="ru-RU" sz="1200" spc="-65" dirty="0" smtClean="0">
                <a:solidFill>
                  <a:srgbClr val="171717"/>
                </a:solidFill>
                <a:latin typeface="Arial"/>
                <a:cs typeface="Arial"/>
              </a:rPr>
              <a:t>применять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на </a:t>
            </a:r>
            <a:r>
              <a:rPr lang="ru-RU" sz="1200" spc="-50" dirty="0" smtClean="0">
                <a:solidFill>
                  <a:srgbClr val="171717"/>
                </a:solidFill>
                <a:latin typeface="Arial"/>
                <a:cs typeface="Arial"/>
              </a:rPr>
              <a:t>практике </a:t>
            </a:r>
            <a:r>
              <a:rPr lang="ru-RU" sz="1200" spc="-65" dirty="0" smtClean="0">
                <a:solidFill>
                  <a:srgbClr val="171717"/>
                </a:solidFill>
                <a:latin typeface="Arial"/>
                <a:cs typeface="Arial"/>
              </a:rPr>
              <a:t>знания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основ </a:t>
            </a:r>
            <a:r>
              <a:rPr lang="ru-RU" sz="1200" spc="-45" dirty="0" smtClean="0">
                <a:solidFill>
                  <a:srgbClr val="171717"/>
                </a:solidFill>
                <a:latin typeface="Arial"/>
                <a:cs typeface="Arial"/>
              </a:rPr>
              <a:t>наук, </a:t>
            </a:r>
            <a:r>
              <a:rPr lang="ru-RU" sz="1200" spc="-90" dirty="0" smtClean="0">
                <a:solidFill>
                  <a:srgbClr val="171717"/>
                </a:solidFill>
                <a:latin typeface="Arial"/>
                <a:cs typeface="Arial"/>
              </a:rPr>
              <a:t>осваивать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общие </a:t>
            </a:r>
            <a:r>
              <a:rPr lang="ru-RU" sz="1200" spc="-45" dirty="0" smtClean="0">
                <a:solidFill>
                  <a:srgbClr val="171717"/>
                </a:solidFill>
                <a:latin typeface="Arial"/>
                <a:cs typeface="Arial"/>
              </a:rPr>
              <a:t>принципы </a:t>
            </a:r>
            <a:r>
              <a:rPr lang="ru-RU" sz="1200" spc="-25" dirty="0" smtClean="0">
                <a:solidFill>
                  <a:srgbClr val="171717"/>
                </a:solidFill>
                <a:latin typeface="Arial"/>
                <a:cs typeface="Arial"/>
              </a:rPr>
              <a:t>и</a:t>
            </a:r>
            <a:r>
              <a:rPr lang="ru-RU" sz="1200" spc="-25" baseline="0" dirty="0" smtClean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ru-RU" sz="1200" spc="-50" dirty="0" smtClean="0">
                <a:solidFill>
                  <a:srgbClr val="171717"/>
                </a:solidFill>
                <a:latin typeface="Arial"/>
                <a:cs typeface="Arial"/>
              </a:rPr>
              <a:t>конкретные навыки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преобразующей </a:t>
            </a:r>
            <a:r>
              <a:rPr lang="ru-RU" sz="1200" spc="-95" dirty="0" smtClean="0">
                <a:solidFill>
                  <a:srgbClr val="171717"/>
                </a:solidFill>
                <a:latin typeface="Arial"/>
                <a:cs typeface="Arial"/>
              </a:rPr>
              <a:t>деятельности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человека, различные </a:t>
            </a:r>
            <a:r>
              <a:rPr lang="ru-RU" sz="1200" spc="-105" dirty="0" smtClean="0">
                <a:solidFill>
                  <a:srgbClr val="171717"/>
                </a:solidFill>
                <a:latin typeface="Arial"/>
                <a:cs typeface="Arial"/>
              </a:rPr>
              <a:t>формы </a:t>
            </a:r>
            <a:r>
              <a:rPr lang="ru-RU" sz="1200" spc="-65" dirty="0" smtClean="0">
                <a:solidFill>
                  <a:srgbClr val="171717"/>
                </a:solidFill>
                <a:latin typeface="Arial"/>
                <a:cs typeface="Arial"/>
              </a:rPr>
              <a:t>информационной </a:t>
            </a:r>
            <a:r>
              <a:rPr lang="ru-RU" sz="1200" spc="-25" dirty="0" smtClean="0">
                <a:solidFill>
                  <a:srgbClr val="171717"/>
                </a:solidFill>
                <a:latin typeface="Arial"/>
                <a:cs typeface="Arial"/>
              </a:rPr>
              <a:t>и 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материальной </a:t>
            </a:r>
            <a:r>
              <a:rPr lang="ru-RU" sz="1200" spc="-85" dirty="0" smtClean="0">
                <a:solidFill>
                  <a:srgbClr val="171717"/>
                </a:solidFill>
                <a:latin typeface="Arial"/>
                <a:cs typeface="Arial"/>
              </a:rPr>
              <a:t>культуры, </a:t>
            </a:r>
            <a:r>
              <a:rPr lang="ru-RU" sz="1200" spc="-120" dirty="0" smtClean="0">
                <a:solidFill>
                  <a:srgbClr val="171717"/>
                </a:solidFill>
                <a:latin typeface="Arial"/>
                <a:cs typeface="Arial"/>
              </a:rPr>
              <a:t>а </a:t>
            </a:r>
            <a:r>
              <a:rPr lang="ru-RU" sz="1200" spc="-60" dirty="0" smtClean="0">
                <a:solidFill>
                  <a:srgbClr val="171717"/>
                </a:solidFill>
                <a:latin typeface="Arial"/>
                <a:cs typeface="Arial"/>
              </a:rPr>
              <a:t>также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создания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новых </a:t>
            </a:r>
            <a:r>
              <a:rPr lang="ru-RU" sz="1200" spc="-65" dirty="0" smtClean="0">
                <a:solidFill>
                  <a:srgbClr val="171717"/>
                </a:solidFill>
                <a:latin typeface="Arial"/>
                <a:cs typeface="Arial"/>
              </a:rPr>
              <a:t>продуктов </a:t>
            </a:r>
            <a:r>
              <a:rPr lang="ru-RU" sz="1200" spc="-25" dirty="0" smtClean="0">
                <a:solidFill>
                  <a:srgbClr val="171717"/>
                </a:solidFill>
                <a:latin typeface="Arial"/>
                <a:cs typeface="Arial"/>
              </a:rPr>
              <a:t>и</a:t>
            </a:r>
            <a:r>
              <a:rPr lang="ru-RU" sz="1200" spc="-190" dirty="0" smtClean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ru-RU" sz="1200" spc="-95" dirty="0" smtClean="0">
                <a:solidFill>
                  <a:srgbClr val="171717"/>
                </a:solidFill>
                <a:latin typeface="Arial"/>
                <a:cs typeface="Arial"/>
              </a:rPr>
              <a:t>услуг.</a:t>
            </a:r>
            <a:endParaRPr lang="ru-RU" sz="1200" spc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200" spc="-114" dirty="0" smtClean="0">
              <a:solidFill>
                <a:srgbClr val="17171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195" dirty="0" smtClean="0">
                <a:solidFill>
                  <a:srgbClr val="171717"/>
                </a:solidFill>
                <a:latin typeface="Arial"/>
                <a:cs typeface="Arial"/>
              </a:rPr>
              <a:t>В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рамках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освоения </a:t>
            </a:r>
            <a:r>
              <a:rPr lang="ru-RU" sz="1200" spc="-60" dirty="0" smtClean="0">
                <a:solidFill>
                  <a:srgbClr val="171717"/>
                </a:solidFill>
                <a:latin typeface="Arial"/>
                <a:cs typeface="Arial"/>
              </a:rPr>
              <a:t>предметной </a:t>
            </a:r>
            <a:r>
              <a:rPr lang="ru-RU" sz="1200" spc="-95" dirty="0" smtClean="0">
                <a:solidFill>
                  <a:srgbClr val="171717"/>
                </a:solidFill>
                <a:latin typeface="Arial"/>
                <a:cs typeface="Arial"/>
              </a:rPr>
              <a:t>области «Технология»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происходит </a:t>
            </a:r>
            <a:r>
              <a:rPr lang="ru-RU" sz="1200" spc="-65" dirty="0" smtClean="0">
                <a:solidFill>
                  <a:srgbClr val="171717"/>
                </a:solidFill>
                <a:latin typeface="Arial"/>
                <a:cs typeface="Arial"/>
              </a:rPr>
              <a:t>приобретение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базовых </a:t>
            </a:r>
            <a:r>
              <a:rPr lang="ru-RU" sz="1200" spc="-60" dirty="0" smtClean="0">
                <a:solidFill>
                  <a:srgbClr val="171717"/>
                </a:solidFill>
                <a:latin typeface="Arial"/>
                <a:cs typeface="Arial"/>
              </a:rPr>
              <a:t>навыков  </a:t>
            </a:r>
            <a:r>
              <a:rPr lang="ru-RU" sz="1200" spc="-85" dirty="0" smtClean="0">
                <a:solidFill>
                  <a:srgbClr val="171717"/>
                </a:solidFill>
                <a:latin typeface="Arial"/>
                <a:cs typeface="Arial"/>
              </a:rPr>
              <a:t>работы </a:t>
            </a:r>
            <a:r>
              <a:rPr lang="ru-RU" sz="1200" spc="-125" dirty="0" smtClean="0">
                <a:solidFill>
                  <a:srgbClr val="171717"/>
                </a:solidFill>
                <a:latin typeface="Arial"/>
                <a:cs typeface="Arial"/>
              </a:rPr>
              <a:t>с </a:t>
            </a:r>
            <a:r>
              <a:rPr lang="ru-RU" sz="1200" spc="-65" dirty="0" smtClean="0">
                <a:solidFill>
                  <a:srgbClr val="171717"/>
                </a:solidFill>
                <a:latin typeface="Arial"/>
                <a:cs typeface="Arial"/>
              </a:rPr>
              <a:t>современным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технологичным оборудованием, освоение современных технологий, </a:t>
            </a:r>
            <a:r>
              <a:rPr lang="ru-RU" sz="1200" spc="-65" dirty="0" smtClean="0">
                <a:solidFill>
                  <a:srgbClr val="171717"/>
                </a:solidFill>
                <a:latin typeface="Arial"/>
                <a:cs typeface="Arial"/>
              </a:rPr>
              <a:t>знакомство  </a:t>
            </a:r>
            <a:r>
              <a:rPr lang="ru-RU" sz="1200" spc="-120" dirty="0" smtClean="0">
                <a:solidFill>
                  <a:srgbClr val="171717"/>
                </a:solidFill>
                <a:latin typeface="Arial"/>
                <a:cs typeface="Arial"/>
              </a:rPr>
              <a:t>с </a:t>
            </a:r>
            <a:r>
              <a:rPr lang="ru-RU" sz="1200" spc="-35" dirty="0" smtClean="0">
                <a:solidFill>
                  <a:srgbClr val="171717"/>
                </a:solidFill>
                <a:latin typeface="Arial"/>
                <a:cs typeface="Arial"/>
              </a:rPr>
              <a:t>миром </a:t>
            </a:r>
            <a:r>
              <a:rPr lang="ru-RU" sz="1200" spc="-95" dirty="0" smtClean="0">
                <a:solidFill>
                  <a:srgbClr val="171717"/>
                </a:solidFill>
                <a:latin typeface="Arial"/>
                <a:cs typeface="Arial"/>
              </a:rPr>
              <a:t>профессий,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самоопределение </a:t>
            </a:r>
            <a:r>
              <a:rPr lang="ru-RU" sz="1200" spc="-25" dirty="0" smtClean="0">
                <a:solidFill>
                  <a:srgbClr val="171717"/>
                </a:solidFill>
                <a:latin typeface="Arial"/>
                <a:cs typeface="Arial"/>
              </a:rPr>
              <a:t>и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ориентация </a:t>
            </a:r>
            <a:r>
              <a:rPr lang="ru-RU" sz="1200" spc="-90" dirty="0" smtClean="0">
                <a:solidFill>
                  <a:srgbClr val="171717"/>
                </a:solidFill>
                <a:latin typeface="Arial"/>
                <a:cs typeface="Arial"/>
              </a:rPr>
              <a:t>обучающихся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на </a:t>
            </a:r>
            <a:r>
              <a:rPr lang="ru-RU" sz="1200" spc="-95" dirty="0" smtClean="0">
                <a:solidFill>
                  <a:srgbClr val="171717"/>
                </a:solidFill>
                <a:latin typeface="Arial"/>
                <a:cs typeface="Arial"/>
              </a:rPr>
              <a:t>деятельность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в различных  </a:t>
            </a:r>
            <a:r>
              <a:rPr lang="ru-RU" sz="1200" spc="-85" dirty="0" smtClean="0">
                <a:solidFill>
                  <a:srgbClr val="171717"/>
                </a:solidFill>
                <a:latin typeface="Arial"/>
                <a:cs typeface="Arial"/>
              </a:rPr>
              <a:t>социальных </a:t>
            </a:r>
            <a:r>
              <a:rPr lang="ru-RU" sz="1200" spc="-120" dirty="0" smtClean="0">
                <a:solidFill>
                  <a:srgbClr val="171717"/>
                </a:solidFill>
                <a:latin typeface="Arial"/>
                <a:cs typeface="Arial"/>
              </a:rPr>
              <a:t>сферах; </a:t>
            </a:r>
            <a:r>
              <a:rPr lang="ru-RU" sz="1200" spc="-95" dirty="0" smtClean="0">
                <a:solidFill>
                  <a:srgbClr val="171717"/>
                </a:solidFill>
                <a:latin typeface="Arial"/>
                <a:cs typeface="Arial"/>
              </a:rPr>
              <a:t>обеспечивается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преемственность </a:t>
            </a:r>
            <a:r>
              <a:rPr lang="ru-RU" sz="1200" spc="-85" dirty="0" smtClean="0">
                <a:solidFill>
                  <a:srgbClr val="171717"/>
                </a:solidFill>
                <a:latin typeface="Arial"/>
                <a:cs typeface="Arial"/>
              </a:rPr>
              <a:t>перехода </a:t>
            </a:r>
            <a:r>
              <a:rPr lang="ru-RU" sz="1200" spc="-90" dirty="0" smtClean="0">
                <a:solidFill>
                  <a:srgbClr val="171717"/>
                </a:solidFill>
                <a:latin typeface="Arial"/>
                <a:cs typeface="Arial"/>
              </a:rPr>
              <a:t>обучающихся </a:t>
            </a:r>
            <a:r>
              <a:rPr lang="ru-RU" sz="1200" spc="-85" dirty="0" smtClean="0">
                <a:solidFill>
                  <a:srgbClr val="171717"/>
                </a:solidFill>
                <a:latin typeface="Arial"/>
                <a:cs typeface="Arial"/>
              </a:rPr>
              <a:t>от </a:t>
            </a:r>
            <a:r>
              <a:rPr lang="ru-RU" sz="1200" spc="-80" dirty="0" smtClean="0">
                <a:solidFill>
                  <a:srgbClr val="171717"/>
                </a:solidFill>
                <a:latin typeface="Arial"/>
                <a:cs typeface="Arial"/>
              </a:rPr>
              <a:t>общего </a:t>
            </a:r>
            <a:r>
              <a:rPr lang="ru-RU" sz="1200" spc="-70" dirty="0" smtClean="0">
                <a:solidFill>
                  <a:srgbClr val="171717"/>
                </a:solidFill>
                <a:latin typeface="Arial"/>
                <a:cs typeface="Arial"/>
              </a:rPr>
              <a:t>образования </a:t>
            </a:r>
            <a:r>
              <a:rPr lang="ru-RU" sz="1200" spc="45" dirty="0" smtClean="0">
                <a:solidFill>
                  <a:srgbClr val="171717"/>
                </a:solidFill>
                <a:latin typeface="Arial"/>
                <a:cs typeface="Arial"/>
              </a:rPr>
              <a:t>к  </a:t>
            </a:r>
            <a:r>
              <a:rPr lang="ru-RU" sz="1200" spc="-75" dirty="0" smtClean="0">
                <a:solidFill>
                  <a:srgbClr val="171717"/>
                </a:solidFill>
                <a:latin typeface="Arial"/>
                <a:cs typeface="Arial"/>
              </a:rPr>
              <a:t>среднему </a:t>
            </a:r>
            <a:r>
              <a:rPr lang="ru-RU" sz="1200" spc="-85" dirty="0" smtClean="0">
                <a:solidFill>
                  <a:srgbClr val="171717"/>
                </a:solidFill>
                <a:latin typeface="Arial"/>
                <a:cs typeface="Arial"/>
              </a:rPr>
              <a:t>профессиональному, </a:t>
            </a:r>
            <a:r>
              <a:rPr lang="ru-RU" sz="1200" spc="-90" dirty="0" smtClean="0">
                <a:solidFill>
                  <a:srgbClr val="171717"/>
                </a:solidFill>
                <a:latin typeface="Arial"/>
                <a:cs typeface="Arial"/>
              </a:rPr>
              <a:t>высшему</a:t>
            </a:r>
            <a:r>
              <a:rPr lang="ru-RU" sz="1200" spc="-160" dirty="0" smtClean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lang="ru-RU" sz="1200" spc="-65" dirty="0" smtClean="0">
                <a:solidFill>
                  <a:srgbClr val="171717"/>
                </a:solidFill>
                <a:latin typeface="Arial"/>
                <a:cs typeface="Arial"/>
              </a:rPr>
              <a:t>образованию</a:t>
            </a:r>
            <a:endParaRPr lang="ru-RU" sz="1200" dirty="0" smtClean="0">
              <a:latin typeface="Arial"/>
              <a:cs typeface="Arial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2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Helvetica Light"/>
              </a:rPr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7906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эффективной реализации основных задач предметной области «Технология» необходимо:</a:t>
            </a:r>
          </a:p>
          <a:p>
            <a:endParaRPr lang="ru-RU" dirty="0" smtClean="0"/>
          </a:p>
          <a:p>
            <a:r>
              <a:rPr lang="ru-RU" dirty="0" smtClean="0"/>
              <a:t>адаптировать федеральные государственные образовательные стандарты общего образования и примерные основные общеобразовательные программы к новым целям и задачам предметной области «Технология», предусматривая вариативность ее освоения;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09ED-EE88-4895-884C-FFC4209A009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27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«Основы производства» знакомит учащихся с техносферой,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результатом деятельности человека. 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каждого из нас есть желания и потребности и для их удовлетворения нужны потребительские блага. Они производятся посредством труда человека с использованием предметов и средств труда.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чтобы потребители не были разочарованы продуктами труда существуют средства контроля их качества. 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 всем этим и многим другим учащиеся познакомятся в данном модуле.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страницах учебника даётся понятийный аппарат способствующий усвоению технико-конструкторских и технологических понятий. Определения сопровождаются богатым иллюстративным рядом, способствующим визуальному запоминанию определений.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159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изучения теоретического материала и выполнения практических работ учащиеся научатся: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характеризовать основные категории техносферы и производства (предмет труда, средства труда, продукт труда, технологический процесс производства и т.д.)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классифицировать производства и технологии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выполнять технологические операции с использованием изученных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проводить контрольно-измерительные работы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оценивать уровень автоматизации и роботизации производства 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приводить примеры производственных технологий и т.д.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933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любой технологии является техника.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данного модуля учащиеся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познакомятся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только с понятием «Техника», но и ее основными конструктивными элементами: рабочими органами, передаточными механизмами, двигателями и органами управления.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также позволит узнать об автоматизации и роботизации производства.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64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изучат теоретический материал, выполнят практические работы и тем самым научатся: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осознавать роль техники в промышленном производстве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выполнять технологические операции с использованием </a:t>
            </a:r>
            <a:r>
              <a:rPr lang="ru-RU" sz="1200" dirty="0" smtClean="0"/>
              <a:t>ручных не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изготавливать модели передаточных механизмов технических устройств из образовательного конструктора по кинематической схеме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выполнять технологические операции с использованием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конструировать и собирать простые автоматические и роботизированные устройства из набора деталей конструктора по инструкции или схеме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90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изучат теоретический материал, выполнят практические работы и тем самым научатся: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осознавать роль техники в промышленном производстве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выполнять технологические операции с использованием </a:t>
            </a:r>
            <a:r>
              <a:rPr lang="ru-RU" sz="1200" dirty="0" smtClean="0"/>
              <a:t>ручных не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изготавливать модели передаточных механизмов технических устройств из образовательного конструктора по кинематической схеме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выполнять технологические операции с использованием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конструировать и собирать простые автоматические и роботизированные устройства из набора деталей конструктора по инструкции или схеме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44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изучат теоретический материал, выполнят практические работы и тем самым научатся: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осознавать роль техники в промышленном производстве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выполнять технологические операции с использованием </a:t>
            </a:r>
            <a:r>
              <a:rPr lang="ru-RU" sz="1200" dirty="0" smtClean="0"/>
              <a:t>ручных не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изготавливать модели передаточных механизмов технических устройств из образовательного конструктора по кинематической схеме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выполнять технологические операции с использованием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конструировать и собирать простые автоматические и роботизированные устройства из набора деталей конструктора по инструкции или схеме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36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п.5. Правительству РФ при разработке национального проекта в сфере образования исходить из того, что к 2024 г.  необходимо обеспечить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а) достижение следующих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целей и целевых показателей: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обеспечение глобальной конкурентоспособности российского образования, вхождение РФ в число 10 ведущих стран мира по качеству общего образования;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воспитание гармонично развитой и социально ответственной личности на основе духовно-нравственных ценностей народов РФ, исторических и национально-культурных традиций;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2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Helvetica Light"/>
              </a:rPr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49325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изучат теоретический материал, выполнят практические работы и тем самым научатся: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осознавать роль техники в промышленном производстве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выполнять технологические операции с использованием </a:t>
            </a:r>
            <a:r>
              <a:rPr lang="ru-RU" sz="1200" dirty="0" smtClean="0"/>
              <a:t>ручных не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изготавливать модели передаточных механизмов технических устройств из образовательного конструктора по кинематической схеме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выполнять технологические операции с использованием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конструировать и собирать простые автоматические и роботизированные устройства из набора деталей конструктора по инструкции или схеме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932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изучат теоретический материал, выполнят практические работы и тем самым научатся: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осознавать роль техники в промышленном производстве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выполнять технологические операции с использованием </a:t>
            </a:r>
            <a:r>
              <a:rPr lang="ru-RU" sz="1200" dirty="0" smtClean="0"/>
              <a:t>ручных не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изготавливать модели передаточных механизмов технических устройств из образовательного конструктора по кинематической схеме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выполнять технологические операции с использованием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конструировать и собирать простые автоматические и роботизированные устройства из набора деталей конструктора по инструкции или схеме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0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изучат теоретический материал, выполнят практические работы и тем самым научатся: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осознавать роль техники в промышленном производстве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выполнять технологические операции с использованием </a:t>
            </a:r>
            <a:r>
              <a:rPr lang="ru-RU" sz="1200" dirty="0" smtClean="0"/>
              <a:t>ручных не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изготавливать модели передаточных механизмов технических устройств из образовательного конструктора по кинематической схеме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выполнять технологические операции с использованием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конструировать и собирать простые автоматические и роботизированные устройства из набора деталей конструктора по инструкции или схеме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913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данного модуля учащиеся знакомятся с материалами и их классификацией в зависимости от их состояния (твердые, жидкие, газообразные), происхождения (натуральные, искусственные, синтетические) и назначения (конструкционные и текстильные). 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прежде всего учащиеся узнают об основных свойствах и технологиях обработки материалов, например на слайде мы видим технологию пластического формования материалов.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956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Модуль содержит большое количество практических работ.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же их рассмотрим: на слайде представлена лабораторно-практическая работа по изучению свойств древесины и пластмассы.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Практическая работа способствует формированию как предметных результатов (характеризовать свойства материалов), так и метапредметных, в частности познавательных универсальных учебных действий (сравнение, обобщение, подведение итогов).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5973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изучат теоретический материал, выполнят практические работы и тем самым научатся: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осознавать роль техники в промышленном производстве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выполнять технологические операции с использованием </a:t>
            </a:r>
            <a:r>
              <a:rPr lang="ru-RU" sz="1200" dirty="0" smtClean="0"/>
              <a:t>ручных не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изготавливать модели передаточных механизмов технических устройств из образовательного конструктора по кинематической схеме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выполнять технологические операции с использованием электрифицированных инструментов</a:t>
            </a:r>
          </a:p>
          <a:p>
            <a:pPr marL="285750" marR="0" indent="-28575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 smtClean="0"/>
              <a:t>конструировать и собирать простые автоматические и роботизированные устройства из набора деталей конструктора по инструкции или схеме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662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Учащимся так же даны задания по освоению ручных технологических операций по обработке основных материалов. 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как целью уроков технологии являются технологические знания и освоенные операции, то изделия можно заменить с учетом имеющейся материально-технической базы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32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8563" y="555625"/>
            <a:ext cx="4932362" cy="27749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Учащимся так же даны задания по освоению ручных технологических операций по обработке основных материалов. </a:t>
            </a:r>
          </a:p>
          <a:p>
            <a:pPr marL="0" marR="0" indent="0" algn="l" defTabSz="104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как целью уроков технологии являются технологические знания и освоенные операции, то изделия можно заменить с учетом имеющейся материально-технической базы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135F-DFD3-44D4-BC51-3AF0C8B69AB4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32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443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«Современная школа» предполагает внедрение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новых методов и образовательных технологий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педагогических и информационных, – которые способствуют: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вовлечению учащихся в учебный процесс, повышению их мотивации,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получению прочных базовых знаний и умений,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формированию умения применять полученные знания в жизни на благо обществу.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Иными словами, современная школа – это такая школа, в которой широко используются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практики развивающего обучения: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создание учебных ситуаций,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инициирующих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учебную деятельность учащихся,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мотивирующих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их на учебную деятельность;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учение в общении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учебное сотрудничество),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задания на работу в парах и малых группах;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поисковая активность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задания поискового характера, учебные исследования, проекты;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оценочная самостоятельность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школьников, задания на само-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взаимооценку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эти практики широко представлены в учебниках «Просвещения».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2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Helvetica Light"/>
              </a:rPr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3587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«Точки роста» были открыты на базе </a:t>
            </a:r>
            <a:r>
              <a:rPr lang="ru-RU" sz="1200" b="1" kern="1200" dirty="0" smtClean="0">
                <a:solidFill>
                  <a:srgbClr val="E22A8B"/>
                </a:solidFill>
                <a:latin typeface="+mn-lt"/>
                <a:ea typeface="+mn-ea"/>
                <a:cs typeface="+mn-cs"/>
              </a:rPr>
              <a:t>2049 сельских школ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50 регионах России.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«Точек роста» в сёлах и малых городах страны предусмотрено </a:t>
            </a:r>
            <a:r>
              <a:rPr lang="ru-RU" sz="1200" b="1" kern="1200" dirty="0" smtClean="0">
                <a:solidFill>
                  <a:srgbClr val="E22A8B"/>
                </a:solidFill>
                <a:latin typeface="+mn-lt"/>
                <a:ea typeface="+mn-ea"/>
                <a:cs typeface="+mn-cs"/>
              </a:rPr>
              <a:t>федеральным проектом «Современная школа».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школах, в которых появились такие центры, была </a:t>
            </a:r>
            <a:r>
              <a:rPr lang="ru-RU" sz="1200" b="1" kern="1200" dirty="0" smtClean="0">
                <a:solidFill>
                  <a:srgbClr val="E22A8B"/>
                </a:solidFill>
                <a:latin typeface="+mn-lt"/>
                <a:ea typeface="+mn-ea"/>
                <a:cs typeface="+mn-cs"/>
              </a:rPr>
              <a:t>обновлена материально-техническая база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закуплено новое оборудование.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это позволит </a:t>
            </a:r>
            <a:r>
              <a:rPr lang="ru-RU" sz="1200" b="1" kern="1200" dirty="0" smtClean="0">
                <a:solidFill>
                  <a:srgbClr val="E22A8B"/>
                </a:solidFill>
                <a:latin typeface="+mn-lt"/>
                <a:ea typeface="+mn-ea"/>
                <a:cs typeface="+mn-cs"/>
              </a:rPr>
              <a:t>по-новому подойти к обучению детей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 частности, по такому предмету как «Технология»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281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Наименование муниципального образования           Количество центров                       Охвачено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учеников</a:t>
            </a:r>
          </a:p>
          <a:p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>Ханты-Мансийский район        11               </a:t>
            </a:r>
            <a:r>
              <a:rPr lang="ru-RU" baseline="0" dirty="0" smtClean="0">
                <a:effectLst/>
              </a:rPr>
              <a:t> </a:t>
            </a:r>
            <a:r>
              <a:rPr lang="ru-RU" dirty="0" smtClean="0">
                <a:effectLst/>
              </a:rPr>
              <a:t>1152</a:t>
            </a:r>
          </a:p>
          <a:p>
            <a:r>
              <a:rPr lang="ru-RU" dirty="0" err="1" smtClean="0">
                <a:effectLst/>
              </a:rPr>
              <a:t>Сургутский</a:t>
            </a:r>
            <a:r>
              <a:rPr lang="ru-RU" dirty="0" smtClean="0">
                <a:effectLst/>
              </a:rPr>
              <a:t> район                    8                 4834</a:t>
            </a:r>
          </a:p>
          <a:p>
            <a:r>
              <a:rPr lang="ru-RU" dirty="0" err="1" smtClean="0">
                <a:effectLst/>
              </a:rPr>
              <a:t>Нижневартовский</a:t>
            </a:r>
            <a:r>
              <a:rPr lang="ru-RU" dirty="0" smtClean="0">
                <a:effectLst/>
              </a:rPr>
              <a:t> район          8                 2859</a:t>
            </a:r>
          </a:p>
          <a:p>
            <a:r>
              <a:rPr lang="ru-RU" dirty="0" err="1" smtClean="0">
                <a:effectLst/>
              </a:rPr>
              <a:t>Берёзовский</a:t>
            </a:r>
            <a:r>
              <a:rPr lang="ru-RU" dirty="0" smtClean="0">
                <a:effectLst/>
              </a:rPr>
              <a:t> район                  8                 2290</a:t>
            </a:r>
          </a:p>
          <a:p>
            <a:r>
              <a:rPr lang="ru-RU" dirty="0" err="1" smtClean="0">
                <a:effectLst/>
              </a:rPr>
              <a:t>Кондинский</a:t>
            </a:r>
            <a:r>
              <a:rPr lang="ru-RU" dirty="0" smtClean="0">
                <a:effectLst/>
              </a:rPr>
              <a:t> район                   7                 1583</a:t>
            </a:r>
          </a:p>
          <a:p>
            <a:r>
              <a:rPr lang="ru-RU" dirty="0" err="1" smtClean="0">
                <a:effectLst/>
              </a:rPr>
              <a:t>Нефтеюганский</a:t>
            </a:r>
            <a:r>
              <a:rPr lang="ru-RU" dirty="0" smtClean="0">
                <a:effectLst/>
              </a:rPr>
              <a:t> район             7                  4107</a:t>
            </a:r>
          </a:p>
          <a:p>
            <a:r>
              <a:rPr lang="ru-RU" dirty="0" smtClean="0">
                <a:effectLst/>
              </a:rPr>
              <a:t>Октябрьский район                  7                 1856</a:t>
            </a:r>
          </a:p>
          <a:p>
            <a:r>
              <a:rPr lang="ru-RU" dirty="0" smtClean="0">
                <a:effectLst/>
              </a:rPr>
              <a:t>Советский район                     5                  3376</a:t>
            </a:r>
          </a:p>
          <a:p>
            <a:r>
              <a:rPr lang="ru-RU" dirty="0" smtClean="0">
                <a:effectLst/>
              </a:rPr>
              <a:t>Белоярский район                   5                  3006</a:t>
            </a:r>
          </a:p>
          <a:p>
            <a:r>
              <a:rPr lang="ru-RU" dirty="0" smtClean="0">
                <a:effectLst/>
              </a:rPr>
              <a:t>г. </a:t>
            </a:r>
            <a:r>
              <a:rPr lang="ru-RU" dirty="0" err="1" smtClean="0">
                <a:effectLst/>
              </a:rPr>
              <a:t>Лангепас</a:t>
            </a:r>
            <a:r>
              <a:rPr lang="ru-RU" dirty="0" smtClean="0">
                <a:effectLst/>
              </a:rPr>
              <a:t>                             3                  2672</a:t>
            </a:r>
          </a:p>
          <a:p>
            <a:r>
              <a:rPr lang="ru-RU" dirty="0" smtClean="0">
                <a:effectLst/>
              </a:rPr>
              <a:t>г. Радужный                           3                   2466</a:t>
            </a:r>
          </a:p>
          <a:p>
            <a:r>
              <a:rPr lang="ru-RU" dirty="0" smtClean="0">
                <a:effectLst/>
              </a:rPr>
              <a:t>г. </a:t>
            </a:r>
            <a:r>
              <a:rPr lang="ru-RU" dirty="0" err="1" smtClean="0">
                <a:effectLst/>
              </a:rPr>
              <a:t>Урай</a:t>
            </a:r>
            <a:r>
              <a:rPr lang="ru-RU" dirty="0" smtClean="0">
                <a:effectLst/>
              </a:rPr>
              <a:t>                                   3                   2850</a:t>
            </a:r>
          </a:p>
          <a:p>
            <a:r>
              <a:rPr lang="ru-RU" dirty="0" smtClean="0">
                <a:effectLst/>
              </a:rPr>
              <a:t>г. </a:t>
            </a:r>
            <a:r>
              <a:rPr lang="ru-RU" dirty="0" err="1" smtClean="0">
                <a:effectLst/>
              </a:rPr>
              <a:t>Пыть-Ях</a:t>
            </a:r>
            <a:r>
              <a:rPr lang="ru-RU" dirty="0" smtClean="0">
                <a:effectLst/>
              </a:rPr>
              <a:t>                              3                   3053</a:t>
            </a:r>
          </a:p>
          <a:p>
            <a:r>
              <a:rPr lang="ru-RU" dirty="0" smtClean="0">
                <a:effectLst/>
              </a:rPr>
              <a:t>г. </a:t>
            </a:r>
            <a:r>
              <a:rPr lang="ru-RU" dirty="0" err="1" smtClean="0">
                <a:effectLst/>
              </a:rPr>
              <a:t>Югорск</a:t>
            </a:r>
            <a:r>
              <a:rPr lang="ru-RU" dirty="0" smtClean="0">
                <a:effectLst/>
              </a:rPr>
              <a:t>                               2                    1849</a:t>
            </a:r>
          </a:p>
          <a:p>
            <a:r>
              <a:rPr lang="ru-RU" dirty="0" smtClean="0">
                <a:effectLst/>
              </a:rPr>
              <a:t>г. </a:t>
            </a:r>
            <a:r>
              <a:rPr lang="ru-RU" dirty="0" err="1" smtClean="0">
                <a:effectLst/>
              </a:rPr>
              <a:t>Покачи</a:t>
            </a:r>
            <a:r>
              <a:rPr lang="ru-RU" dirty="0" smtClean="0">
                <a:effectLst/>
              </a:rPr>
              <a:t>                               1                      856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86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созданию центров сельский ребенок сможет проявить себя в новых видах деятельности, познакомиться с достижениями современной науки и техники, получить доступ к множеству образовательных траекторий, которые дополнят и обогатят основной «багаж знаний», получаемый в школе.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обновлённых уроках ОБЖ, технологии и информатики дети узнают, что такое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виртуальная и дополненная реальности, осваивают робототехнику, правила безопасного использования интернета и аддитивные технологии, учатся печатать на 3D-принтере и управлять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квадрокоптерами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занятий дети смогут заниматься в кружках и секциях, играть в шахматы, готовиться к соревнованиям, общаться и создавать совместные проекты в залах-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коворкингах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следствие, у детей сформируется база IT-компетенций будущего, востребованных в условиях цифровой экономики.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11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«Современная школа» предполагает внедрение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новых методов и образовательных технологий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педагогических и информационных, – которые способствуют: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вовлечению учащихся в учебный процесс, повышению их мотивации,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получению прочных базовых знаний и умений,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формированию умения применять полученные знания в жизни на благо обществу.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Иными словами, современная школа – это такая школа, в которой широко используются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практики развивающего обучения: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создание учебных ситуаций,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инициирующих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учебную деятельность учащихся,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мотивирующих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их на учебную деятельность;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учение в общении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учебное сотрудничество),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задания на работу в парах и малых группах;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поисковая активность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задания поискового характера, учебные исследования, проекты;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оценочная самостоятельность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школьников, задания на само-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взаимооценку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2879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эти практики широко представлены в учебниках «Просвещения».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631975" y="6464463"/>
            <a:ext cx="4309806" cy="340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7256E-483B-4BC1-BFF8-D2418426C52D}" type="slidenum">
              <a:rPr kumimoji="0" lang="ru-RU" sz="2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Helvetica Light"/>
              </a:rPr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358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ХМАО</a:t>
            </a:r>
            <a:r>
              <a:rPr lang="ru-RU" baseline="0" dirty="0" smtClean="0"/>
              <a:t> НЕ УЧАСТВОВАЛО В НИКО!!!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EBA32-1118-4F02-B6C1-D16580288A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102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D63DCCC5-C5C7-4939-A893-4A4DB73304DC}"/>
              </a:ext>
            </a:extLst>
          </p:cNvPr>
          <p:cNvSpPr/>
          <p:nvPr userDrawn="1"/>
        </p:nvSpPr>
        <p:spPr>
          <a:xfrm rot="10800000">
            <a:off x="1" y="1"/>
            <a:ext cx="12191999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500" b="1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ru-RU" sz="2000" kern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8" name="AutoShape 4"/>
          <p:cNvSpPr>
            <a:spLocks noChangeAspect="1" noChangeArrowheads="1" noTextEdit="1"/>
          </p:cNvSpPr>
          <p:nvPr userDrawn="1"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C5B8FA12-8F11-450D-B1D4-14C77A453207}"/>
              </a:ext>
            </a:extLst>
          </p:cNvPr>
          <p:cNvGrpSpPr/>
          <p:nvPr userDrawn="1"/>
        </p:nvGrpSpPr>
        <p:grpSpPr>
          <a:xfrm>
            <a:off x="9784442" y="139004"/>
            <a:ext cx="2131199" cy="736914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62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47091C-3154-4F05-828E-D2CCBBC546A0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2E1A6-9127-408E-9FA6-3E2CA11CD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3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47091C-3154-4F05-828E-D2CCBBC546A0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2E1A6-9127-408E-9FA6-3E2CA11CD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6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47091C-3154-4F05-828E-D2CCBBC546A0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2E1A6-9127-408E-9FA6-3E2CA11CD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208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63DCCC5-C5C7-4939-A893-4A4DB73304DC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ru-RU" sz="1800" kern="12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56555"/>
            <a:ext cx="10515600" cy="3024829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hangingPunct="1"/>
            <a:fld id="{4CB9B150-16F9-4654-A9FF-3F04349E5D0B}" type="slidenum">
              <a:rPr lang="ru-RU" kern="1200" smtClean="0">
                <a:solidFill>
                  <a:prstClr val="black">
                    <a:tint val="75000"/>
                  </a:prstClr>
                </a:solidFill>
              </a:rPr>
              <a:pPr defTabSz="914400" hangingPunct="1"/>
              <a:t>‹#›</a:t>
            </a:fld>
            <a:endParaRPr lang="ru-RU" kern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01" descr="C:\Users\lmartynova\AppData\Local\Microsoft\Windows\Temporary Internet Files\Content.Outlook\59X04JPV\logo_prosveschenie-01 (2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876" y="6146394"/>
            <a:ext cx="1473201" cy="60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12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тв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0" y="1456555"/>
            <a:ext cx="10515600" cy="971551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hangingPunct="1"/>
            <a:fld id="{4CB9B150-16F9-4654-A9FF-3F04349E5D0B}" type="slidenum">
              <a:rPr lang="ru-RU" kern="1200" smtClean="0">
                <a:solidFill>
                  <a:prstClr val="black">
                    <a:tint val="75000"/>
                  </a:prstClr>
                </a:solidFill>
              </a:rPr>
              <a:pPr defTabSz="914400" hangingPunct="1"/>
              <a:t>‹#›</a:t>
            </a:fld>
            <a:endParaRPr lang="ru-RU" kern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311" y="6223438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863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446168"/>
            <a:ext cx="5181600" cy="37307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Образец </a:t>
            </a:r>
            <a:r>
              <a:rPr lang="ru-RU" dirty="0"/>
              <a:t>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 err="1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 userDrawn="1"/>
        </p:nvCxnSpPr>
        <p:spPr>
          <a:xfrm>
            <a:off x="0" y="1227866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 userDrawn="1"/>
        </p:nvGrpSpPr>
        <p:grpSpPr>
          <a:xfrm>
            <a:off x="612775" y="1406455"/>
            <a:ext cx="5384800" cy="991321"/>
            <a:chOff x="0" y="5750"/>
            <a:chExt cx="5384800" cy="991321"/>
          </a:xfrm>
          <a:solidFill>
            <a:srgbClr val="4BACC6"/>
          </a:solidFill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5750"/>
              <a:ext cx="5384800" cy="99132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 txBox="1"/>
            <p:nvPr/>
          </p:nvSpPr>
          <p:spPr>
            <a:xfrm>
              <a:off x="48392" y="54142"/>
              <a:ext cx="5288016" cy="8945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b="1" kern="1200" dirty="0"/>
                <a:t>Теория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5052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446168"/>
            <a:ext cx="5181600" cy="37307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Образец </a:t>
            </a:r>
            <a:r>
              <a:rPr lang="ru-RU" dirty="0"/>
              <a:t>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 err="1"/>
              <a:t>Четвертый</a:t>
            </a:r>
            <a:r>
              <a:rPr lang="ru-RU" dirty="0"/>
              <a:t>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6045967" y="1406455"/>
            <a:ext cx="5384800" cy="991321"/>
            <a:chOff x="0" y="5750"/>
            <a:chExt cx="5384800" cy="991321"/>
          </a:xfrm>
          <a:solidFill>
            <a:srgbClr val="8064A2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5750"/>
              <a:ext cx="5384800" cy="99132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 txBox="1"/>
            <p:nvPr/>
          </p:nvSpPr>
          <p:spPr>
            <a:xfrm>
              <a:off x="48392" y="54142"/>
              <a:ext cx="5288016" cy="8945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b="1" kern="1200" dirty="0"/>
                <a:t>Практика</a:t>
              </a:r>
            </a:p>
          </p:txBody>
        </p:sp>
      </p:grp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 userDrawn="1"/>
        </p:nvCxnSpPr>
        <p:spPr>
          <a:xfrm>
            <a:off x="0" y="1227866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8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0356.jpg"/>
          <p:cNvPicPr>
            <a:picLocks noChangeAspect="1"/>
          </p:cNvPicPr>
          <p:nvPr userDrawn="1"/>
        </p:nvPicPr>
        <p:blipFill rotWithShape="1">
          <a:blip r:embed="rId2" cstate="print">
            <a:extLst/>
          </a:blip>
          <a:srcRect t="81" b="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63DCCC5-C5C7-4939-A893-4A4DB73304DC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ru-RU" sz="1800" kern="12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53024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713923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уровень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96575" y="6356349"/>
            <a:ext cx="657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fld id="{4CB9B150-16F9-4654-A9FF-3F04349E5D0B}" type="slidenum">
              <a:rPr lang="ru-RU" kern="1200" smtClean="0">
                <a:solidFill>
                  <a:prstClr val="black">
                    <a:tint val="75000"/>
                  </a:prstClr>
                </a:solidFill>
              </a:rPr>
              <a:pPr defTabSz="914400" hangingPunct="1"/>
              <a:t>‹#›</a:t>
            </a:fld>
            <a:endParaRPr lang="ru-RU" kern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27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713923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уровень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96575" y="6356349"/>
            <a:ext cx="657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fld id="{4CB9B150-16F9-4654-A9FF-3F04349E5D0B}" type="slidenum">
              <a:rPr lang="ru-RU" kern="1200" smtClean="0">
                <a:solidFill>
                  <a:prstClr val="black">
                    <a:tint val="75000"/>
                  </a:prstClr>
                </a:solidFill>
              </a:rPr>
              <a:pPr defTabSz="914400" hangingPunct="1"/>
              <a:t>‹#›</a:t>
            </a:fld>
            <a:endParaRPr lang="ru-RU" kern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8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96575" y="6356349"/>
            <a:ext cx="657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fld id="{4CB9B150-16F9-4654-A9FF-3F04349E5D0B}" type="slidenum">
              <a:rPr lang="ru-RU" kern="1200" smtClean="0">
                <a:solidFill>
                  <a:prstClr val="black">
                    <a:tint val="75000"/>
                  </a:prstClr>
                </a:solidFill>
              </a:rPr>
              <a:pPr defTabSz="914400" hangingPunct="1"/>
              <a:t>‹#›</a:t>
            </a:fld>
            <a:endParaRPr lang="ru-RU" kern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4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480457"/>
            <a:ext cx="5181600" cy="4696506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уровень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480457"/>
            <a:ext cx="5181600" cy="4696506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уровень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96575" y="6356349"/>
            <a:ext cx="657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fld id="{4CB9B150-16F9-4654-A9FF-3F04349E5D0B}" type="slidenum">
              <a:rPr lang="ru-RU" kern="1200" smtClean="0">
                <a:solidFill>
                  <a:prstClr val="black">
                    <a:tint val="75000"/>
                  </a:prstClr>
                </a:solidFill>
              </a:rPr>
              <a:pPr defTabSz="914400" hangingPunct="1"/>
              <a:t>‹#›</a:t>
            </a:fld>
            <a:endParaRPr lang="ru-RU" kern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8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123318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395936"/>
            <a:ext cx="5157787" cy="8880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219849"/>
            <a:ext cx="5157787" cy="3971226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уровень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395936"/>
            <a:ext cx="5183188" cy="8880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219849"/>
            <a:ext cx="5183188" cy="3971226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уровень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47091C-3154-4F05-828E-D2CCBBC546A0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2E1A6-9127-408E-9FA6-3E2CA11CD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0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47091C-3154-4F05-828E-D2CCBBC546A0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2E1A6-9127-408E-9FA6-3E2CA11CD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47091C-3154-4F05-828E-D2CCBBC546A0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2E1A6-9127-408E-9FA6-3E2CA11CD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47091C-3154-4F05-828E-D2CCBBC546A0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2E1A6-9127-408E-9FA6-3E2CA11CD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13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2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428206"/>
            <a:ext cx="10515600" cy="4748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Образец текста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Четвертый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уровень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Пятый уровень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>
            <a:off x="0" y="1227866"/>
            <a:ext cx="11353800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lmartynova\AppData\Local\Microsoft\Windows\Temporary Internet Files\Content.Outlook\59X04JPV\Лого (3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968" y="380184"/>
            <a:ext cx="1392920" cy="4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96575" y="6356349"/>
            <a:ext cx="657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hangingPunct="1"/>
            <a:fld id="{4CB9B150-16F9-4654-A9FF-3F04349E5D0B}" type="slidenum">
              <a:rPr lang="ru-RU" kern="1200" smtClean="0">
                <a:solidFill>
                  <a:prstClr val="black">
                    <a:tint val="75000"/>
                  </a:prstClr>
                </a:solidFill>
              </a:rPr>
              <a:pPr defTabSz="914400" hangingPunct="1"/>
              <a:t>‹#›</a:t>
            </a:fld>
            <a:endParaRPr lang="ru-RU" kern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3200" b="1" kern="1200" spc="-40" dirty="0">
          <a:gradFill>
            <a:gsLst>
              <a:gs pos="88000">
                <a:srgbClr val="00B0F0"/>
              </a:gs>
              <a:gs pos="0">
                <a:srgbClr val="2D2B8D"/>
              </a:gs>
            </a:gsLst>
            <a:lin ang="2400000" scaled="0"/>
          </a:gra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kumimoji="0" lang="ru-RU" sz="2800" b="0" i="0" u="none" strike="noStrike" kern="1200" cap="none" spc="0" normalizeH="0" baseline="0" noProof="0" dirty="0" smtClean="0">
          <a:ln>
            <a:noFill/>
          </a:ln>
          <a:solidFill>
            <a:prstClr val="black"/>
          </a:solidFill>
          <a:effectLst/>
          <a:uLnTx/>
          <a:uFillTx/>
          <a:latin typeface="Calibri" panose="020F0502020204030204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ru-RU" sz="2400" b="1" kern="1200" spc="-40" dirty="0" smtClean="0">
          <a:gradFill>
            <a:gsLst>
              <a:gs pos="88000">
                <a:srgbClr val="00B0F0"/>
              </a:gs>
              <a:gs pos="0">
                <a:srgbClr val="2D2B8D"/>
              </a:gs>
            </a:gsLst>
            <a:lin ang="2400000" scaled="0"/>
          </a:gradFill>
          <a:latin typeface="+mj-lt"/>
          <a:ea typeface="+mj-ea"/>
          <a:cs typeface="+mj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ru-RU" sz="2000" b="1" kern="1200" spc="-40" dirty="0" smtClean="0">
          <a:gradFill>
            <a:gsLst>
              <a:gs pos="88000">
                <a:srgbClr val="00B0F0"/>
              </a:gs>
              <a:gs pos="0">
                <a:srgbClr val="2D2B8D"/>
              </a:gs>
            </a:gsLst>
            <a:lin ang="2400000" scaled="0"/>
          </a:gradFill>
          <a:latin typeface="+mj-lt"/>
          <a:ea typeface="+mj-ea"/>
          <a:cs typeface="+mj-cs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ru-RU" sz="1800" b="1" kern="1200" spc="-40" dirty="0" smtClean="0">
          <a:gradFill>
            <a:gsLst>
              <a:gs pos="88000">
                <a:srgbClr val="00B0F0"/>
              </a:gs>
              <a:gs pos="0">
                <a:srgbClr val="2D2B8D"/>
              </a:gs>
            </a:gsLst>
            <a:lin ang="2400000" scaled="0"/>
          </a:gradFill>
          <a:latin typeface="+mj-lt"/>
          <a:ea typeface="+mj-ea"/>
          <a:cs typeface="+mj-cs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ru-RU" sz="1800" b="1" kern="1200" spc="-40" dirty="0">
          <a:gradFill>
            <a:gsLst>
              <a:gs pos="88000">
                <a:srgbClr val="00B0F0"/>
              </a:gs>
              <a:gs pos="0">
                <a:srgbClr val="2D2B8D"/>
              </a:gs>
            </a:gsLst>
            <a:lin ang="2400000" scaled="0"/>
          </a:gradFill>
          <a:latin typeface="+mj-lt"/>
          <a:ea typeface="+mj-ea"/>
          <a:cs typeface="+mj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ria.ru/20190829/1558048176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ass.ru/nacionalnye-proekty/6339914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70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kanune.ru/news/2019/12/24/2256161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9174" y="1836737"/>
            <a:ext cx="10796906" cy="2478087"/>
          </a:xfrm>
        </p:spPr>
        <p:txBody>
          <a:bodyPr>
            <a:noAutofit/>
          </a:bodyPr>
          <a:lstStyle/>
          <a:p>
            <a:r>
              <a:rPr lang="ru-RU" sz="5400" b="0" dirty="0" smtClean="0"/>
              <a:t>ТЕХНОЛОГИЧЕСКОЕ ОБРАЗОВАНИЕ – СТАРТ ДЛЯ БУДУЩИХ ПРОФЕССИОНАЛОВ</a:t>
            </a:r>
            <a:endParaRPr lang="ru-RU" sz="54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19175" y="4629149"/>
            <a:ext cx="9144000" cy="676275"/>
          </a:xfrm>
        </p:spPr>
        <p:txBody>
          <a:bodyPr/>
          <a:lstStyle/>
          <a:p>
            <a:r>
              <a:rPr lang="ru-RU" dirty="0" smtClean="0"/>
              <a:t>ИЗДАТЕЛЬСТВО «</a:t>
            </a:r>
            <a:r>
              <a:rPr lang="ru-RU" dirty="0"/>
              <a:t>ПРОСВЕЩЕНИЕ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78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создание современной МТБ в 16 тыс. школ в сельской местности и малых городах</a:t>
            </a:r>
          </a:p>
          <a:p>
            <a:pPr marL="0" indent="0">
              <a:buNone/>
            </a:pPr>
            <a:r>
              <a:rPr lang="ru-RU" dirty="0" smtClean="0"/>
              <a:t>проведение комплексной оценки качества общего образования</a:t>
            </a:r>
          </a:p>
          <a:p>
            <a:pPr marL="0" indent="0">
              <a:buNone/>
            </a:pPr>
            <a:r>
              <a:rPr lang="ru-RU" dirty="0" smtClean="0"/>
              <a:t>создание новых мест в общеобразовательных организациях для 230 тысяч детей</a:t>
            </a:r>
          </a:p>
          <a:p>
            <a:pPr marL="0" indent="0">
              <a:buNone/>
            </a:pPr>
            <a:r>
              <a:rPr lang="ru-RU" dirty="0" smtClean="0"/>
              <a:t>участие 70% школьников в различных формах сопровождения и наставничества </a:t>
            </a:r>
          </a:p>
          <a:p>
            <a:pPr marL="0" indent="0">
              <a:buNone/>
            </a:pPr>
            <a:r>
              <a:rPr lang="ru-RU" dirty="0" smtClean="0"/>
              <a:t>реализация общеобразовательных программ в сетевой форме 70% образовательных организаций </a:t>
            </a:r>
          </a:p>
          <a:p>
            <a:pPr marL="0" indent="0">
              <a:buNone/>
            </a:pPr>
            <a:r>
              <a:rPr lang="ru-RU" dirty="0" smtClean="0"/>
              <a:t>строительство и введение в эксплуатацию не менее 25 школ с привлечением частных инвестиций</a:t>
            </a:r>
            <a:endParaRPr lang="ru-RU" dirty="0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6146800" y="2172309"/>
            <a:ext cx="5222240" cy="540411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6146800" y="2751429"/>
            <a:ext cx="5222240" cy="540411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Заголовок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ПРОЕКТ «СОВРЕМЕННАЯ ШКОЛА»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2268" y="2824481"/>
            <a:ext cx="5157787" cy="33665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Задача проекта:</a:t>
            </a:r>
          </a:p>
          <a:p>
            <a:pPr marL="0" indent="0">
              <a:buNone/>
            </a:pPr>
            <a:r>
              <a:rPr lang="ru-RU" dirty="0" smtClean="0"/>
              <a:t>внедрение новых методов обучения и воспитания, современных образовательных технологий</a:t>
            </a:r>
          </a:p>
          <a:p>
            <a:pPr marL="0" indent="0">
              <a:buNone/>
            </a:pPr>
            <a:r>
              <a:rPr lang="ru-RU" dirty="0" smtClean="0"/>
              <a:t>обновление содержания и совершенствование методов обучения предмету «Технология»</a:t>
            </a:r>
            <a:endParaRPr lang="ru-RU" dirty="0"/>
          </a:p>
        </p:txBody>
      </p:sp>
      <p:sp>
        <p:nvSpPr>
          <p:cNvPr id="86" name="Текст 85"/>
          <p:cNvSpPr>
            <a:spLocks noGrp="1"/>
          </p:cNvSpPr>
          <p:nvPr>
            <p:ph type="body" sz="quarter" idx="3"/>
          </p:nvPr>
        </p:nvSpPr>
        <p:spPr>
          <a:xfrm>
            <a:off x="6172200" y="1395936"/>
            <a:ext cx="5410200" cy="888007"/>
          </a:xfrm>
        </p:spPr>
        <p:txBody>
          <a:bodyPr anchor="ctr"/>
          <a:lstStyle/>
          <a:p>
            <a:r>
              <a:rPr lang="ru-RU" dirty="0" smtClean="0"/>
              <a:t>Главные цифры проекта (к 2024 году):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533044" y="1572409"/>
            <a:ext cx="935645" cy="935641"/>
            <a:chOff x="576954" y="1933225"/>
            <a:chExt cx="935645" cy="935641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6C2484BF-A76B-4B95-9B8A-5C002E16225E}"/>
                </a:ext>
              </a:extLst>
            </p:cNvPr>
            <p:cNvSpPr/>
            <p:nvPr/>
          </p:nvSpPr>
          <p:spPr>
            <a:xfrm>
              <a:off x="576954" y="1933225"/>
              <a:ext cx="935645" cy="935641"/>
            </a:xfrm>
            <a:prstGeom prst="ellipse">
              <a:avLst/>
            </a:prstGeom>
            <a:ln w="28575">
              <a:gradFill>
                <a:gsLst>
                  <a:gs pos="0">
                    <a:srgbClr val="2D2B8D"/>
                  </a:gs>
                  <a:gs pos="88000">
                    <a:srgbClr val="00B0F0"/>
                  </a:gs>
                </a:gsLst>
                <a:lin ang="2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Light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F556AEBB-BC7B-48BB-B38B-4137C2A5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33" y="2054475"/>
              <a:ext cx="656087" cy="656087"/>
            </a:xfrm>
            <a:prstGeom prst="rect">
              <a:avLst/>
            </a:prstGeom>
          </p:spPr>
        </p:pic>
      </p:grpSp>
      <p:sp>
        <p:nvSpPr>
          <p:cNvPr id="87" name="Скругленный прямоугольник 86"/>
          <p:cNvSpPr/>
          <p:nvPr/>
        </p:nvSpPr>
        <p:spPr>
          <a:xfrm>
            <a:off x="182880" y="4815840"/>
            <a:ext cx="5425440" cy="123952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2229459"/>
            <a:ext cx="16954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94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НИКО ПО ТЕХНОЛОГИИ</a:t>
            </a:r>
            <a:endParaRPr lang="ru-RU" dirty="0"/>
          </a:p>
        </p:txBody>
      </p:sp>
      <p:pic>
        <p:nvPicPr>
          <p:cNvPr id="9220" name="Picture 4" descr="http://technology.prosv.ru/_data/news/114/prikaz_84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409700"/>
            <a:ext cx="3930632" cy="531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technology.prosv.ru/_data/news/114/grafik_k_prikaz_84_str3_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63"/>
          <a:stretch/>
        </p:blipFill>
        <p:spPr bwMode="auto">
          <a:xfrm>
            <a:off x="4537709" y="2103825"/>
            <a:ext cx="7415871" cy="392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НИКО ПО ТЕХНОЛОГИИ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7" y="1367240"/>
            <a:ext cx="3758179" cy="535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02" y="1367240"/>
            <a:ext cx="3725847" cy="535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33" y="1367239"/>
            <a:ext cx="3744569" cy="535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0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НИКО ПО ТЕХНОЛОГИИ. 5 КЛАСС</a:t>
            </a:r>
            <a:br>
              <a:rPr lang="ru-RU" dirty="0"/>
            </a:br>
            <a:r>
              <a:rPr lang="ru-RU" dirty="0"/>
              <a:t>ЧТО </a:t>
            </a:r>
            <a:r>
              <a:rPr lang="ru-RU" dirty="0" smtClean="0"/>
              <a:t>ОЦЕНИВАЛОСЬ?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ru-RU" dirty="0"/>
              <a:t>ФГОС НОО 12.8. Технология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использование приобретенных знаний и умений для  творческого </a:t>
            </a:r>
            <a:r>
              <a:rPr lang="ru-RU" dirty="0">
                <a:solidFill>
                  <a:schemeClr val="accent5"/>
                </a:solidFill>
              </a:rPr>
              <a:t>решения несложных конструкторских</a:t>
            </a:r>
            <a:r>
              <a:rPr lang="ru-RU" dirty="0"/>
              <a:t>,  художественно-конструкторских (дизайнерских</a:t>
            </a:r>
            <a:r>
              <a:rPr lang="ru-RU" dirty="0" smtClean="0"/>
              <a:t>), технологических </a:t>
            </a:r>
            <a:r>
              <a:rPr lang="ru-RU" dirty="0"/>
              <a:t>и организационных </a:t>
            </a:r>
            <a:r>
              <a:rPr lang="ru-RU" dirty="0" smtClean="0">
                <a:solidFill>
                  <a:schemeClr val="accent5"/>
                </a:solidFill>
              </a:rPr>
              <a:t>задач</a:t>
            </a:r>
            <a:endParaRPr lang="ru-RU" dirty="0">
              <a:solidFill>
                <a:schemeClr val="accent5"/>
              </a:solidFill>
            </a:endParaRPr>
          </a:p>
          <a:p>
            <a:r>
              <a:rPr lang="ru-RU" dirty="0"/>
              <a:t>приобретение первоначальных знаний о правилах создания предметной и информационной среды и </a:t>
            </a:r>
            <a:r>
              <a:rPr lang="ru-RU" dirty="0" smtClean="0"/>
              <a:t>умений применять </a:t>
            </a:r>
            <a:r>
              <a:rPr lang="ru-RU" dirty="0"/>
              <a:t>их для выполнения учебно-познавательных и проектных художественно-конструкторских </a:t>
            </a:r>
            <a:r>
              <a:rPr lang="ru-RU" dirty="0" smtClean="0"/>
              <a:t>задач</a:t>
            </a:r>
          </a:p>
          <a:p>
            <a:r>
              <a:rPr lang="ru-RU" dirty="0" smtClean="0"/>
              <a:t>приобретение </a:t>
            </a:r>
            <a:r>
              <a:rPr lang="ru-RU" dirty="0"/>
              <a:t>навыков самообслуживания; </a:t>
            </a:r>
            <a:r>
              <a:rPr lang="ru-RU" dirty="0" smtClean="0"/>
              <a:t>овладение </a:t>
            </a:r>
            <a:r>
              <a:rPr lang="ru-RU" dirty="0" smtClean="0">
                <a:solidFill>
                  <a:schemeClr val="accent5"/>
                </a:solidFill>
              </a:rPr>
              <a:t>технологическими приемами </a:t>
            </a:r>
            <a:r>
              <a:rPr lang="ru-RU" dirty="0"/>
              <a:t>ручной обработки материалов;  усвоение </a:t>
            </a:r>
            <a:r>
              <a:rPr lang="ru-RU" dirty="0">
                <a:solidFill>
                  <a:schemeClr val="accent5"/>
                </a:solidFill>
              </a:rPr>
              <a:t>правил техники </a:t>
            </a:r>
            <a:r>
              <a:rPr lang="ru-RU" dirty="0" smtClean="0">
                <a:solidFill>
                  <a:schemeClr val="accent5"/>
                </a:solidFill>
              </a:rPr>
              <a:t>безопасности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r>
              <a:rPr lang="ru-RU" dirty="0"/>
              <a:t>ПООП </a:t>
            </a:r>
            <a:r>
              <a:rPr lang="ru-RU" dirty="0" smtClean="0"/>
              <a:t>НОО. Технология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на </a:t>
            </a:r>
            <a:r>
              <a:rPr lang="ru-RU" dirty="0"/>
              <a:t>основе полученных представлений о многообразии материалов, их видах, свойствах, происхождении, практическом применении в жизни </a:t>
            </a:r>
            <a:r>
              <a:rPr lang="ru-RU" b="1" dirty="0">
                <a:solidFill>
                  <a:schemeClr val="accent5"/>
                </a:solidFill>
              </a:rPr>
              <a:t>осознанно подбирать доступные в обработке материалы </a:t>
            </a:r>
            <a:r>
              <a:rPr lang="ru-RU" dirty="0"/>
              <a:t>для изделий по декоративно-художественным и конструктивным свойствам в соответствии с поставленной задачей;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отбирать </a:t>
            </a:r>
            <a:r>
              <a:rPr lang="ru-RU" b="1" dirty="0">
                <a:solidFill>
                  <a:schemeClr val="accent5"/>
                </a:solidFill>
              </a:rPr>
              <a:t>и выполнять </a:t>
            </a:r>
            <a:r>
              <a:rPr lang="ru-RU" dirty="0"/>
              <a:t>в зависимости от свойств освоенных материалов оптимальные и доступные </a:t>
            </a:r>
            <a:r>
              <a:rPr lang="ru-RU" b="1" dirty="0">
                <a:solidFill>
                  <a:schemeClr val="accent5"/>
                </a:solidFill>
              </a:rPr>
              <a:t>технологические приемы их ручной обработки</a:t>
            </a:r>
            <a:r>
              <a:rPr lang="ru-RU" dirty="0"/>
              <a:t> (при разметке деталей, их выделении из заготовки, формообразовании, сборке и отделке изделия);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применять </a:t>
            </a:r>
            <a:r>
              <a:rPr lang="ru-RU" b="1" dirty="0">
                <a:solidFill>
                  <a:schemeClr val="accent5"/>
                </a:solidFill>
              </a:rPr>
              <a:t>приемы рациональной безопасной работы ручными инструментами</a:t>
            </a:r>
            <a:r>
              <a:rPr lang="ru-RU" dirty="0"/>
              <a:t>: чертежными (линейка, угольник, циркуль), режущими (ножницы) и колющими (швейная игла</a:t>
            </a:r>
            <a:r>
              <a:rPr lang="ru-RU" dirty="0" smtClean="0"/>
              <a:t>);</a:t>
            </a:r>
          </a:p>
          <a:p>
            <a:r>
              <a:rPr lang="ru-RU" b="1" dirty="0" smtClean="0">
                <a:solidFill>
                  <a:schemeClr val="accent5"/>
                </a:solidFill>
              </a:rPr>
              <a:t>распознавать </a:t>
            </a:r>
            <a:r>
              <a:rPr lang="ru-RU" b="1" dirty="0">
                <a:solidFill>
                  <a:schemeClr val="accent5"/>
                </a:solidFill>
              </a:rPr>
              <a:t>простейшие чертежи и эскизы</a:t>
            </a:r>
          </a:p>
          <a:p>
            <a:r>
              <a:rPr lang="ru-RU" dirty="0" smtClean="0"/>
              <a:t>иметь </a:t>
            </a:r>
            <a:r>
              <a:rPr lang="ru-RU" dirty="0"/>
              <a:t>представление о наиболее распространенных в своем  регионе традиционных </a:t>
            </a:r>
            <a:r>
              <a:rPr lang="ru-RU" b="1" dirty="0">
                <a:solidFill>
                  <a:schemeClr val="accent5"/>
                </a:solidFill>
              </a:rPr>
              <a:t>народных промыслах и ремеслах,  современных профессиях </a:t>
            </a:r>
            <a:r>
              <a:rPr lang="ru-RU" dirty="0"/>
              <a:t>(в том числе профессиях своих  родителей) и описывать их </a:t>
            </a:r>
            <a:r>
              <a:rPr lang="ru-RU" dirty="0" smtClean="0"/>
              <a:t>особенности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3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1" y="1"/>
            <a:ext cx="9570056" cy="1227865"/>
          </a:xfrm>
        </p:spPr>
        <p:txBody>
          <a:bodyPr>
            <a:noAutofit/>
          </a:bodyPr>
          <a:lstStyle/>
          <a:p>
            <a:r>
              <a:rPr lang="ru-RU" sz="2400" dirty="0" smtClean="0"/>
              <a:t>90% НЕ ПРАВИЛЬНО ОПИСАЛИ ПОСЛЕДОВАТЕЛЬНОСТЬ ДЕЙСТВИЙ ПО ИЗГОТОВЛЕНИЮ ИЗДЕЛИЙ ИЗ ПРИРОДНЫХ МАТЕРИАЛОВ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519238"/>
            <a:ext cx="7410450" cy="437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959" y="1519238"/>
            <a:ext cx="5067074" cy="437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ая выноска 10"/>
          <p:cNvSpPr/>
          <p:nvPr/>
        </p:nvSpPr>
        <p:spPr>
          <a:xfrm>
            <a:off x="2809876" y="2214605"/>
            <a:ext cx="1524000" cy="761211"/>
          </a:xfrm>
          <a:prstGeom prst="wedgeRectCallout">
            <a:avLst>
              <a:gd name="adj1" fmla="val -110833"/>
              <a:gd name="adj2" fmla="val -62629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Анализ изделия</a:t>
            </a:r>
            <a:endParaRPr lang="ru-RU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4111722" y="4076699"/>
            <a:ext cx="2565303" cy="877885"/>
          </a:xfrm>
          <a:prstGeom prst="wedgeRectCallout">
            <a:avLst>
              <a:gd name="adj1" fmla="val -127014"/>
              <a:gd name="adj2" fmla="val -10504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Описание последовательности изготовления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7560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9116833" cy="12278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80% НЕ ОПИСАЛИ ПОСЛЕДОВАТЕЛЬНОСТЬ СБОРКИ </a:t>
            </a:r>
            <a:br>
              <a:rPr lang="ru-RU" sz="2800" dirty="0" smtClean="0"/>
            </a:br>
            <a:r>
              <a:rPr lang="ru-RU" sz="2800" dirty="0" smtClean="0"/>
              <a:t>(НА ПРИМЕРЕ МОДЕЛИ КОНСТРУКТОРА LEGO)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97" y="1362975"/>
            <a:ext cx="3765346" cy="534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90" y="1362975"/>
            <a:ext cx="4996803" cy="534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87082" y="2810664"/>
            <a:ext cx="3286665" cy="872815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7081" y="3881889"/>
            <a:ext cx="3286665" cy="1768415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90501" y="2462255"/>
            <a:ext cx="1524000" cy="761211"/>
          </a:xfrm>
          <a:prstGeom prst="wedgeRectCallout">
            <a:avLst>
              <a:gd name="adj1" fmla="val 61667"/>
              <a:gd name="adj2" fmla="val 243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Анализ </a:t>
            </a:r>
            <a:r>
              <a:rPr lang="ru-RU" dirty="0"/>
              <a:t>деталей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90501" y="4681160"/>
            <a:ext cx="1524000" cy="761211"/>
          </a:xfrm>
          <a:prstGeom prst="wedgeRectCallout">
            <a:avLst>
              <a:gd name="adj1" fmla="val 61667"/>
              <a:gd name="adj2" fmla="val 2438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Анализ </a:t>
            </a:r>
            <a:r>
              <a:rPr lang="ru-RU" dirty="0"/>
              <a:t>деталей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5073747" y="5295899"/>
            <a:ext cx="2565303" cy="877885"/>
          </a:xfrm>
          <a:prstGeom prst="wedgeRectCallout">
            <a:avLst>
              <a:gd name="adj1" fmla="val -130727"/>
              <a:gd name="adj2" fmla="val -36693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Описание последовательности изготовления изделия</a:t>
            </a:r>
          </a:p>
        </p:txBody>
      </p:sp>
    </p:spTree>
    <p:extLst>
      <p:ext uri="{BB962C8B-B14F-4D97-AF65-F5344CB8AC3E}">
        <p14:creationId xmlns:p14="http://schemas.microsoft.com/office/powerpoint/2010/main" val="28987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9429750" cy="1227865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33% НЕ УСТАНОВИЛИ СООТВЕТСТВИЕ МЕЖДУ ГОТОВЫМИ ИЗДЕЛИЯМИ (НА ПРИМЕРЕ ОРИГАМИ)  С ОСНОВНЫМИ ЭТАПАМИ СБОРКИ</a:t>
            </a:r>
            <a:endParaRPr lang="ru-R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429" y="1438275"/>
            <a:ext cx="3686448" cy="521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7153276" y="2975816"/>
            <a:ext cx="1524000" cy="761211"/>
          </a:xfrm>
          <a:prstGeom prst="wedgeRectCallout">
            <a:avLst>
              <a:gd name="adj1" fmla="val -110833"/>
              <a:gd name="adj2" fmla="val -62629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Анализ изделия</a:t>
            </a:r>
            <a:endParaRPr lang="ru-RU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39053" y="4484782"/>
            <a:ext cx="1524000" cy="761211"/>
          </a:xfrm>
          <a:prstGeom prst="wedgeRectCallout">
            <a:avLst>
              <a:gd name="adj1" fmla="val 116667"/>
              <a:gd name="adj2" fmla="val -91409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со схемами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9458325" cy="1227865"/>
          </a:xfrm>
        </p:spPr>
        <p:txBody>
          <a:bodyPr>
            <a:normAutofit/>
          </a:bodyPr>
          <a:lstStyle/>
          <a:p>
            <a:r>
              <a:rPr lang="ru-RU" dirty="0" smtClean="0"/>
              <a:t>26% НЕ МОГУТ УКАЗАТЬ НИ ОДНОГО ПРАВИЛА БЕЗОПАСНОЙ РАБОТЫ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457325"/>
            <a:ext cx="74676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97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9439275" cy="122786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39% НЕ МОГУТ НАЙТИ ОТЛИЧИЯ МЕЖДУ МАТЕРИАЛАМИ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547813"/>
            <a:ext cx="7362825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3967163"/>
            <a:ext cx="7362825" cy="251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ая выноска 6"/>
          <p:cNvSpPr/>
          <p:nvPr/>
        </p:nvSpPr>
        <p:spPr>
          <a:xfrm>
            <a:off x="5153026" y="2219719"/>
            <a:ext cx="1524000" cy="761211"/>
          </a:xfrm>
          <a:prstGeom prst="wedgeRectCallout">
            <a:avLst>
              <a:gd name="adj1" fmla="val -122708"/>
              <a:gd name="adj2" fmla="val -95163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Свойства материалов</a:t>
            </a:r>
            <a:endParaRPr lang="ru-RU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7134226" y="4843740"/>
            <a:ext cx="1524000" cy="761211"/>
          </a:xfrm>
          <a:prstGeom prst="wedgeRectCallout">
            <a:avLst>
              <a:gd name="adj1" fmla="val -122708"/>
              <a:gd name="adj2" fmla="val -95163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Свойства материалов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1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Не </a:t>
            </a:r>
            <a:r>
              <a:rPr lang="ru-RU" b="1" dirty="0" smtClean="0">
                <a:solidFill>
                  <a:srgbClr val="FF0000"/>
                </a:solidFill>
              </a:rPr>
              <a:t>достаточное:</a:t>
            </a:r>
          </a:p>
          <a:p>
            <a:r>
              <a:rPr lang="ru-RU" b="1" dirty="0" smtClean="0"/>
              <a:t>Овладение технологическими приемами</a:t>
            </a:r>
            <a:endParaRPr lang="ru-RU" dirty="0"/>
          </a:p>
          <a:p>
            <a:pPr lvl="1"/>
            <a:r>
              <a:rPr lang="ru-RU" dirty="0"/>
              <a:t>90% не правильно описали последовательность действий по изготовлению поделок из природных </a:t>
            </a:r>
            <a:r>
              <a:rPr lang="ru-RU" dirty="0" smtClean="0"/>
              <a:t>материалов</a:t>
            </a:r>
            <a:endParaRPr lang="ru-RU" dirty="0"/>
          </a:p>
          <a:p>
            <a:pPr lvl="1"/>
            <a:r>
              <a:rPr lang="ru-RU" dirty="0"/>
              <a:t>80% не описали последовательность сборки (на примере модели конструктора </a:t>
            </a:r>
            <a:r>
              <a:rPr lang="ru-RU" dirty="0" err="1" smtClean="0"/>
              <a:t>Lego</a:t>
            </a:r>
            <a:r>
              <a:rPr lang="ru-RU" dirty="0" smtClean="0"/>
              <a:t>)</a:t>
            </a:r>
          </a:p>
          <a:p>
            <a:r>
              <a:rPr lang="ru-RU" b="1" dirty="0" smtClean="0"/>
              <a:t>Овладение навыками распознавания </a:t>
            </a:r>
            <a:r>
              <a:rPr lang="ru-RU" b="1" dirty="0"/>
              <a:t>простейших чертежей и </a:t>
            </a:r>
            <a:r>
              <a:rPr lang="ru-RU" b="1" dirty="0" smtClean="0"/>
              <a:t>эскизов</a:t>
            </a:r>
          </a:p>
          <a:p>
            <a:pPr lvl="1"/>
            <a:r>
              <a:rPr lang="ru-RU" dirty="0" smtClean="0"/>
              <a:t>33</a:t>
            </a:r>
            <a:r>
              <a:rPr lang="ru-RU" dirty="0"/>
              <a:t>% не установили соответствие между готовыми изделиями (на примере оригами)  с основными этапами сборки.</a:t>
            </a:r>
          </a:p>
          <a:p>
            <a:r>
              <a:rPr lang="ru-RU" b="1" dirty="0" smtClean="0"/>
              <a:t>Овладение правилами </a:t>
            </a:r>
            <a:r>
              <a:rPr lang="ru-RU" b="1" dirty="0"/>
              <a:t>техники </a:t>
            </a:r>
            <a:r>
              <a:rPr lang="ru-RU" b="1" dirty="0" smtClean="0"/>
              <a:t>безопасности</a:t>
            </a:r>
            <a:endParaRPr lang="ru-RU" b="1" dirty="0"/>
          </a:p>
          <a:p>
            <a:pPr lvl="1"/>
            <a:r>
              <a:rPr lang="ru-RU" dirty="0"/>
              <a:t>26% не могут указать ни одного правила техники безопасности работы с колюще-режущимися предметами, клеем и т.д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Представление о </a:t>
            </a:r>
            <a:r>
              <a:rPr lang="ru-RU" b="1" dirty="0"/>
              <a:t>многообразии  материалов, их видах, свойствах, происхождении, практическом применении в </a:t>
            </a:r>
            <a:r>
              <a:rPr lang="ru-RU" b="1" dirty="0" smtClean="0"/>
              <a:t>жизни</a:t>
            </a:r>
          </a:p>
          <a:p>
            <a:pPr lvl="1"/>
            <a:r>
              <a:rPr lang="ru-RU" dirty="0" smtClean="0"/>
              <a:t>39</a:t>
            </a:r>
            <a:r>
              <a:rPr lang="ru-RU" dirty="0"/>
              <a:t>% не могут найти отличия между материалами.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38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ВОПРОСЫ</a:t>
            </a:r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D3BE4D3-49B0-4901-AFA7-3D6EE91E93A2}"/>
              </a:ext>
            </a:extLst>
          </p:cNvPr>
          <p:cNvSpPr/>
          <p:nvPr/>
        </p:nvSpPr>
        <p:spPr>
          <a:xfrm>
            <a:off x="399976" y="1471007"/>
            <a:ext cx="678708" cy="1282900"/>
          </a:xfrm>
          <a:prstGeom prst="rect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sz="72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262E4B8-E30D-4AC8-B126-26F376DC1C5F}"/>
              </a:ext>
            </a:extLst>
          </p:cNvPr>
          <p:cNvSpPr/>
          <p:nvPr/>
        </p:nvSpPr>
        <p:spPr>
          <a:xfrm>
            <a:off x="420296" y="2922572"/>
            <a:ext cx="638068" cy="1057152"/>
          </a:xfrm>
          <a:prstGeom prst="rect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72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endParaRPr lang="ru-RU" sz="7200" dirty="0">
              <a:solidFill>
                <a:schemeClr val="bg1">
                  <a:lumMod val="8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FC2EAECB-0F98-4C06-A6C3-040EDEC12648}"/>
              </a:ext>
            </a:extLst>
          </p:cNvPr>
          <p:cNvSpPr/>
          <p:nvPr/>
        </p:nvSpPr>
        <p:spPr>
          <a:xfrm>
            <a:off x="440616" y="4283153"/>
            <a:ext cx="597428" cy="1013372"/>
          </a:xfrm>
          <a:prstGeom prst="rect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7200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endParaRPr lang="ru-RU" sz="7200" dirty="0">
              <a:solidFill>
                <a:schemeClr val="bg1">
                  <a:lumMod val="8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89702" y="4528229"/>
            <a:ext cx="1040445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dirty="0"/>
              <a:t>Профориентация для подростков поколения «Z»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289702" y="3189538"/>
            <a:ext cx="1100389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dirty="0"/>
              <a:t>Ресурсы издательства </a:t>
            </a:r>
            <a:r>
              <a:rPr lang="ru-RU" sz="2800" dirty="0" smtClean="0"/>
              <a:t>«Просвещения» </a:t>
            </a:r>
            <a:r>
              <a:rPr lang="ru-RU" sz="2800" dirty="0"/>
              <a:t>в </a:t>
            </a:r>
            <a:r>
              <a:rPr lang="ru-RU" sz="2800" dirty="0" smtClean="0"/>
              <a:t>помощь учителю технологии</a:t>
            </a:r>
            <a:endParaRPr lang="ru-RU" sz="28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289702" y="1850847"/>
            <a:ext cx="1040445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dirty="0"/>
              <a:t>Драйверы модернизации технологического образования в </a:t>
            </a:r>
            <a:r>
              <a:rPr lang="ru-RU" sz="2800" dirty="0" smtClean="0"/>
              <a:t>РФ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844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создание современной МТБ в 16 тыс. школ в сельской местности и малых городах</a:t>
            </a:r>
          </a:p>
          <a:p>
            <a:pPr marL="0" indent="0">
              <a:buNone/>
            </a:pPr>
            <a:r>
              <a:rPr lang="ru-RU" dirty="0" smtClean="0"/>
              <a:t>проведение комплексной оценки качества общего образования</a:t>
            </a:r>
          </a:p>
          <a:p>
            <a:pPr marL="0" indent="0">
              <a:buNone/>
            </a:pPr>
            <a:r>
              <a:rPr lang="ru-RU" dirty="0" smtClean="0"/>
              <a:t>создание новых мест в общеобразовательных организациях для 230 тысяч детей</a:t>
            </a:r>
          </a:p>
          <a:p>
            <a:pPr marL="0" indent="0">
              <a:buNone/>
            </a:pPr>
            <a:r>
              <a:rPr lang="ru-RU" dirty="0" smtClean="0"/>
              <a:t>участие 70% школьников в различных формах сопровождения и наставничества </a:t>
            </a:r>
          </a:p>
          <a:p>
            <a:pPr marL="0" indent="0">
              <a:buNone/>
            </a:pPr>
            <a:r>
              <a:rPr lang="ru-RU" dirty="0" smtClean="0"/>
              <a:t>реализация общеобразовательных программ в сетевой форме 70% образовательных организаций </a:t>
            </a:r>
          </a:p>
          <a:p>
            <a:pPr marL="0" indent="0">
              <a:buNone/>
            </a:pPr>
            <a:r>
              <a:rPr lang="ru-RU" dirty="0" smtClean="0"/>
              <a:t>строительство и введение в эксплуатацию не менее 25 школ с привлечением частных инвестиций</a:t>
            </a:r>
            <a:endParaRPr lang="ru-RU" dirty="0"/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6146800" y="2172309"/>
            <a:ext cx="5222240" cy="540411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6146800" y="2751429"/>
            <a:ext cx="5222240" cy="540411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Заголовок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ПРОЕКТ «СОВРЕМЕННАЯ ШКОЛА»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2268" y="2824481"/>
            <a:ext cx="5157787" cy="33665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Задача проекта:</a:t>
            </a:r>
          </a:p>
          <a:p>
            <a:pPr marL="0" indent="0">
              <a:buNone/>
            </a:pPr>
            <a:r>
              <a:rPr lang="ru-RU" dirty="0" smtClean="0"/>
              <a:t>внедрение новых методов обучения и воспитания, современных образовательных технологий</a:t>
            </a:r>
          </a:p>
          <a:p>
            <a:pPr marL="0" indent="0">
              <a:buNone/>
            </a:pPr>
            <a:r>
              <a:rPr lang="ru-RU" dirty="0" smtClean="0"/>
              <a:t>обновление содержания и совершенствование методов обучения предмету «Технология»</a:t>
            </a:r>
            <a:endParaRPr lang="ru-RU" dirty="0"/>
          </a:p>
        </p:txBody>
      </p:sp>
      <p:sp>
        <p:nvSpPr>
          <p:cNvPr id="86" name="Текст 85"/>
          <p:cNvSpPr>
            <a:spLocks noGrp="1"/>
          </p:cNvSpPr>
          <p:nvPr>
            <p:ph type="body" sz="quarter" idx="3"/>
          </p:nvPr>
        </p:nvSpPr>
        <p:spPr>
          <a:xfrm>
            <a:off x="6172200" y="1395936"/>
            <a:ext cx="5410200" cy="888007"/>
          </a:xfrm>
        </p:spPr>
        <p:txBody>
          <a:bodyPr anchor="ctr"/>
          <a:lstStyle/>
          <a:p>
            <a:r>
              <a:rPr lang="ru-RU" dirty="0" smtClean="0"/>
              <a:t>Главные цифры проекта (к 2024 году):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533044" y="1572409"/>
            <a:ext cx="935645" cy="935641"/>
            <a:chOff x="576954" y="1933225"/>
            <a:chExt cx="935645" cy="935641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6C2484BF-A76B-4B95-9B8A-5C002E16225E}"/>
                </a:ext>
              </a:extLst>
            </p:cNvPr>
            <p:cNvSpPr/>
            <p:nvPr/>
          </p:nvSpPr>
          <p:spPr>
            <a:xfrm>
              <a:off x="576954" y="1933225"/>
              <a:ext cx="935645" cy="935641"/>
            </a:xfrm>
            <a:prstGeom prst="ellipse">
              <a:avLst/>
            </a:prstGeom>
            <a:ln w="28575">
              <a:gradFill>
                <a:gsLst>
                  <a:gs pos="0">
                    <a:srgbClr val="2D2B8D"/>
                  </a:gs>
                  <a:gs pos="88000">
                    <a:srgbClr val="00B0F0"/>
                  </a:gs>
                </a:gsLst>
                <a:lin ang="2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Light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F556AEBB-BC7B-48BB-B38B-4137C2A5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33" y="2054475"/>
              <a:ext cx="656087" cy="656087"/>
            </a:xfrm>
            <a:prstGeom prst="rect">
              <a:avLst/>
            </a:prstGeom>
          </p:spPr>
        </p:pic>
      </p:grpSp>
      <p:sp>
        <p:nvSpPr>
          <p:cNvPr id="87" name="Скругленный прямоугольник 86"/>
          <p:cNvSpPr/>
          <p:nvPr/>
        </p:nvSpPr>
        <p:spPr>
          <a:xfrm>
            <a:off x="182880" y="4815840"/>
            <a:ext cx="5425440" cy="123952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46800" y="4608804"/>
            <a:ext cx="5222240" cy="788696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532689" y="1572409"/>
            <a:ext cx="936000" cy="936000"/>
            <a:chOff x="797410" y="912402"/>
            <a:chExt cx="936000" cy="93600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2EF426BB-FC3B-4A1D-9874-257B372DD233}"/>
                </a:ext>
              </a:extLst>
            </p:cNvPr>
            <p:cNvSpPr/>
            <p:nvPr/>
          </p:nvSpPr>
          <p:spPr>
            <a:xfrm>
              <a:off x="797410" y="912402"/>
              <a:ext cx="936000" cy="936000"/>
            </a:xfrm>
            <a:prstGeom prst="ellipse">
              <a:avLst/>
            </a:prstGeom>
            <a:ln w="28575">
              <a:gradFill>
                <a:gsLst>
                  <a:gs pos="0">
                    <a:srgbClr val="2D2B8D"/>
                  </a:gs>
                  <a:gs pos="88000">
                    <a:srgbClr val="00B0F0"/>
                  </a:gs>
                </a:gsLst>
                <a:lin ang="2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Light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5F3C698A-7E61-48BE-9F93-63FA2F4A3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33" y="1078625"/>
              <a:ext cx="603555" cy="603555"/>
            </a:xfrm>
            <a:prstGeom prst="rect">
              <a:avLst/>
            </a:prstGeom>
          </p:spPr>
        </p:pic>
      </p:grp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создание в 85 субъектах России региональных центров выявления, поддержки и развития способностей и талантов у детей и молодежи</a:t>
            </a:r>
          </a:p>
          <a:p>
            <a:pPr marL="0" indent="0">
              <a:buNone/>
            </a:pPr>
            <a:r>
              <a:rPr lang="ru-RU" dirty="0"/>
              <a:t>обновление МТБ в сельской местности для занятий физкультурой и спортом</a:t>
            </a:r>
          </a:p>
          <a:p>
            <a:pPr marL="0" indent="0">
              <a:buNone/>
            </a:pPr>
            <a:r>
              <a:rPr lang="ru-RU" dirty="0"/>
              <a:t>создание 245 детских технопарков «Кванториум» и 340 мобильных технопарков «Кванториум»</a:t>
            </a:r>
          </a:p>
          <a:p>
            <a:pPr marL="0" indent="0">
              <a:buNone/>
            </a:pPr>
            <a:r>
              <a:rPr lang="ru-RU" dirty="0"/>
              <a:t>охват дополнительными общеобразовательными программами не менее 70% детей с ОВЗ</a:t>
            </a: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6146800" y="3856329"/>
            <a:ext cx="5222240" cy="816636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Заголовок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</a:t>
            </a:r>
            <a:r>
              <a:rPr lang="ru-RU" dirty="0"/>
              <a:t>«УСПЕХ КАЖДОГО РЕБЁНКА»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2268" y="2824481"/>
            <a:ext cx="5157787" cy="3366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Задача проекта:</a:t>
            </a:r>
          </a:p>
          <a:p>
            <a:pPr marL="0" indent="0">
              <a:buNone/>
            </a:pPr>
            <a:r>
              <a:rPr lang="ru-RU" sz="2400" dirty="0"/>
              <a:t>формирование эффективной системы выявления, поддержки и развития способностей и талантов у детей и молодежи, </a:t>
            </a:r>
            <a:r>
              <a:rPr lang="ru-RU" sz="2400" dirty="0" smtClean="0"/>
              <a:t>направленной </a:t>
            </a:r>
            <a:r>
              <a:rPr lang="ru-RU" sz="2400" dirty="0"/>
              <a:t>на самоопределение и профессиональную ориентацию всех обучающихся.</a:t>
            </a:r>
          </a:p>
        </p:txBody>
      </p:sp>
      <p:sp>
        <p:nvSpPr>
          <p:cNvPr id="86" name="Текст 85"/>
          <p:cNvSpPr>
            <a:spLocks noGrp="1"/>
          </p:cNvSpPr>
          <p:nvPr>
            <p:ph type="body" sz="quarter" idx="3"/>
          </p:nvPr>
        </p:nvSpPr>
        <p:spPr>
          <a:xfrm>
            <a:off x="6172200" y="1395936"/>
            <a:ext cx="5410200" cy="888007"/>
          </a:xfrm>
        </p:spPr>
        <p:txBody>
          <a:bodyPr anchor="ctr"/>
          <a:lstStyle/>
          <a:p>
            <a:r>
              <a:rPr lang="ru-RU" dirty="0" smtClean="0"/>
              <a:t>Главные цифры проекта (к 2024 году):</a:t>
            </a:r>
            <a:endParaRPr lang="ru-RU" dirty="0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182880" y="4663440"/>
            <a:ext cx="5425440" cy="1080135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51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8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ИННОВАЦИИ В РЕГИОНЕ</a:t>
            </a:r>
            <a:endParaRPr lang="ru-RU" dirty="0"/>
          </a:p>
        </p:txBody>
      </p:sp>
      <p:pic>
        <p:nvPicPr>
          <p:cNvPr id="8" name="Picture 4" descr="ÐÐ°ÑÑÐ¸Ð½ÐºÐ¸ Ð¿Ð¾ Ð·Ð°Ð¿ÑÐ¾ÑÑ Ð´ÐµÑÑÐºÐ¸Ð¹ ÑÐµÑÐ½Ð¾Ð¿Ð°ÑÐº ÐºÐ²Ð°Ð½ÑÐ¾ÑÐ¸ÑÐ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384300"/>
            <a:ext cx="5322722" cy="353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27542" y="1384300"/>
            <a:ext cx="4057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Югре откроют </a:t>
            </a:r>
            <a:r>
              <a:rPr lang="ru-RU" sz="2000" b="1" dirty="0"/>
              <a:t>пятый детский технопарк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27542" y="2114213"/>
            <a:ext cx="40576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E22A8B"/>
                </a:solidFill>
              </a:rPr>
              <a:t>Источник: </a:t>
            </a:r>
            <a:r>
              <a:rPr lang="en-US" sz="1100" dirty="0">
                <a:hlinkClick r:id="rId4"/>
              </a:rPr>
              <a:t>https://</a:t>
            </a:r>
            <a:r>
              <a:rPr lang="en-US" sz="1100" dirty="0" smtClean="0">
                <a:hlinkClick r:id="rId4"/>
              </a:rPr>
              <a:t>ria.ru/20190829/1558048176.html</a:t>
            </a:r>
            <a:endParaRPr lang="ru-RU" sz="1100" dirty="0">
              <a:solidFill>
                <a:srgbClr val="E22A8B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9576" y="5169173"/>
            <a:ext cx="5313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/>
              <a:t>В </a:t>
            </a:r>
            <a:r>
              <a:rPr lang="ru-RU" sz="2000" dirty="0" err="1"/>
              <a:t>Сургутском</a:t>
            </a:r>
            <a:r>
              <a:rPr lang="ru-RU" sz="2000" dirty="0"/>
              <a:t> районе запустили первый в Югре </a:t>
            </a:r>
            <a:r>
              <a:rPr lang="ru-RU" sz="2000" b="1" dirty="0"/>
              <a:t>мобильный технопарк </a:t>
            </a:r>
            <a:r>
              <a:rPr lang="ru-RU" sz="2000" dirty="0"/>
              <a:t>для </a:t>
            </a:r>
            <a:r>
              <a:rPr lang="ru-RU" sz="2000" dirty="0" smtClean="0"/>
              <a:t>детей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90751" y="5878585"/>
            <a:ext cx="3532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rgbClr val="E22A8B"/>
                </a:solidFill>
              </a:rPr>
              <a:t>Источник: </a:t>
            </a:r>
            <a:r>
              <a:rPr lang="en-US" sz="1100" dirty="0">
                <a:solidFill>
                  <a:srgbClr val="E22A8B"/>
                </a:solidFill>
              </a:rPr>
              <a:t>https://ugra-news.ru/article/v_surgutskom_rayone_zapustili_pervyy_v_yugre_mobilnyy_tekhnopark_dlya_detey/</a:t>
            </a:r>
            <a:endParaRPr lang="ru-RU" sz="1100" dirty="0">
              <a:solidFill>
                <a:srgbClr val="E22A8B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15" y="2819400"/>
            <a:ext cx="5606505" cy="365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3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532689" y="1572409"/>
            <a:ext cx="936000" cy="936000"/>
            <a:chOff x="315620" y="1881352"/>
            <a:chExt cx="1090829" cy="111043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7D321514-DB09-401C-B13E-899FC68BE37B}"/>
                </a:ext>
              </a:extLst>
            </p:cNvPr>
            <p:cNvSpPr/>
            <p:nvPr/>
          </p:nvSpPr>
          <p:spPr>
            <a:xfrm>
              <a:off x="315620" y="1881352"/>
              <a:ext cx="1090829" cy="1110436"/>
            </a:xfrm>
            <a:prstGeom prst="ellipse">
              <a:avLst/>
            </a:prstGeom>
            <a:ln w="28575">
              <a:gradFill>
                <a:gsLst>
                  <a:gs pos="0">
                    <a:srgbClr val="2D2B8D"/>
                  </a:gs>
                  <a:gs pos="88000">
                    <a:srgbClr val="00B0F0"/>
                  </a:gs>
                </a:gsLst>
                <a:lin ang="2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Light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4D61A4A0-2FB7-4276-A854-D8C2D272A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47" y="2158564"/>
              <a:ext cx="746327" cy="624332"/>
            </a:xfrm>
            <a:prstGeom prst="rect">
              <a:avLst/>
            </a:prstGeom>
          </p:spPr>
        </p:pic>
      </p:grp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внедрение целевой модели цифровой образовательной среды по всей стране</a:t>
            </a:r>
          </a:p>
          <a:p>
            <a:pPr marL="0" indent="0">
              <a:buNone/>
            </a:pPr>
            <a:r>
              <a:rPr lang="ru-RU" dirty="0"/>
              <a:t>внедрение современных цифровых технологий в образовательные программы 25% общеобразовательных организаций 75 субъектов Российской Федерации для как минимум 500 тысяч детей</a:t>
            </a:r>
          </a:p>
          <a:p>
            <a:pPr marL="0" indent="0">
              <a:buNone/>
            </a:pPr>
            <a:r>
              <a:rPr lang="ru-RU" dirty="0"/>
              <a:t>обеспечение 100% образовательных организаций в городах Интернетом со скоростью соединения не менее 100 Мб/с, в сельской местности – 50 Мб/с</a:t>
            </a:r>
          </a:p>
          <a:p>
            <a:pPr marL="0" indent="0">
              <a:buNone/>
            </a:pPr>
            <a:r>
              <a:rPr lang="ru-RU" dirty="0"/>
              <a:t>создание сети центров цифрового образования, охватывающей в год не менее 136 тысяч </a:t>
            </a:r>
            <a:r>
              <a:rPr lang="ru-RU" dirty="0" smtClean="0"/>
              <a:t>детей</a:t>
            </a:r>
            <a:endParaRPr lang="ru-RU" dirty="0"/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6146800" y="3942054"/>
            <a:ext cx="5222240" cy="934746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Заголовок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</a:t>
            </a:r>
            <a:r>
              <a:rPr lang="ru-RU" dirty="0"/>
              <a:t>«ЦИФРОВАЯ ОБРАЗОВАТЕЛЬНАЯ СРЕДА»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2268" y="2824481"/>
            <a:ext cx="5157787" cy="3366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Задача проекта:</a:t>
            </a:r>
          </a:p>
          <a:p>
            <a:pPr marL="0" indent="0">
              <a:buNone/>
            </a:pPr>
            <a:r>
              <a:rPr lang="ru-RU" sz="2400" dirty="0" smtClean="0"/>
              <a:t>создание </a:t>
            </a:r>
            <a:r>
              <a:rPr lang="ru-RU" sz="2400" dirty="0"/>
              <a:t>современной и безопасной цифровой образовательной среды, обеспечивающей высокое качество и доступность образования всех видов и </a:t>
            </a:r>
            <a:r>
              <a:rPr lang="ru-RU" sz="2400" dirty="0" smtClean="0"/>
              <a:t>уровней</a:t>
            </a:r>
            <a:endParaRPr lang="ru-RU" sz="2400" dirty="0"/>
          </a:p>
        </p:txBody>
      </p:sp>
      <p:sp>
        <p:nvSpPr>
          <p:cNvPr id="86" name="Текст 85"/>
          <p:cNvSpPr>
            <a:spLocks noGrp="1"/>
          </p:cNvSpPr>
          <p:nvPr>
            <p:ph type="body" sz="quarter" idx="3"/>
          </p:nvPr>
        </p:nvSpPr>
        <p:spPr>
          <a:xfrm>
            <a:off x="6172200" y="1395936"/>
            <a:ext cx="5410200" cy="888007"/>
          </a:xfrm>
        </p:spPr>
        <p:txBody>
          <a:bodyPr anchor="ctr"/>
          <a:lstStyle/>
          <a:p>
            <a:r>
              <a:rPr lang="ru-RU" dirty="0" smtClean="0"/>
              <a:t>Главные цифры проекта (к 2024 году):</a:t>
            </a:r>
            <a:endParaRPr lang="ru-RU" dirty="0"/>
          </a:p>
        </p:txBody>
      </p:sp>
      <p:sp>
        <p:nvSpPr>
          <p:cNvPr id="2" name="AutoShape 2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46800" y="4914900"/>
            <a:ext cx="5222240" cy="762000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50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ИННОВАЦИИ В РЕГИОНЕ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76106" y="2532852"/>
            <a:ext cx="4487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Четыре центра цифрового образования детей "IT-куб" планируют открыть в Югре до 2025 года</a:t>
            </a:r>
          </a:p>
        </p:txBody>
      </p:sp>
      <p:pic>
        <p:nvPicPr>
          <p:cNvPr id="17410" name="Picture 2" descr="Картинки по запросу it куб липец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8" y="1671830"/>
            <a:ext cx="5950187" cy="446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76106" y="3536803"/>
            <a:ext cx="34915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E22A8B"/>
                </a:solidFill>
              </a:rPr>
              <a:t>Источник: </a:t>
            </a:r>
            <a:r>
              <a:rPr lang="en-US" sz="1100" dirty="0">
                <a:hlinkClick r:id="rId3"/>
              </a:rPr>
              <a:t>https://tass.ru/nacionalnye-proekty/6339914</a:t>
            </a:r>
            <a:endParaRPr lang="ru-RU" sz="1100" dirty="0">
              <a:solidFill>
                <a:srgbClr val="E22A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532689" y="1572409"/>
            <a:ext cx="936000" cy="936000"/>
            <a:chOff x="3082416" y="1261891"/>
            <a:chExt cx="936000" cy="93600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293AE289-D650-42D0-AF04-7AA6E609EDB1}"/>
                </a:ext>
              </a:extLst>
            </p:cNvPr>
            <p:cNvSpPr/>
            <p:nvPr/>
          </p:nvSpPr>
          <p:spPr>
            <a:xfrm>
              <a:off x="3082416" y="1261891"/>
              <a:ext cx="936000" cy="936000"/>
            </a:xfrm>
            <a:prstGeom prst="ellipse">
              <a:avLst/>
            </a:prstGeom>
            <a:ln w="28575">
              <a:gradFill>
                <a:gsLst>
                  <a:gs pos="0">
                    <a:srgbClr val="2D2B8D"/>
                  </a:gs>
                  <a:gs pos="88000">
                    <a:srgbClr val="00B0F0"/>
                  </a:gs>
                </a:gsLst>
                <a:lin ang="2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Light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60D1A8DA-8B7C-4433-9C5B-32003A4CD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802" y="1394989"/>
              <a:ext cx="671808" cy="671808"/>
            </a:xfrm>
            <a:prstGeom prst="rect">
              <a:avLst/>
            </a:prstGeom>
          </p:spPr>
        </p:pic>
      </p:grp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повышение уровня профессионального мастерства 50% педагогических </a:t>
            </a:r>
            <a:r>
              <a:rPr lang="ru-RU" dirty="0" smtClean="0"/>
              <a:t>работников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создание сети центров непрерывного повышения квалификации во всех субъектах </a:t>
            </a:r>
            <a:r>
              <a:rPr lang="ru-RU" dirty="0" smtClean="0"/>
              <a:t>России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участие 70% учителей в возрасте до 35 лет в различных формах поддержки и сопровождения обучающихся в первые 3 года </a:t>
            </a:r>
            <a:r>
              <a:rPr lang="ru-RU" dirty="0" smtClean="0"/>
              <a:t>работы</a:t>
            </a:r>
            <a:endParaRPr lang="ru-RU" dirty="0"/>
          </a:p>
        </p:txBody>
      </p:sp>
      <p:sp>
        <p:nvSpPr>
          <p:cNvPr id="84" name="Заголовок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</a:t>
            </a:r>
            <a:r>
              <a:rPr lang="ru-RU" dirty="0"/>
              <a:t>«УЧИТЕЛЬ БУДУЩЕГО»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2268" y="2824481"/>
            <a:ext cx="5157787" cy="3366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Задача проекта:</a:t>
            </a:r>
          </a:p>
          <a:p>
            <a:pPr marL="0" indent="0">
              <a:buNone/>
            </a:pPr>
            <a:r>
              <a:rPr lang="ru-RU" sz="2400" dirty="0"/>
              <a:t>внедрение национальной системы профессионального роста педагогических работников, охватывающей не менее 50% учителей общеобразовательных организаций.</a:t>
            </a:r>
          </a:p>
        </p:txBody>
      </p:sp>
      <p:sp>
        <p:nvSpPr>
          <p:cNvPr id="86" name="Текст 85"/>
          <p:cNvSpPr>
            <a:spLocks noGrp="1"/>
          </p:cNvSpPr>
          <p:nvPr>
            <p:ph type="body" sz="quarter" idx="3"/>
          </p:nvPr>
        </p:nvSpPr>
        <p:spPr>
          <a:xfrm>
            <a:off x="6172200" y="1395936"/>
            <a:ext cx="5410200" cy="888007"/>
          </a:xfrm>
        </p:spPr>
        <p:txBody>
          <a:bodyPr anchor="ctr"/>
          <a:lstStyle/>
          <a:p>
            <a:r>
              <a:rPr lang="ru-RU" dirty="0" smtClean="0"/>
              <a:t>Главные цифры проекта (к 2024 году):</a:t>
            </a:r>
            <a:endParaRPr lang="ru-RU" dirty="0"/>
          </a:p>
        </p:txBody>
      </p:sp>
      <p:sp>
        <p:nvSpPr>
          <p:cNvPr id="2" name="AutoShape 2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42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/>
              <a:t>КОНЦЕПЦИЯ ПРЕПОДАВАНИЯ УЧЕБНОГО ПРЕДМЕТА «ТЕХНОЛОГИЯ»</a:t>
            </a:r>
            <a:endParaRPr lang="ru-RU" sz="28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solidFill>
                  <a:srgbClr val="E22A8B"/>
                </a:solidFill>
                <a:latin typeface="+mj-lt"/>
              </a:rPr>
              <a:t>Концепция</a:t>
            </a:r>
            <a:r>
              <a:rPr lang="ru-RU" dirty="0" smtClean="0">
                <a:latin typeface="+mj-lt"/>
              </a:rPr>
              <a:t> … </a:t>
            </a:r>
            <a:r>
              <a:rPr lang="ru-RU" dirty="0" smtClean="0">
                <a:solidFill>
                  <a:srgbClr val="E22A8B"/>
                </a:solidFill>
                <a:latin typeface="+mj-lt"/>
              </a:rPr>
              <a:t>представляет собой систему взглядов </a:t>
            </a:r>
            <a:r>
              <a:rPr lang="ru-RU" dirty="0" smtClean="0">
                <a:latin typeface="+mj-lt"/>
              </a:rPr>
              <a:t>на основные проблемы, базовые принципы, цели, задачи и направления развития предметной области «Технология»</a:t>
            </a:r>
            <a:endParaRPr lang="ru-RU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818" y="2792943"/>
            <a:ext cx="6704049" cy="378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4410943" y="6043961"/>
            <a:ext cx="5099429" cy="737877"/>
            <a:chOff x="3271837" y="5157192"/>
            <a:chExt cx="5683807" cy="82243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271837" y="5157192"/>
              <a:ext cx="5683807" cy="7920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 Light"/>
                </a:rPr>
                <a:t>https://docs.edu.gov.ru/document/c4d7feb359d9563f114aea8106c9a2aa/</a:t>
              </a:r>
              <a:endPara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473" y="5471629"/>
              <a:ext cx="507999" cy="507999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8873867" y="5643851"/>
            <a:ext cx="3031602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Утверждена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Министерством Просвещения 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РФ</a:t>
            </a:r>
          </a:p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24 декабря 2018 года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00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9391650" cy="122786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КОНЦЕПЦИЯ ПРЕПОДАВАНИЯ УЧЕБНОГО ПРЕДМЕТА «ТЕХНОЛОГИЯ»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+mj-lt"/>
              </a:rPr>
              <a:t>Цель технологического образования </a:t>
            </a:r>
            <a:r>
              <a:rPr lang="ru-RU" sz="2400" dirty="0" smtClean="0">
                <a:latin typeface="+mj-lt"/>
              </a:rPr>
              <a:t>– формирование </a:t>
            </a:r>
            <a:r>
              <a:rPr lang="ru-RU" sz="2400" dirty="0">
                <a:latin typeface="+mj-lt"/>
              </a:rPr>
              <a:t>технологической грамотности, критического и креативного мышления, глобальных </a:t>
            </a:r>
            <a:r>
              <a:rPr lang="ru-RU" sz="2400" dirty="0" smtClean="0">
                <a:latin typeface="+mj-lt"/>
              </a:rPr>
              <a:t>компетенций.</a:t>
            </a:r>
            <a:endParaRPr lang="ru-RU" sz="2400" dirty="0">
              <a:latin typeface="+mj-lt"/>
            </a:endParaRPr>
          </a:p>
          <a:p>
            <a:pPr marL="0" indent="0" algn="just">
              <a:buNone/>
            </a:pPr>
            <a:endParaRPr lang="ru-RU" sz="100" dirty="0" smtClean="0">
              <a:latin typeface="+mj-lt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+mj-lt"/>
              </a:rPr>
              <a:t>Для </a:t>
            </a:r>
            <a:r>
              <a:rPr lang="ru-RU" sz="2400" dirty="0">
                <a:latin typeface="+mj-lt"/>
              </a:rPr>
              <a:t>достижения этой цели необходимо решить следующие задачи:</a:t>
            </a:r>
          </a:p>
          <a:p>
            <a:pPr marL="1828800" lvl="4" indent="0" algn="just">
              <a:buNone/>
            </a:pPr>
            <a:r>
              <a:rPr lang="ru-RU" sz="2400" dirty="0">
                <a:latin typeface="+mj-lt"/>
              </a:rPr>
              <a:t>модернизация содержания, методик и технологий преподавания предметной области «Технология», ее </a:t>
            </a:r>
            <a:r>
              <a:rPr lang="ru-RU" sz="2400" dirty="0">
                <a:solidFill>
                  <a:srgbClr val="E22A8B"/>
                </a:solidFill>
                <a:latin typeface="+mj-lt"/>
              </a:rPr>
              <a:t>материально-технического</a:t>
            </a:r>
            <a:r>
              <a:rPr lang="ru-RU" sz="2400" dirty="0">
                <a:latin typeface="+mj-lt"/>
              </a:rPr>
              <a:t> и кадрового обеспечения …; изучение элементов </a:t>
            </a:r>
            <a:r>
              <a:rPr lang="ru-RU" sz="2400" dirty="0">
                <a:solidFill>
                  <a:srgbClr val="E22A8B"/>
                </a:solidFill>
                <a:latin typeface="+mj-lt"/>
              </a:rPr>
              <a:t>как традиционных, так и наиболее перспективных </a:t>
            </a:r>
            <a:r>
              <a:rPr lang="ru-RU" sz="2400" dirty="0">
                <a:latin typeface="+mj-lt"/>
              </a:rPr>
              <a:t>технологических направлений …</a:t>
            </a:r>
          </a:p>
        </p:txBody>
      </p:sp>
      <p:grpSp>
        <p:nvGrpSpPr>
          <p:cNvPr id="4" name="Группа 31"/>
          <p:cNvGrpSpPr/>
          <p:nvPr/>
        </p:nvGrpSpPr>
        <p:grpSpPr>
          <a:xfrm>
            <a:off x="1552362" y="2962779"/>
            <a:ext cx="838200" cy="1018629"/>
            <a:chOff x="684213" y="839788"/>
            <a:chExt cx="1165225" cy="1416049"/>
          </a:xfrm>
        </p:grpSpPr>
        <p:sp>
          <p:nvSpPr>
            <p:cNvPr id="5" name="Freeform 4502"/>
            <p:cNvSpPr>
              <a:spLocks/>
            </p:cNvSpPr>
            <p:nvPr/>
          </p:nvSpPr>
          <p:spPr bwMode="auto">
            <a:xfrm>
              <a:off x="874713" y="839788"/>
              <a:ext cx="974725" cy="1223962"/>
            </a:xfrm>
            <a:custGeom>
              <a:avLst/>
              <a:gdLst/>
              <a:ahLst/>
              <a:cxnLst>
                <a:cxn ang="0">
                  <a:pos x="0" y="4605"/>
                </a:cxn>
                <a:cxn ang="0">
                  <a:pos x="3689" y="4605"/>
                </a:cxn>
                <a:cxn ang="0">
                  <a:pos x="3689" y="724"/>
                </a:cxn>
                <a:cxn ang="0">
                  <a:pos x="2965" y="0"/>
                </a:cxn>
                <a:cxn ang="0">
                  <a:pos x="0" y="0"/>
                </a:cxn>
                <a:cxn ang="0">
                  <a:pos x="0" y="4605"/>
                </a:cxn>
              </a:cxnLst>
              <a:rect l="0" t="0" r="r" b="b"/>
              <a:pathLst>
                <a:path w="3689" h="4605">
                  <a:moveTo>
                    <a:pt x="0" y="4605"/>
                  </a:moveTo>
                  <a:lnTo>
                    <a:pt x="3689" y="4605"/>
                  </a:lnTo>
                  <a:lnTo>
                    <a:pt x="3689" y="724"/>
                  </a:lnTo>
                  <a:lnTo>
                    <a:pt x="2965" y="0"/>
                  </a:lnTo>
                  <a:lnTo>
                    <a:pt x="0" y="0"/>
                  </a:lnTo>
                  <a:lnTo>
                    <a:pt x="0" y="4605"/>
                  </a:lnTo>
                  <a:close/>
                </a:path>
              </a:pathLst>
            </a:custGeom>
            <a:solidFill>
              <a:srgbClr val="8FD6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" name="Freeform 4503"/>
            <p:cNvSpPr>
              <a:spLocks/>
            </p:cNvSpPr>
            <p:nvPr/>
          </p:nvSpPr>
          <p:spPr bwMode="auto">
            <a:xfrm>
              <a:off x="1658938" y="839788"/>
              <a:ext cx="190500" cy="1920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4"/>
                </a:cxn>
                <a:cxn ang="0">
                  <a:pos x="724" y="724"/>
                </a:cxn>
                <a:cxn ang="0">
                  <a:pos x="0" y="0"/>
                </a:cxn>
              </a:cxnLst>
              <a:rect l="0" t="0" r="r" b="b"/>
              <a:pathLst>
                <a:path w="724" h="724">
                  <a:moveTo>
                    <a:pt x="0" y="0"/>
                  </a:moveTo>
                  <a:lnTo>
                    <a:pt x="0" y="724"/>
                  </a:lnTo>
                  <a:lnTo>
                    <a:pt x="724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Freeform 4504"/>
            <p:cNvSpPr>
              <a:spLocks/>
            </p:cNvSpPr>
            <p:nvPr/>
          </p:nvSpPr>
          <p:spPr bwMode="auto">
            <a:xfrm>
              <a:off x="684213" y="1031875"/>
              <a:ext cx="974725" cy="1223962"/>
            </a:xfrm>
            <a:custGeom>
              <a:avLst/>
              <a:gdLst/>
              <a:ahLst/>
              <a:cxnLst>
                <a:cxn ang="0">
                  <a:pos x="0" y="4605"/>
                </a:cxn>
                <a:cxn ang="0">
                  <a:pos x="3689" y="4605"/>
                </a:cxn>
                <a:cxn ang="0">
                  <a:pos x="3689" y="724"/>
                </a:cxn>
                <a:cxn ang="0">
                  <a:pos x="2965" y="0"/>
                </a:cxn>
                <a:cxn ang="0">
                  <a:pos x="0" y="0"/>
                </a:cxn>
                <a:cxn ang="0">
                  <a:pos x="0" y="4605"/>
                </a:cxn>
              </a:cxnLst>
              <a:rect l="0" t="0" r="r" b="b"/>
              <a:pathLst>
                <a:path w="3689" h="4605">
                  <a:moveTo>
                    <a:pt x="0" y="4605"/>
                  </a:moveTo>
                  <a:lnTo>
                    <a:pt x="3689" y="4605"/>
                  </a:lnTo>
                  <a:lnTo>
                    <a:pt x="3689" y="724"/>
                  </a:lnTo>
                  <a:lnTo>
                    <a:pt x="2965" y="0"/>
                  </a:lnTo>
                  <a:lnTo>
                    <a:pt x="0" y="0"/>
                  </a:lnTo>
                  <a:lnTo>
                    <a:pt x="0" y="4605"/>
                  </a:lnTo>
                  <a:close/>
                </a:path>
              </a:pathLst>
            </a:custGeom>
            <a:solidFill>
              <a:srgbClr val="F2F5F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Freeform 4505"/>
            <p:cNvSpPr>
              <a:spLocks/>
            </p:cNvSpPr>
            <p:nvPr/>
          </p:nvSpPr>
          <p:spPr bwMode="auto">
            <a:xfrm>
              <a:off x="1466851" y="1031875"/>
              <a:ext cx="192088" cy="1920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4"/>
                </a:cxn>
                <a:cxn ang="0">
                  <a:pos x="724" y="724"/>
                </a:cxn>
                <a:cxn ang="0">
                  <a:pos x="0" y="0"/>
                </a:cxn>
              </a:cxnLst>
              <a:rect l="0" t="0" r="r" b="b"/>
              <a:pathLst>
                <a:path w="724" h="724">
                  <a:moveTo>
                    <a:pt x="0" y="0"/>
                  </a:moveTo>
                  <a:lnTo>
                    <a:pt x="0" y="724"/>
                  </a:lnTo>
                  <a:lnTo>
                    <a:pt x="724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3E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9" name="Picture 450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7413" y="1333500"/>
              <a:ext cx="563563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http://osbkurgan.ru/upload/derevoobrabotka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01131" y="4453618"/>
            <a:ext cx="2414385" cy="161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kinozal.ru/sites/default/files/smart-home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36" y="4453618"/>
            <a:ext cx="3449164" cy="161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laz.kovka-svarka.ru/wp-content/uploads/2015/01/laz-rez-alyum-lazernaya-rezka-alyuminiya-1024x1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55041" y="4453618"/>
            <a:ext cx="1610070" cy="1610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79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ПРЕДМЕТА «ТЕХНОЛОГИЯ»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5343525"/>
          </a:xfrm>
        </p:spPr>
        <p:txBody>
          <a:bodyPr>
            <a:noAutofit/>
          </a:bodyPr>
          <a:lstStyle/>
          <a:p>
            <a:r>
              <a:rPr lang="ru-RU" sz="2300" dirty="0" smtClean="0">
                <a:solidFill>
                  <a:schemeClr val="accent5"/>
                </a:solidFill>
                <a:latin typeface="Calibri Light"/>
              </a:rPr>
              <a:t>Технологии цифрового производства в области обработки материалов (ручной и станочной, в том числе станками с ЧПУ и лазерной обработкой) </a:t>
            </a:r>
          </a:p>
          <a:p>
            <a:r>
              <a:rPr lang="ru-RU" sz="2300" dirty="0">
                <a:solidFill>
                  <a:schemeClr val="accent5"/>
                </a:solidFill>
                <a:latin typeface="Calibri Light"/>
              </a:rPr>
              <a:t>Обработка пищевых продуктов</a:t>
            </a:r>
          </a:p>
          <a:p>
            <a:r>
              <a:rPr lang="ru-RU" sz="2300" dirty="0" smtClean="0">
                <a:solidFill>
                  <a:schemeClr val="accent5"/>
                </a:solidFill>
                <a:latin typeface="Calibri Light"/>
              </a:rPr>
              <a:t>Агро- и биотехнологии</a:t>
            </a:r>
          </a:p>
          <a:p>
            <a:r>
              <a:rPr lang="ru-RU" sz="2300" dirty="0" smtClean="0">
                <a:solidFill>
                  <a:srgbClr val="E22A8B"/>
                </a:solidFill>
                <a:latin typeface="Calibri Light"/>
              </a:rPr>
              <a:t>Компьютерное черчение, промышленный дизайн</a:t>
            </a:r>
          </a:p>
          <a:p>
            <a:r>
              <a:rPr lang="ru-RU" sz="2300" dirty="0" smtClean="0">
                <a:solidFill>
                  <a:srgbClr val="E22A8B"/>
                </a:solidFill>
                <a:latin typeface="Calibri Light"/>
              </a:rPr>
              <a:t>3d-моделирование, прототипирование, аддитивные технологии</a:t>
            </a:r>
          </a:p>
          <a:p>
            <a:r>
              <a:rPr lang="ru-RU" sz="2300" dirty="0" smtClean="0">
                <a:solidFill>
                  <a:srgbClr val="E22A8B"/>
                </a:solidFill>
                <a:latin typeface="Calibri Light"/>
              </a:rPr>
              <a:t>Робототехника и системы автоматического управления</a:t>
            </a:r>
          </a:p>
          <a:p>
            <a:r>
              <a:rPr lang="ru-RU" sz="2300" dirty="0" err="1" smtClean="0">
                <a:solidFill>
                  <a:prstClr val="black"/>
                </a:solidFill>
                <a:latin typeface="Calibri Light"/>
              </a:rPr>
              <a:t>Нанотехнологии</a:t>
            </a:r>
            <a:endParaRPr lang="ru-RU" sz="2300" dirty="0" smtClean="0">
              <a:solidFill>
                <a:prstClr val="black"/>
              </a:solidFill>
              <a:latin typeface="Calibri Light"/>
            </a:endParaRPr>
          </a:p>
          <a:p>
            <a:r>
              <a:rPr lang="ru-RU" sz="2300" dirty="0" smtClean="0">
                <a:solidFill>
                  <a:prstClr val="black"/>
                </a:solidFill>
                <a:latin typeface="Calibri Light"/>
              </a:rPr>
              <a:t>Технологии электротехники, электроники и электроэнергетики</a:t>
            </a:r>
          </a:p>
          <a:p>
            <a:r>
              <a:rPr lang="ru-RU" sz="2300" dirty="0" smtClean="0">
                <a:solidFill>
                  <a:prstClr val="black"/>
                </a:solidFill>
                <a:latin typeface="Calibri Light"/>
              </a:rPr>
              <a:t>Строительство</a:t>
            </a:r>
          </a:p>
          <a:p>
            <a:r>
              <a:rPr lang="ru-RU" sz="2300" dirty="0" smtClean="0">
                <a:solidFill>
                  <a:prstClr val="black"/>
                </a:solidFill>
                <a:latin typeface="Calibri Light"/>
              </a:rPr>
              <a:t>Транспорт</a:t>
            </a:r>
          </a:p>
          <a:p>
            <a:r>
              <a:rPr lang="ru-RU" sz="2300" dirty="0" smtClean="0">
                <a:solidFill>
                  <a:prstClr val="black"/>
                </a:solidFill>
                <a:latin typeface="Calibri Light"/>
              </a:rPr>
              <a:t>Технологии умного дома и интернета вещей, СМИ, реклама, маркетинг</a:t>
            </a:r>
            <a:endParaRPr lang="ru-RU" sz="2300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10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41335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4100" y="3136374"/>
            <a:ext cx="9639300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marR="0" lvl="8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Модуль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«Производство и технологии»</a:t>
            </a:r>
          </a:p>
          <a:p>
            <a:pPr marL="342900" marR="0" lvl="8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Модуль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«Технологии обработки материалов, пищевых продуктов»</a:t>
            </a:r>
          </a:p>
          <a:p>
            <a:pPr marL="342900" marR="0" lvl="8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Модуль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«Робототехника»</a:t>
            </a:r>
          </a:p>
          <a:p>
            <a:pPr marL="342900" marR="0" lvl="8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Модуль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«Автоматизированные системы»</a:t>
            </a:r>
          </a:p>
          <a:p>
            <a:pPr marL="342900" marR="0" lvl="8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Модуль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«3D-моделирование, прототипирование и макетирование»</a:t>
            </a:r>
          </a:p>
          <a:p>
            <a:pPr marL="342900" marR="0" lvl="8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Модуль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«Компьютерная графика, черчение»</a:t>
            </a:r>
          </a:p>
          <a:p>
            <a:pPr marL="342900" marR="0" lvl="8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Модуль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«Растениеводство»* 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  <a:p>
            <a:pPr marL="342900" marR="0" lvl="8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Модуль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«Животноводство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»*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pic>
        <p:nvPicPr>
          <p:cNvPr id="1028" name="Picture 4" descr="https://www.hastac.org/sites/default/files/styles/post_image/public/upload/images/post/8699798395_d918d842ec_o.png?itok=ZMpn9Qu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9" y="749485"/>
            <a:ext cx="2124075" cy="61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779185" y="5755018"/>
            <a:ext cx="5099429" cy="908001"/>
            <a:chOff x="3271837" y="5157192"/>
            <a:chExt cx="5683807" cy="101205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271837" y="5157192"/>
              <a:ext cx="5683807" cy="7920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1076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sng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  <a:sym typeface="Helvetica Light"/>
                </a:rPr>
                <a:t>https://www.preobra.ru/improject-4612</a:t>
              </a:r>
              <a:endParaRPr kumimoji="0" lang="ru-RU" sz="2000" b="0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473" y="5661248"/>
              <a:ext cx="507999" cy="50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4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 НА 1 ВОПРОС</a:t>
            </a:r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04059" y="2215619"/>
            <a:ext cx="3329658" cy="1955713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Скругленный прямоугольник 28"/>
          <p:cNvSpPr/>
          <p:nvPr/>
        </p:nvSpPr>
        <p:spPr>
          <a:xfrm>
            <a:off x="4431171" y="2215620"/>
            <a:ext cx="3329658" cy="1955713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Скругленный прямоугольник 26"/>
          <p:cNvSpPr/>
          <p:nvPr/>
        </p:nvSpPr>
        <p:spPr>
          <a:xfrm>
            <a:off x="8258283" y="2215620"/>
            <a:ext cx="3329658" cy="1955713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TextBox 34"/>
          <p:cNvSpPr txBox="1"/>
          <p:nvPr/>
        </p:nvSpPr>
        <p:spPr>
          <a:xfrm>
            <a:off x="8258283" y="2654866"/>
            <a:ext cx="3329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  <a:latin typeface="Calibri"/>
              </a:rPr>
              <a:t>Концепция </a:t>
            </a:r>
            <a:endParaRPr lang="ru-RU" sz="2400" b="1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  <a:latin typeface="Calibri"/>
              </a:rPr>
              <a:t>преподавания </a:t>
            </a:r>
            <a:r>
              <a:rPr lang="ru-RU" sz="2000" dirty="0">
                <a:solidFill>
                  <a:prstClr val="white"/>
                </a:solidFill>
                <a:latin typeface="Calibri"/>
              </a:rPr>
              <a:t>учебного </a:t>
            </a:r>
            <a:r>
              <a:rPr lang="ru-RU" sz="2000" dirty="0" smtClean="0">
                <a:solidFill>
                  <a:prstClr val="white"/>
                </a:solidFill>
                <a:latin typeface="Calibri"/>
              </a:rPr>
              <a:t>предмета «Технология</a:t>
            </a:r>
            <a:r>
              <a:rPr lang="ru-RU" sz="2000" dirty="0">
                <a:solidFill>
                  <a:prstClr val="white"/>
                </a:solidFill>
                <a:latin typeface="Calibri"/>
              </a:rPr>
              <a:t>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31171" y="2777976"/>
            <a:ext cx="3329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Calibri"/>
              </a:rPr>
              <a:t>Национальный проект </a:t>
            </a:r>
            <a:r>
              <a:rPr lang="ru-RU" sz="2400" b="1" dirty="0">
                <a:solidFill>
                  <a:prstClr val="white"/>
                </a:solidFill>
                <a:latin typeface="Calibri"/>
              </a:rPr>
              <a:t>«Образование»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4059" y="2593310"/>
            <a:ext cx="3329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  <a:latin typeface="Calibri"/>
              </a:rPr>
              <a:t>Указ президента </a:t>
            </a:r>
            <a:r>
              <a:rPr lang="ru-RU" sz="2000" dirty="0">
                <a:solidFill>
                  <a:prstClr val="white"/>
                </a:solidFill>
                <a:latin typeface="Calibri"/>
                <a:sym typeface="Helvetica Light"/>
              </a:rPr>
              <a:t>Российской Федерации </a:t>
            </a:r>
          </a:p>
          <a:p>
            <a:pPr algn="ctr"/>
            <a:r>
              <a:rPr lang="ru-RU" sz="2000" dirty="0">
                <a:solidFill>
                  <a:prstClr val="white"/>
                </a:solidFill>
                <a:latin typeface="Calibri"/>
                <a:sym typeface="Helvetica Light"/>
              </a:rPr>
              <a:t>от 07 мая 2018 года</a:t>
            </a:r>
            <a:endParaRPr lang="ru-RU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258283" y="4622158"/>
            <a:ext cx="3329658" cy="1251102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TextBox 38"/>
          <p:cNvSpPr txBox="1"/>
          <p:nvPr/>
        </p:nvSpPr>
        <p:spPr>
          <a:xfrm>
            <a:off x="8258283" y="5014511"/>
            <a:ext cx="332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Calibri"/>
              </a:rPr>
              <a:t>Проект ФГОС</a:t>
            </a:r>
            <a:endParaRPr lang="ru-RU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Стрелка вниз 39"/>
          <p:cNvSpPr/>
          <p:nvPr/>
        </p:nvSpPr>
        <p:spPr>
          <a:xfrm>
            <a:off x="9237784" y="4171329"/>
            <a:ext cx="1359404" cy="446097"/>
          </a:xfrm>
          <a:prstGeom prst="downArrow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Какие модели организации уроков технологии возможны?</a:t>
            </a:r>
          </a:p>
        </p:txBody>
      </p:sp>
    </p:spTree>
    <p:extLst>
      <p:ext uri="{BB962C8B-B14F-4D97-AF65-F5344CB8AC3E}">
        <p14:creationId xmlns:p14="http://schemas.microsoft.com/office/powerpoint/2010/main" val="8723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ОТВЕТ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5790598"/>
            <a:ext cx="9962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kern="1200" dirty="0">
                <a:solidFill>
                  <a:prstClr val="black"/>
                </a:solidFill>
                <a:latin typeface="Calibri Light"/>
              </a:rPr>
              <a:t>Освоение учебного предмета «Технология» может осуществляться как в образовательных организациях, так и в организациях-партнёрах</a:t>
            </a: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838200" y="1207699"/>
          <a:ext cx="9569571" cy="418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191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Будет ли сохранено деление учащихся на мальчиков и девочек?</a:t>
            </a:r>
          </a:p>
        </p:txBody>
      </p:sp>
    </p:spTree>
    <p:extLst>
      <p:ext uri="{BB962C8B-B14F-4D97-AF65-F5344CB8AC3E}">
        <p14:creationId xmlns:p14="http://schemas.microsoft.com/office/powerpoint/2010/main" val="52045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ОТВЕТ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43393" y="2921169"/>
            <a:ext cx="10705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kern="1200" dirty="0">
                <a:solidFill>
                  <a:srgbClr val="0070C0"/>
                </a:solidFill>
                <a:latin typeface="Helvetica" pitchFamily="34" charset="0"/>
              </a:rPr>
              <a:t>и</a:t>
            </a:r>
            <a:r>
              <a:rPr lang="ru-RU" sz="6000" kern="1200" dirty="0" smtClean="0">
                <a:solidFill>
                  <a:srgbClr val="0070C0"/>
                </a:solidFill>
                <a:latin typeface="Helvetica" pitchFamily="34" charset="0"/>
              </a:rPr>
              <a:t> Да, </a:t>
            </a:r>
            <a:r>
              <a:rPr lang="ru-RU" sz="6000" kern="1200" dirty="0">
                <a:solidFill>
                  <a:srgbClr val="0070C0"/>
                </a:solidFill>
                <a:latin typeface="Helvetica" pitchFamily="34" charset="0"/>
              </a:rPr>
              <a:t>и </a:t>
            </a:r>
            <a:r>
              <a:rPr lang="ru-RU" sz="6000" kern="1200" dirty="0" smtClean="0">
                <a:solidFill>
                  <a:srgbClr val="0070C0"/>
                </a:solidFill>
                <a:latin typeface="Helvetica" pitchFamily="34" charset="0"/>
              </a:rPr>
              <a:t>Нет</a:t>
            </a:r>
            <a:endParaRPr lang="ru-RU" sz="6000" kern="1200" dirty="0">
              <a:solidFill>
                <a:srgbClr val="0070C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838199" y="1310696"/>
            <a:ext cx="10515600" cy="971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ru-RU" b="0" spc="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Деление </a:t>
            </a:r>
            <a:r>
              <a:rPr lang="ru-RU" b="0" spc="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учащихся на группы предусмотрено </a:t>
            </a:r>
            <a:r>
              <a:rPr lang="ru-RU" b="0" spc="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примерной программой (ПООП ООО)</a:t>
            </a:r>
            <a:endParaRPr lang="ru-RU" b="0" spc="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165828"/>
            <a:ext cx="9127763" cy="324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200" y="24422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ru-RU" sz="1800" kern="1200" dirty="0">
                <a:solidFill>
                  <a:srgbClr val="0070C0"/>
                </a:solidFill>
              </a:rPr>
              <a:t>3. Организационный раздел ПООП ООО</a:t>
            </a:r>
          </a:p>
          <a:p>
            <a:pPr algn="l"/>
            <a:r>
              <a:rPr lang="ru-RU" sz="1800" kern="1200" dirty="0">
                <a:solidFill>
                  <a:srgbClr val="0070C0"/>
                </a:solidFill>
              </a:rPr>
              <a:t>3.1. Примерный учебный план ООО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4540" y="5934915"/>
            <a:ext cx="18214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Стр. 508</a:t>
            </a:r>
            <a:endParaRPr lang="ru-RU" b="1" i="1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1 АРГУМЕНТ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5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806095"/>
            <a:ext cx="9127763" cy="1403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38199" y="1417026"/>
            <a:ext cx="10515600" cy="971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ru-RU" b="0" spc="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Деление </a:t>
            </a:r>
            <a:r>
              <a:rPr lang="ru-RU" b="0" spc="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учащихся на группы </a:t>
            </a:r>
            <a:r>
              <a:rPr lang="ru-RU" b="0" spc="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возможно из расчёта </a:t>
            </a:r>
          </a:p>
          <a:p>
            <a:pPr algn="l"/>
            <a:r>
              <a:rPr lang="ru-RU" b="0" spc="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6 м</a:t>
            </a:r>
            <a:r>
              <a:rPr lang="ru-RU" b="0" spc="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² на 1 </a:t>
            </a:r>
            <a:r>
              <a:rPr lang="ru-RU" b="0" spc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рабочее место (</a:t>
            </a:r>
            <a:r>
              <a:rPr lang="ru-RU" b="0" spc="0" dirty="0" smtClean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СанПиН)</a:t>
            </a:r>
            <a:endParaRPr lang="ru-RU" b="0" spc="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199" y="3005808"/>
            <a:ext cx="6519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kern="1200" dirty="0">
                <a:solidFill>
                  <a:srgbClr val="0070C0"/>
                </a:solidFill>
              </a:rPr>
              <a:t>V. Требования к помещениям и оборудованию общеобразовательных организаций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2884" y="4774018"/>
            <a:ext cx="15130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Стр. 20</a:t>
            </a:r>
            <a:endParaRPr lang="ru-RU" b="1" i="1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АРГУМЕНТ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84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3014" y="1560762"/>
            <a:ext cx="10356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kern="1200" dirty="0" smtClean="0">
                <a:solidFill>
                  <a:srgbClr val="0070C0"/>
                </a:solidFill>
              </a:rPr>
              <a:t>Ни в одном нормативном документе не прописано о деление учащихся на мальчиков и девочек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3014" y="4825941"/>
            <a:ext cx="10356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kern="1200" dirty="0">
                <a:solidFill>
                  <a:srgbClr val="0070C0"/>
                </a:solidFill>
              </a:rPr>
              <a:t>Это означает что все дети должны освоить обязательный минимум предусмотренный ПООП ООО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3014" y="2730354"/>
            <a:ext cx="103561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kern="1200" dirty="0" smtClean="0">
                <a:solidFill>
                  <a:srgbClr val="0070C0"/>
                </a:solidFill>
              </a:rPr>
              <a:t>Таким образом, обучение </a:t>
            </a:r>
            <a:r>
              <a:rPr lang="ru-RU" sz="3200" b="1" kern="1200" dirty="0">
                <a:solidFill>
                  <a:srgbClr val="0070C0"/>
                </a:solidFill>
              </a:rPr>
              <a:t>технологии в системе общего образования осуществляется по единой программе (неделимой по гендерному признаку и по содержательным линиям)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ОДНАКО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96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23014" y="1434935"/>
            <a:ext cx="103561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0070C0"/>
                </a:solidFill>
              </a:rPr>
              <a:t>Учитель технологии при разработке рабочей программы вправе изменить количество часов на изучение тех или иных тем при сохранении всего материала и объёма часов. </a:t>
            </a:r>
            <a:endParaRPr lang="ru-RU" sz="2400" kern="1200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200" dirty="0" smtClean="0">
                <a:solidFill>
                  <a:srgbClr val="0070C0"/>
                </a:solidFill>
              </a:rPr>
              <a:t>Это </a:t>
            </a:r>
            <a:r>
              <a:rPr lang="ru-RU" sz="2400" kern="1200" dirty="0">
                <a:solidFill>
                  <a:srgbClr val="0070C0"/>
                </a:solidFill>
              </a:rPr>
              <a:t>даёт возможность </a:t>
            </a:r>
            <a:r>
              <a:rPr lang="ru-RU" sz="2400" kern="1200" dirty="0">
                <a:solidFill>
                  <a:srgbClr val="E22A8B"/>
                </a:solidFill>
              </a:rPr>
              <a:t>разработать </a:t>
            </a:r>
            <a:r>
              <a:rPr lang="ru-RU" sz="2400" kern="1200" dirty="0" smtClean="0">
                <a:solidFill>
                  <a:srgbClr val="E22A8B"/>
                </a:solidFill>
              </a:rPr>
              <a:t>специальную рабочую программу </a:t>
            </a:r>
            <a:r>
              <a:rPr lang="ru-RU" sz="2400" kern="1200" dirty="0" smtClean="0">
                <a:solidFill>
                  <a:srgbClr val="0070C0"/>
                </a:solidFill>
              </a:rPr>
              <a:t>для профильной локальной модели с </a:t>
            </a:r>
            <a:r>
              <a:rPr lang="ru-RU" sz="2400" kern="1200" dirty="0">
                <a:solidFill>
                  <a:srgbClr val="0070C0"/>
                </a:solidFill>
              </a:rPr>
              <a:t>учётом интересов </a:t>
            </a:r>
            <a:r>
              <a:rPr lang="ru-RU" sz="2400" kern="1200" dirty="0" smtClean="0">
                <a:solidFill>
                  <a:srgbClr val="0070C0"/>
                </a:solidFill>
              </a:rPr>
              <a:t>каждой группы </a:t>
            </a:r>
            <a:r>
              <a:rPr lang="ru-RU" sz="2400" kern="1200" dirty="0">
                <a:solidFill>
                  <a:srgbClr val="0070C0"/>
                </a:solidFill>
              </a:rPr>
              <a:t>и материально-технической базы</a:t>
            </a:r>
            <a:r>
              <a:rPr lang="ru-RU" sz="2400" kern="1200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ru-RU" sz="2000" kern="1200" dirty="0" smtClean="0">
              <a:solidFill>
                <a:srgbClr val="0070C0"/>
              </a:solidFill>
            </a:endParaRPr>
          </a:p>
          <a:p>
            <a:pPr lvl="2" algn="just"/>
            <a:r>
              <a:rPr lang="ru-RU" kern="1200" dirty="0" smtClean="0">
                <a:solidFill>
                  <a:srgbClr val="0070C0"/>
                </a:solidFill>
              </a:rPr>
              <a:t>Например</a:t>
            </a:r>
            <a:r>
              <a:rPr lang="ru-RU" kern="1200" dirty="0">
                <a:solidFill>
                  <a:srgbClr val="0070C0"/>
                </a:solidFill>
              </a:rPr>
              <a:t>, группа А сформирована для подробного изучения технологий получения и преобразования древесины, технологий получения и преобразования металлов, а группа Б – для подробного изучения технологий получения и преобразования текстильных материалов, технологий обработки пищевых продуктов</a:t>
            </a:r>
            <a:r>
              <a:rPr lang="ru-RU" kern="1200" dirty="0" smtClean="0">
                <a:solidFill>
                  <a:srgbClr val="0070C0"/>
                </a:solidFill>
              </a:rPr>
              <a:t>.</a:t>
            </a:r>
          </a:p>
          <a:p>
            <a:pPr lvl="8" indent="0" algn="just"/>
            <a:endParaRPr lang="ru-RU" sz="1600" kern="1200" dirty="0">
              <a:solidFill>
                <a:srgbClr val="0070C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rgbClr val="0070C0"/>
                </a:solidFill>
              </a:rPr>
              <a:t>Выбор для изучения варианта тематического планирования производится с учётом оснащённости учебных мастерских образовательной организации и желания обучающихся.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 </a:t>
            </a:r>
            <a:r>
              <a:rPr lang="en-US" dirty="0" smtClean="0"/>
              <a:t>BENE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7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</a:t>
            </a:r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Какими заданиями можно дополнить методический аппарат учебника</a:t>
            </a:r>
            <a:r>
              <a:rPr lang="ru-RU" dirty="0" smtClean="0"/>
              <a:t>? (</a:t>
            </a:r>
            <a:r>
              <a:rPr lang="ru-RU" dirty="0"/>
              <a:t>анализ методического аппарата учебника 5 класса)</a:t>
            </a:r>
          </a:p>
        </p:txBody>
      </p:sp>
    </p:spTree>
    <p:extLst>
      <p:ext uri="{BB962C8B-B14F-4D97-AF65-F5344CB8AC3E}">
        <p14:creationId xmlns:p14="http://schemas.microsoft.com/office/powerpoint/2010/main" val="17675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ПРОИЗВОДСТВО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00552" lvl="0" indent="-300552" defTabSz="410766" hangingPunct="0">
              <a:lnSpc>
                <a:spcPct val="100000"/>
              </a:lnSpc>
              <a:spcBef>
                <a:spcPts val="0"/>
              </a:spcBef>
              <a:buClr>
                <a:srgbClr val="E22A8B"/>
              </a:buClr>
              <a:buSzPct val="110000"/>
            </a:pPr>
            <a:r>
              <a:rPr lang="ru-RU" dirty="0">
                <a:cs typeface="Arial" panose="020B0604020202020204" pitchFamily="34" charset="0"/>
                <a:sym typeface="Helvetica Light"/>
              </a:rPr>
              <a:t>Техносфера</a:t>
            </a:r>
          </a:p>
          <a:p>
            <a:pPr marL="300552" lvl="0" indent="-300552" defTabSz="410766" hangingPunct="0">
              <a:lnSpc>
                <a:spcPct val="100000"/>
              </a:lnSpc>
              <a:spcBef>
                <a:spcPts val="0"/>
              </a:spcBef>
              <a:buClr>
                <a:srgbClr val="E22A8B"/>
              </a:buClr>
              <a:buSzPct val="110000"/>
            </a:pPr>
            <a:r>
              <a:rPr lang="ru-RU" dirty="0">
                <a:cs typeface="Arial" panose="020B0604020202020204" pitchFamily="34" charset="0"/>
                <a:sym typeface="Helvetica Light"/>
              </a:rPr>
              <a:t>Производство и труд</a:t>
            </a:r>
          </a:p>
          <a:p>
            <a:pPr marL="300552" lvl="0" indent="-300552" defTabSz="410766" hangingPunct="0">
              <a:lnSpc>
                <a:spcPct val="100000"/>
              </a:lnSpc>
              <a:spcBef>
                <a:spcPts val="0"/>
              </a:spcBef>
              <a:buClr>
                <a:srgbClr val="E22A8B"/>
              </a:buClr>
              <a:buSzPct val="110000"/>
            </a:pPr>
            <a:r>
              <a:rPr lang="ru-RU" dirty="0">
                <a:cs typeface="Arial" panose="020B0604020202020204" pitchFamily="34" charset="0"/>
                <a:sym typeface="Helvetica Light"/>
              </a:rPr>
              <a:t>Предметы, средства и продукты труда</a:t>
            </a:r>
          </a:p>
          <a:p>
            <a:pPr marL="300552" lvl="0" indent="-300552" defTabSz="410766" hangingPunct="0">
              <a:lnSpc>
                <a:spcPct val="100000"/>
              </a:lnSpc>
              <a:spcBef>
                <a:spcPts val="0"/>
              </a:spcBef>
              <a:buClr>
                <a:srgbClr val="E22A8B"/>
              </a:buClr>
              <a:buSzPct val="110000"/>
            </a:pPr>
            <a:r>
              <a:rPr lang="ru-RU" dirty="0">
                <a:cs typeface="Arial" panose="020B0604020202020204" pitchFamily="34" charset="0"/>
                <a:sym typeface="Helvetica Light"/>
              </a:rPr>
              <a:t>Современные средства контроля качества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144" y="1392867"/>
            <a:ext cx="3948273" cy="5291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Овал 21"/>
          <p:cNvSpPr/>
          <p:nvPr/>
        </p:nvSpPr>
        <p:spPr>
          <a:xfrm>
            <a:off x="5307076" y="2615245"/>
            <a:ext cx="2582039" cy="2582039"/>
          </a:xfrm>
          <a:prstGeom prst="ellipse">
            <a:avLst/>
          </a:prstGeom>
          <a:blipFill>
            <a:blip r:embed="rId4"/>
            <a:srcRect/>
            <a:stretch>
              <a:fillRect l="-12000" r="-12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Овал 29"/>
          <p:cNvSpPr/>
          <p:nvPr/>
        </p:nvSpPr>
        <p:spPr>
          <a:xfrm>
            <a:off x="9479968" y="4022643"/>
            <a:ext cx="2582039" cy="2582039"/>
          </a:xfrm>
          <a:prstGeom prst="ellipse">
            <a:avLst/>
          </a:prstGeom>
          <a:blipFill>
            <a:blip r:embed="rId5"/>
            <a:srcRect/>
            <a:stretch>
              <a:fillRect l="-5000" r="-5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760382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9808" y="1734065"/>
            <a:ext cx="9353550" cy="34576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lvl="0" indent="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П.5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Правительству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РФ при разработке национального проекта в сфере образования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… необходимо обеспечить:</a:t>
            </a:r>
          </a:p>
          <a:p>
            <a:pPr marL="0" marR="0" lvl="0" indent="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Helvetica Light"/>
            </a:endParaRPr>
          </a:p>
          <a:p>
            <a:pPr marL="971550" marR="0" lvl="1" indent="-51435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достижение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следующих </a:t>
            </a: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целей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и целевых показателей:</a:t>
            </a:r>
          </a:p>
          <a:p>
            <a:pPr marL="1257300" marR="0" lvl="2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вхождение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РФ в число 10 ведущих стран мира по качеству общего образования;</a:t>
            </a:r>
          </a:p>
          <a:p>
            <a:pPr marL="1257300" marR="0" lvl="2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воспитание гармонично развитой и социально ответственной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личности</a:t>
            </a:r>
          </a:p>
          <a:p>
            <a:pPr marL="914400" marR="0" lvl="2" indent="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Helvetica Light"/>
            </a:endParaRPr>
          </a:p>
          <a:p>
            <a:pPr marL="971550" marR="0" lvl="1" indent="-51435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решение следующих </a:t>
            </a: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задач:</a:t>
            </a:r>
          </a:p>
          <a:p>
            <a:pPr marL="1257300" marR="0" lvl="2" indent="-342900" algn="just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обновление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содержания и совершенствование методов обучения предметной области «Технология»</a:t>
            </a:r>
          </a:p>
        </p:txBody>
      </p:sp>
      <p:pic>
        <p:nvPicPr>
          <p:cNvPr id="6" name="Picture 4" descr="https://cdn.promdevelop.ru/wp-content/uploads/2018/02/orig-1516625574d964813f6fe708c23b4a4fa2600a0f9c-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0025" y="2571750"/>
            <a:ext cx="2289783" cy="24002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УКАЗ ПРЕЗИДЕНТА РОССИЙСКОЙ ФЕДЕРАЦИИ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47558" y="5430381"/>
            <a:ext cx="69777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«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О национальных целях и стратегических задачах развития РФ на период до 2024 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года»  </a:t>
            </a:r>
          </a:p>
          <a:p>
            <a:pPr marL="0" marR="0" lvl="0" indent="0" algn="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Указ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президента </a:t>
            </a: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Российской Федерации </a:t>
            </a:r>
          </a:p>
          <a:p>
            <a:pPr marL="0" marR="0" lvl="0" indent="0" algn="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Helvetica Light"/>
              </a:rPr>
              <a:t>от 07 мая 2018 года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04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ПРОИЗВОДСТВО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mtClean="0"/>
              <a:t>Оценить целесообразность получения потребительских благ, учитывая средства семьи</a:t>
            </a:r>
          </a:p>
          <a:p>
            <a:r>
              <a:rPr lang="ru-RU" smtClean="0"/>
              <a:t>Составить коллекцию строительных материалов и полуфабрикатов</a:t>
            </a:r>
          </a:p>
          <a:p>
            <a:r>
              <a:rPr lang="ru-RU" smtClean="0"/>
              <a:t>Выполнить технологические операции изученными инструментами </a:t>
            </a:r>
          </a:p>
          <a:p>
            <a:r>
              <a:rPr lang="ru-RU" smtClean="0"/>
              <a:t>Провести измерительные работы различными контрольно-измерительными приборами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0508"/>
            <a:ext cx="3966714" cy="531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355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9065" y="3347589"/>
            <a:ext cx="11884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kern="1200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rPr>
              <a:t>Задание</a:t>
            </a:r>
            <a:endParaRPr lang="ru-RU" sz="3200" b="1" kern="1200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+mj-lt"/>
              <a:ea typeface="+mj-ea"/>
              <a:cs typeface="+mj-cs"/>
            </a:endParaRPr>
          </a:p>
          <a:p>
            <a:pPr algn="l"/>
            <a:r>
              <a:rPr lang="ru-RU" sz="2400" dirty="0" smtClean="0"/>
              <a:t>Распределите </a:t>
            </a:r>
            <a:r>
              <a:rPr lang="ru-RU" sz="2400" dirty="0"/>
              <a:t>рисунки по двум видам производств </a:t>
            </a:r>
            <a:r>
              <a:rPr lang="ru-RU" sz="2400" dirty="0" smtClean="0"/>
              <a:t>–</a:t>
            </a:r>
            <a:r>
              <a:rPr lang="ru-RU" sz="2400" dirty="0"/>
              <a:t> </a:t>
            </a:r>
            <a:r>
              <a:rPr lang="ru-RU" sz="2400" dirty="0" smtClean="0"/>
              <a:t>материальное </a:t>
            </a:r>
            <a:r>
              <a:rPr lang="ru-RU" sz="2400" dirty="0"/>
              <a:t>и </a:t>
            </a:r>
            <a:r>
              <a:rPr lang="ru-RU" sz="2400" dirty="0" smtClean="0"/>
              <a:t>нематериальное.</a:t>
            </a:r>
            <a:endParaRPr lang="ru-RU" sz="2400" dirty="0"/>
          </a:p>
        </p:txBody>
      </p:sp>
      <p:pic>
        <p:nvPicPr>
          <p:cNvPr id="9218" name="Picture 2" descr="https://wb.sarmin.ru/sites/default/files/uploads/orders/small-blowdrying-1024x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681" y="4415529"/>
            <a:ext cx="1829711" cy="121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vatars.mds.yandex.net/get-pdb/1222673/25572710-adbb-4dfd-a8a9-c53a57ab4924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16" y="4415528"/>
            <a:ext cx="1821836" cy="121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cdek.market/images/blog/15734/blog_6-1200x7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4" y="4415528"/>
            <a:ext cx="1943291" cy="121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kedu.ru/upload/medialibrary/malyar_0623532542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88" y="4419772"/>
            <a:ext cx="1819675" cy="121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avatars.mds.yandex.net/get-zen_doc/103153/pub_5d7b7a4ed7859b00ad2b9591_5d7b7b76df944400ae670fef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74" y="4415529"/>
            <a:ext cx="1827555" cy="121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agri-news.ru/news/%D0%90%D0%B3%D1%80%D0%BE%D0%A2%D0%B5%D1%80%D1%80%D0%B0%20C-_Users_uyryzhk_Desktop_705B73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005" y="4418156"/>
            <a:ext cx="1823616" cy="121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39065" y="1262674"/>
            <a:ext cx="11884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kern="1200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+mj-lt"/>
                <a:ea typeface="+mj-ea"/>
                <a:cs typeface="+mj-cs"/>
              </a:rPr>
              <a:t>Задание</a:t>
            </a:r>
            <a:endParaRPr lang="ru-RU" sz="3200" b="1" kern="1200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13" y="1407458"/>
            <a:ext cx="584835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Дополнительные задания</a:t>
            </a:r>
            <a:endParaRPr lang="ru-RU" dirty="0"/>
          </a:p>
        </p:txBody>
      </p:sp>
      <p:pic>
        <p:nvPicPr>
          <p:cNvPr id="16388" name="Picture 4" descr="Технология. Проекты и кейсы. 5 класс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786" y="1407458"/>
            <a:ext cx="1609286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7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ЭЛЕМЕНТЫ ТЕХНИКИ И МАШИН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Техника и её виды</a:t>
            </a:r>
          </a:p>
          <a:p>
            <a:r>
              <a:rPr lang="ru-RU" dirty="0" smtClean="0"/>
              <a:t>Рабочие органы, передаточные механизмы, двигатели и органы управления техникой</a:t>
            </a:r>
          </a:p>
          <a:p>
            <a:r>
              <a:rPr lang="ru-RU" dirty="0" smtClean="0"/>
              <a:t>Автоматизация</a:t>
            </a:r>
          </a:p>
          <a:p>
            <a:r>
              <a:rPr lang="ru-RU" dirty="0" smtClean="0"/>
              <a:t>Роботизация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20" y="1351049"/>
            <a:ext cx="4028472" cy="538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Овал 28"/>
          <p:cNvSpPr/>
          <p:nvPr/>
        </p:nvSpPr>
        <p:spPr>
          <a:xfrm>
            <a:off x="5381423" y="2183362"/>
            <a:ext cx="3029393" cy="3029393"/>
          </a:xfrm>
          <a:prstGeom prst="ellipse">
            <a:avLst/>
          </a:prstGeom>
          <a:blipFill>
            <a:blip r:embed="rId4"/>
            <a:srcRect/>
            <a:stretch>
              <a:fillRect t="-2000" b="-2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952723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ЭЛЕМЕНТЫ ТЕХНИКИ И МАШИН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119654" y="1463040"/>
            <a:ext cx="5234145" cy="4713923"/>
          </a:xfrm>
        </p:spPr>
        <p:txBody>
          <a:bodyPr/>
          <a:lstStyle/>
          <a:p>
            <a:pPr lvl="0"/>
            <a:r>
              <a:rPr lang="ru-RU" dirty="0" smtClean="0"/>
              <a:t>Ознакомьтесь с правилами поведения и безопасной работы в учебной мастерской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16004"/>
            <a:ext cx="4054580" cy="543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Овал 35"/>
          <p:cNvSpPr/>
          <p:nvPr/>
        </p:nvSpPr>
        <p:spPr>
          <a:xfrm>
            <a:off x="2710543" y="1965905"/>
            <a:ext cx="2890935" cy="2890935"/>
          </a:xfrm>
          <a:prstGeom prst="ellipse">
            <a:avLst/>
          </a:prstGeom>
          <a:blipFill>
            <a:blip r:embed="rId4"/>
            <a:srcRect/>
            <a:stretch>
              <a:fillRect l="-30000" r="-30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Скругленный прямоугольник 32"/>
          <p:cNvSpPr/>
          <p:nvPr/>
        </p:nvSpPr>
        <p:spPr>
          <a:xfrm>
            <a:off x="3097764" y="3539050"/>
            <a:ext cx="2401073" cy="295833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Соединительная линия уступом 5"/>
          <p:cNvCxnSpPr>
            <a:stCxn id="36" idx="5"/>
          </p:cNvCxnSpPr>
          <p:nvPr/>
        </p:nvCxnSpPr>
        <p:spPr>
          <a:xfrm rot="16200000" flipH="1">
            <a:off x="5613511" y="3998071"/>
            <a:ext cx="1012288" cy="1883090"/>
          </a:xfrm>
          <a:prstGeom prst="bentConnector2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061200" y="5114433"/>
            <a:ext cx="0" cy="7718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061200" y="5147569"/>
            <a:ext cx="24106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22A8B"/>
                </a:solidFill>
              </a:rPr>
              <a:t>Познакомьтесь с правилами </a:t>
            </a:r>
            <a:r>
              <a:rPr lang="ru-RU" sz="1400" b="1" dirty="0" smtClean="0">
                <a:solidFill>
                  <a:srgbClr val="E22A8B"/>
                </a:solidFill>
              </a:rPr>
              <a:t>поведения и безопасной работы</a:t>
            </a:r>
            <a:endParaRPr lang="ru-RU" sz="1400" b="1" dirty="0">
              <a:solidFill>
                <a:srgbClr val="E22A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81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Картинки по запросу картинка 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30" y="-119095"/>
            <a:ext cx="1932269" cy="17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ЭЛЕМЕНТЫ ТЕХНИКИ И </a:t>
            </a:r>
            <a:r>
              <a:rPr lang="ru-RU" dirty="0" smtClean="0"/>
              <a:t>МАШИН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Ознакомьтесь с инструментами</a:t>
            </a:r>
            <a:endParaRPr lang="ru-RU" dirty="0" smtClean="0"/>
          </a:p>
        </p:txBody>
      </p:sp>
      <p:sp>
        <p:nvSpPr>
          <p:cNvPr id="42" name="Объект 41"/>
          <p:cNvSpPr>
            <a:spLocks noGrp="1"/>
          </p:cNvSpPr>
          <p:nvPr>
            <p:ph sz="half" idx="4294967295"/>
          </p:nvPr>
        </p:nvSpPr>
        <p:spPr>
          <a:xfrm>
            <a:off x="7324725" y="1685925"/>
            <a:ext cx="4867275" cy="449103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E22A8B"/>
                </a:solidFill>
              </a:rPr>
              <a:t>Ознакомьтесь</a:t>
            </a:r>
            <a:r>
              <a:rPr lang="ru-RU" sz="2000" dirty="0"/>
              <a:t> с инструментами и заполните таблицу. </a:t>
            </a:r>
            <a:endParaRPr lang="ru-RU" sz="2000" dirty="0" smtClean="0"/>
          </a:p>
          <a:p>
            <a:r>
              <a:rPr lang="ru-RU" sz="2000" dirty="0" smtClean="0">
                <a:solidFill>
                  <a:srgbClr val="E22A8B"/>
                </a:solidFill>
              </a:rPr>
              <a:t>Распределите</a:t>
            </a:r>
            <a:r>
              <a:rPr lang="ru-RU" sz="2000" dirty="0" smtClean="0"/>
              <a:t> </a:t>
            </a:r>
            <a:r>
              <a:rPr lang="ru-RU" sz="2000" dirty="0"/>
              <a:t>перечисленные инструменты на </a:t>
            </a:r>
            <a:r>
              <a:rPr lang="ru-RU" sz="2000" dirty="0" smtClean="0"/>
              <a:t>подгруппы.</a:t>
            </a:r>
          </a:p>
          <a:p>
            <a:r>
              <a:rPr lang="ru-RU" sz="2000" dirty="0" smtClean="0">
                <a:solidFill>
                  <a:srgbClr val="E22A8B"/>
                </a:solidFill>
              </a:rPr>
              <a:t>Дайте </a:t>
            </a:r>
            <a:r>
              <a:rPr lang="ru-RU" sz="2000" dirty="0">
                <a:solidFill>
                  <a:srgbClr val="E22A8B"/>
                </a:solidFill>
              </a:rPr>
              <a:t>описание </a:t>
            </a:r>
            <a:r>
              <a:rPr lang="ru-RU" sz="2000" dirty="0"/>
              <a:t>их назначения.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78" y="2491273"/>
            <a:ext cx="4985851" cy="3320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Овал 24"/>
          <p:cNvSpPr/>
          <p:nvPr/>
        </p:nvSpPr>
        <p:spPr>
          <a:xfrm>
            <a:off x="74645" y="3469830"/>
            <a:ext cx="2707133" cy="2707133"/>
          </a:xfrm>
          <a:prstGeom prst="ellipse">
            <a:avLst/>
          </a:prstGeom>
          <a:blipFill>
            <a:blip r:embed="rId5"/>
            <a:srcRect/>
            <a:stretch>
              <a:fillRect l="-4000" r="-4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46" name="Таблица 45"/>
          <p:cNvGraphicFramePr>
            <a:graphicFrameLocks noGrp="1"/>
          </p:cNvGraphicFramePr>
          <p:nvPr>
            <p:extLst/>
          </p:nvPr>
        </p:nvGraphicFramePr>
        <p:xfrm>
          <a:off x="7219950" y="3786314"/>
          <a:ext cx="4867275" cy="16916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56099">
                  <a:extLst>
                    <a:ext uri="{9D8B030D-6E8A-4147-A177-3AD203B41FA5}">
                      <a16:colId xmlns:a16="http://schemas.microsoft.com/office/drawing/2014/main" xmlns="" val="3769425771"/>
                    </a:ext>
                  </a:extLst>
                </a:gridCol>
                <a:gridCol w="1539551">
                  <a:extLst>
                    <a:ext uri="{9D8B030D-6E8A-4147-A177-3AD203B41FA5}">
                      <a16:colId xmlns:a16="http://schemas.microsoft.com/office/drawing/2014/main" xmlns="" val="2548358016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xmlns="" val="333053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Подгруппа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Инструмент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Назначение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4476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Измерительные и разметочные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5890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Режущие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4103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Вспомогательные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7205823"/>
                  </a:ext>
                </a:extLst>
              </a:tr>
            </a:tbl>
          </a:graphicData>
        </a:graphic>
      </p:graphicFrame>
      <p:cxnSp>
        <p:nvCxnSpPr>
          <p:cNvPr id="53" name="Прямая со стрелкой 52"/>
          <p:cNvCxnSpPr/>
          <p:nvPr/>
        </p:nvCxnSpPr>
        <p:spPr>
          <a:xfrm flipV="1">
            <a:off x="466333" y="2183362"/>
            <a:ext cx="6753617" cy="14290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endCxn id="25" idx="1"/>
          </p:cNvCxnSpPr>
          <p:nvPr/>
        </p:nvCxnSpPr>
        <p:spPr>
          <a:xfrm flipH="1">
            <a:off x="471095" y="2183362"/>
            <a:ext cx="8745" cy="1682918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765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ЭЛЕМЕНТЫ ТЕХНИКИ И МАШИН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463040"/>
            <a:ext cx="5114925" cy="4713923"/>
          </a:xfrm>
        </p:spPr>
        <p:txBody>
          <a:bodyPr>
            <a:normAutofit/>
          </a:bodyPr>
          <a:lstStyle/>
          <a:p>
            <a:pPr lvl="0"/>
            <a:r>
              <a:rPr lang="ru-RU" sz="2000" dirty="0" smtClean="0"/>
              <a:t>Выполните пробные технологические операции ручными инструментами</a:t>
            </a:r>
            <a:endParaRPr lang="ru-RU" sz="20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l="21055"/>
          <a:stretch/>
        </p:blipFill>
        <p:spPr>
          <a:xfrm>
            <a:off x="254000" y="2491273"/>
            <a:ext cx="4774857" cy="402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2852908" y="2649894"/>
            <a:ext cx="3008831" cy="3008831"/>
          </a:xfrm>
          <a:prstGeom prst="ellipse">
            <a:avLst/>
          </a:prstGeom>
          <a:blipFill>
            <a:blip r:embed="rId4"/>
            <a:srcRect/>
            <a:stretch>
              <a:fillRect l="-17000" r="-17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3087839" y="3776043"/>
            <a:ext cx="2257360" cy="295833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Соединительная линия уступом 7"/>
          <p:cNvCxnSpPr>
            <a:stCxn id="10" idx="0"/>
          </p:cNvCxnSpPr>
          <p:nvPr/>
        </p:nvCxnSpPr>
        <p:spPr>
          <a:xfrm rot="5400000" flipH="1" flipV="1">
            <a:off x="5104669" y="1558975"/>
            <a:ext cx="343574" cy="1838265"/>
          </a:xfrm>
          <a:prstGeom prst="bentConnector2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89" y="1602144"/>
            <a:ext cx="5581650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Технология. Проекты и кейсы. 5 клас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03" y="3776043"/>
            <a:ext cx="1609286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5" y="2211744"/>
            <a:ext cx="158399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131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3893"/>
          <a:stretch/>
        </p:blipFill>
        <p:spPr>
          <a:xfrm>
            <a:off x="304799" y="2491273"/>
            <a:ext cx="4606567" cy="402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ЭЛЕМЕНТЫ ТЕХНИКИ И </a:t>
            </a:r>
            <a:r>
              <a:rPr lang="ru-RU" dirty="0" smtClean="0"/>
              <a:t>МАШИН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463040"/>
            <a:ext cx="5448300" cy="4713923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/>
              <a:t>Выполните пробные технологические </a:t>
            </a:r>
            <a:r>
              <a:rPr lang="ru-RU" sz="2400" dirty="0"/>
              <a:t>операции </a:t>
            </a:r>
            <a:r>
              <a:rPr lang="ru-RU" sz="2400" dirty="0" smtClean="0"/>
              <a:t>ручными инструментами</a:t>
            </a:r>
            <a:endParaRPr lang="ru-RU" sz="2400" dirty="0"/>
          </a:p>
        </p:txBody>
      </p:sp>
      <p:cxnSp>
        <p:nvCxnSpPr>
          <p:cNvPr id="8" name="Соединительная линия уступом 7"/>
          <p:cNvCxnSpPr>
            <a:stCxn id="12" idx="0"/>
          </p:cNvCxnSpPr>
          <p:nvPr/>
        </p:nvCxnSpPr>
        <p:spPr>
          <a:xfrm rot="5400000" flipH="1" flipV="1">
            <a:off x="4766363" y="1730746"/>
            <a:ext cx="854504" cy="2003113"/>
          </a:xfrm>
          <a:prstGeom prst="bentConnector2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2629734" y="3159554"/>
            <a:ext cx="3124650" cy="3124650"/>
          </a:xfrm>
          <a:prstGeom prst="ellipse">
            <a:avLst/>
          </a:prstGeom>
          <a:blipFill>
            <a:blip r:embed="rId4"/>
            <a:srcRect/>
            <a:stretch>
              <a:fillRect l="-10000" r="-10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2982611" y="4571490"/>
            <a:ext cx="1909706" cy="295833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0"/>
          <a:stretch/>
        </p:blipFill>
        <p:spPr bwMode="auto">
          <a:xfrm>
            <a:off x="6195172" y="1571625"/>
            <a:ext cx="585787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Технология. Проекты и кейсы. 5 клас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34" y="3532755"/>
            <a:ext cx="1609286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5" y="2211744"/>
            <a:ext cx="158399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Технология. Проекты и кейсы. 5 клас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34" y="3514215"/>
            <a:ext cx="1609286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5" y="2193204"/>
            <a:ext cx="158399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1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ЭЛЕМЕНТЫ ТЕХНИКИ И </a:t>
            </a:r>
            <a:r>
              <a:rPr lang="ru-RU" sz="2800" dirty="0" smtClean="0"/>
              <a:t>МАШИН</a:t>
            </a:r>
            <a:endParaRPr lang="ru-RU" sz="2800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463040"/>
            <a:ext cx="2727193" cy="4713923"/>
          </a:xfrm>
        </p:spPr>
        <p:txBody>
          <a:bodyPr>
            <a:normAutofit/>
          </a:bodyPr>
          <a:lstStyle/>
          <a:p>
            <a:pPr lvl="0"/>
            <a:r>
              <a:rPr lang="ru-RU" sz="2400" dirty="0"/>
              <a:t>Ознакомьтесь с </a:t>
            </a:r>
            <a:r>
              <a:rPr lang="ru-RU" sz="2400" dirty="0" smtClean="0"/>
              <a:t>устройством швейной машины и правилами безопасной работы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393" y="1729611"/>
            <a:ext cx="6630448" cy="442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Овал 18"/>
          <p:cNvSpPr/>
          <p:nvPr/>
        </p:nvSpPr>
        <p:spPr>
          <a:xfrm>
            <a:off x="8482937" y="180975"/>
            <a:ext cx="3569494" cy="3569494"/>
          </a:xfrm>
          <a:prstGeom prst="ellipse">
            <a:avLst/>
          </a:prstGeom>
          <a:blipFill>
            <a:blip r:embed="rId4"/>
            <a:srcRect/>
            <a:stretch>
              <a:fillRect l="-11000" r="-11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Овал 21"/>
          <p:cNvSpPr/>
          <p:nvPr/>
        </p:nvSpPr>
        <p:spPr>
          <a:xfrm>
            <a:off x="4273014" y="3193256"/>
            <a:ext cx="3569494" cy="3569494"/>
          </a:xfrm>
          <a:prstGeom prst="ellipse">
            <a:avLst/>
          </a:prstGeom>
          <a:blipFill>
            <a:blip r:embed="rId5"/>
            <a:srcRect/>
            <a:stretch>
              <a:fillRect l="-3000" r="-3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Скругленный прямоугольник 22"/>
          <p:cNvSpPr/>
          <p:nvPr/>
        </p:nvSpPr>
        <p:spPr>
          <a:xfrm>
            <a:off x="4756606" y="4758370"/>
            <a:ext cx="2653843" cy="295833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Соединительная линия уступом 28"/>
          <p:cNvCxnSpPr>
            <a:stCxn id="19" idx="2"/>
          </p:cNvCxnSpPr>
          <p:nvPr/>
        </p:nvCxnSpPr>
        <p:spPr>
          <a:xfrm rot="10800000">
            <a:off x="7400791" y="876300"/>
            <a:ext cx="1082146" cy="1089422"/>
          </a:xfrm>
          <a:prstGeom prst="bentConnector2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6151364" y="353079"/>
            <a:ext cx="2518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E22A8B"/>
                </a:solidFill>
              </a:rPr>
              <a:t>Знакомство </a:t>
            </a:r>
            <a:r>
              <a:rPr lang="ru-RU" sz="1400" b="1" dirty="0">
                <a:solidFill>
                  <a:srgbClr val="E22A8B"/>
                </a:solidFill>
              </a:rPr>
              <a:t>с устройством швейной машины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6783582" y="876300"/>
            <a:ext cx="1253733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stCxn id="22" idx="3"/>
          </p:cNvCxnSpPr>
          <p:nvPr/>
        </p:nvCxnSpPr>
        <p:spPr>
          <a:xfrm rot="5400000" flipH="1">
            <a:off x="2160969" y="3605225"/>
            <a:ext cx="848860" cy="4420711"/>
          </a:xfrm>
          <a:prstGeom prst="bentConnector4">
            <a:avLst>
              <a:gd name="adj1" fmla="val -26930"/>
              <a:gd name="adj2" fmla="val 55912"/>
            </a:avLst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62210" y="4608671"/>
            <a:ext cx="24106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E22A8B"/>
                </a:solidFill>
              </a:rPr>
              <a:t>Познакомьтесь с правилами безопасной работы на швейной машине</a:t>
            </a:r>
          </a:p>
        </p:txBody>
      </p:sp>
    </p:spTree>
    <p:extLst>
      <p:ext uri="{BB962C8B-B14F-4D97-AF65-F5344CB8AC3E}">
        <p14:creationId xmlns:p14="http://schemas.microsoft.com/office/powerpoint/2010/main" val="15778701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520960" y="1418884"/>
            <a:ext cx="6309048" cy="801802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/>
              <a:t>Выполните пробные технологические </a:t>
            </a:r>
            <a:r>
              <a:rPr lang="ru-RU" sz="2400" dirty="0"/>
              <a:t>операции </a:t>
            </a:r>
            <a:r>
              <a:rPr lang="ru-RU" sz="2400" dirty="0" smtClean="0"/>
              <a:t>на швейной машине</a:t>
            </a:r>
            <a:endParaRPr lang="ru-RU" sz="24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20959" y="170114"/>
            <a:ext cx="6088868" cy="1227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ru-RU" dirty="0" smtClean="0">
                <a:latin typeface="+mj-lt"/>
                <a:ea typeface="+mj-ea"/>
                <a:cs typeface="+mj-cs"/>
              </a:rPr>
              <a:t>ЭЛЕМЕНТЫ </a:t>
            </a:r>
            <a:r>
              <a:rPr lang="ru-RU" dirty="0">
                <a:latin typeface="+mj-lt"/>
                <a:ea typeface="+mj-ea"/>
                <a:cs typeface="+mj-cs"/>
              </a:rPr>
              <a:t>ТЕХНИКИ И МАШИН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65" y="2455817"/>
            <a:ext cx="3207434" cy="428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614700" y="3048000"/>
            <a:ext cx="3428577" cy="3428577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000" r="-31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08" y="1549131"/>
            <a:ext cx="5524500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27" y="3300200"/>
            <a:ext cx="5429250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Технология. Проекты и кейсы. 5 клас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65" y="4558521"/>
            <a:ext cx="1609286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60" y="2088429"/>
            <a:ext cx="158399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7122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ТЕХНОЛОГИИ ПОЛУЧЕНИЯ, ОБРАБОТКИ, ПРЕОБРАЗОВАНИЯ И ИСПОЛЬЗОВАНИЯ МАТЕРИАЛОВ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smtClean="0"/>
              <a:t>Виды материалов</a:t>
            </a:r>
          </a:p>
          <a:p>
            <a:pPr lvl="0"/>
            <a:r>
              <a:rPr lang="ru-RU" smtClean="0"/>
              <a:t>Технологии механической и термической обработки  материалов</a:t>
            </a:r>
          </a:p>
          <a:p>
            <a:pPr lvl="0"/>
            <a:r>
              <a:rPr lang="ru-RU" smtClean="0"/>
              <a:t>Производственные технологии обработки материалов</a:t>
            </a:r>
          </a:p>
          <a:p>
            <a:pPr lvl="0"/>
            <a:r>
              <a:rPr lang="ru-RU" smtClean="0"/>
              <a:t>Современные технологии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641" y="1423358"/>
            <a:ext cx="2787325" cy="3732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Овал 26"/>
          <p:cNvSpPr/>
          <p:nvPr/>
        </p:nvSpPr>
        <p:spPr>
          <a:xfrm>
            <a:off x="9387787" y="3506951"/>
            <a:ext cx="2476409" cy="2476409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864" y="2587924"/>
            <a:ext cx="3092909" cy="4136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0991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НАЦИОНАЛЬНЫЙ ПРОЕКТ «ОБРАЗОВАНИЕ»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1379432"/>
            <a:ext cx="7305676" cy="4851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6303" r="77334"/>
          <a:stretch/>
        </p:blipFill>
        <p:spPr>
          <a:xfrm>
            <a:off x="581025" y="2692686"/>
            <a:ext cx="2647950" cy="3080413"/>
          </a:xfrm>
          <a:prstGeom prst="rect">
            <a:avLst/>
          </a:prstGeom>
        </p:spPr>
      </p:pic>
      <p:sp>
        <p:nvSpPr>
          <p:cNvPr id="5" name="Скругленный прямоугольник 4">
            <a:hlinkClick r:id="rId5" action="ppaction://hlinksldjump"/>
          </p:cNvPr>
          <p:cNvSpPr/>
          <p:nvPr/>
        </p:nvSpPr>
        <p:spPr>
          <a:xfrm>
            <a:off x="3982720" y="1842235"/>
            <a:ext cx="1940560" cy="270205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82720" y="2286538"/>
            <a:ext cx="1940560" cy="270205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82720" y="3152875"/>
            <a:ext cx="1940560" cy="270205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82720" y="3585981"/>
            <a:ext cx="1940560" cy="270205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6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ТЕХНОЛОГИИ ПОЛУЧЕНИЯ, ОБРАБОТКИ, ПРЕОБРАЗОВАНИЯ И ИСПОЛЬЗОВАНИЯ МАТЕРИАЛОВ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6172200" y="2446168"/>
            <a:ext cx="5181600" cy="1459177"/>
          </a:xfrm>
        </p:spPr>
        <p:txBody>
          <a:bodyPr/>
          <a:lstStyle/>
          <a:p>
            <a:pPr lvl="0"/>
            <a:r>
              <a:rPr lang="ru-RU" dirty="0" smtClean="0"/>
              <a:t>Провести лабораторные исследования свойств различных материалов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26" y="1595892"/>
            <a:ext cx="3711342" cy="494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Овал 20"/>
          <p:cNvSpPr/>
          <p:nvPr/>
        </p:nvSpPr>
        <p:spPr>
          <a:xfrm>
            <a:off x="1138517" y="2119678"/>
            <a:ext cx="2458713" cy="2495455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Скругленный прямоугольник 21"/>
          <p:cNvSpPr/>
          <p:nvPr/>
        </p:nvSpPr>
        <p:spPr>
          <a:xfrm>
            <a:off x="1475116" y="3257375"/>
            <a:ext cx="2061713" cy="400226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Соединительная линия уступом 22"/>
          <p:cNvCxnSpPr>
            <a:stCxn id="21" idx="2"/>
            <a:endCxn id="24" idx="1"/>
          </p:cNvCxnSpPr>
          <p:nvPr/>
        </p:nvCxnSpPr>
        <p:spPr>
          <a:xfrm rot="10800000" flipV="1">
            <a:off x="301925" y="3367406"/>
            <a:ext cx="836592" cy="1762134"/>
          </a:xfrm>
          <a:prstGeom prst="bentConnector3">
            <a:avLst>
              <a:gd name="adj1" fmla="val 127325"/>
            </a:avLst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01925" y="4652486"/>
            <a:ext cx="157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E22A8B"/>
                </a:solidFill>
              </a:rPr>
              <a:t>Сравнение свойств конструкционных материалов</a:t>
            </a:r>
            <a:endParaRPr lang="ru-RU" sz="1400" b="1" dirty="0">
              <a:solidFill>
                <a:srgbClr val="E22A8B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735322" y="3905345"/>
            <a:ext cx="2495455" cy="249545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Скругленный прямоугольник 35"/>
          <p:cNvSpPr/>
          <p:nvPr/>
        </p:nvSpPr>
        <p:spPr>
          <a:xfrm>
            <a:off x="3978070" y="4873925"/>
            <a:ext cx="2189816" cy="322127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Соединительная линия уступом 36"/>
          <p:cNvCxnSpPr>
            <a:stCxn id="29" idx="6"/>
            <a:endCxn id="38" idx="1"/>
          </p:cNvCxnSpPr>
          <p:nvPr/>
        </p:nvCxnSpPr>
        <p:spPr>
          <a:xfrm>
            <a:off x="6230777" y="5153073"/>
            <a:ext cx="1003911" cy="870185"/>
          </a:xfrm>
          <a:prstGeom prst="bentConnector3">
            <a:avLst>
              <a:gd name="adj1" fmla="val 50000"/>
            </a:avLst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7234688" y="5653926"/>
            <a:ext cx="20660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E22A8B"/>
                </a:solidFill>
              </a:rPr>
              <a:t>Сравнение свойств текстильных материалов</a:t>
            </a:r>
            <a:endParaRPr lang="ru-RU" sz="1400" b="1" dirty="0">
              <a:solidFill>
                <a:srgbClr val="E22A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3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ТЕХНОЛОГИИ ПОЛУЧЕНИЯ, ОБРАБОТКИ, ПРЕОБРАЗОВАНИЯ И ИСПОЛЬЗОВАНИЯ </a:t>
            </a:r>
            <a:r>
              <a:rPr lang="ru-RU" dirty="0" smtClean="0"/>
              <a:t>МАТЕРИАЛОВ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314450"/>
            <a:ext cx="5616683" cy="4862513"/>
          </a:xfrm>
        </p:spPr>
        <p:txBody>
          <a:bodyPr>
            <a:normAutofit/>
          </a:bodyPr>
          <a:lstStyle/>
          <a:p>
            <a:pPr lvl="0"/>
            <a:r>
              <a:rPr lang="ru-RU" sz="2000" dirty="0"/>
              <a:t>Выполнить ручные операции по обработке конструкционных </a:t>
            </a:r>
            <a:r>
              <a:rPr lang="ru-RU" sz="2000" dirty="0" smtClean="0"/>
              <a:t>материалов</a:t>
            </a:r>
            <a:endParaRPr lang="ru-RU" sz="20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20959" y="170114"/>
            <a:ext cx="6088868" cy="1227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endParaRPr lang="ru-RU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Объект 4"/>
          <p:cNvSpPr txBox="1">
            <a:spLocks/>
          </p:cNvSpPr>
          <p:nvPr/>
        </p:nvSpPr>
        <p:spPr>
          <a:xfrm>
            <a:off x="7119452" y="1052116"/>
            <a:ext cx="4867275" cy="4040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ru-RU" sz="1800" dirty="0">
                <a:solidFill>
                  <a:srgbClr val="E22A8B"/>
                </a:solidFill>
              </a:rPr>
              <a:t>Выберите заготовку </a:t>
            </a:r>
            <a:r>
              <a:rPr lang="ru-RU" sz="1800" dirty="0"/>
              <a:t>из доски или фанеры толщиной 10-12 мм.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solidFill>
                  <a:srgbClr val="E22A8B"/>
                </a:solidFill>
              </a:rPr>
              <a:t>Разметьте</a:t>
            </a:r>
            <a:r>
              <a:rPr lang="ru-RU" sz="1800" dirty="0"/>
              <a:t> контур будущего изделия.</a:t>
            </a:r>
          </a:p>
          <a:p>
            <a:pPr lvl="1"/>
            <a:r>
              <a:rPr lang="ru-RU" sz="1000" dirty="0"/>
              <a:t>Выберите наиболее ровную (базовую) кромку заготовки, от которой будет происходить разметка.</a:t>
            </a:r>
          </a:p>
          <a:p>
            <a:pPr lvl="1"/>
            <a:r>
              <a:rPr lang="ru-RU" sz="1000" dirty="0"/>
              <a:t>С помощью столярного угольника проведите линию, перпендикулярную базовой кромке, на расстоянии примерно 10 мм от торца заготовки.</a:t>
            </a:r>
          </a:p>
          <a:p>
            <a:pPr lvl="1"/>
            <a:r>
              <a:rPr lang="ru-RU" sz="1000" dirty="0"/>
              <a:t>Отложите длину А детали от проведённой вертикальной линии.</a:t>
            </a:r>
          </a:p>
          <a:p>
            <a:pPr lvl="1"/>
            <a:r>
              <a:rPr lang="ru-RU" sz="1000" dirty="0"/>
              <a:t>С помощью столярного угольника проведите линию, ограничивающую длину детали.</a:t>
            </a:r>
          </a:p>
          <a:p>
            <a:pPr lvl="1"/>
            <a:r>
              <a:rPr lang="ru-RU" sz="1000" dirty="0"/>
              <a:t>С помощью линейки отложите на обеих вертикальных линиях ширину Б детали.</a:t>
            </a:r>
          </a:p>
          <a:p>
            <a:pPr lvl="1"/>
            <a:r>
              <a:rPr lang="ru-RU" sz="1000" dirty="0"/>
              <a:t>Соедините полученные точки прямой линией.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solidFill>
                  <a:srgbClr val="E22A8B"/>
                </a:solidFill>
              </a:rPr>
              <a:t>Выпилите изделие </a:t>
            </a:r>
            <a:r>
              <a:rPr lang="ru-RU" sz="1800" dirty="0"/>
              <a:t>по контуру.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solidFill>
                  <a:srgbClr val="E22A8B"/>
                </a:solidFill>
              </a:rPr>
              <a:t>Зачистите изделие </a:t>
            </a:r>
            <a:r>
              <a:rPr lang="ru-RU" sz="1800" dirty="0"/>
              <a:t>шлифовальной бумагой.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/>
              <a:t>Проверьте размеры заготовки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63707" y="5334612"/>
            <a:ext cx="6767744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ru-RU" sz="1800" dirty="0"/>
              <a:t>Подумай, как можно </a:t>
            </a:r>
            <a:r>
              <a:rPr lang="ru-RU" sz="1800" dirty="0">
                <a:solidFill>
                  <a:srgbClr val="E22A8B"/>
                </a:solidFill>
              </a:rPr>
              <a:t>выполнить отделку </a:t>
            </a:r>
            <a:r>
              <a:rPr lang="ru-RU" sz="1800" dirty="0"/>
              <a:t>твоего изделия.</a:t>
            </a:r>
          </a:p>
          <a:p>
            <a:pPr algn="l"/>
            <a:r>
              <a:rPr lang="ru-RU" sz="1800" dirty="0"/>
              <a:t>Подумай, что можно сделать для того чтобы </a:t>
            </a:r>
            <a:r>
              <a:rPr lang="ru-RU" sz="1800" dirty="0">
                <a:solidFill>
                  <a:srgbClr val="E22A8B"/>
                </a:solidFill>
              </a:rPr>
              <a:t>подвесить разделочную доску</a:t>
            </a:r>
            <a:r>
              <a:rPr lang="ru-RU" sz="1800" dirty="0"/>
              <a:t> на </a:t>
            </a:r>
            <a:r>
              <a:rPr lang="ru-RU" sz="1800" dirty="0" smtClean="0"/>
              <a:t>крючок. </a:t>
            </a:r>
            <a:r>
              <a:rPr lang="ru-RU" sz="1800" dirty="0"/>
              <a:t>Выполни задуманное решение.</a:t>
            </a:r>
          </a:p>
          <a:p>
            <a:pPr algn="l"/>
            <a:r>
              <a:rPr lang="ru-RU" sz="1800" dirty="0" smtClean="0"/>
              <a:t>Подумай, </a:t>
            </a:r>
            <a:r>
              <a:rPr lang="ru-RU" sz="1800" dirty="0"/>
              <a:t>как можно </a:t>
            </a:r>
            <a:r>
              <a:rPr lang="ru-RU" sz="1800" dirty="0">
                <a:solidFill>
                  <a:srgbClr val="E22A8B"/>
                </a:solidFill>
              </a:rPr>
              <a:t>усовершенствовать форму </a:t>
            </a:r>
            <a:r>
              <a:rPr lang="ru-RU" sz="1800" dirty="0"/>
              <a:t>твоего изделия.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59" y="2234241"/>
            <a:ext cx="3346000" cy="447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Соединительная линия уступом 9"/>
          <p:cNvCxnSpPr/>
          <p:nvPr/>
        </p:nvCxnSpPr>
        <p:spPr>
          <a:xfrm flipV="1">
            <a:off x="3565393" y="1828800"/>
            <a:ext cx="3464057" cy="1167670"/>
          </a:xfrm>
          <a:prstGeom prst="bentConnector3">
            <a:avLst>
              <a:gd name="adj1" fmla="val 50000"/>
            </a:avLst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62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8" descr="Картинки по запросу картинка 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961" y="3982761"/>
            <a:ext cx="1932269" cy="17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ТЕХНОЛОГИИ ПОЛУЧЕНИЯ, ОБРАБОТКИ, ПРЕОБРАЗОВАНИЯ И ИСПОЛЬЗОВАНИЯ МАТЕРИАЛОВ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sz="2400" dirty="0" smtClean="0"/>
              <a:t>Выполнить ручные операции по обработке текстильных материалов</a:t>
            </a:r>
          </a:p>
          <a:p>
            <a:pPr lvl="0"/>
            <a:endParaRPr lang="ru-RU" sz="2400" dirty="0"/>
          </a:p>
          <a:p>
            <a:pPr lvl="0"/>
            <a:endParaRPr lang="ru-RU" sz="2400" dirty="0" smtClean="0"/>
          </a:p>
          <a:p>
            <a:pPr marL="0" lvl="0" indent="0">
              <a:buNone/>
            </a:pPr>
            <a:endParaRPr lang="ru-RU" sz="2400" dirty="0" smtClean="0"/>
          </a:p>
          <a:p>
            <a:pPr marL="0" lvl="0" indent="0">
              <a:buNone/>
            </a:pPr>
            <a:endParaRPr lang="ru-RU" sz="2400" dirty="0"/>
          </a:p>
          <a:p>
            <a:pPr marL="0" lvl="0" indent="0">
              <a:buNone/>
            </a:pPr>
            <a:endParaRPr lang="ru-RU" sz="2400" dirty="0" smtClean="0"/>
          </a:p>
          <a:p>
            <a:r>
              <a:rPr lang="ru-RU" sz="2400" dirty="0">
                <a:solidFill>
                  <a:srgbClr val="E22A8B"/>
                </a:solidFill>
              </a:rPr>
              <a:t>Изготовление мешка </a:t>
            </a:r>
            <a:r>
              <a:rPr lang="ru-RU" sz="2400" dirty="0"/>
              <a:t>для школьной </a:t>
            </a:r>
            <a:r>
              <a:rPr lang="ru-RU" sz="2400" dirty="0" smtClean="0"/>
              <a:t>обуви</a:t>
            </a:r>
            <a:endParaRPr lang="ru-RU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98" y="1431984"/>
            <a:ext cx="3433049" cy="4580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Овал 25"/>
          <p:cNvSpPr/>
          <p:nvPr/>
        </p:nvSpPr>
        <p:spPr>
          <a:xfrm>
            <a:off x="286883" y="3364029"/>
            <a:ext cx="3157537" cy="3157537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000" r="-29000"/>
            </a:stretch>
          </a:blipFill>
          <a:ln w="28575">
            <a:solidFill>
              <a:srgbClr val="FF66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Скругленный прямоугольник 26"/>
          <p:cNvSpPr/>
          <p:nvPr/>
        </p:nvSpPr>
        <p:spPr>
          <a:xfrm>
            <a:off x="1199070" y="4678218"/>
            <a:ext cx="1802922" cy="322127"/>
          </a:xfrm>
          <a:prstGeom prst="roundRect">
            <a:avLst/>
          </a:prstGeom>
          <a:solidFill>
            <a:schemeClr val="accent2">
              <a:alpha val="27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6508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ТЕХНОЛОГИИ ПОЛУЧЕНИЯ, ОБРАБОТКИ, ПРЕОБРАЗОВАНИЯ И ИСПОЛЬЗОВАНИЯ МАТЕРИАЛОВ</a:t>
            </a:r>
            <a:endParaRPr lang="ru-RU" sz="28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E22A8B"/>
                </a:solidFill>
              </a:rPr>
              <a:t>Изготовление </a:t>
            </a:r>
            <a:r>
              <a:rPr lang="ru-RU" sz="2400" dirty="0">
                <a:solidFill>
                  <a:srgbClr val="E22A8B"/>
                </a:solidFill>
              </a:rPr>
              <a:t>мешка </a:t>
            </a:r>
            <a:r>
              <a:rPr lang="ru-RU" sz="2400" dirty="0"/>
              <a:t>для школьной </a:t>
            </a:r>
            <a:r>
              <a:rPr lang="ru-RU" sz="2400" dirty="0" smtClean="0"/>
              <a:t>обуви</a:t>
            </a:r>
            <a:endParaRPr lang="ru-RU" sz="24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38275"/>
            <a:ext cx="5153025" cy="2141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20" y="3214688"/>
            <a:ext cx="2614829" cy="350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640" y="3214687"/>
            <a:ext cx="2629687" cy="350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824454"/>
            <a:ext cx="5153025" cy="290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3603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ВОПРОС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Где купить?</a:t>
            </a:r>
          </a:p>
        </p:txBody>
      </p:sp>
    </p:spTree>
    <p:extLst>
      <p:ext uri="{BB962C8B-B14F-4D97-AF65-F5344CB8AC3E}">
        <p14:creationId xmlns:p14="http://schemas.microsoft.com/office/powerpoint/2010/main" val="1216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ОТВЕТ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259863" y="2732137"/>
            <a:ext cx="9672274" cy="1393727"/>
            <a:chOff x="3271837" y="5157192"/>
            <a:chExt cx="5683807" cy="1012055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3271837" y="5157192"/>
              <a:ext cx="5683807" cy="792088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21528">
                <a:defRPr/>
              </a:pPr>
              <a:r>
                <a:rPr lang="en-US" sz="5400" u="sng" dirty="0">
                  <a:solidFill>
                    <a:srgbClr val="0070C0"/>
                  </a:solidFill>
                  <a:latin typeface="Helvetica" pitchFamily="34" charset="0"/>
                </a:rPr>
                <a:t>http://technology.prosv.ru/</a:t>
              </a:r>
              <a:endParaRPr lang="ru-RU" sz="5400" u="sng" dirty="0">
                <a:solidFill>
                  <a:srgbClr val="0070C0"/>
                </a:solidFill>
                <a:latin typeface="Calibri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473" y="5661248"/>
              <a:ext cx="507999" cy="50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5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 с Вами связаться?</a:t>
            </a:r>
          </a:p>
        </p:txBody>
      </p:sp>
    </p:spTree>
    <p:extLst>
      <p:ext uri="{BB962C8B-B14F-4D97-AF65-F5344CB8AC3E}">
        <p14:creationId xmlns:p14="http://schemas.microsoft.com/office/powerpoint/2010/main" val="35872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" y="1357577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Хангуев Константин Борисович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108074"/>
            <a:ext cx="6561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ведущий методист редакции технологического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образования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АО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«Издательство «Просвещение»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990103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-mail: KKhanguev@prosv.ru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271602" y="5095481"/>
            <a:ext cx="2841904" cy="506028"/>
            <a:chOff x="3271837" y="5157192"/>
            <a:chExt cx="5683807" cy="1012055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271837" y="5157192"/>
              <a:ext cx="5683807" cy="792088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21528">
                <a:defRPr/>
              </a:pPr>
              <a:r>
                <a:rPr lang="en-US" sz="1800" u="sng" dirty="0">
                  <a:solidFill>
                    <a:srgbClr val="0070C0"/>
                  </a:solidFill>
                  <a:latin typeface="Helvetica" pitchFamily="34" charset="0"/>
                </a:rPr>
                <a:t>http://technology.prosv.ru/</a:t>
              </a:r>
              <a:endParaRPr lang="ru-RU" sz="1800" u="sng" dirty="0">
                <a:solidFill>
                  <a:srgbClr val="0070C0"/>
                </a:solidFill>
                <a:latin typeface="Calibri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473" y="5661248"/>
              <a:ext cx="507999" cy="507999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1175141" y="5704499"/>
            <a:ext cx="2841904" cy="506028"/>
            <a:chOff x="3271837" y="5157192"/>
            <a:chExt cx="5683807" cy="101205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271837" y="5157192"/>
              <a:ext cx="5683807" cy="792088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9">
                <a:defRPr/>
              </a:pPr>
              <a:r>
                <a:rPr lang="en-US" sz="1800" u="sng" dirty="0">
                  <a:solidFill>
                    <a:srgbClr val="0070C0"/>
                  </a:solidFill>
                  <a:latin typeface="Helvetica" pitchFamily="34" charset="0"/>
                </a:rPr>
                <a:t>http://mycareer.prosv.ru</a:t>
              </a:r>
              <a:endParaRPr lang="ru-RU" sz="1800" u="sng" dirty="0">
                <a:solidFill>
                  <a:srgbClr val="0070C0"/>
                </a:solidFill>
                <a:latin typeface="Calibri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473" y="5661248"/>
              <a:ext cx="507999" cy="507999"/>
            </a:xfrm>
            <a:prstGeom prst="rect">
              <a:avLst/>
            </a:prstGeom>
          </p:spPr>
        </p:pic>
      </p:grpSp>
      <p:pic>
        <p:nvPicPr>
          <p:cNvPr id="12" name="Picture 2" descr="https://dech.toluna.com/dpolls_images/2018/05/12/90a3fc63-3d6e-4c40-9202-fdad22297e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51" y="4614281"/>
            <a:ext cx="1220207" cy="68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273" y="5550790"/>
            <a:ext cx="453366" cy="420246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1293528" y="4340522"/>
          <a:ext cx="9604944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2472">
                  <a:extLst>
                    <a:ext uri="{9D8B030D-6E8A-4147-A177-3AD203B41FA5}">
                      <a16:colId xmlns:a16="http://schemas.microsoft.com/office/drawing/2014/main" xmlns="" val="3143930269"/>
                    </a:ext>
                  </a:extLst>
                </a:gridCol>
                <a:gridCol w="4802472">
                  <a:extLst>
                    <a:ext uri="{9D8B030D-6E8A-4147-A177-3AD203B41FA5}">
                      <a16:colId xmlns:a16="http://schemas.microsoft.com/office/drawing/2014/main" xmlns="" val="4130450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Моб.: 8(926) 72-221-13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Раб.:   8(495) 789-30-40, доб. 40-68</a:t>
                      </a:r>
                      <a:endParaRPr lang="en-US" sz="1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defTabSz="906897"/>
                      <a:endParaRPr lang="en-US" sz="1600" dirty="0" smtClean="0">
                        <a:solidFill>
                          <a:schemeClr val="accent6"/>
                        </a:solidFill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 defTabSz="906897"/>
                      <a:r>
                        <a:rPr lang="en-US" sz="3600" dirty="0" smtClean="0">
                          <a:solidFill>
                            <a:schemeClr val="accent6"/>
                          </a:solidFill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          </a:t>
                      </a:r>
                      <a:r>
                        <a:rPr lang="en-US" sz="3600" dirty="0" err="1" smtClean="0">
                          <a:solidFill>
                            <a:schemeClr val="accent6"/>
                          </a:solidFill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CentrTechObr</a:t>
                      </a:r>
                      <a:endParaRPr lang="en-US" sz="3600" dirty="0" smtClean="0">
                        <a:solidFill>
                          <a:schemeClr val="accent6"/>
                        </a:solidFill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 defTabSz="906897"/>
                      <a:endParaRPr lang="en-US" sz="1800" dirty="0" smtClean="0">
                        <a:solidFill>
                          <a:schemeClr val="accent6"/>
                        </a:solidFill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 defTabSz="906897"/>
                      <a:r>
                        <a:rPr lang="en-US" sz="3600" dirty="0" smtClean="0">
                          <a:solidFill>
                            <a:schemeClr val="accent6"/>
                          </a:solidFill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            </a:t>
                      </a:r>
                      <a:r>
                        <a:rPr lang="en-US" sz="3600" dirty="0" err="1" smtClean="0">
                          <a:solidFill>
                            <a:schemeClr val="accent6"/>
                          </a:solidFill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Technology.prosv</a:t>
                      </a:r>
                      <a:endParaRPr lang="ru-RU" sz="3600" dirty="0" smtClean="0">
                        <a:solidFill>
                          <a:schemeClr val="accent6"/>
                        </a:solidFill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6606915"/>
                  </a:ext>
                </a:extLst>
              </a:tr>
            </a:tbl>
          </a:graphicData>
        </a:graphic>
      </p:graphicFrame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1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2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5955" y="1940422"/>
            <a:ext cx="2458619" cy="919357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90" name="Скругленный прямоугольник 89"/>
          <p:cNvSpPr/>
          <p:nvPr/>
        </p:nvSpPr>
        <p:spPr>
          <a:xfrm>
            <a:off x="6146800" y="2172309"/>
            <a:ext cx="5222240" cy="540411"/>
          </a:xfrm>
          <a:prstGeom prst="round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Заголовок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ПРОЕКТ «СОВРЕМЕННАЯ ШКОЛА»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2268" y="2824481"/>
            <a:ext cx="5157787" cy="33665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Задача проекта:</a:t>
            </a:r>
          </a:p>
          <a:p>
            <a:pPr marL="0" indent="0">
              <a:buNone/>
            </a:pPr>
            <a:r>
              <a:rPr lang="ru-RU" dirty="0" smtClean="0"/>
              <a:t>внедрение новых методов обучения и воспитания, современных образовательных технологий</a:t>
            </a:r>
          </a:p>
          <a:p>
            <a:pPr marL="0" indent="0">
              <a:buNone/>
            </a:pPr>
            <a:r>
              <a:rPr lang="ru-RU" dirty="0" smtClean="0"/>
              <a:t>обновление содержания и совершенствование методов обучения предмету «Технология»</a:t>
            </a:r>
            <a:endParaRPr lang="ru-RU" dirty="0"/>
          </a:p>
        </p:txBody>
      </p:sp>
      <p:sp>
        <p:nvSpPr>
          <p:cNvPr id="86" name="Текст 85"/>
          <p:cNvSpPr>
            <a:spLocks noGrp="1"/>
          </p:cNvSpPr>
          <p:nvPr>
            <p:ph type="body" sz="quarter" idx="3"/>
          </p:nvPr>
        </p:nvSpPr>
        <p:spPr>
          <a:xfrm>
            <a:off x="6172200" y="1395936"/>
            <a:ext cx="5410200" cy="888007"/>
          </a:xfrm>
        </p:spPr>
        <p:txBody>
          <a:bodyPr anchor="ctr"/>
          <a:lstStyle/>
          <a:p>
            <a:r>
              <a:rPr lang="ru-RU" dirty="0" smtClean="0"/>
              <a:t>Главные цифры проекта (к 2024 году):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создание современной МТБ в 16 тыс. школ в сельской местности и малых городах</a:t>
            </a:r>
          </a:p>
          <a:p>
            <a:pPr marL="0" indent="0">
              <a:buNone/>
            </a:pPr>
            <a:r>
              <a:rPr lang="ru-RU" dirty="0" smtClean="0"/>
              <a:t>проведение комплексной оценки качества общего образования</a:t>
            </a:r>
          </a:p>
          <a:p>
            <a:pPr marL="0" indent="0">
              <a:buNone/>
            </a:pPr>
            <a:r>
              <a:rPr lang="ru-RU" dirty="0" smtClean="0"/>
              <a:t>создание новых мест в общеобразовательных организациях для 230 тысяч детей</a:t>
            </a:r>
          </a:p>
          <a:p>
            <a:pPr marL="0" indent="0">
              <a:buNone/>
            </a:pPr>
            <a:r>
              <a:rPr lang="ru-RU" dirty="0" smtClean="0"/>
              <a:t>участие 70% школьников в различных формах сопровождения и наставничества </a:t>
            </a:r>
          </a:p>
          <a:p>
            <a:pPr marL="0" indent="0">
              <a:buNone/>
            </a:pPr>
            <a:r>
              <a:rPr lang="ru-RU" dirty="0" smtClean="0"/>
              <a:t>реализация общеобразовательных программ в сетевой форме 70% образовательных организаций </a:t>
            </a:r>
          </a:p>
          <a:p>
            <a:pPr marL="0" indent="0">
              <a:buNone/>
            </a:pPr>
            <a:r>
              <a:rPr lang="ru-RU" dirty="0" smtClean="0"/>
              <a:t>строительство и введение в эксплуатацию не менее 25 школ с привлечением частных инвестиций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533044" y="1572409"/>
            <a:ext cx="935645" cy="935641"/>
            <a:chOff x="576954" y="1933225"/>
            <a:chExt cx="935645" cy="935641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6C2484BF-A76B-4B95-9B8A-5C002E16225E}"/>
                </a:ext>
              </a:extLst>
            </p:cNvPr>
            <p:cNvSpPr/>
            <p:nvPr/>
          </p:nvSpPr>
          <p:spPr>
            <a:xfrm>
              <a:off x="576954" y="1933225"/>
              <a:ext cx="935645" cy="935641"/>
            </a:xfrm>
            <a:prstGeom prst="ellipse">
              <a:avLst/>
            </a:prstGeom>
            <a:ln w="28575">
              <a:gradFill>
                <a:gsLst>
                  <a:gs pos="0">
                    <a:srgbClr val="2D2B8D"/>
                  </a:gs>
                  <a:gs pos="88000">
                    <a:srgbClr val="00B0F0"/>
                  </a:gs>
                </a:gsLst>
                <a:lin ang="2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Helvetica Light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F556AEBB-BC7B-48BB-B38B-4137C2A5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33" y="2054475"/>
              <a:ext cx="656087" cy="656087"/>
            </a:xfrm>
            <a:prstGeom prst="rect">
              <a:avLst/>
            </a:prstGeom>
          </p:spPr>
        </p:pic>
      </p:grpSp>
      <p:sp>
        <p:nvSpPr>
          <p:cNvPr id="87" name="Скругленный прямоугольник 86"/>
          <p:cNvSpPr/>
          <p:nvPr/>
        </p:nvSpPr>
        <p:spPr>
          <a:xfrm>
            <a:off x="182880" y="4815840"/>
            <a:ext cx="5425440" cy="1239520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артинки по запросу &quot;национальное исследование качества образования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02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ОБРАЗОВАТЕЛЬНЫЕ ЦЕНТРЫ «ТОЧКИ РОСТА»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314927" y="2101532"/>
            <a:ext cx="9562146" cy="2583815"/>
            <a:chOff x="1384775" y="2101532"/>
            <a:chExt cx="9562146" cy="2583815"/>
          </a:xfrm>
        </p:grpSpPr>
        <p:sp>
          <p:nvSpPr>
            <p:cNvPr id="3" name="Овал 2"/>
            <p:cNvSpPr/>
            <p:nvPr/>
          </p:nvSpPr>
          <p:spPr>
            <a:xfrm>
              <a:off x="1384775" y="2101532"/>
              <a:ext cx="2583815" cy="258381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/>
                <a:t>2 049</a:t>
              </a:r>
              <a:endParaRPr lang="ru-RU" sz="4400" b="1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4873940" y="2101532"/>
              <a:ext cx="2583815" cy="258381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/>
                <a:t>в 50</a:t>
              </a:r>
              <a:endParaRPr lang="ru-RU" sz="4400" b="1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8363106" y="2101532"/>
              <a:ext cx="2583815" cy="258381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400" b="1" dirty="0" smtClean="0"/>
                <a:t>16 000</a:t>
              </a:r>
              <a:endParaRPr lang="ru-RU" sz="4400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31474" y="4843799"/>
            <a:ext cx="195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«Точек роста» открыто осенью 2019 г.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120639" y="4843798"/>
            <a:ext cx="195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регионах </a:t>
            </a:r>
            <a:r>
              <a:rPr lang="ru-RU" sz="1200" dirty="0" smtClean="0"/>
              <a:t>Российской Федерации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8609804" y="4843797"/>
            <a:ext cx="195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центров </a:t>
            </a:r>
            <a:r>
              <a:rPr lang="ru-RU" sz="1200" dirty="0"/>
              <a:t>планируется </a:t>
            </a:r>
            <a:r>
              <a:rPr lang="ru-RU" sz="1200" dirty="0" smtClean="0"/>
              <a:t>открыть до </a:t>
            </a:r>
            <a:r>
              <a:rPr lang="ru-RU" sz="1200" dirty="0"/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36218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(2019)|Фото: РИА Нов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6" y="1442298"/>
            <a:ext cx="7578285" cy="471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ГЕОГРАФИЯ РЕГИОНАЛЬНОГО ПРОЕКТА - 337 ЦЕНТРОВ 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959308"/>
              </p:ext>
            </p:extLst>
          </p:nvPr>
        </p:nvGraphicFramePr>
        <p:xfrm>
          <a:off x="681219" y="2593066"/>
          <a:ext cx="3578065" cy="21031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439006">
                  <a:extLst>
                    <a:ext uri="{9D8B030D-6E8A-4147-A177-3AD203B41FA5}">
                      <a16:colId xmlns:a16="http://schemas.microsoft.com/office/drawing/2014/main" xmlns="" val="496194391"/>
                    </a:ext>
                  </a:extLst>
                </a:gridCol>
                <a:gridCol w="2139059">
                  <a:extLst>
                    <a:ext uri="{9D8B030D-6E8A-4147-A177-3AD203B41FA5}">
                      <a16:colId xmlns:a16="http://schemas.microsoft.com/office/drawing/2014/main" xmlns="" val="1223062796"/>
                    </a:ext>
                  </a:extLst>
                </a:gridCol>
              </a:tblGrid>
              <a:tr h="923680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800" b="1" dirty="0" smtClean="0">
                          <a:sym typeface="Arial"/>
                        </a:rPr>
                        <a:t>Год</a:t>
                      </a:r>
                      <a:endParaRPr sz="2800" b="1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800" b="1" dirty="0" smtClean="0">
                          <a:sym typeface="Arial"/>
                        </a:rPr>
                        <a:t>Количество школ</a:t>
                      </a:r>
                      <a:endParaRPr sz="2800" b="1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739589"/>
                  </a:ext>
                </a:extLst>
              </a:tr>
              <a:tr h="527817">
                <a:tc>
                  <a:txBody>
                    <a:bodyPr/>
                    <a:lstStyle/>
                    <a:p>
                      <a:pPr algn="ctr"/>
                      <a:r>
                        <a:rPr sz="3200" b="1" dirty="0" smtClean="0">
                          <a:sym typeface="Arial"/>
                        </a:rPr>
                        <a:t>20</a:t>
                      </a:r>
                      <a:r>
                        <a:rPr lang="ru-RU" sz="3200" b="1" dirty="0" smtClean="0">
                          <a:sym typeface="Arial"/>
                        </a:rPr>
                        <a:t>20</a:t>
                      </a:r>
                      <a:endParaRPr sz="32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ym typeface="Arial"/>
                        </a:rPr>
                        <a:t>41</a:t>
                      </a:r>
                      <a:endParaRPr sz="32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0237737"/>
                  </a:ext>
                </a:extLst>
              </a:tr>
              <a:tr h="527817">
                <a:tc>
                  <a:txBody>
                    <a:bodyPr/>
                    <a:lstStyle/>
                    <a:p>
                      <a:pPr algn="ctr"/>
                      <a:r>
                        <a:rPr sz="3200" b="1" dirty="0" smtClean="0">
                          <a:sym typeface="Arial"/>
                        </a:rPr>
                        <a:t>202</a:t>
                      </a:r>
                      <a:r>
                        <a:rPr lang="ru-RU" sz="3200" b="1" dirty="0" smtClean="0">
                          <a:sym typeface="Arial"/>
                        </a:rPr>
                        <a:t>1</a:t>
                      </a:r>
                      <a:endParaRPr sz="32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40</a:t>
                      </a:r>
                      <a:endParaRPr sz="32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8793387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7230895" y="6238308"/>
            <a:ext cx="4440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E22A8B"/>
                </a:solidFill>
              </a:rPr>
              <a:t>Источник: </a:t>
            </a:r>
            <a:r>
              <a:rPr lang="en-US" sz="1200" dirty="0">
                <a:hlinkClick r:id="rId4"/>
              </a:rPr>
              <a:t>https://www.nakanune.ru/news/2019/12/24/22561610/</a:t>
            </a:r>
            <a:endParaRPr lang="ru-RU" sz="1200" dirty="0">
              <a:solidFill>
                <a:srgbClr val="E22A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35278" y="2015477"/>
            <a:ext cx="6417415" cy="14760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5279" y="3777589"/>
            <a:ext cx="6417415" cy="147600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«ТОЧКИ РОСТА» СОЗДАЮТ ДЛЯ ТОГО ЧТОБЫ: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600" y="2082800"/>
            <a:ext cx="6212840" cy="4713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 уроках: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учиться </a:t>
            </a:r>
            <a:r>
              <a:rPr lang="ru-RU" sz="2400" dirty="0" smtClean="0">
                <a:solidFill>
                  <a:schemeClr val="bg1"/>
                </a:solidFill>
              </a:rPr>
              <a:t>технологии, ОБЖ и информатике по </a:t>
            </a:r>
            <a:r>
              <a:rPr lang="ru-RU" sz="2400" dirty="0">
                <a:solidFill>
                  <a:schemeClr val="bg1"/>
                </a:solidFill>
              </a:rPr>
              <a:t>обновлённым школьным </a:t>
            </a:r>
            <a:r>
              <a:rPr lang="ru-RU" sz="2400" dirty="0" smtClean="0">
                <a:solidFill>
                  <a:schemeClr val="bg1"/>
                </a:solidFill>
              </a:rPr>
              <a:t>программам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Вне уроков: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получать дополнительное образование по востребованным </a:t>
            </a:r>
            <a:r>
              <a:rPr lang="ru-RU" sz="2400" dirty="0" smtClean="0">
                <a:solidFill>
                  <a:schemeClr val="bg1"/>
                </a:solidFill>
              </a:rPr>
              <a:t>направлениям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pd\Pictures\DSC_0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35" y="2015477"/>
            <a:ext cx="4876216" cy="32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5982</TotalTime>
  <Words>4946</Words>
  <Application>Microsoft Office PowerPoint</Application>
  <PresentationFormat>Произвольный</PresentationFormat>
  <Paragraphs>580</Paragraphs>
  <Slides>58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ТЕХНОЛОГИЧЕСКОЕ ОБРАЗОВАНИЕ – СТАРТ ДЛЯ БУДУЩИХ ПРОФЕССИОНАЛОВ</vt:lpstr>
      <vt:lpstr>ВОПРОСЫ</vt:lpstr>
      <vt:lpstr>ОТВЕТ НА 1 ВОПРОС</vt:lpstr>
      <vt:lpstr>УКАЗ ПРЕЗИДЕНТА РОССИЙСКОЙ ФЕДЕРАЦИИ</vt:lpstr>
      <vt:lpstr>НАЦИОНАЛЬНЫЙ ПРОЕКТ «ОБРАЗОВАНИЕ»</vt:lpstr>
      <vt:lpstr>ПРОЕКТ «СОВРЕМЕННАЯ ШКОЛА»</vt:lpstr>
      <vt:lpstr>ОБРАЗОВАТЕЛЬНЫЕ ЦЕНТРЫ «ТОЧКИ РОСТА»</vt:lpstr>
      <vt:lpstr>ГЕОГРАФИЯ РЕГИОНАЛЬНОГО ПРОЕКТА - 337 ЦЕНТРОВ </vt:lpstr>
      <vt:lpstr>«ТОЧКИ РОСТА» СОЗДАЮТ ДЛЯ ТОГО ЧТОБЫ:</vt:lpstr>
      <vt:lpstr>ПРОЕКТ «СОВРЕМЕННАЯ ШКОЛА»</vt:lpstr>
      <vt:lpstr>НИКО ПО ТЕХНОЛОГИИ</vt:lpstr>
      <vt:lpstr>НИКО ПО ТЕХНОЛОГИИ</vt:lpstr>
      <vt:lpstr>НИКО ПО ТЕХНОЛОГИИ. 5 КЛАСС ЧТО ОЦЕНИВАЛОСЬ?</vt:lpstr>
      <vt:lpstr>90% НЕ ПРАВИЛЬНО ОПИСАЛИ ПОСЛЕДОВАТЕЛЬНОСТЬ ДЕЙСТВИЙ ПО ИЗГОТОВЛЕНИЮ ИЗДЕЛИЙ ИЗ ПРИРОДНЫХ МАТЕРИАЛОВ</vt:lpstr>
      <vt:lpstr>80% НЕ ОПИСАЛИ ПОСЛЕДОВАТЕЛЬНОСТЬ СБОРКИ  (НА ПРИМЕРЕ МОДЕЛИ КОНСТРУКТОРА LEGO)</vt:lpstr>
      <vt:lpstr>33% НЕ УСТАНОВИЛИ СООТВЕТСТВИЕ МЕЖДУ ГОТОВЫМИ ИЗДЕЛИЯМИ (НА ПРИМЕРЕ ОРИГАМИ)  С ОСНОВНЫМИ ЭТАПАМИ СБОРКИ</vt:lpstr>
      <vt:lpstr>26% НЕ МОГУТ УКАЗАТЬ НИ ОДНОГО ПРАВИЛА БЕЗОПАСНОЙ РАБОТЫ</vt:lpstr>
      <vt:lpstr>39% НЕ МОГУТ НАЙТИ ОТЛИЧИЯ МЕЖДУ МАТЕРИАЛАМИ</vt:lpstr>
      <vt:lpstr>ВЫВОД</vt:lpstr>
      <vt:lpstr>ПРОЕКТ «СОВРЕМЕННАЯ ШКОЛА»</vt:lpstr>
      <vt:lpstr>ПРОЕКТ «УСПЕХ КАЖДОГО РЕБЁНКА»</vt:lpstr>
      <vt:lpstr>ИННОВАЦИИ В РЕГИОНЕ</vt:lpstr>
      <vt:lpstr>ПРОЕКТ «ЦИФРОВАЯ ОБРАЗОВАТЕЛЬНАЯ СРЕДА»</vt:lpstr>
      <vt:lpstr>ИННОВАЦИИ В РЕГИОНЕ</vt:lpstr>
      <vt:lpstr>ПРОЕКТ «УЧИТЕЛЬ БУДУЩЕГО»</vt:lpstr>
      <vt:lpstr>КОНЦЕПЦИЯ ПРЕПОДАВАНИЯ УЧЕБНОГО ПРЕДМЕТА «ТЕХНОЛОГИЯ»</vt:lpstr>
      <vt:lpstr>КОНЦЕПЦИЯ ПРЕПОДАВАНИЯ УЧЕБНОГО ПРЕДМЕТА «ТЕХНОЛОГИЯ»</vt:lpstr>
      <vt:lpstr>СОДЕРЖАНИЕ ПРЕДМЕТА «ТЕХНОЛОГИЯ» </vt:lpstr>
      <vt:lpstr>Презентация PowerPoint</vt:lpstr>
      <vt:lpstr>ВОПРОС</vt:lpstr>
      <vt:lpstr>ОТВЕТ</vt:lpstr>
      <vt:lpstr>ВОПРОС</vt:lpstr>
      <vt:lpstr>ОТВЕТ</vt:lpstr>
      <vt:lpstr>1 АРГУМЕНТ</vt:lpstr>
      <vt:lpstr>2 АРГУМЕНТ</vt:lpstr>
      <vt:lpstr>ОДНАКО</vt:lpstr>
      <vt:lpstr>NOTA BENE</vt:lpstr>
      <vt:lpstr>ВОПРОС</vt:lpstr>
      <vt:lpstr>ПРОИЗВОДСТВО</vt:lpstr>
      <vt:lpstr>ПРОИЗВОДСТВО</vt:lpstr>
      <vt:lpstr>Дополнительные задания</vt:lpstr>
      <vt:lpstr>ЭЛЕМЕНТЫ ТЕХНИКИ И МАШИН</vt:lpstr>
      <vt:lpstr>ЭЛЕМЕНТЫ ТЕХНИКИ И МАШИН</vt:lpstr>
      <vt:lpstr>ЭЛЕМЕНТЫ ТЕХНИКИ И МАШИН</vt:lpstr>
      <vt:lpstr>ЭЛЕМЕНТЫ ТЕХНИКИ И МАШИН</vt:lpstr>
      <vt:lpstr>ЭЛЕМЕНТЫ ТЕХНИКИ И МАШИН</vt:lpstr>
      <vt:lpstr>ЭЛЕМЕНТЫ ТЕХНИКИ И МАШИН</vt:lpstr>
      <vt:lpstr>Презентация PowerPoint</vt:lpstr>
      <vt:lpstr>ТЕХНОЛОГИИ ПОЛУЧЕНИЯ, ОБРАБОТКИ, ПРЕОБРАЗОВАНИЯ И ИСПОЛЬЗОВАНИЯ МАТЕРИАЛОВ</vt:lpstr>
      <vt:lpstr>ТЕХНОЛОГИИ ПОЛУЧЕНИЯ, ОБРАБОТКИ, ПРЕОБРАЗОВАНИЯ И ИСПОЛЬЗОВАНИЯ МАТЕРИАЛОВ</vt:lpstr>
      <vt:lpstr>ТЕХНОЛОГИИ ПОЛУЧЕНИЯ, ОБРАБОТКИ, ПРЕОБРАЗОВАНИЯ И ИСПОЛЬЗОВАНИЯ МАТЕРИАЛОВ</vt:lpstr>
      <vt:lpstr>ТЕХНОЛОГИИ ПОЛУЧЕНИЯ, ОБРАБОТКИ, ПРЕОБРАЗОВАНИЯ И ИСПОЛЬЗОВАНИЯ МАТЕРИАЛОВ</vt:lpstr>
      <vt:lpstr>ТЕХНОЛОГИИ ПОЛУЧЕНИЯ, ОБРАБОТКИ, ПРЕОБРАЗОВАНИЯ И ИСПОЛЬЗОВАНИЯ МАТЕРИАЛОВ</vt:lpstr>
      <vt:lpstr>ВОПРОС</vt:lpstr>
      <vt:lpstr>ОТВЕТ</vt:lpstr>
      <vt:lpstr>ВОПРОС</vt:lpstr>
      <vt:lpstr>ОТВЕТ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Хангуев Константин Борисович</dc:creator>
  <cp:lastModifiedBy>AZUSER</cp:lastModifiedBy>
  <cp:revision>85</cp:revision>
  <dcterms:created xsi:type="dcterms:W3CDTF">2020-02-03T07:55:35Z</dcterms:created>
  <dcterms:modified xsi:type="dcterms:W3CDTF">2020-03-16T11:42:13Z</dcterms:modified>
</cp:coreProperties>
</file>