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314" r:id="rId3"/>
    <p:sldId id="316" r:id="rId4"/>
    <p:sldId id="305" r:id="rId5"/>
    <p:sldId id="307" r:id="rId6"/>
    <p:sldId id="308" r:id="rId7"/>
    <p:sldId id="309" r:id="rId8"/>
    <p:sldId id="310" r:id="rId9"/>
    <p:sldId id="311" r:id="rId10"/>
    <p:sldId id="318" r:id="rId11"/>
    <p:sldId id="264" r:id="rId12"/>
    <p:sldId id="265" r:id="rId13"/>
    <p:sldId id="289" r:id="rId14"/>
    <p:sldId id="290" r:id="rId15"/>
    <p:sldId id="291" r:id="rId16"/>
    <p:sldId id="283" r:id="rId17"/>
    <p:sldId id="284" r:id="rId18"/>
    <p:sldId id="285" r:id="rId19"/>
    <p:sldId id="286" r:id="rId20"/>
    <p:sldId id="287" r:id="rId21"/>
    <p:sldId id="278" r:id="rId22"/>
    <p:sldId id="324" r:id="rId23"/>
    <p:sldId id="319" r:id="rId24"/>
    <p:sldId id="320" r:id="rId25"/>
    <p:sldId id="321" r:id="rId26"/>
    <p:sldId id="323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0F0C055-69BD-44BD-9B9A-54AB754C8EA1}">
  <a:tblStyle styleId="{B0F0C055-69BD-44BD-9B9A-54AB754C8E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878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310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36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246b61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246b61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8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61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55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57de1bc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57de1bc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0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57de1bc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57de1bc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58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57de1bc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57de1bc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80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57de1bc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57de1bc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7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4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5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1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1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15699" y="232476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Эффективные приемы развития навыков и компетенций </a:t>
            </a:r>
            <a:r>
              <a:rPr lang="en-US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XXI</a:t>
            </a:r>
            <a: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века </a:t>
            </a:r>
            <a:b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рамках реализации надпредметных программ </a:t>
            </a:r>
            <a:b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МБОУ гимназии </a:t>
            </a:r>
            <a:b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3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имени Ф.К. Салманова</a:t>
            </a:r>
            <a:endParaRPr sz="3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4294967295"/>
          </p:nvPr>
        </p:nvSpPr>
        <p:spPr>
          <a:xfrm>
            <a:off x="5366327" y="4270248"/>
            <a:ext cx="3457633" cy="202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sz="2400" i="1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ru-RU" sz="2400"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Л.В. Чередникова, учитель русского языка и литературы</a:t>
            </a:r>
            <a:endParaRPr sz="2400"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" y="-71438"/>
            <a:ext cx="946785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543513" y="106201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Публичный экзамен </a:t>
            </a:r>
            <a:endParaRPr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 литературе</a:t>
            </a: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idx="1"/>
          </p:nvPr>
        </p:nvSpPr>
        <p:spPr>
          <a:xfrm>
            <a:off x="543512" y="2483200"/>
            <a:ext cx="8143287" cy="15767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Презентация</a:t>
            </a:r>
            <a:endParaRPr sz="4800" b="1" dirty="0">
              <a:solidFill>
                <a:srgbClr val="98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Портфеля читателя</a:t>
            </a:r>
            <a:endParaRPr sz="4800" b="1" dirty="0">
              <a:solidFill>
                <a:srgbClr val="98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11480" y="592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b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Проект “Портфель читателя”</a:t>
            </a:r>
            <a:endParaRPr sz="3600" b="1" i="0" u="none" strike="noStrike" cap="none" dirty="0">
              <a:solidFill>
                <a:srgbClr val="98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idx="1"/>
          </p:nvPr>
        </p:nvSpPr>
        <p:spPr>
          <a:xfrm>
            <a:off x="1042416" y="1712421"/>
            <a:ext cx="775778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000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Портфель читателя </a:t>
            </a:r>
            <a:r>
              <a:rPr lang="ru-RU" sz="30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целенаправленно </a:t>
            </a:r>
            <a:r>
              <a:rPr lang="ru-RU" sz="30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сформированная коллекция работ учащегося, всесторонне демонстрирующая не только </a:t>
            </a:r>
            <a:r>
              <a:rPr lang="ru-RU" sz="3000" i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результаты</a:t>
            </a:r>
            <a:r>
              <a:rPr lang="ru-RU" sz="3000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его читательской деятельности</a:t>
            </a:r>
            <a:r>
              <a:rPr lang="ru-RU" sz="30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но и </a:t>
            </a:r>
            <a:r>
              <a:rPr lang="ru-RU" sz="3000" i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усилия</a:t>
            </a:r>
            <a:r>
              <a:rPr lang="ru-RU" sz="3000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приложенные к их достижению, а также </a:t>
            </a:r>
            <a:r>
              <a:rPr lang="ru-RU" sz="3000" i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динамику</a:t>
            </a:r>
            <a:r>
              <a:rPr lang="ru-RU" sz="3000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читательских  умений и навыков</a:t>
            </a:r>
            <a:r>
              <a:rPr lang="ru-RU" sz="30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по сравнению с предыдущим этапом обучения</a:t>
            </a:r>
            <a:endParaRPr sz="30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69952"/>
            <a:ext cx="8241030" cy="1059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«Портфель читателя» призвано: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802" y="1853946"/>
            <a:ext cx="7886700" cy="4862513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читательской  деятельности учащегося;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изменения качеств читателя 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читательской активности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 определенный период времени:  в течение учебного года, конец года; 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функциональной грамотности (развитие умения ставить цели, планировать и организовывать собственную читательскую деятельность; умения анализировать собственные читательские интересы, потребности); 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поощрять у школьников интерес к самостоятельной читательской деятельности; создавать  предпосылки и возможности формирования  читательских потребностей, интересов, целей, круга и продуктивности чтения; 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обеспечивать непрерывность процесса развития читательской культуры и читательской компетентности.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46152"/>
            <a:ext cx="7886700" cy="7588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портфолио: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фиксировать изменения качеств читателя  и динамику читательской активности  за определенный период времени (в течение учебного года);  </a:t>
            </a:r>
          </a:p>
          <a:p>
            <a:pPr lvl="0"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поддерживать цели, связанные с активизацией и совершенствованием читательской деятельности; </a:t>
            </a: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поощрять у школьников интерес к самостоятельной читательской деятельности; </a:t>
            </a: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раскрывать содержание читательской  деятельности учащегося;</a:t>
            </a: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обеспечивать непрерывность процесса развития читательской культуры и читательской компетентности  от года к году.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987552"/>
            <a:ext cx="7820406" cy="903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портфолио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72513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 - читатель</a:t>
            </a:r>
          </a:p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Моя читающая семья (книжное древо моей семьи)</a:t>
            </a:r>
          </a:p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Мои читательские предпочтения</a:t>
            </a:r>
          </a:p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Копилка творческих работ</a:t>
            </a:r>
          </a:p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Мои читательские достижения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749808" y="786383"/>
            <a:ext cx="7765542" cy="84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Проект “Книга на сцене”</a:t>
            </a:r>
            <a:endParaRPr sz="4400" b="1" i="0" u="none" strike="noStrike" cap="none" dirty="0">
              <a:solidFill>
                <a:srgbClr val="98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216" name="Google Shape;216;p32"/>
          <p:cNvSpPr txBox="1">
            <a:spLocks noGrp="1"/>
          </p:cNvSpPr>
          <p:nvPr>
            <p:ph idx="1"/>
          </p:nvPr>
        </p:nvSpPr>
        <p:spPr>
          <a:xfrm>
            <a:off x="387026" y="4350248"/>
            <a:ext cx="84431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Цель программы</a:t>
            </a:r>
            <a:r>
              <a:rPr lang="ru-RU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- развитие мотивации к чтению у обучающихся  </a:t>
            </a:r>
            <a:r>
              <a:rPr lang="ru-RU" sz="2400" b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через театральное искусство</a:t>
            </a:r>
            <a:endParaRPr sz="24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Участники </a:t>
            </a:r>
            <a:r>
              <a:rPr lang="ru-RU" sz="2400" b="1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ученики 5-ых классов</a:t>
            </a:r>
            <a:endParaRPr sz="24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Сроки </a:t>
            </a:r>
            <a:r>
              <a:rPr lang="ru-RU" sz="2400" b="1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реализации - </a:t>
            </a:r>
            <a:r>
              <a:rPr lang="ru-RU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декабрь-апрель 2021 </a:t>
            </a:r>
            <a:r>
              <a:rPr lang="ru-RU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года</a:t>
            </a:r>
            <a:endParaRPr sz="24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34554"/>
            <a:ext cx="3392339" cy="25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251" y="929304"/>
            <a:ext cx="8712970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/>
              <a:t>ЦЕЛЬ для учащихся - </a:t>
            </a:r>
            <a:endParaRPr lang="ru-RU" sz="2800" b="1" dirty="0"/>
          </a:p>
          <a:p>
            <a:pPr algn="ctr" fontAlgn="base"/>
            <a:r>
              <a:rPr lang="ru-RU" sz="2800" dirty="0"/>
              <a:t>инсценировать художественное </a:t>
            </a:r>
            <a:r>
              <a:rPr lang="ru-RU" sz="2800" dirty="0" smtClean="0"/>
              <a:t>произведение</a:t>
            </a: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69478"/>
              </p:ext>
            </p:extLst>
          </p:nvPr>
        </p:nvGraphicFramePr>
        <p:xfrm>
          <a:off x="131103" y="1842544"/>
          <a:ext cx="8784978" cy="4556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489">
                  <a:extLst>
                    <a:ext uri="{9D8B030D-6E8A-4147-A177-3AD203B41FA5}">
                      <a16:colId xmlns:a16="http://schemas.microsoft.com/office/drawing/2014/main" xmlns="" val="1644608372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614464792"/>
                    </a:ext>
                  </a:extLst>
                </a:gridCol>
              </a:tblGrid>
              <a:tr h="4109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431515"/>
                  </a:ext>
                </a:extLst>
              </a:tr>
              <a:tr h="1335525">
                <a:tc>
                  <a:txBody>
                    <a:bodyPr/>
                    <a:lstStyle/>
                    <a:p>
                      <a:pPr fontAlgn="base"/>
                      <a:r>
                        <a:rPr lang="ru-R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этап – ТЕОРЕТИЧЕСКИЙ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Познакомиться с основами театрального искусства.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Выбрать сказку для инсценирования на сцене.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6733026"/>
                  </a:ext>
                </a:extLst>
              </a:tr>
              <a:tr h="719129">
                <a:tc>
                  <a:txBody>
                    <a:bodyPr/>
                    <a:lstStyle/>
                    <a:p>
                      <a:r>
                        <a:rPr lang="ru-R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этап – ЗНАКОМСТВО С РОЛЬЮ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Распределить роли в проекте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2721195"/>
                  </a:ext>
                </a:extLst>
              </a:tr>
              <a:tr h="719129">
                <a:tc>
                  <a:txBody>
                    <a:bodyPr/>
                    <a:lstStyle/>
                    <a:p>
                      <a:r>
                        <a:rPr lang="ru-R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этап – ПРАКТИЧЕСКИЙ (подготовка спектакля)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Подготовить спектакль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66098"/>
                  </a:ext>
                </a:extLst>
              </a:tr>
              <a:tr h="416638">
                <a:tc>
                  <a:txBody>
                    <a:bodyPr/>
                    <a:lstStyle/>
                    <a:p>
                      <a:r>
                        <a:rPr lang="ru-R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этап – ВЫСТУПЛЕНИЕ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Выступить на сцене со спектаклем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599082"/>
                  </a:ext>
                </a:extLst>
              </a:tr>
              <a:tr h="719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этап – ПОДВЕДЕНИЕ ИТОГОВ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Подвести итоги работы над проектом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864029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638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13817"/>
            <a:ext cx="8309552" cy="5770811"/>
          </a:xfrm>
          <a:prstGeom prst="rect">
            <a:avLst/>
          </a:prstGeom>
          <a:solidFill>
            <a:schemeClr val="accent2">
              <a:lumMod val="60000"/>
              <a:lumOff val="4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/>
              <a:t>РОЛИ</a:t>
            </a:r>
            <a:endParaRPr lang="ru-RU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сценарист (создает сценарий)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актёр (играет на сцене</a:t>
            </a:r>
            <a:r>
              <a:rPr lang="ru-RU" sz="2300" dirty="0" smtClean="0"/>
              <a:t>)</a:t>
            </a:r>
            <a:endParaRPr lang="ru-RU" sz="23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 smtClean="0"/>
              <a:t>музыкант </a:t>
            </a:r>
            <a:r>
              <a:rPr lang="ru-RU" sz="2300" dirty="0"/>
              <a:t>(играет на музыкальных инструментах)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вокалист (исполняет песни)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танцор (исполняет танцы)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звукооператор (создает музыкально-шумовое оформление с помощью компьютерных программ, редактирует музыку)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 smtClean="0"/>
              <a:t>художники </a:t>
            </a:r>
            <a:r>
              <a:rPr lang="ru-RU" sz="2300" dirty="0"/>
              <a:t>(</a:t>
            </a:r>
            <a:r>
              <a:rPr lang="ru-RU" sz="2300" dirty="0" smtClean="0"/>
              <a:t>рисуют афишу, создают декорационно-костюмное оформление)</a:t>
            </a:r>
            <a:endParaRPr lang="ru-RU" sz="23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программист (создает программки, пригласительные билеты)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фоторепортёр (делает фоторепортаж всего проекта)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300" dirty="0"/>
              <a:t>журналист (пишет репортажи, интервью на протяжении всего проекта</a:t>
            </a:r>
            <a:r>
              <a:rPr lang="ru-RU" sz="2300" dirty="0" smtClean="0"/>
              <a:t>)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09359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876" y="1882627"/>
            <a:ext cx="4032448" cy="4278094"/>
          </a:xfrm>
          <a:prstGeom prst="rect">
            <a:avLst/>
          </a:prstGeom>
          <a:solidFill>
            <a:schemeClr val="accent2">
              <a:lumMod val="60000"/>
              <a:lumOff val="4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1600" b="1" u="sng" dirty="0" smtClean="0"/>
              <a:t>Параметры </a:t>
            </a:r>
            <a:r>
              <a:rPr lang="ru-RU" sz="1600" b="1" u="sng" dirty="0"/>
              <a:t>оценивания</a:t>
            </a:r>
          </a:p>
          <a:p>
            <a:pPr fontAlgn="base"/>
            <a:r>
              <a:rPr lang="ru-RU" sz="1600" b="1" dirty="0"/>
              <a:t>- режиссура</a:t>
            </a:r>
          </a:p>
          <a:p>
            <a:pPr fontAlgn="base"/>
            <a:r>
              <a:rPr lang="ru-RU" sz="1600" dirty="0"/>
              <a:t>сценарий</a:t>
            </a:r>
          </a:p>
          <a:p>
            <a:pPr fontAlgn="base"/>
            <a:r>
              <a:rPr lang="ru-RU" sz="1600" b="1" dirty="0"/>
              <a:t>- актерское мастерство</a:t>
            </a:r>
          </a:p>
          <a:p>
            <a:pPr fontAlgn="base"/>
            <a:r>
              <a:rPr lang="ru-RU" sz="1600" dirty="0"/>
              <a:t> пластика исполнения, свобода внешняя и внутренняя, выразительность речи актеров</a:t>
            </a:r>
          </a:p>
          <a:p>
            <a:pPr fontAlgn="base"/>
            <a:r>
              <a:rPr lang="ru-RU" sz="1600" b="1" dirty="0"/>
              <a:t>- музыкально-шумовое оформление</a:t>
            </a:r>
          </a:p>
          <a:p>
            <a:pPr fontAlgn="base"/>
            <a:r>
              <a:rPr lang="ru-RU" sz="1600" dirty="0"/>
              <a:t>технические особенности звукового сопровождения (закадровый текст, музыка, шумы и т.д.).</a:t>
            </a:r>
          </a:p>
          <a:p>
            <a:pPr fontAlgn="base"/>
            <a:r>
              <a:rPr lang="ru-RU" sz="1600" b="1" dirty="0"/>
              <a:t>- декорационно-костюмное оформление</a:t>
            </a:r>
          </a:p>
          <a:p>
            <a:pPr fontAlgn="base"/>
            <a:r>
              <a:rPr lang="ru-RU" sz="1600" dirty="0"/>
              <a:t>декорации, костюмы</a:t>
            </a:r>
          </a:p>
          <a:p>
            <a:pPr fontAlgn="base"/>
            <a:r>
              <a:rPr lang="ru-RU" sz="1600" b="1" dirty="0"/>
              <a:t>- информационное сопровождение</a:t>
            </a:r>
          </a:p>
          <a:p>
            <a:pPr fontAlgn="base"/>
            <a:r>
              <a:rPr lang="ru-RU" sz="1600" dirty="0"/>
              <a:t>программки, афиша, публикации, фоторепортаж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020" y="891584"/>
            <a:ext cx="850112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/>
              <a:t>РЕЗУЛЬТАТ</a:t>
            </a:r>
            <a:r>
              <a:rPr lang="ru-RU" sz="2800" b="1" dirty="0"/>
              <a:t> </a:t>
            </a:r>
            <a:r>
              <a:rPr lang="ru-RU" sz="2800" b="1" dirty="0" smtClean="0"/>
              <a:t>= СПЕКТАКЛЬ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80000" y="1900915"/>
            <a:ext cx="4192990" cy="3508653"/>
          </a:xfrm>
          <a:prstGeom prst="rect">
            <a:avLst/>
          </a:prstGeom>
          <a:solidFill>
            <a:schemeClr val="accent2">
              <a:lumMod val="60000"/>
              <a:lumOff val="4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1600" b="1" u="sng" dirty="0" smtClean="0"/>
              <a:t>По итогам проекта будут определены победители в следующих номинациях:</a:t>
            </a:r>
            <a:endParaRPr lang="ru-RU" sz="1600" dirty="0"/>
          </a:p>
          <a:p>
            <a:r>
              <a:rPr lang="ru-RU" sz="1600" dirty="0" smtClean="0"/>
              <a:t>-«</a:t>
            </a:r>
            <a:r>
              <a:rPr lang="ru-RU" sz="1600" dirty="0"/>
              <a:t>Лучший спектакль»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Лучшая режиссура»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Лучшая женская роль»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Лучшая мужская роль»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Лучшая роль второго плана»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Лучшее декорационно-костюмное оформление»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Лучшее музыкально-шумовое оформление»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Лучшая пиар-группа»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Лучший фоторепортаж»</a:t>
            </a:r>
          </a:p>
          <a:p>
            <a:r>
              <a:rPr lang="ru-RU" sz="1600" dirty="0" smtClean="0"/>
              <a:t>-«</a:t>
            </a:r>
            <a:r>
              <a:rPr lang="ru-RU" sz="1600" dirty="0"/>
              <a:t>Лучший репортаж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03" y="5169707"/>
            <a:ext cx="2329935" cy="1688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15699" y="232476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ru-RU" alt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– это ещё ничего не значит: что читать и как понимать читаемое – вот в чём главное дело.</a:t>
            </a:r>
            <a:br>
              <a:rPr lang="ru-RU" alt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</a:t>
            </a:r>
            <a:endParaRPr lang="ru-RU" altLang="ru-RU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w/ACtC-3c9QnBjDgseCT2EjseAZNQ6fjDOQyKZrZafOiqna6thaPb-RqWbmWvKQK4c9Ko7BsL5S4WOlUHDlyTk2e4sD6xIzdfMjDu9SmexaXh8Al-_aJF7BP3YpQMeUJCX48imQJ9XxJPCbthm-ExMPOFv81yCcA=w1058-h70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" y="879687"/>
            <a:ext cx="2746318" cy="18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w/ACtC-3edcYCTmiNVj8Pn2Cs2v2fHl31PLqtKssYPzQyx8LBmywlnmLNBUuPZjTWwJa6i0-xnORswcIT4bRXhkOrmDrHe7mhLl4IAAfnSjGvrEj771hQoZovOZr79-fp26hErnOGhFzLKOGoAuJ56yOx6ng40Zw=w1058-h70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19" y="879687"/>
            <a:ext cx="2591252" cy="17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w/ACtC-3fbs1EhvhTrh3xS1ttaF9e4Tc3KkcUPdxS2L0y6Hxs2DDmzhJaz82m_GTrROZR-fIxi0K_LB88-pyGgQlniZgYAOp2D0bfUXSquhVQDHbuw_oHVWEKaVLwo9BkfH3uYY4sVMorjNWnPyjhBVraDmvQs-A=w1058-h705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59" y="997004"/>
            <a:ext cx="2739223" cy="18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pw/ACtC-3dRYh_wsdw5LZlUNhXb62jKxifpgvdlnlco1v044iTVOxgdvik7j4wSG8Uvpar_TMU4LHcHFEu2XPfeKZRXaHwUjrkkrluCMO94XAh5d7PzfFRIhOhe7P4M-jT6XOtuIGBubu3C5o2ymacL7HrS3K6seg=w1058-h705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" y="2893464"/>
            <a:ext cx="2755219" cy="18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pw/ACtC-3d9ccnU7TN7i_ahzY4RKEWdZ9eWd3muGNkFzWSSQ8Qc8XI-71XjcXO7ZpPmSB7zvo1DrYmWfyEvaSoNs8l24fCyBU-Z9sVvW9KMzUmg0awNYzU5vkQBDtfOjbLnSk1s9JUDtjLJTWO8yDy_7I0ITqUBwg=w1058-h705-no?authuse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58" y="2893464"/>
            <a:ext cx="2429327" cy="161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pw/ACtC-3eOSWP5s7RsEfj9pzYIpjGf-3U5KNF6A4KGJFsC1-E8vPsuCSMNvmH5Hco8TtBpq0l_ocZaqYM3AizhCwpR2rN0EL439lOsxQ_VKk0Mnb5KTpDtmMF1ICCHxxRFSsze0qP-YxqFmbDK3Ca1QykdlwqDsQ=w1058-h705-no?authuser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88" y="3037689"/>
            <a:ext cx="2466964" cy="16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pw/ACtC-3cNl179tkHMfUckQn3S7WpZydCw3aTS9i68lgH1hhrDXn4-hfTcNvwbAkuUUXohiQoKtXBkQnAom3mzUseE2bWWhnNG95M_EDg9dP3S6naGiNAcB784RAszB3bCnx3nEU13nuav0DBuuGAbOlw_Ags48Q=w1073-h705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1" y="4852134"/>
            <a:ext cx="2648120" cy="17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3.googleusercontent.com/pw/ACtC-3f-za0PXqdAPvI0a_USoCsWo4ezw7dpiYtUXMR8g9srbQvzZaKM5epYtELKteWSNroIyxrLhgi3ILJ4_wQ_8mCmqJlMfPJa5-hhtcstnnIwKuaRNfygXOUoHdwNZbTXnnzkfrXIjgf3XKd4Cx8hvMOSNQ=w1058-h705-no?authuser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19" y="4729409"/>
            <a:ext cx="2625368" cy="17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3.googleusercontent.com/pw/ACtC-3fXaO-b1soGgXN2GhEBWjeGFWYXs-gMRygU_8MsJA6fasTdMffdVPY39uZ5jMNB4WEvUfnBNtenFtFINX0oJyYu46UHjde1hKZtutCmbKrwuvhuWfa46WoBVmq_RSGPLhhh_AASkheZU41xrXR-XMiwHw=w1058-h705-no?authuser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88" y="4758710"/>
            <a:ext cx="2537422" cy="16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612648" y="579443"/>
            <a:ext cx="8138160" cy="9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b="1" dirty="0">
                <a:solidFill>
                  <a:srgbClr val="98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Проект “Семейное чтение</a:t>
            </a:r>
            <a:r>
              <a:rPr lang="ru-RU" dirty="0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”</a:t>
            </a:r>
            <a:endParaRPr sz="4400" i="0" u="none" strike="noStrike" cap="none" dirty="0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idx="1"/>
          </p:nvPr>
        </p:nvSpPr>
        <p:spPr>
          <a:xfrm>
            <a:off x="368778" y="1591386"/>
            <a:ext cx="86259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 smtClean="0"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Реализация </a:t>
            </a:r>
            <a:r>
              <a:rPr lang="ru-RU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городского проекта «Семейное чтение» в муниципальных общеобразовательных организациях, подведомственных департаменту образования Администрации города, в </a:t>
            </a:r>
            <a:r>
              <a:rPr lang="ru-RU" sz="2400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2020/2021 </a:t>
            </a:r>
            <a:r>
              <a:rPr lang="ru-RU" sz="2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учебном году (далее - Проект) осуществляется на основании концепции преподавания русского языка и литературы в Российской Федерации, утвержденной распоряжением Правительства Российской Федерации от 09.04.2016 № 637-р, приказа Департамента образования и молодежной политики Ханты-Мансийского автономного округа - Югры от 30.09.2016 № 1487 </a:t>
            </a:r>
            <a:endParaRPr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01" y="872390"/>
            <a:ext cx="3087564" cy="1737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2689" r="22807" b="2102"/>
          <a:stretch/>
        </p:blipFill>
        <p:spPr>
          <a:xfrm>
            <a:off x="180569" y="889141"/>
            <a:ext cx="2369127" cy="1704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t="34529" r="21075" b="-184"/>
          <a:stretch/>
        </p:blipFill>
        <p:spPr>
          <a:xfrm>
            <a:off x="6338071" y="872390"/>
            <a:ext cx="2587720" cy="1704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23534"/>
          <a:stretch/>
        </p:blipFill>
        <p:spPr>
          <a:xfrm>
            <a:off x="181607" y="2767253"/>
            <a:ext cx="2368090" cy="2062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8" y="5041475"/>
            <a:ext cx="2922347" cy="1644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8504" r="22330" b="3069"/>
          <a:stretch/>
        </p:blipFill>
        <p:spPr>
          <a:xfrm>
            <a:off x="6338069" y="2767253"/>
            <a:ext cx="2587722" cy="2154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3112" r="12883" b="1"/>
          <a:stretch/>
        </p:blipFill>
        <p:spPr>
          <a:xfrm>
            <a:off x="6233123" y="5041475"/>
            <a:ext cx="2692668" cy="164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9373" r="9571" b="6819"/>
          <a:stretch/>
        </p:blipFill>
        <p:spPr>
          <a:xfrm>
            <a:off x="2900101" y="2846954"/>
            <a:ext cx="3087564" cy="2040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30633" r="20356"/>
          <a:stretch/>
        </p:blipFill>
        <p:spPr>
          <a:xfrm>
            <a:off x="-34627" y="5041475"/>
            <a:ext cx="2886698" cy="16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57163"/>
            <a:ext cx="9172575" cy="7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088" y="-176213"/>
            <a:ext cx="9782175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4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713" y="-166688"/>
            <a:ext cx="9877425" cy="71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3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2"/>
          <p:cNvSpPr txBox="1">
            <a:spLocks/>
          </p:cNvSpPr>
          <p:nvPr/>
        </p:nvSpPr>
        <p:spPr bwMode="auto">
          <a:xfrm>
            <a:off x="355023" y="1673224"/>
            <a:ext cx="8496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ru-RU" altLang="ru-RU" sz="5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перестают мыслить, когда перестают читать</a:t>
            </a:r>
          </a:p>
          <a:p>
            <a:pPr algn="r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ru-RU" alt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Дидро</a:t>
            </a:r>
          </a:p>
        </p:txBody>
      </p:sp>
    </p:spTree>
    <p:extLst>
      <p:ext uri="{BB962C8B-B14F-4D97-AF65-F5344CB8AC3E}">
        <p14:creationId xmlns:p14="http://schemas.microsoft.com/office/powerpoint/2010/main" val="36735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569" y="3434925"/>
            <a:ext cx="75432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Функциональная грамотность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131" y="1303998"/>
            <a:ext cx="3995738" cy="161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Готовность взаимодействовать с окружающим миром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3179" y="1303998"/>
            <a:ext cx="4427537" cy="161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Готовность решать учебные и житейские 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4481946"/>
            <a:ext cx="4067175" cy="1700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Владения рефлексивными умениями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3179" y="4481947"/>
            <a:ext cx="4427537" cy="170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строить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1008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256" y="1005840"/>
            <a:ext cx="7543800" cy="5559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4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94360" y="832104"/>
            <a:ext cx="8243288" cy="70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ru-RU" sz="28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Электронный помощник гимназиста </a:t>
            </a:r>
            <a:br>
              <a:rPr lang="ru-RU" sz="28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</a:br>
            <a:r>
              <a:rPr lang="ru-RU" sz="28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«Научи себя сам…»</a:t>
            </a:r>
            <a:endParaRPr sz="28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8876" t="7706" r="19130" b="3609"/>
          <a:stretch/>
        </p:blipFill>
        <p:spPr>
          <a:xfrm>
            <a:off x="1591056" y="1618488"/>
            <a:ext cx="6638122" cy="4992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9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94944" y="912686"/>
            <a:ext cx="8107842" cy="48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ru-RU" sz="44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Памятки для учащихся</a:t>
            </a:r>
            <a:endParaRPr sz="4400" b="1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500034" y="1400730"/>
            <a:ext cx="8229600" cy="532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составить план текста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составить кластер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выучить текст наизусть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составить вопросы к тексту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понять параграф учебника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составить пересказ текста и написать аннотацию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выделить в тексте ключевые слова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определить тему, основную мысль, проблему текста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Приёмы сжатия текста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подготовить  сообщение или доклад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составить таблицу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7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91846" y="723635"/>
            <a:ext cx="8406959" cy="5565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Итоговая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метапредметная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работа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82879" y="1280160"/>
            <a:ext cx="8824895" cy="53035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Использовать знаково-символических (и художественно-графические) средства и модели при решении учебно-практических задач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Преобразовывать модели из одной знаковой системы в другую (таблицы, схемы, графики, диаграммы, рисунки и др.)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Формулировать выводы, основываясь на тексте; находить аргументы, подтверждающие вывод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Находить в тексте конкретные сведения, факты, заданные в явном виде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Упорядочивать, ранжировать и группировать информацию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Создавать собственные тексты, применять информацию из текста при решении учебно-практических задач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Определять тему и главную мысль текста, общую цель и назначение текста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Соотносить информацию из разных частей текста, сопоставлять основные текстовые и </a:t>
            </a:r>
            <a:r>
              <a:rPr lang="ru-RU" sz="18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внетекстовые</a:t>
            </a: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компоненты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Оценивать достоверность информации на основе имеющихся знаний, на основе сравнения информации из нескольких источников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AutoNum type="arabicPeriod"/>
            </a:pPr>
            <a:r>
              <a:rPr lang="ru-RU" sz="18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Высказывать оценочные суждения и свою точку зрения о прочитанном тексте</a:t>
            </a: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59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" y="950976"/>
            <a:ext cx="8229600" cy="54864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http://gim3.admsurgut.ru/promezhutochnaya-attestaciya</a:t>
            </a:r>
            <a:endParaRPr sz="2600" dirty="0"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l="11454" t="9373" r="11462" b="14667"/>
          <a:stretch/>
        </p:blipFill>
        <p:spPr>
          <a:xfrm>
            <a:off x="375250" y="1683575"/>
            <a:ext cx="8393500" cy="465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l="14879" t="9633" r="11461" b="5935"/>
          <a:stretch/>
        </p:blipFill>
        <p:spPr>
          <a:xfrm>
            <a:off x="258525" y="274638"/>
            <a:ext cx="8730126" cy="53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l="13884" t="21226" r="13419" b="67656"/>
          <a:stretch/>
        </p:blipFill>
        <p:spPr>
          <a:xfrm>
            <a:off x="258525" y="5569850"/>
            <a:ext cx="8483799" cy="72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470</TotalTime>
  <Words>676</Words>
  <Application>Microsoft Office PowerPoint</Application>
  <PresentationFormat>Экран (4:3)</PresentationFormat>
  <Paragraphs>119</Paragraphs>
  <Slides>26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Эффективные приемы развития навыков и компетенций XXI века  в рамках реализации надпредметных программ  в МБОУ гимназии  имени Ф.К. Салманова</vt:lpstr>
      <vt:lpstr>Читать – это ещё ничего не значит: что читать и как понимать читаемое – вот в чём главное дело. К. Д. Ушинский</vt:lpstr>
      <vt:lpstr>Презентация PowerPoint</vt:lpstr>
      <vt:lpstr>Презентация PowerPoint</vt:lpstr>
      <vt:lpstr>Электронный помощник гимназиста  «Научи себя сам…»</vt:lpstr>
      <vt:lpstr>Памятки для учащихся</vt:lpstr>
      <vt:lpstr>Итоговая метапредметная работа</vt:lpstr>
      <vt:lpstr>http://gim3.admsurgut.ru/promezhutochnaya-attestaciya</vt:lpstr>
      <vt:lpstr>Презентация PowerPoint</vt:lpstr>
      <vt:lpstr>Презентация PowerPoint</vt:lpstr>
      <vt:lpstr>Публичный экзамен  по литературе </vt:lpstr>
      <vt:lpstr>Проект “Портфель читателя”</vt:lpstr>
      <vt:lpstr>Портфолио «Портфель читателя» призвано:</vt:lpstr>
      <vt:lpstr>Функции портфолио:</vt:lpstr>
      <vt:lpstr>Структура портфолио</vt:lpstr>
      <vt:lpstr>Проект “Книга на сцене”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“Семейное чтение”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“Формирование устойчивой мотивации к чтению  у учащихся 5-х классов как условие, обеспечивающее качество образования”</dc:title>
  <dc:creator>Ходунова Анна Викторовна</dc:creator>
  <cp:lastModifiedBy>Екатерина Васильевна Петрасевич</cp:lastModifiedBy>
  <cp:revision>46</cp:revision>
  <dcterms:modified xsi:type="dcterms:W3CDTF">2021-04-30T10:24:17Z</dcterms:modified>
</cp:coreProperties>
</file>