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Montserrat SemiBold"/>
      <p:regular r:id="rId35"/>
      <p:bold r:id="rId36"/>
      <p:italic r:id="rId37"/>
      <p:boldItalic r:id="rId38"/>
    </p:embeddedFont>
    <p:embeddedFont>
      <p:font typeface="Economica"/>
      <p:regular r:id="rId39"/>
      <p:bold r:id="rId40"/>
      <p:italic r:id="rId41"/>
      <p:boldItalic r:id="rId42"/>
    </p:embeddedFont>
    <p:embeddedFont>
      <p:font typeface="Proxima Nova"/>
      <p:regular r:id="rId43"/>
      <p:bold r:id="rId44"/>
      <p:italic r:id="rId45"/>
      <p:boldItalic r:id="rId46"/>
    </p:embeddedFont>
    <p:embeddedFont>
      <p:font typeface="Spectral"/>
      <p:regular r:id="rId47"/>
      <p:bold r:id="rId48"/>
      <p:italic r:id="rId49"/>
      <p:boldItalic r:id="rId50"/>
    </p:embeddedFont>
    <p:embeddedFont>
      <p:font typeface="Spectral SemiBold"/>
      <p:regular r:id="rId51"/>
      <p:bold r:id="rId52"/>
      <p:italic r:id="rId53"/>
      <p:boldItalic r:id="rId54"/>
    </p:embeddedFont>
    <p:embeddedFont>
      <p:font typeface="Open Sans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037B95-02C8-4FB3-A064-12B04076D14E}">
  <a:tblStyle styleId="{41037B95-02C8-4FB3-A064-12B04076D14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conomica-bold.fntdata"/><Relationship Id="rId42" Type="http://schemas.openxmlformats.org/officeDocument/2006/relationships/font" Target="fonts/Economica-boldItalic.fntdata"/><Relationship Id="rId41" Type="http://schemas.openxmlformats.org/officeDocument/2006/relationships/font" Target="fonts/Economica-italic.fntdata"/><Relationship Id="rId44" Type="http://schemas.openxmlformats.org/officeDocument/2006/relationships/font" Target="fonts/ProximaNova-bold.fntdata"/><Relationship Id="rId43" Type="http://schemas.openxmlformats.org/officeDocument/2006/relationships/font" Target="fonts/ProximaNova-regular.fntdata"/><Relationship Id="rId46" Type="http://schemas.openxmlformats.org/officeDocument/2006/relationships/font" Target="fonts/ProximaNova-boldItalic.fntdata"/><Relationship Id="rId45" Type="http://schemas.openxmlformats.org/officeDocument/2006/relationships/font" Target="fonts/ProximaNov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Spectral-bold.fntdata"/><Relationship Id="rId47" Type="http://schemas.openxmlformats.org/officeDocument/2006/relationships/font" Target="fonts/Spectral-regular.fntdata"/><Relationship Id="rId49" Type="http://schemas.openxmlformats.org/officeDocument/2006/relationships/font" Target="fonts/Spectral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font" Target="fonts/MontserratSemiBold-regular.fntdata"/><Relationship Id="rId34" Type="http://schemas.openxmlformats.org/officeDocument/2006/relationships/slide" Target="slides/slide28.xml"/><Relationship Id="rId37" Type="http://schemas.openxmlformats.org/officeDocument/2006/relationships/font" Target="fonts/MontserratSemiBold-italic.fntdata"/><Relationship Id="rId36" Type="http://schemas.openxmlformats.org/officeDocument/2006/relationships/font" Target="fonts/MontserratSemiBold-bold.fntdata"/><Relationship Id="rId39" Type="http://schemas.openxmlformats.org/officeDocument/2006/relationships/font" Target="fonts/Economica-regular.fntdata"/><Relationship Id="rId38" Type="http://schemas.openxmlformats.org/officeDocument/2006/relationships/font" Target="fonts/MontserratSemiBold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SpectralSemiBold-regular.fntdata"/><Relationship Id="rId50" Type="http://schemas.openxmlformats.org/officeDocument/2006/relationships/font" Target="fonts/Spectral-boldItalic.fntdata"/><Relationship Id="rId53" Type="http://schemas.openxmlformats.org/officeDocument/2006/relationships/font" Target="fonts/SpectralSemiBold-italic.fntdata"/><Relationship Id="rId52" Type="http://schemas.openxmlformats.org/officeDocument/2006/relationships/font" Target="fonts/SpectralSemiBold-bold.fntdata"/><Relationship Id="rId11" Type="http://schemas.openxmlformats.org/officeDocument/2006/relationships/slide" Target="slides/slide5.xml"/><Relationship Id="rId55" Type="http://schemas.openxmlformats.org/officeDocument/2006/relationships/font" Target="fonts/OpenSans-regular.fntdata"/><Relationship Id="rId10" Type="http://schemas.openxmlformats.org/officeDocument/2006/relationships/slide" Target="slides/slide4.xml"/><Relationship Id="rId54" Type="http://schemas.openxmlformats.org/officeDocument/2006/relationships/font" Target="fonts/SpectralSemiBold-boldItalic.fntdata"/><Relationship Id="rId13" Type="http://schemas.openxmlformats.org/officeDocument/2006/relationships/slide" Target="slides/slide7.xml"/><Relationship Id="rId57" Type="http://schemas.openxmlformats.org/officeDocument/2006/relationships/font" Target="fonts/OpenSans-italic.fntdata"/><Relationship Id="rId12" Type="http://schemas.openxmlformats.org/officeDocument/2006/relationships/slide" Target="slides/slide6.xml"/><Relationship Id="rId56" Type="http://schemas.openxmlformats.org/officeDocument/2006/relationships/font" Target="fonts/OpenSans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8" Type="http://schemas.openxmlformats.org/officeDocument/2006/relationships/font" Target="fonts/OpenSans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42e3e7cd_1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42e3e7cd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df2c7f693_0_1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df2c7f693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df2c7f693_0_1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df2c7f693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df2c7f693_0_13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df2c7f69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df2c7f693_0_13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df2c7f69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df2c7f693_0_14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df2c7f693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df2c7f693_0_14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df2c7f693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df2c7f693_0_14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1df2c7f693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df2c7f693_0_15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df2c7f693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df2c7f693_0_15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df2c7f693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df2c7f693_0_15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df2c7f693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bab3a369_1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bab3a369_1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b333513cc7174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b333513cc7174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b333513cc7174c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b333513cc7174c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b333513cc7174c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b333513cc7174c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b333513cc7174c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b333513cc7174c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b333513cc7174c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b333513cc7174c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df2c7f7d5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1df2c7f7d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1df2c7f7d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1df2c7f7d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df2c7f7d5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1df2c7f7d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df2c7f7d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1df2c7f7d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4400e73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4400e73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42e3e7cd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42e3e7cd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9c40d9f9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9c40d9f9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b9a3abeb_0_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b9a3abe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b9a3abeb_0_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b9a3abe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df2c7f693_0_1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df2c7f693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df2c7f693_0_1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df2c7f693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fipi.ru/" TargetMode="External"/><Relationship Id="rId4" Type="http://schemas.openxmlformats.org/officeDocument/2006/relationships/hyperlink" Target="about:blank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2141700" y="880875"/>
            <a:ext cx="4860600" cy="27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160">
                <a:latin typeface="Spectral"/>
                <a:ea typeface="Spectral"/>
                <a:cs typeface="Spectral"/>
                <a:sym typeface="Spectral"/>
              </a:rPr>
              <a:t> Подготовка к ОГЭ</a:t>
            </a:r>
            <a:endParaRPr b="1" sz="316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26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90"/>
              <a:buFont typeface="Arial"/>
              <a:buNone/>
            </a:pPr>
            <a:r>
              <a:rPr b="1" lang="ru" sz="2740">
                <a:solidFill>
                  <a:srgbClr val="888888"/>
                </a:solidFill>
                <a:latin typeface="Spectral"/>
                <a:ea typeface="Spectral"/>
                <a:cs typeface="Spectral"/>
                <a:sym typeface="Spectral"/>
              </a:rPr>
              <a:t>Работа с текстом биологического содержания.</a:t>
            </a:r>
            <a:endParaRPr sz="1480">
              <a:solidFill>
                <a:srgbClr val="888888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spcBef>
                <a:spcPts val="851"/>
              </a:spcBef>
              <a:spcAft>
                <a:spcPts val="0"/>
              </a:spcAft>
              <a:buSzPts val="990"/>
              <a:buNone/>
            </a:pPr>
            <a:r>
              <a:rPr b="1" lang="ru" sz="2740">
                <a:solidFill>
                  <a:srgbClr val="888888"/>
                </a:solidFill>
                <a:latin typeface="Spectral"/>
                <a:ea typeface="Spectral"/>
                <a:cs typeface="Spectral"/>
                <a:sym typeface="Spectral"/>
              </a:rPr>
              <a:t>Задание №23</a:t>
            </a:r>
            <a:endParaRPr sz="4000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5620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ctr">
              <a:spcBef>
                <a:spcPts val="666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b="1" lang="ru" sz="3600">
                <a:solidFill>
                  <a:srgbClr val="888888"/>
                </a:solidFill>
                <a:latin typeface="Spectral"/>
                <a:ea typeface="Spectral"/>
                <a:cs typeface="Spectral"/>
                <a:sym typeface="Spectral"/>
              </a:rPr>
              <a:t>Гажиу Г.Х.учитель биологии МБОУ СОШ№44 г.Сургут</a:t>
            </a:r>
            <a:endParaRPr sz="3200">
              <a:solidFill>
                <a:srgbClr val="888888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" name="Google Shape;64;p13"/>
          <p:cNvCxnSpPr/>
          <p:nvPr/>
        </p:nvCxnSpPr>
        <p:spPr>
          <a:xfrm>
            <a:off x="615150" y="2998025"/>
            <a:ext cx="500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/>
        </p:nvSpPr>
        <p:spPr>
          <a:xfrm>
            <a:off x="415125" y="354375"/>
            <a:ext cx="856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23" name="Google Shape;123;p22"/>
          <p:cNvGraphicFramePr/>
          <p:nvPr/>
        </p:nvGraphicFramePr>
        <p:xfrm>
          <a:off x="972525" y="275452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{41037B95-02C8-4FB3-A064-12B04076D14E}</a:tableStyleId>
              </a:tblPr>
              <a:tblGrid>
                <a:gridCol w="1562100"/>
                <a:gridCol w="1562100"/>
                <a:gridCol w="1562100"/>
                <a:gridCol w="1562100"/>
              </a:tblGrid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1) клетки-спутники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2) нейроны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3) нефроны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4) дендрит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5) аксон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6) серое вещество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7) белое вещество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8) нервный узел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</a:tr>
            </a:tbl>
          </a:graphicData>
        </a:graphic>
      </p:graphicFrame>
      <p:graphicFrame>
        <p:nvGraphicFramePr>
          <p:cNvPr id="124" name="Google Shape;124;p22"/>
          <p:cNvGraphicFramePr/>
          <p:nvPr/>
        </p:nvGraphicFramePr>
        <p:xfrm>
          <a:off x="3543300" y="405105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{41037B95-02C8-4FB3-A064-12B04076D14E}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238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5" name="Google Shape;125;p22"/>
          <p:cNvSpPr txBox="1"/>
          <p:nvPr/>
        </p:nvSpPr>
        <p:spPr>
          <a:xfrm>
            <a:off x="477450" y="821813"/>
            <a:ext cx="8341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Вставьте в текст «Нервная ткань человека» пропущенные термины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приведённую ниже таблицу.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НЕРВНАЯ ТКАНЬ ЧЕЛОВЕКА</a:t>
            </a:r>
            <a:endParaRPr b="1"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Главные клетки, образующие нервную ткань, называют ___________ (А). Они состоят из тела и цитоплазматических отростков. Один из отростков нервной клетки обычно длиннее всех остальных, это — ___________ (Б). Также от нервной клетки отходят один или несколько коротких, сильно ветвящихся отростков; их называют ___________ (В). Скопление тел и коротких отростков в центральной нервной системе образуют ___________ (Г).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ПЕРЕЧЕНЬ ТЕРМИНОВ: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Запишите в ответ цифры, расположив их в порядке, соответствующем буквам: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3573900" y="4268550"/>
            <a:ext cx="1996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Spectral"/>
                <a:ea typeface="Spectral"/>
                <a:cs typeface="Spectral"/>
                <a:sym typeface="Spectral"/>
              </a:rPr>
              <a:t>  2             5            4              6</a:t>
            </a:r>
            <a:endParaRPr sz="11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875" y="189075"/>
            <a:ext cx="8646225" cy="47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Google Shape;136;p24"/>
          <p:cNvGraphicFramePr/>
          <p:nvPr/>
        </p:nvGraphicFramePr>
        <p:xfrm>
          <a:off x="1052500" y="295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{41037B95-02C8-4FB3-A064-12B04076D14E}</a:tableStyleId>
              </a:tblPr>
              <a:tblGrid>
                <a:gridCol w="1762125"/>
                <a:gridCol w="1752600"/>
                <a:gridCol w="1762125"/>
                <a:gridCol w="1762125"/>
              </a:tblGrid>
              <a:tr h="22860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1) вена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2) артерия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3) капилляр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4) левый желудочек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5) правый желудочек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6) правое предсердие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7) артериальная кровь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8) венозная кровь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</a:tr>
            </a:tbl>
          </a:graphicData>
        </a:graphic>
      </p:graphicFrame>
      <p:graphicFrame>
        <p:nvGraphicFramePr>
          <p:cNvPr id="137" name="Google Shape;137;p24"/>
          <p:cNvGraphicFramePr/>
          <p:nvPr/>
        </p:nvGraphicFramePr>
        <p:xfrm>
          <a:off x="3725850" y="405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{41037B95-02C8-4FB3-A064-12B04076D14E}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238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8" name="Google Shape;138;p24"/>
          <p:cNvSpPr txBox="1"/>
          <p:nvPr/>
        </p:nvSpPr>
        <p:spPr>
          <a:xfrm>
            <a:off x="671275" y="821700"/>
            <a:ext cx="7420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24130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Вставьте в текст «Движение крови в организме человека» пропущенные термины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приведённую ниже таблицу.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ДВИЖЕНИЕ КРОВИ В ОРГАНИЗМЕ ЧЕЛОВЕКА</a:t>
            </a:r>
            <a:endParaRPr b="1"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Сердце человека разделено сплошной перегородкой на левую и правую части. В левой части сердца содержится только ___________ (А). Сосуды, пронизывающее всё наше тело, по строению неодинаковы. ___________ (Б) — это сосуды, по которым кровь движется от сердца. У человека имеется два круга кровообращения. Камера сердца, от которой начинается большой круг кровообращения, называется ___________ (В), а заканчивается большой круг в ___________ (Г).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ПЕРЕЧЕНЬ ТЕРМИНОВ: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Запишите в ответ цифры, расположив их в порядке, соответствующем буквам: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3857625" y="4394250"/>
            <a:ext cx="583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Spectral"/>
                <a:ea typeface="Spectral"/>
                <a:cs typeface="Spectral"/>
                <a:sym typeface="Spectral"/>
              </a:rPr>
              <a:t>7             2             4             6</a:t>
            </a:r>
            <a:endParaRPr sz="11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4375" y="-50625"/>
            <a:ext cx="6460001" cy="50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/>
        </p:nvSpPr>
        <p:spPr>
          <a:xfrm>
            <a:off x="850500" y="526500"/>
            <a:ext cx="583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50" name="Google Shape;150;p26"/>
          <p:cNvGraphicFramePr/>
          <p:nvPr/>
        </p:nvGraphicFramePr>
        <p:xfrm>
          <a:off x="1402500" y="304815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{41037B95-02C8-4FB3-A064-12B04076D14E}</a:tableStyleId>
              </a:tblPr>
              <a:tblGrid>
                <a:gridCol w="1562100"/>
                <a:gridCol w="1562100"/>
                <a:gridCol w="1562100"/>
                <a:gridCol w="1562100"/>
              </a:tblGrid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1) хромопласт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2) вакуоли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3) хлоропласт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4) хлорофилл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5) митохондрии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6) целлюлоза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7) гликоген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8) глюкоза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</a:tr>
            </a:tbl>
          </a:graphicData>
        </a:graphic>
      </p:graphicFrame>
      <p:graphicFrame>
        <p:nvGraphicFramePr>
          <p:cNvPr id="151" name="Google Shape;151;p26"/>
          <p:cNvGraphicFramePr/>
          <p:nvPr/>
        </p:nvGraphicFramePr>
        <p:xfrm>
          <a:off x="3543300" y="41523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{41037B95-02C8-4FB3-A064-12B04076D14E}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238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2" name="Google Shape;152;p26"/>
          <p:cNvSpPr txBox="1"/>
          <p:nvPr/>
        </p:nvSpPr>
        <p:spPr>
          <a:xfrm>
            <a:off x="457200" y="938100"/>
            <a:ext cx="8139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Вставьте в текст «Органоиды растительной клетки» пропущенные термины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приведённую ниже таблицу.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ОРГАНОИДЫ РАСТИТЕЛЬНОЙ КЛЕТКИ</a:t>
            </a:r>
            <a:endParaRPr b="1"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В растительных клетках содержатся овальные тельца зелёного цвета — ___________ (А). Молекулы ___________ (Б) способны поглощать световую энергию. Растения, в отличие от организмов других царств, синтезируют ___________ (В) из неорганических соединений. Клеточная стенка растительной клетки преимущественно состоит из ___________ (Г). Она выполняет важные функции.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ПЕРЕЧЕНЬ ТЕРМИНОВ: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Запишите в ответ цифры, расположив их в порядке, соответствующем буквам: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3615150" y="4369800"/>
            <a:ext cx="1913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Spectral"/>
                <a:ea typeface="Spectral"/>
                <a:cs typeface="Spectral"/>
                <a:sym typeface="Spectral"/>
              </a:rPr>
              <a:t>  3             4             8            6</a:t>
            </a:r>
            <a:endParaRPr sz="11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llo_html_m34ec545b.jpg" id="158" name="Google Shape;15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9375" y="0"/>
            <a:ext cx="6525250" cy="503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/>
        </p:nvSpPr>
        <p:spPr>
          <a:xfrm>
            <a:off x="536625" y="648000"/>
            <a:ext cx="583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64" name="Google Shape;164;p28"/>
          <p:cNvGraphicFramePr/>
          <p:nvPr/>
        </p:nvGraphicFramePr>
        <p:xfrm>
          <a:off x="3286125" y="417202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{41037B95-02C8-4FB3-A064-12B04076D14E}</a:tableStyleId>
              </a:tblPr>
              <a:tblGrid>
                <a:gridCol w="514350"/>
                <a:gridCol w="514350"/>
                <a:gridCol w="514350"/>
                <a:gridCol w="514350"/>
                <a:gridCol w="514350"/>
              </a:tblGrid>
              <a:tr h="238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5" name="Google Shape;165;p28"/>
          <p:cNvSpPr txBox="1"/>
          <p:nvPr/>
        </p:nvSpPr>
        <p:spPr>
          <a:xfrm>
            <a:off x="178200" y="446550"/>
            <a:ext cx="8787600" cy="3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Вставьте в текст «Газообмен у человека» пропущенные термины из предложенного перечня, используя для этого числовые обозначения. Запишите в текст цифры выбранных ответов, а затем получившуюся последовательность цифр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(по тексту) впишите в приведённую ниже таблицу.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Газообмен у человека</a:t>
            </a:r>
            <a:endParaRPr b="1"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В газообмене у человека участвуют две системы: дыхательная и _____(А). Атмосферный воздух попадает в организм человека через носовую или ротовую полость, откуда поступает в гортань и далее через _____(Б) и бронхи в лёгкие. В лёгких происходит газообмен между воздухом и _____(В), в результате чего кровь насыщается кислородом. С током крови _____(Г) поступает к органам и тканям, где снова происходит газообмен. Из крови в ткани поступает кислород, а из тканей в кровь — углекислый газ. _____(Д) будет удалён из крови при газообмене в лёгких.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ПЕРЕЧЕНЬ ТЕРМИНОВ: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     </a:t>
            </a:r>
            <a:r>
              <a:rPr lang="ru" sz="1100">
                <a:solidFill>
                  <a:schemeClr val="dk1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1) кислород                             3) кровеносная             5) трахея               7) кровь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2) углекислый газ                    4) покровная                6) глотка                8) лимфа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Запишите в ответ цифры, расположив их в порядке, соответствующем буквам:</a:t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3361500" y="4389525"/>
            <a:ext cx="583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Spectral"/>
                <a:ea typeface="Spectral"/>
                <a:cs typeface="Spectral"/>
                <a:sym typeface="Spectral"/>
              </a:rPr>
              <a:t>3              5             7             1            2</a:t>
            </a:r>
            <a:endParaRPr sz="11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5837" y="77125"/>
            <a:ext cx="6652325" cy="498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/>
        </p:nvSpPr>
        <p:spPr>
          <a:xfrm>
            <a:off x="6621750" y="4849875"/>
            <a:ext cx="583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/>
        </p:nvSpPr>
        <p:spPr>
          <a:xfrm>
            <a:off x="303750" y="212625"/>
            <a:ext cx="583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78" name="Google Shape;178;p30"/>
          <p:cNvGraphicFramePr/>
          <p:nvPr/>
        </p:nvGraphicFramePr>
        <p:xfrm>
          <a:off x="3543300" y="421252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{41037B95-02C8-4FB3-A064-12B04076D14E}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238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9" name="Google Shape;179;p30"/>
          <p:cNvSpPr txBox="1"/>
          <p:nvPr/>
        </p:nvSpPr>
        <p:spPr>
          <a:xfrm>
            <a:off x="303750" y="506250"/>
            <a:ext cx="8525100" cy="3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Вставьте в текст «ДНК» пропущенные термины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приведённую ниже таблицу.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ДНК</a:t>
            </a:r>
            <a:endParaRPr b="1"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Молекула ДНК — биополимер, мономерами которого служат __________(А). В состав мономера входят остаток фосфорной кислоты, пятиуглеродный сахар — __________(Б) и азотистое основание. Азотистых оснований всего четыре: аденин, гуанин, цитозин и __________(В). Бóльшая часть ДНК сосредоточена в ядре, а небольшие её количества находятся в митохондриях и __________(Г).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ПЕРЕЧЕНЬ ТЕРМИНОВ: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        1) рибоза                                 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3) рибосома                        5) нуклеотид                                   7) пластида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        2) аминокислота                    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4) урацил                            6) дезоксирибоза                           8) тимин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Запишите в ответ цифры, расположив их в порядке, соответствующем буквам: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80" name="Google Shape;180;p30"/>
          <p:cNvSpPr txBox="1"/>
          <p:nvPr/>
        </p:nvSpPr>
        <p:spPr>
          <a:xfrm>
            <a:off x="3674925" y="4430025"/>
            <a:ext cx="583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Spectral"/>
                <a:ea typeface="Spectral"/>
                <a:cs typeface="Spectral"/>
                <a:sym typeface="Spectral"/>
              </a:rPr>
              <a:t>5            6            8             7</a:t>
            </a:r>
            <a:endParaRPr sz="11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513" y="0"/>
            <a:ext cx="6722975" cy="50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omic Sans MS"/>
              <a:buNone/>
            </a:pPr>
            <a:r>
              <a:rPr lang="ru" sz="286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Структура экзаменационной работы</a:t>
            </a:r>
            <a:endParaRPr sz="286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11700" y="1073250"/>
            <a:ext cx="8520600" cy="3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" sz="2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Работа включает 29 заданий, состоит из </a:t>
            </a:r>
            <a:r>
              <a:rPr lang="ru" sz="2000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двух</a:t>
            </a:r>
            <a:r>
              <a:rPr lang="ru" sz="2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частей: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254317" lvl="0" marL="185737" rtl="0" algn="just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ectral"/>
              <a:buChar char="•"/>
            </a:pPr>
            <a:r>
              <a:rPr lang="ru" sz="2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ru" sz="2000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Часть 1 – 24 задания, </a:t>
            </a:r>
            <a:r>
              <a:rPr lang="ru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из них 17 с выбором одного верного ответа из четырёх предложенных; 7 заданий повышенного уровня: 1 - с выбором 2 ответов по графику, 2 – с выбором трёх ответов из шести предложенных, 1 – на соответствие, 1 – на установление последовательности, 1 на включение в текст пропущенных терминов, 1 – на соотнесение морфологических признаков с предложенными моделями;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261937" lvl="0" marL="185737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pectral"/>
              <a:buChar char="•"/>
            </a:pPr>
            <a:r>
              <a:rPr lang="ru" sz="24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ru" sz="2000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Часть 2 – 5 задания </a:t>
            </a:r>
            <a:r>
              <a:rPr lang="ru" sz="2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с развёрнутым ответом.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185737" lvl="0" marL="0" rtl="0" algn="just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" sz="2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Время выполнения – 180 мин. (3 часа)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311688" y="273217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Spectral"/>
                <a:ea typeface="Spectral"/>
                <a:cs typeface="Spectral"/>
                <a:sym typeface="Spectral"/>
              </a:rPr>
              <a:t>Вставь­те в текст «При­зна­ки» про­пу­щен­ные слова из пред­ло­жен­но­го пе­реч­ня, ис­поль­зуя для этого циф­ро­вые обо­зна­че­ния. За­пи­ши­те в текст цифры вы­бран­ных от­ве­тов, а затем по­лу­чив­шу­ю­ся по­сле­до­ва­тель­ность цифр (по тек­сту) впи­ши­те в при­ведённую ниже таб­ли­цу.</a:t>
            </a: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>
                <a:latin typeface="Spectral"/>
                <a:ea typeface="Spectral"/>
                <a:cs typeface="Spectral"/>
                <a:sym typeface="Spectral"/>
              </a:rPr>
              <a:t>При­зна­ки</a:t>
            </a: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>
                <a:latin typeface="Spectral"/>
                <a:ea typeface="Spectral"/>
                <a:cs typeface="Spectral"/>
                <a:sym typeface="Spectral"/>
              </a:rPr>
              <a:t>Со­во­куп­ность всех __________(А) по­пу­ля­ций — это её __________(Б). Он спо­со­бен из­ме­нять­ся вслед­ствие по­яв­ле­ния у осо­бей по­пу­ля­ции новых при­зна­ков. Ос­нов­ные ис­точ­ни­ки воз­ник­но­ве­ния новых при­зна­ков у ор­га­низ­мов — это __________(В) и ком­би­на­тив­ная из­мен­чи­вость. Их от­но­сят к на­след­ствен­ной из­мен­чи­во­сти ор­га­низ­мов. На­ря­ду с __________(Г) её от­но­сят к дви­жу­щим силам эво­лю­ции</a:t>
            </a: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>
                <a:latin typeface="Spectral"/>
                <a:ea typeface="Spectral"/>
                <a:cs typeface="Spectral"/>
                <a:sym typeface="Spectral"/>
              </a:rPr>
              <a:t>Пе­ре­чень тер­ми­н</a:t>
            </a: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>
                <a:latin typeface="Spectral"/>
                <a:ea typeface="Spectral"/>
                <a:cs typeface="Spectral"/>
                <a:sym typeface="Spectral"/>
              </a:rPr>
              <a:t>1) признак                       3) мутация                 5) естественный отбор                 7) фенотип</a:t>
            </a: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>
                <a:latin typeface="Spectral"/>
                <a:ea typeface="Spectral"/>
                <a:cs typeface="Spectral"/>
                <a:sym typeface="Spectral"/>
              </a:rPr>
              <a:t>2) ге­но­фонд                     4) ген                          6) эволюция                                     8) генотип</a:t>
            </a: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>
                <a:latin typeface="Spectral"/>
                <a:ea typeface="Spectral"/>
                <a:cs typeface="Spectral"/>
                <a:sym typeface="Spectral"/>
              </a:rPr>
              <a:t>За­пи­ши­те в ответ цифры, рас­по­ло­жив их в по­ряд­ке, со­от­вет­ству­ю­щем бук­вам:</a:t>
            </a: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300">
                <a:latin typeface="Spectral"/>
                <a:ea typeface="Spectral"/>
                <a:cs typeface="Spectral"/>
                <a:sym typeface="Spectral"/>
              </a:rPr>
              <a:t> 	 	 	 </a:t>
            </a:r>
            <a:endParaRPr sz="13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91" name="Google Shape;191;p32"/>
          <p:cNvSpPr txBox="1"/>
          <p:nvPr/>
        </p:nvSpPr>
        <p:spPr>
          <a:xfrm>
            <a:off x="3084911" y="4185850"/>
            <a:ext cx="2330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92" name="Google Shape;192;p32"/>
          <p:cNvGraphicFramePr/>
          <p:nvPr/>
        </p:nvGraphicFramePr>
        <p:xfrm>
          <a:off x="3221250" y="418585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{41037B95-02C8-4FB3-A064-12B04076D14E}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238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3" name="Google Shape;193;p32"/>
          <p:cNvSpPr txBox="1"/>
          <p:nvPr/>
        </p:nvSpPr>
        <p:spPr>
          <a:xfrm>
            <a:off x="3221241" y="436105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ru" sz="1200">
                <a:latin typeface="Spectral"/>
                <a:ea typeface="Spectral"/>
                <a:cs typeface="Spectral"/>
                <a:sym typeface="Spectral"/>
              </a:rPr>
              <a:t>4             2           3            5</a:t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311700" y="467581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Spectral"/>
                <a:ea typeface="Spectral"/>
                <a:cs typeface="Spectral"/>
                <a:sym typeface="Spectral"/>
              </a:rPr>
              <a:t>Вставь­те в текст «Про­цесс пи­ще­ва­ре­ния в ро­то­вой по­ло­сти че­ло­ве­ка» про­пу­щен­ные тер­ми­ны из пред­ло­жен­но­го пе­реч­ня, ис­поль­зуя для этого циф­ро­вые обо­зна­че­ния. За­пи­ши­те в текст цифры вы­бран­ных от­ве­тов, а затем</a:t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latin typeface="Spectral"/>
                <a:ea typeface="Spectral"/>
                <a:cs typeface="Spectral"/>
                <a:sym typeface="Spectral"/>
              </a:rPr>
              <a:t>по­лу­чив­шу­ю­ся по­сле­до­ва­тель­ность цифр (по тек­сту) впи­ши­те в при­ведённую ниже таб­ли­цу.</a:t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latin typeface="Spectral"/>
                <a:ea typeface="Spectral"/>
                <a:cs typeface="Spectral"/>
                <a:sym typeface="Spectral"/>
              </a:rPr>
              <a:t>Про­цесс пи­ще­ва­ре­ния в ро­то­вой по­ло­сти че­ло­ве­ка</a:t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latin typeface="Spectral"/>
                <a:ea typeface="Spectral"/>
                <a:cs typeface="Spectral"/>
                <a:sym typeface="Spectral"/>
              </a:rPr>
              <a:t>В со­став слюны вхо­дят вода, ве­ще­ства, при­да­ю­щие ей клей­кость, и обез­за­ра­жи­ва­ю­щие ве­ще­ства. В слюне че­ло­ве­ка име­ют­ся также __________(А), ко­то­рые при­ни­ма­ют уча­стие в __________(Б) ор­га­ни­че­ских ве­ществ. У че­ло­ве­ка слюна вы­де­ля­ет­ся __________(В). При гло­та­нии пи­ще­во­го комка вход в ды­ха­тель­ные пути за­кры­ва­ет­ся _______(Г).</a:t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latin typeface="Spectral"/>
                <a:ea typeface="Spectral"/>
                <a:cs typeface="Spectral"/>
                <a:sym typeface="Spectral"/>
              </a:rPr>
              <a:t>Пе­ре­чень тер­ми­нов:</a:t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latin typeface="Spectral"/>
                <a:ea typeface="Spectral"/>
                <a:cs typeface="Spectral"/>
                <a:sym typeface="Spectral"/>
              </a:rPr>
              <a:t>1) порция                        3) надгортанник                         5) фермент              7) расщепление</a:t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latin typeface="Spectral"/>
                <a:ea typeface="Spectral"/>
                <a:cs typeface="Spectral"/>
                <a:sym typeface="Spectral"/>
              </a:rPr>
              <a:t>2) не­пре­рыв­но               4) голосовая связка                   6) гормон                 8) образование</a:t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200">
                <a:latin typeface="Spectral"/>
                <a:ea typeface="Spectral"/>
                <a:cs typeface="Spectral"/>
                <a:sym typeface="Spectral"/>
              </a:rPr>
              <a:t>За­пи­ши­те в ответ цифры, рас­по­ло­жив их в по­ряд­ке, со­от­вет­ству­ю­щем бук­вам:</a:t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3352471" y="4452914"/>
            <a:ext cx="2568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00" name="Google Shape;200;p33"/>
          <p:cNvGraphicFramePr/>
          <p:nvPr/>
        </p:nvGraphicFramePr>
        <p:xfrm>
          <a:off x="3543300" y="421252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{41037B95-02C8-4FB3-A064-12B04076D14E}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238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1" name="Google Shape;201;p33"/>
          <p:cNvSpPr txBox="1"/>
          <p:nvPr/>
        </p:nvSpPr>
        <p:spPr>
          <a:xfrm>
            <a:off x="3543300" y="4452924"/>
            <a:ext cx="2057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ru" sz="1200">
                <a:latin typeface="Spectral"/>
                <a:ea typeface="Spectral"/>
                <a:cs typeface="Spectral"/>
                <a:sym typeface="Spectral"/>
              </a:rPr>
              <a:t>5            7           2            3</a:t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p34"/>
          <p:cNvGraphicFramePr/>
          <p:nvPr/>
        </p:nvGraphicFramePr>
        <p:xfrm>
          <a:off x="3543300" y="417202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{41037B95-02C8-4FB3-A064-12B04076D14E}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238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7" name="Google Shape;207;p34"/>
          <p:cNvSpPr txBox="1"/>
          <p:nvPr/>
        </p:nvSpPr>
        <p:spPr>
          <a:xfrm>
            <a:off x="311700" y="962925"/>
            <a:ext cx="8520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Вставьте в текст «Сходство человека с животными» пропущенные термины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приведённую ниже таблицу.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СХОДСТВО ЧЕЛОВЕКА С ЖИВОТНЫМИ</a:t>
            </a:r>
            <a:endParaRPr b="1"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В эмбриональном развитии человека есть черты, характерные для всех представителей типа Хордовые. Развитие двух пар конечностей, позвоночник формирующийся из __________ (А), определяют принадлежность человека к подтипу __________ (Б). Четырёхкамерное сердце, развитая кора головного мозга, __________ (В) железы, кожный покров и зубы четырёх видов свидетельствуют о принадлежности человека к классу __________ (Г).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Перечень слов: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1) Пищевод                       3) Хорда                  5) Млечная                          7) Головной мозг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2) Позвоночные               4) Потовая             6) 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Млекопитающие            8) Поджелудочная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Запишите в ответ цифры, расположив их в порядке, соответствующем буквам: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08" name="Google Shape;208;p34"/>
          <p:cNvSpPr txBox="1"/>
          <p:nvPr/>
        </p:nvSpPr>
        <p:spPr>
          <a:xfrm>
            <a:off x="3553650" y="4416525"/>
            <a:ext cx="205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Spectral"/>
                <a:ea typeface="Spectral"/>
                <a:cs typeface="Spectral"/>
                <a:sym typeface="Spectral"/>
              </a:rPr>
              <a:t>   3           2            5            6</a:t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Google Shape;213;p35"/>
          <p:cNvGraphicFramePr/>
          <p:nvPr/>
        </p:nvGraphicFramePr>
        <p:xfrm>
          <a:off x="3543300" y="421252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{41037B95-02C8-4FB3-A064-12B04076D14E}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238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4" name="Google Shape;214;p35"/>
          <p:cNvSpPr txBox="1"/>
          <p:nvPr/>
        </p:nvSpPr>
        <p:spPr>
          <a:xfrm>
            <a:off x="315000" y="970500"/>
            <a:ext cx="851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Вставьте в текст «Типы соединения костей» пропущенные термины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приведённую ниже таблицу.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Типы соединения костей</a:t>
            </a:r>
            <a:endParaRPr b="1"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Скелет человека образован большим количеством костей, соединённых между собой. Там, где требуется максимальная прочность и защита, наблюдается _________(А). Примером может служить соединение костей мозгового отдела черепа. Некоторые мелкие кости, например позвонки, соединены друг с другом с помощью эластичного _________(Б). Такой тип соединения называют _________(В). Наибольшая подвижность достигается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при соединении костей с помощью _________(Г).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Перечень слов: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1) сустав                                  3) сухожилие                                 5) суставная связка                            7) мышца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2) связка                                 4) неподвижное соединение      6) полуподвижное соединение       8) хрящ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Запишите в ответ цифры, расположив их в порядке, соответствующем буквам: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15" name="Google Shape;215;p35"/>
          <p:cNvSpPr txBox="1"/>
          <p:nvPr/>
        </p:nvSpPr>
        <p:spPr>
          <a:xfrm>
            <a:off x="3539250" y="4444875"/>
            <a:ext cx="206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Spectral"/>
                <a:ea typeface="Spectral"/>
                <a:cs typeface="Spectral"/>
                <a:sym typeface="Spectral"/>
              </a:rPr>
              <a:t>   4            8           6            1 </a:t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813" y="0"/>
            <a:ext cx="6744374" cy="505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/>
        </p:nvSpPr>
        <p:spPr>
          <a:xfrm>
            <a:off x="293625" y="263250"/>
            <a:ext cx="854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28" name="Google Shape;228;p37"/>
          <p:cNvGraphicFramePr/>
          <p:nvPr/>
        </p:nvGraphicFramePr>
        <p:xfrm>
          <a:off x="3543300" y="41214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{41037B95-02C8-4FB3-A064-12B04076D14E}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238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9" name="Google Shape;229;p37"/>
          <p:cNvSpPr txBox="1"/>
          <p:nvPr/>
        </p:nvSpPr>
        <p:spPr>
          <a:xfrm>
            <a:off x="304800" y="740175"/>
            <a:ext cx="8534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Вставьте в текст «Размножение организмов» пропущенные слова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приведённую ниже таблицу.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РАЗМНОЖЕНИЕ ОРГАНИЗМОВ</a:t>
            </a:r>
            <a:endParaRPr b="1"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В природе существует два способа размножения: __________(А) и __________(Б). Первый способ связан с __________(В), происходящим в результате слияния мужских и женских _________(Г). Биологическим значением второго способа является сохранение всей наследственной информации материнского организма у потомков.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Перечень слов: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1) клонирование                  3) половое                    5) бесполовое                                7) спора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2) митоз                                 4) почкование             6) оплодотворение                       8) гамета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Запишите в ответ цифры, расположив их в порядке, соответствующем буквам: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30" name="Google Shape;230;p37"/>
          <p:cNvSpPr txBox="1"/>
          <p:nvPr/>
        </p:nvSpPr>
        <p:spPr>
          <a:xfrm>
            <a:off x="3553875" y="4363875"/>
            <a:ext cx="204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Spectral"/>
                <a:ea typeface="Spectral"/>
                <a:cs typeface="Spectral"/>
                <a:sym typeface="Spectral"/>
              </a:rPr>
              <a:t>  3             5           6           8</a:t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/>
          <p:nvPr/>
        </p:nvSpPr>
        <p:spPr>
          <a:xfrm>
            <a:off x="678375" y="405000"/>
            <a:ext cx="583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36" name="Google Shape;236;p38"/>
          <p:cNvGraphicFramePr/>
          <p:nvPr/>
        </p:nvGraphicFramePr>
        <p:xfrm>
          <a:off x="3543300" y="398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{41037B95-02C8-4FB3-A064-12B04076D14E}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238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7" name="Google Shape;237;p38"/>
          <p:cNvSpPr txBox="1"/>
          <p:nvPr/>
        </p:nvSpPr>
        <p:spPr>
          <a:xfrm>
            <a:off x="314550" y="730050"/>
            <a:ext cx="8514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24130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Вставьте в текст «Биосинтез белка» пропущенные термины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приведённую ниже таблицу.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Биосинтез белка</a:t>
            </a:r>
            <a:endParaRPr b="1"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В результате пластического обмена в клетках синтезируются специфические для организма белки. Участок ДНК, в котором закодирована информация о структуре одного белка, называется ______(А). Биосинтез белков начинается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с синтеза ______(Б), а сама сборка происходит в цитоплазме при участии ______(В). Первый этап биосинтеза белка получил название _________(Г), а второй  — трансляция.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ПЕРЕЧЕНЬ ТЕРМИНОВ: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1) иРНК         3) транскрипция          5) ген                    7) комплекс Гольджи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2) ДНК           4) мутация                     6) рибосома        8) фенотип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Запишите в ответ цифры, расположив их в порядке, соответствующем буквам: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38" name="Google Shape;238;p38"/>
          <p:cNvSpPr txBox="1"/>
          <p:nvPr/>
        </p:nvSpPr>
        <p:spPr>
          <a:xfrm>
            <a:off x="3564000" y="4311225"/>
            <a:ext cx="19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ru" sz="1200">
                <a:latin typeface="Spectral"/>
                <a:ea typeface="Spectral"/>
                <a:cs typeface="Spectral"/>
                <a:sym typeface="Spectral"/>
              </a:rPr>
              <a:t>5            1            6           3</a:t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000" y="0"/>
            <a:ext cx="6723000" cy="50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Spectral"/>
                <a:ea typeface="Spectral"/>
                <a:cs typeface="Spectral"/>
                <a:sym typeface="Spectral"/>
              </a:rPr>
              <a:t>Спасибо за внимание</a:t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49" name="Google Shape;249;p40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Spectral"/>
                <a:ea typeface="Spectral"/>
                <a:cs typeface="Spectral"/>
                <a:sym typeface="Spectral"/>
              </a:rPr>
              <a:t>Удачи</a:t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490250" y="450150"/>
            <a:ext cx="8065500" cy="4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ru" sz="4200">
                <a:latin typeface="Spectral SemiBold"/>
                <a:ea typeface="Spectral SemiBold"/>
                <a:cs typeface="Spectral SemiBold"/>
                <a:sym typeface="Spectral SemiBold"/>
              </a:rPr>
              <a:t>Шкала перевода баллов</a:t>
            </a:r>
            <a:endParaRPr sz="1800"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t/>
            </a:r>
            <a:endParaRPr sz="19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700" y="1473375"/>
            <a:ext cx="7848601" cy="2509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773700" y="666225"/>
            <a:ext cx="7596600" cy="9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rPr lang="ru" sz="4400">
                <a:latin typeface="Spectral"/>
                <a:ea typeface="Spectral"/>
                <a:cs typeface="Spectral"/>
                <a:sym typeface="Spectral"/>
              </a:rPr>
              <a:t>Общая характеристика КИМов</a:t>
            </a:r>
            <a:endParaRPr sz="44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860625" y="1871100"/>
            <a:ext cx="7543200" cy="27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46100" lvl="0" marL="609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ectral"/>
              <a:buAutoNum type="arabicPeriod"/>
            </a:pPr>
            <a:r>
              <a:rPr lang="ru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Биология как наука.</a:t>
            </a:r>
            <a:endParaRPr sz="2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546100" lvl="0" marL="6096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ectral"/>
              <a:buAutoNum type="arabicPeriod"/>
            </a:pPr>
            <a:r>
              <a:rPr lang="ru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Признаки живых организмов.</a:t>
            </a:r>
            <a:endParaRPr sz="2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546100" lvl="0" marL="6096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ectral"/>
              <a:buAutoNum type="arabicPeriod"/>
            </a:pPr>
            <a:r>
              <a:rPr lang="ru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Система, многообразие и эволюция живой природы.</a:t>
            </a:r>
            <a:endParaRPr sz="2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546100" lvl="0" marL="609600" rtl="0" algn="just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Spectral"/>
              <a:buAutoNum type="arabicPeriod"/>
            </a:pPr>
            <a:r>
              <a:rPr lang="ru" sz="2200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Человек и его здоровье (преобладающие задания).</a:t>
            </a:r>
            <a:endParaRPr sz="2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546100" lvl="0" marL="6096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ectral"/>
              <a:buAutoNum type="arabicPeriod"/>
            </a:pPr>
            <a:r>
              <a:rPr lang="ru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Взаимосвязи организмов и окружающей среды.</a:t>
            </a:r>
            <a:endParaRPr sz="2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Сайт ФИПИ</a:t>
            </a:r>
            <a:endParaRPr sz="3600"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396375"/>
            <a:ext cx="85206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pectral"/>
              <a:buChar char="•"/>
            </a:pPr>
            <a:r>
              <a:rPr lang="ru" sz="3000" u="sng">
                <a:solidFill>
                  <a:srgbClr val="0000FF"/>
                </a:solidFill>
                <a:latin typeface="Spectral"/>
                <a:ea typeface="Spectral"/>
                <a:cs typeface="Spectral"/>
                <a:sym typeface="Spectr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www.fipi.ru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00"/>
              <a:buFont typeface="Spectral"/>
              <a:buChar char="•"/>
            </a:pPr>
            <a:r>
              <a:rPr lang="ru" sz="3000">
                <a:latin typeface="Spectral"/>
                <a:ea typeface="Spectral"/>
                <a:cs typeface="Spectral"/>
                <a:sym typeface="Spectral"/>
              </a:rPr>
              <a:t>демоверсии, кодификаторы, спецификации 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00"/>
              <a:buFont typeface="Spectral"/>
              <a:buChar char="•"/>
            </a:pPr>
            <a:r>
              <a:rPr lang="ru" sz="3000">
                <a:latin typeface="Spectral"/>
                <a:ea typeface="Spectral"/>
                <a:cs typeface="Spectral"/>
                <a:sym typeface="Spectral"/>
              </a:rPr>
              <a:t>САЙТ Дмитрия Гущина «Решу ОГЭ» </a:t>
            </a:r>
            <a:r>
              <a:rPr lang="ru" sz="3000" u="sng">
                <a:solidFill>
                  <a:srgbClr val="0000FF"/>
                </a:solidFill>
                <a:latin typeface="Spectral"/>
                <a:ea typeface="Spectral"/>
                <a:cs typeface="Spectral"/>
                <a:sym typeface="Spectr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http://bio.reshuоge.ru/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285750" y="1678650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Система</a:t>
            </a:r>
            <a:endParaRPr b="1" sz="3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оценивания</a:t>
            </a:r>
            <a:endParaRPr b="1" sz="3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4731300" y="724200"/>
            <a:ext cx="4209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2971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pectral"/>
              <a:buChar char="•"/>
            </a:pPr>
            <a:r>
              <a:rPr lang="ru" sz="3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За верное выполнение задания №23 выставляется 2 балла</a:t>
            </a:r>
            <a:endParaRPr sz="3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За ответ выставляется 1 балл, если допущена одна ошибка, и 0 баллов, если допущено две и более ошибки</a:t>
            </a:r>
            <a:endParaRPr sz="3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1600"/>
              </a:spcAft>
              <a:buSzPct val="1000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344250" y="303750"/>
            <a:ext cx="840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00" name="Google Shape;100;p19"/>
          <p:cNvGraphicFramePr/>
          <p:nvPr/>
        </p:nvGraphicFramePr>
        <p:xfrm>
          <a:off x="1422000" y="326077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{41037B95-02C8-4FB3-A064-12B04076D14E}</a:tableStyleId>
              </a:tblPr>
              <a:tblGrid>
                <a:gridCol w="1562100"/>
                <a:gridCol w="1562100"/>
                <a:gridCol w="1562100"/>
                <a:gridCol w="1562100"/>
              </a:tblGrid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1) вода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2) испарение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3) кислород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4) транспирация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5) углекислый газ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6) устьица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7) фотосинтез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8) чечевичка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</a:tr>
            </a:tbl>
          </a:graphicData>
        </a:graphic>
      </p:graphicFrame>
      <p:graphicFrame>
        <p:nvGraphicFramePr>
          <p:cNvPr id="101" name="Google Shape;101;p19"/>
          <p:cNvGraphicFramePr/>
          <p:nvPr/>
        </p:nvGraphicFramePr>
        <p:xfrm>
          <a:off x="3517500" y="42279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{41037B95-02C8-4FB3-A064-12B04076D14E}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238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2" name="Google Shape;102;p19"/>
          <p:cNvSpPr txBox="1"/>
          <p:nvPr/>
        </p:nvSpPr>
        <p:spPr>
          <a:xfrm>
            <a:off x="480975" y="965925"/>
            <a:ext cx="8272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Вставьте в текст «Дыхание растений» пропущенные термины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приведённую ниже таблицу.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 SemiBold"/>
                <a:ea typeface="Spectral SemiBold"/>
                <a:cs typeface="Spectral SemiBold"/>
                <a:sym typeface="Spectral SemiBold"/>
              </a:rPr>
              <a:t>ДЫХАНИЕ РАСТЕНИЙ</a:t>
            </a:r>
            <a:endParaRPr sz="1200">
              <a:highlight>
                <a:srgbClr val="FFFFFF"/>
              </a:highlight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Процесс дыхания растений протекает постоянно. В ходе этого процесса организм растения потребляет ___________ (А), а выделяет ___________ (Б). Ненужные газообразные вещества удаляются из растения путём диффузии. В листе они удаляются через особые образования — ___________ (В), расположенные в кожице. При дыхании освобождается энергия органических веществ, запасённая в ходе ___________ (Г), происходящего в зелёных частях растения на свету.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ПЕРЕЧЕНЬ ТЕРМИНОВ: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Запишите в ответ цифры, расположив их в порядке, соответствующем буквам: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3649125" y="4452900"/>
            <a:ext cx="583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Spectral"/>
                <a:ea typeface="Spectral"/>
                <a:cs typeface="Spectral"/>
                <a:sym typeface="Spectral"/>
              </a:rPr>
              <a:t>3           5            6           7</a:t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374625" y="131625"/>
            <a:ext cx="583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09" name="Google Shape;109;p20"/>
          <p:cNvGraphicFramePr/>
          <p:nvPr/>
        </p:nvGraphicFramePr>
        <p:xfrm>
          <a:off x="1235775" y="298695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{41037B95-02C8-4FB3-A064-12B04076D14E}</a:tableStyleId>
              </a:tblPr>
              <a:tblGrid>
                <a:gridCol w="1562100"/>
                <a:gridCol w="1562100"/>
                <a:gridCol w="1562100"/>
                <a:gridCol w="1562100"/>
              </a:tblGrid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1) хлоропласт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2) вакуоль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3) пигмент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4) митохондрия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5) сливаются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6) распадаются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7) целлюлоза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8) глюкоза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/>
                </a:tc>
              </a:tr>
            </a:tbl>
          </a:graphicData>
        </a:graphic>
      </p:graphicFrame>
      <p:graphicFrame>
        <p:nvGraphicFramePr>
          <p:cNvPr id="110" name="Google Shape;110;p20"/>
          <p:cNvGraphicFramePr/>
          <p:nvPr/>
        </p:nvGraphicFramePr>
        <p:xfrm>
          <a:off x="3543300" y="40713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{41037B95-02C8-4FB3-A064-12B04076D14E}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238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    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    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     </a:t>
                      </a:r>
                      <a:endParaRPr sz="9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1" name="Google Shape;111;p20"/>
          <p:cNvSpPr txBox="1"/>
          <p:nvPr/>
        </p:nvSpPr>
        <p:spPr>
          <a:xfrm>
            <a:off x="430650" y="783600"/>
            <a:ext cx="8282700" cy="3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Вставьте в текст «Отличие растительной клетки от животной» пропущенные термины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приведённую ниже таблицу.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ОТЛИЧИЕ РАСТИТЕЛЬНОЙ КЛЕТКИ ОТ ЖИВОТНОЙ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Растительная клетка, в отличие от животной, имеет ___________ (А), которые у старых клеток ___________(Б) и вытесняют ядро клетки из центра к её оболочке. В клеточном соке могут находиться ___________ (В), которые придают ей синюю, фиолетовую, малиновую окраску и др. Оболочка растительной клетки преимущественно состоит из ___________ (Г).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ПЕРЕЧЕНЬ ТЕРМИНОВ: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Запишите в ответ цифры, расположив их в порядке, соответствующем буквам:</a:t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2413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3453150" y="4262625"/>
            <a:ext cx="223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ru" sz="1100">
                <a:latin typeface="Spectral"/>
                <a:ea typeface="Spectral"/>
                <a:cs typeface="Spectral"/>
                <a:sym typeface="Spectral"/>
              </a:rPr>
              <a:t> 2             5            3             7</a:t>
            </a:r>
            <a:endParaRPr sz="11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112" y="358163"/>
            <a:ext cx="6891774" cy="44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