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562" r:id="rId3"/>
    <p:sldId id="677" r:id="rId4"/>
    <p:sldId id="768" r:id="rId5"/>
    <p:sldId id="769" r:id="rId6"/>
    <p:sldId id="770" r:id="rId7"/>
    <p:sldId id="694" r:id="rId8"/>
    <p:sldId id="695" r:id="rId9"/>
    <p:sldId id="753" r:id="rId10"/>
    <p:sldId id="797" r:id="rId11"/>
    <p:sldId id="736" r:id="rId12"/>
    <p:sldId id="762" r:id="rId13"/>
    <p:sldId id="757" r:id="rId14"/>
    <p:sldId id="686" r:id="rId15"/>
    <p:sldId id="758" r:id="rId16"/>
    <p:sldId id="759" r:id="rId17"/>
    <p:sldId id="760" r:id="rId18"/>
    <p:sldId id="761" r:id="rId19"/>
    <p:sldId id="767" r:id="rId20"/>
    <p:sldId id="771" r:id="rId21"/>
    <p:sldId id="772" r:id="rId22"/>
    <p:sldId id="764" r:id="rId23"/>
    <p:sldId id="773" r:id="rId24"/>
    <p:sldId id="774" r:id="rId25"/>
    <p:sldId id="775" r:id="rId26"/>
    <p:sldId id="779" r:id="rId27"/>
    <p:sldId id="776" r:id="rId28"/>
    <p:sldId id="777" r:id="rId29"/>
    <p:sldId id="778" r:id="rId30"/>
    <p:sldId id="766" r:id="rId31"/>
    <p:sldId id="780" r:id="rId32"/>
    <p:sldId id="702" r:id="rId33"/>
    <p:sldId id="742" r:id="rId34"/>
    <p:sldId id="744" r:id="rId35"/>
    <p:sldId id="743" r:id="rId36"/>
    <p:sldId id="745" r:id="rId37"/>
    <p:sldId id="688" r:id="rId38"/>
    <p:sldId id="746" r:id="rId39"/>
    <p:sldId id="747" r:id="rId40"/>
    <p:sldId id="704" r:id="rId41"/>
    <p:sldId id="748" r:id="rId42"/>
    <p:sldId id="727" r:id="rId43"/>
    <p:sldId id="749" r:id="rId44"/>
    <p:sldId id="750" r:id="rId45"/>
    <p:sldId id="751" r:id="rId46"/>
    <p:sldId id="752" r:id="rId47"/>
    <p:sldId id="693" r:id="rId48"/>
    <p:sldId id="781" r:id="rId49"/>
    <p:sldId id="782" r:id="rId50"/>
    <p:sldId id="783" r:id="rId51"/>
    <p:sldId id="784" r:id="rId52"/>
    <p:sldId id="786" r:id="rId53"/>
    <p:sldId id="785" r:id="rId54"/>
    <p:sldId id="787" r:id="rId55"/>
    <p:sldId id="788" r:id="rId56"/>
    <p:sldId id="789" r:id="rId57"/>
    <p:sldId id="790" r:id="rId58"/>
    <p:sldId id="791" r:id="rId59"/>
    <p:sldId id="792" r:id="rId60"/>
    <p:sldId id="793" r:id="rId61"/>
    <p:sldId id="794" r:id="rId62"/>
    <p:sldId id="795" r:id="rId63"/>
    <p:sldId id="796" r:id="rId6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7E553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14" autoAdjust="0"/>
    <p:restoredTop sz="94660"/>
  </p:normalViewPr>
  <p:slideViewPr>
    <p:cSldViewPr snapToGrid="0">
      <p:cViewPr>
        <p:scale>
          <a:sx n="71" d="100"/>
          <a:sy n="71" d="100"/>
        </p:scale>
        <p:origin x="-10" y="34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07F90-1B21-4CD0-AA73-C02793C02019}" type="datetimeFigureOut">
              <a:rPr lang="ru-RU" smtClean="0"/>
              <a:pPr/>
              <a:t>20.05.2024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4E7B5-97E2-46C7-9008-915ABB92C2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77362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07F90-1B21-4CD0-AA73-C02793C02019}" type="datetimeFigureOut">
              <a:rPr lang="ru-RU" smtClean="0"/>
              <a:pPr/>
              <a:t>20.05.2024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4E7B5-97E2-46C7-9008-915ABB92C2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9253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07F90-1B21-4CD0-AA73-C02793C02019}" type="datetimeFigureOut">
              <a:rPr lang="ru-RU" smtClean="0"/>
              <a:pPr/>
              <a:t>20.05.2024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4E7B5-97E2-46C7-9008-915ABB92C2C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439797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07F90-1B21-4CD0-AA73-C02793C02019}" type="datetimeFigureOut">
              <a:rPr lang="ru-RU" smtClean="0"/>
              <a:pPr/>
              <a:t>20.05.2024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4E7B5-97E2-46C7-9008-915ABB92C2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628960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07F90-1B21-4CD0-AA73-C02793C02019}" type="datetimeFigureOut">
              <a:rPr lang="ru-RU" smtClean="0"/>
              <a:pPr/>
              <a:t>20.05.2024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4E7B5-97E2-46C7-9008-915ABB92C2C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8767463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07F90-1B21-4CD0-AA73-C02793C02019}" type="datetimeFigureOut">
              <a:rPr lang="ru-RU" smtClean="0"/>
              <a:pPr/>
              <a:t>20.05.2024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4E7B5-97E2-46C7-9008-915ABB92C2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50383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07F90-1B21-4CD0-AA73-C02793C02019}" type="datetimeFigureOut">
              <a:rPr lang="ru-RU" smtClean="0"/>
              <a:pPr/>
              <a:t>20.05.2024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4E7B5-97E2-46C7-9008-915ABB92C2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57513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07F90-1B21-4CD0-AA73-C02793C02019}" type="datetimeFigureOut">
              <a:rPr lang="ru-RU" smtClean="0"/>
              <a:pPr/>
              <a:t>20.05.2024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4E7B5-97E2-46C7-9008-915ABB92C2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25614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07F90-1B21-4CD0-AA73-C02793C02019}" type="datetimeFigureOut">
              <a:rPr lang="ru-RU" smtClean="0"/>
              <a:pPr/>
              <a:t>20.05.2024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4E7B5-97E2-46C7-9008-915ABB92C2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77440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07F90-1B21-4CD0-AA73-C02793C02019}" type="datetimeFigureOut">
              <a:rPr lang="ru-RU" smtClean="0"/>
              <a:pPr/>
              <a:t>20.05.2024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4E7B5-97E2-46C7-9008-915ABB92C2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49507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07F90-1B21-4CD0-AA73-C02793C02019}" type="datetimeFigureOut">
              <a:rPr lang="ru-RU" smtClean="0"/>
              <a:pPr/>
              <a:t>20.05.2024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4E7B5-97E2-46C7-9008-915ABB92C2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74067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07F90-1B21-4CD0-AA73-C02793C02019}" type="datetimeFigureOut">
              <a:rPr lang="ru-RU" smtClean="0"/>
              <a:pPr/>
              <a:t>20.05.2024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4E7B5-97E2-46C7-9008-915ABB92C2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7967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07F90-1B21-4CD0-AA73-C02793C02019}" type="datetimeFigureOut">
              <a:rPr lang="ru-RU" smtClean="0"/>
              <a:pPr/>
              <a:t>20.05.2024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4E7B5-97E2-46C7-9008-915ABB92C2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48469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07F90-1B21-4CD0-AA73-C02793C02019}" type="datetimeFigureOut">
              <a:rPr lang="ru-RU" smtClean="0"/>
              <a:pPr/>
              <a:t>20.05.2024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4E7B5-97E2-46C7-9008-915ABB92C2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24321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07F90-1B21-4CD0-AA73-C02793C02019}" type="datetimeFigureOut">
              <a:rPr lang="ru-RU" smtClean="0"/>
              <a:pPr/>
              <a:t>20.05.2024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4E7B5-97E2-46C7-9008-915ABB92C2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7235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07F90-1B21-4CD0-AA73-C02793C02019}" type="datetimeFigureOut">
              <a:rPr lang="ru-RU" smtClean="0"/>
              <a:pPr/>
              <a:t>20.05.2024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4E7B5-97E2-46C7-9008-915ABB92C2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8077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007F90-1B21-4CD0-AA73-C02793C02019}" type="datetimeFigureOut">
              <a:rPr lang="ru-RU" smtClean="0"/>
              <a:pPr/>
              <a:t>20.05.2024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9A4E7B5-97E2-46C7-9008-915ABB92C2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07473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0740B34-65B6-4308-88BA-05EC03FDA3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97723" y="1336432"/>
            <a:ext cx="7246701" cy="2672860"/>
          </a:xfrm>
        </p:spPr>
        <p:txBody>
          <a:bodyPr anchor="b"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accent3">
                    <a:lumMod val="75000"/>
                  </a:schemeClr>
                </a:solidFill>
              </a:rPr>
              <a:t>СЛОЖНЫЕ ВОПРОСЫ ГИА </a:t>
            </a:r>
            <a:br>
              <a:rPr lang="ru-RU" sz="4000" b="1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4000" b="1" dirty="0" smtClean="0">
                <a:solidFill>
                  <a:schemeClr val="accent3">
                    <a:lumMod val="75000"/>
                  </a:schemeClr>
                </a:solidFill>
              </a:rPr>
              <a:t>ПО БИОЛОГИИ 2024. </a:t>
            </a:r>
            <a:br>
              <a:rPr lang="ru-RU" sz="4000" b="1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4000" b="1" dirty="0" smtClean="0">
                <a:solidFill>
                  <a:schemeClr val="accent3">
                    <a:lumMod val="75000"/>
                  </a:schemeClr>
                </a:solidFill>
              </a:rPr>
              <a:t>ЗАДАНИЯ </a:t>
            </a:r>
            <a:br>
              <a:rPr lang="ru-RU" sz="4000" b="1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4000" b="1" dirty="0" smtClean="0">
                <a:solidFill>
                  <a:schemeClr val="accent3">
                    <a:lumMod val="75000"/>
                  </a:schemeClr>
                </a:solidFill>
              </a:rPr>
              <a:t>С РАЗВЕРНУТЫМ ОТВЕТОМ </a:t>
            </a:r>
            <a:endParaRPr lang="ru-RU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0092464B-3FD9-425A-875C-E5550F8DF4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7091" y="3905026"/>
            <a:ext cx="8788400" cy="1281954"/>
          </a:xfrm>
        </p:spPr>
        <p:txBody>
          <a:bodyPr anchor="t">
            <a:noAutofit/>
          </a:bodyPr>
          <a:lstStyle/>
          <a:p>
            <a:endParaRPr lang="ru-RU" sz="2000" b="1" dirty="0" smtClean="0">
              <a:solidFill>
                <a:srgbClr val="7E5534"/>
              </a:solidFill>
            </a:endParaRPr>
          </a:p>
          <a:p>
            <a:r>
              <a:rPr lang="ru-RU" sz="2000" b="1" dirty="0" smtClean="0">
                <a:solidFill>
                  <a:srgbClr val="7E5534"/>
                </a:solidFill>
              </a:rPr>
              <a:t>Учитель </a:t>
            </a:r>
            <a:r>
              <a:rPr lang="ru-RU" sz="2000" b="1" dirty="0">
                <a:solidFill>
                  <a:srgbClr val="7E5534"/>
                </a:solidFill>
              </a:rPr>
              <a:t>биологии </a:t>
            </a:r>
            <a:r>
              <a:rPr lang="ru-RU" sz="2000" b="1" dirty="0" smtClean="0">
                <a:solidFill>
                  <a:srgbClr val="7E5534"/>
                </a:solidFill>
              </a:rPr>
              <a:t>МБОУ </a:t>
            </a:r>
            <a:r>
              <a:rPr lang="ru-RU" sz="2000" b="1" dirty="0">
                <a:solidFill>
                  <a:srgbClr val="7E5534"/>
                </a:solidFill>
              </a:rPr>
              <a:t>СОШ </a:t>
            </a:r>
            <a:r>
              <a:rPr lang="ru-RU" sz="2000" b="1" dirty="0" smtClean="0">
                <a:solidFill>
                  <a:srgbClr val="7E5534"/>
                </a:solidFill>
              </a:rPr>
              <a:t>№</a:t>
            </a:r>
            <a:r>
              <a:rPr lang="ru-RU" sz="2000" b="1" dirty="0" smtClean="0">
                <a:solidFill>
                  <a:srgbClr val="7E5534"/>
                </a:solidFill>
              </a:rPr>
              <a:t>44 г. Сургута</a:t>
            </a:r>
            <a:r>
              <a:rPr lang="ru-RU" sz="2000" b="1" smtClean="0">
                <a:solidFill>
                  <a:srgbClr val="7E5534"/>
                </a:solidFill>
              </a:rPr>
              <a:t>, </a:t>
            </a:r>
          </a:p>
          <a:p>
            <a:r>
              <a:rPr lang="ru-RU" sz="2000" b="1" smtClean="0">
                <a:solidFill>
                  <a:srgbClr val="7E5534"/>
                </a:solidFill>
              </a:rPr>
              <a:t>Семерез</a:t>
            </a:r>
            <a:r>
              <a:rPr lang="ru-RU" sz="2000" b="1" dirty="0" smtClean="0">
                <a:solidFill>
                  <a:srgbClr val="7E5534"/>
                </a:solidFill>
              </a:rPr>
              <a:t> Ольга Борисовна</a:t>
            </a:r>
            <a:endParaRPr lang="ru-RU" sz="2000" b="1" dirty="0">
              <a:solidFill>
                <a:srgbClr val="7E55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7517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Включение в экзаменационные материалы практико-ориентированных заданий диктуется целями, сформулированными в требованиях к предметным результатам освоения учебного предмета «Биология», выносимых на итоговую аттестацию.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При оценке таких заданий следует обращать внимание на умение учащихся распознавать биологические объекты и манипуляции, изображенные на рисунках и фотографиях, объяснять виденное, используя знания и умения, полученные из курса биологии; аргументировать те или иные правила, которыми пользуется человек в повседневной жизни.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Мишень\Desktop\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01675" y="583588"/>
            <a:ext cx="7293685" cy="43287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Мишень\Desktop\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1796" y="982381"/>
            <a:ext cx="8234171" cy="48068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:\Users\Мишень\Desktop\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9281" y="917201"/>
            <a:ext cx="6371933" cy="43540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3EB033B-D28D-4074-9DA6-6AE9A2A20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1450" y="2349500"/>
            <a:ext cx="7499350" cy="1138238"/>
          </a:xfrm>
        </p:spPr>
        <p:txBody>
          <a:bodyPr>
            <a:normAutofit/>
          </a:bodyPr>
          <a:lstStyle/>
          <a:p>
            <a:pPr>
              <a:defRPr/>
            </a:pP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3074" name="Picture 2" descr="C:\Users\Мишень\Desktop\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28133" y="1017792"/>
            <a:ext cx="7305109" cy="48773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Мишень\Desktop\2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32391" y="340229"/>
            <a:ext cx="8027515" cy="53728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4" name="Picture 4" descr="C:\Users\Мишень\Desktop\2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85473" y="2097741"/>
            <a:ext cx="9794689" cy="28185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Правильные ответы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Оценка первого участника экзамена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Дан ответ только на второй вопрос. Не названо отклонение.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Причина отклонения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тоже указана неверно.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0 баллов.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Оценка второго участника экзамена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Даны ответы на оба вопроса. Отклонение названо неверно. Причина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указана верно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несмотря на то, что формулировка отличается от эталона.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Засчитать следует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«из-за генов в семье» как вариант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генетической предрасположенности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 балл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Задание 23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высокий уровень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сложности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проверяет умение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объяснять результаты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полученные в ходе эксперимента, анализировать влияние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условий на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экспериментальные объекты, выдвигать гипотезы 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формулировать выводы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 descr="C:\Users\Мишень\Desktop\2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2784" y="1527586"/>
            <a:ext cx="8079847" cy="43475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xmlns="" id="{FE8161EA-5AA6-4547-AEA2-AE91200817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67000" y="274639"/>
            <a:ext cx="7543800" cy="777875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</a:rPr>
              <a:t>Структура варианта КИМ </a:t>
            </a:r>
            <a:r>
              <a:rPr lang="ru-RU" b="1" dirty="0">
                <a:solidFill>
                  <a:srgbClr val="FF0000"/>
                </a:solidFill>
              </a:rPr>
              <a:t/>
            </a:r>
            <a:br>
              <a:rPr lang="ru-RU" b="1" dirty="0">
                <a:solidFill>
                  <a:srgbClr val="FF0000"/>
                </a:solidFill>
              </a:rPr>
            </a:b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xmlns="" id="{270054BE-E838-4926-A03B-E97AB927D67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10006" y="1592132"/>
            <a:ext cx="8272630" cy="5005518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buNone/>
            </a:pP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3600" b="1" dirty="0" smtClean="0">
                <a:latin typeface="Times New Roman" pitchFamily="18" charset="0"/>
                <a:cs typeface="Times New Roman" pitchFamily="18" charset="0"/>
              </a:rPr>
              <a:t>Каждый </a:t>
            </a:r>
            <a:r>
              <a:rPr lang="ru-RU" altLang="ru-RU" sz="3600" b="1" dirty="0" smtClean="0">
                <a:latin typeface="Times New Roman" pitchFamily="18" charset="0"/>
                <a:cs typeface="Times New Roman" pitchFamily="18" charset="0"/>
              </a:rPr>
              <a:t>вариант </a:t>
            </a:r>
            <a:r>
              <a:rPr lang="ru-RU" altLang="ru-RU" sz="3600" b="1" dirty="0" smtClean="0">
                <a:latin typeface="Times New Roman" pitchFamily="18" charset="0"/>
                <a:cs typeface="Times New Roman" pitchFamily="18" charset="0"/>
              </a:rPr>
              <a:t>экзаменационной работы </a:t>
            </a:r>
            <a:r>
              <a:rPr lang="ru-RU" altLang="ru-RU" sz="3600" b="1" dirty="0" smtClean="0">
                <a:latin typeface="Times New Roman" pitchFamily="18" charset="0"/>
                <a:cs typeface="Times New Roman" pitchFamily="18" charset="0"/>
              </a:rPr>
              <a:t>основного </a:t>
            </a:r>
            <a:r>
              <a:rPr lang="ru-RU" altLang="ru-RU" sz="3600" b="1" dirty="0" smtClean="0">
                <a:latin typeface="Times New Roman" pitchFamily="18" charset="0"/>
                <a:cs typeface="Times New Roman" pitchFamily="18" charset="0"/>
              </a:rPr>
              <a:t>государственного экзамена </a:t>
            </a:r>
            <a:r>
              <a:rPr lang="ru-RU" altLang="ru-RU" sz="3600" b="1" dirty="0" smtClean="0">
                <a:latin typeface="Times New Roman" pitchFamily="18" charset="0"/>
                <a:cs typeface="Times New Roman" pitchFamily="18" charset="0"/>
              </a:rPr>
              <a:t>по биологии включает в себя 26 заданий и состоит из двух </a:t>
            </a:r>
            <a:r>
              <a:rPr lang="ru-RU" altLang="ru-RU" sz="3600" b="1" dirty="0" smtClean="0">
                <a:latin typeface="Times New Roman" pitchFamily="18" charset="0"/>
                <a:cs typeface="Times New Roman" pitchFamily="18" charset="0"/>
              </a:rPr>
              <a:t>частей</a:t>
            </a:r>
            <a:endParaRPr lang="ru-RU" alt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endParaRPr lang="ru-RU" alt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Часть </a:t>
            </a: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1 содержит 21 </a:t>
            </a: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задание </a:t>
            </a: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с кратким </a:t>
            </a: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ответом</a:t>
            </a:r>
          </a:p>
          <a:p>
            <a:pPr algn="just">
              <a:lnSpc>
                <a:spcPct val="90000"/>
              </a:lnSpc>
            </a:pP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Часть 2 содержит 5 заданий с развернутым ответом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 descr="C:\Users\Мишень\Desktop\2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31931" y="1979223"/>
            <a:ext cx="8482977" cy="35369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Включение в экзаменационные материалы подобных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заданий направлено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проверку у обучающихся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сформированности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основ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научного типа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мышления, включающего умение анализировать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результаты приводимого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описании эксперимента, а также выдвигать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гипотезы, формулировать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выводы, соотносить собственные биологические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знания с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информацией, полученной из описания эксперимента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Задание 24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повышенный уровень сложности 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проверяет умение работать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с научно-популярными текстами биологического содержания. В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ходе выполнения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задания выпускник должен последовательно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ответить на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2–3 вопроса к тексту в соответствии с предъявляемыми требованиями.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Данное задание проверяет не только умение понимать биологический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текст и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чётко формулировать свои мысли при ответе на конкретный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вопрос, но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и контролирует умение применять полученные знания в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изменённой ситуации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так как полные и развёрнутые ответы на часть вопросов могут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быть сделаны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только при привлечении выпускником дополнительных знаний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и умений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1374" y="609600"/>
            <a:ext cx="7692628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10242" name="Picture 2" descr="C:\Users\Мишень\Desktop\2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67531" y="570155"/>
            <a:ext cx="6587518" cy="56618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 descr="C:\Users\Мишень\Desktop\2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0080" y="1602889"/>
            <a:ext cx="7680428" cy="42118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290" name="Picture 2" descr="C:\Users\Мишень\Desktop\2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48259" y="623944"/>
            <a:ext cx="7418009" cy="55513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Задание 25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высокий уровень сложности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направлено на проверку не только предметных биологических знаний, но и общих учебных умений, навыков и способов деятельности.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ходе его выполнения выпускник должен последовательно ответить на 2–3 вопроса на основании статистических данных, представленных в табличной или схематичной форме. Это позволяет проверить сформированность умений находить и выделять значимые функциональные связи и отношения между частями целого, проводить сравнение, сопоставление, ранжирование объектов по одному или нескольким основаниям.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3314" name="Picture 2" descr="C:\Users\Мишень\Desktop\2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97480" y="830816"/>
            <a:ext cx="6670755" cy="50727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706" y="609600"/>
            <a:ext cx="7929296" cy="35858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14338" name="Picture 2" descr="C:\Users\Мишень\Desktop\2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55271" y="1613647"/>
            <a:ext cx="8414066" cy="39050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0310" y="609600"/>
            <a:ext cx="8133691" cy="34783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15363" name="Picture 3" descr="C:\Users\Мишень\Desktop\2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30767" y="985379"/>
            <a:ext cx="7498080" cy="55189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Заголовок 1">
            <a:extLst>
              <a:ext uri="{FF2B5EF4-FFF2-40B4-BE49-F238E27FC236}">
                <a16:creationId xmlns:a16="http://schemas.microsoft.com/office/drawing/2014/main" xmlns="" id="{80F8F884-D842-4B06-BC9A-2A52E470D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8042" y="0"/>
            <a:ext cx="8282716" cy="1129553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Задания линий 22 и 23 </a:t>
            </a:r>
            <a:br>
              <a:rPr lang="ru-RU" alt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altLang="ru-RU" sz="3600" b="1" i="1" dirty="0">
              <a:solidFill>
                <a:srgbClr val="FF0000"/>
              </a:solidFill>
            </a:endParaRPr>
          </a:p>
        </p:txBody>
      </p:sp>
      <p:sp>
        <p:nvSpPr>
          <p:cNvPr id="41987" name="Содержимое 2">
            <a:extLst>
              <a:ext uri="{FF2B5EF4-FFF2-40B4-BE49-F238E27FC236}">
                <a16:creationId xmlns:a16="http://schemas.microsoft.com/office/drawing/2014/main" xmlns="" id="{85622D4A-8C51-4844-B884-52EE4EC96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9558" y="1549101"/>
            <a:ext cx="7992931" cy="5023148"/>
          </a:xfrm>
        </p:spPr>
        <p:txBody>
          <a:bodyPr rtlCol="0">
            <a:noAutofit/>
          </a:bodyPr>
          <a:lstStyle/>
          <a:p>
            <a:pPr algn="just">
              <a:buNone/>
              <a:defRPr/>
            </a:pPr>
            <a:endParaRPr lang="ru-RU" alt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  <a:defRPr/>
            </a:pP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	предполагают </a:t>
            </a: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развёрнутый </a:t>
            </a: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аргументированный ответ и оцениваются </a:t>
            </a: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максимально в 2 балла при отсутствии </a:t>
            </a: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биологических ошибок</a:t>
            </a:r>
          </a:p>
          <a:p>
            <a:pPr algn="just">
              <a:buNone/>
              <a:defRPr/>
            </a:pPr>
            <a:endParaRPr lang="ru-RU" alt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Задание 26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высокий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уровень сложности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требует от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экзаменуемого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сформированности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умений вычислять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энергозатраты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 различной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физической нагрузке, составлять рацион питания 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соответствии с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условиями ситуационной задачи, делать выводы на основании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полученных результатов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этом экзаменуемый должен показать знание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процессов пищеварения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обмена веществ, способов их регуляции в организме человека.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 разработке задания 26 использовались четыре варианта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таблиц, причём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таблица 4 присутствовала во всех случаях (несколько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вариантов меню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), тогда как таблицы 1, 2, 3 комбинировались в зависимости от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условий задания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Кроме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того, в задании 26 содержится вопрос на знание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процессов пищеварения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обмена веществ, способов их регуляции в организме человека.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Рисунок 1">
            <a:extLst>
              <a:ext uri="{FF2B5EF4-FFF2-40B4-BE49-F238E27FC236}">
                <a16:creationId xmlns:a16="http://schemas.microsoft.com/office/drawing/2014/main" xmlns="" id="{95F93164-DA00-414F-82C8-B17DE7F8491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4161" y="620713"/>
            <a:ext cx="9052559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Рисунок 3">
            <a:extLst>
              <a:ext uri="{FF2B5EF4-FFF2-40B4-BE49-F238E27FC236}">
                <a16:creationId xmlns:a16="http://schemas.microsoft.com/office/drawing/2014/main" xmlns="" id="{01CBEC9C-AD81-46EB-B1F9-29C0C30E666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1920" y="0"/>
            <a:ext cx="9875520" cy="659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Рисунок 1">
            <a:extLst>
              <a:ext uri="{FF2B5EF4-FFF2-40B4-BE49-F238E27FC236}">
                <a16:creationId xmlns:a16="http://schemas.microsoft.com/office/drawing/2014/main" xmlns="" id="{88F600DB-F446-4A2E-B54C-81A07043F27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3521" y="260351"/>
            <a:ext cx="9255760" cy="644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Рисунок 1">
            <a:extLst>
              <a:ext uri="{FF2B5EF4-FFF2-40B4-BE49-F238E27FC236}">
                <a16:creationId xmlns:a16="http://schemas.microsoft.com/office/drawing/2014/main" xmlns="" id="{134A3449-1CB8-49F8-93FA-EAED69914A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4960" y="0"/>
            <a:ext cx="8249920" cy="666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Рисунок 1">
            <a:extLst>
              <a:ext uri="{FF2B5EF4-FFF2-40B4-BE49-F238E27FC236}">
                <a16:creationId xmlns:a16="http://schemas.microsoft.com/office/drawing/2014/main" xmlns="" id="{DA4A509B-EB69-4FCF-92CA-81E8EC5A434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92314" y="115889"/>
            <a:ext cx="8232775" cy="6192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34749DF-F19B-4716-9277-5D9BB7598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8438" y="0"/>
            <a:ext cx="7499350" cy="654050"/>
          </a:xfrm>
        </p:spPr>
        <p:txBody>
          <a:bodyPr/>
          <a:lstStyle/>
          <a:p>
            <a:pPr algn="ctr">
              <a:defRPr/>
            </a:pP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Пример 1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155" name="Содержимое 2">
            <a:extLst>
              <a:ext uri="{FF2B5EF4-FFF2-40B4-BE49-F238E27FC236}">
                <a16:creationId xmlns:a16="http://schemas.microsoft.com/office/drawing/2014/main" xmlns="" id="{8F68BC7E-1E9B-4AE1-B66A-18B84BBC0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1067" y="1129554"/>
            <a:ext cx="9231183" cy="5514134"/>
          </a:xfrm>
        </p:spPr>
        <p:txBody>
          <a:bodyPr>
            <a:normAutofit/>
          </a:bodyPr>
          <a:lstStyle/>
          <a:p>
            <a:pPr>
              <a:buFont typeface="Wingdings 2" panose="05020102010507070707" pitchFamily="18" charset="2"/>
              <a:buNone/>
            </a:pPr>
            <a:endParaRPr lang="ru-RU" alt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2" panose="05020102010507070707" pitchFamily="18" charset="2"/>
              <a:buNone/>
            </a:pP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			На 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второй перемене в школьной столовой четвероклассник Николай на завтрак выбрал следующие блюда: молочную манную кашу, какао с молоком и булочку. Используя данные таблиц 1, 2 и 3, ответьте на следующие вопросы.</a:t>
            </a:r>
          </a:p>
          <a:p>
            <a:pPr>
              <a:buFont typeface="Wingdings 2" panose="05020102010507070707" pitchFamily="18" charset="2"/>
              <a:buNone/>
            </a:pP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1) Какова энергетическая ценность выбранного завтрака?</a:t>
            </a:r>
          </a:p>
          <a:p>
            <a:pPr>
              <a:buFont typeface="Wingdings 2" panose="05020102010507070707" pitchFamily="18" charset="2"/>
              <a:buNone/>
            </a:pP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2) Насколько предложенное меню соответствует норме второго завтрака по углеводам для десятилетнего Николая?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3) В чём особенность пищевых продуктов животного происхождения?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Рисунок 3">
            <a:extLst>
              <a:ext uri="{FF2B5EF4-FFF2-40B4-BE49-F238E27FC236}">
                <a16:creationId xmlns:a16="http://schemas.microsoft.com/office/drawing/2014/main" xmlns="" id="{3D80F355-FDD1-4314-8707-5ED224F0D63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4826" y="765175"/>
            <a:ext cx="8577263" cy="575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Прямоугольник 1">
            <a:extLst>
              <a:ext uri="{FF2B5EF4-FFF2-40B4-BE49-F238E27FC236}">
                <a16:creationId xmlns:a16="http://schemas.microsoft.com/office/drawing/2014/main" xmlns="" id="{D0EF3F52-A3F3-4923-BEAE-D4B11F425E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9" y="100013"/>
            <a:ext cx="8713787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9pPr>
          </a:lstStyle>
          <a:p>
            <a:r>
              <a:rPr lang="ru-RU" altLang="ru-RU" i="1" dirty="0"/>
              <a:t>На второй перемене в школьной столовой четвероклассник Николай на завтрак выбрал следующие блюда: молочную манную кашу, какао с молоком и булочку. Используя данные таблиц 1, 2 и 3, ответьте на следующие вопросы.</a:t>
            </a:r>
          </a:p>
          <a:p>
            <a:r>
              <a:rPr lang="ru-RU" altLang="ru-RU" i="1" dirty="0"/>
              <a:t>1) Какова энергетическая ценность выбранного завтрака?</a:t>
            </a:r>
          </a:p>
          <a:p>
            <a:r>
              <a:rPr lang="ru-RU" altLang="ru-RU" i="1" dirty="0"/>
              <a:t>2) Насколько предложенное меню соответствует норме второго завтрака по углеводам для десятилетнего Николая? </a:t>
            </a:r>
          </a:p>
          <a:p>
            <a:r>
              <a:rPr lang="ru-RU" altLang="ru-RU" i="1" dirty="0"/>
              <a:t>3) В чём особенность пищевых продуктов животного происхождения?</a:t>
            </a:r>
          </a:p>
        </p:txBody>
      </p:sp>
      <p:sp>
        <p:nvSpPr>
          <p:cNvPr id="51203" name="Прямоугольник 2">
            <a:extLst>
              <a:ext uri="{FF2B5EF4-FFF2-40B4-BE49-F238E27FC236}">
                <a16:creationId xmlns:a16="http://schemas.microsoft.com/office/drawing/2014/main" xmlns="" id="{53B5A165-E1F2-48E7-A3F2-0DF1F0334F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0376" y="5126039"/>
            <a:ext cx="8462963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9pPr>
          </a:lstStyle>
          <a:p>
            <a:r>
              <a:rPr lang="ru-RU" altLang="ru-RU"/>
              <a:t>Оценка: </a:t>
            </a:r>
            <a:r>
              <a:rPr lang="ru-RU" altLang="ru-RU" b="1"/>
              <a:t>1 балл </a:t>
            </a:r>
          </a:p>
          <a:p>
            <a:r>
              <a:rPr lang="ru-RU" altLang="ru-RU"/>
              <a:t>Недочёты: нет ответа на третий вопрос совсем; не указано, насколько предложенное меню соответствует норме второго завтрака, указан лишь процент.</a:t>
            </a:r>
          </a:p>
        </p:txBody>
      </p:sp>
      <p:sp>
        <p:nvSpPr>
          <p:cNvPr id="51204" name="Прямоугольник 2">
            <a:extLst>
              <a:ext uri="{FF2B5EF4-FFF2-40B4-BE49-F238E27FC236}">
                <a16:creationId xmlns:a16="http://schemas.microsoft.com/office/drawing/2014/main" xmlns="" id="{707DA861-C37A-4CDA-9F9F-E22EA2B905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0375" y="3357563"/>
            <a:ext cx="83264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9pPr>
          </a:lstStyle>
          <a:p>
            <a:r>
              <a:rPr lang="ru-RU" altLang="ru-RU"/>
              <a:t>Ответ учащегося: </a:t>
            </a:r>
          </a:p>
          <a:p>
            <a:r>
              <a:rPr lang="ru-RU" altLang="ru-RU" b="1" i="1"/>
              <a:t>30. 1) 371,3 + 170 + 138,3 = 679,6</a:t>
            </a:r>
            <a:endParaRPr lang="ru-RU" altLang="ru-RU"/>
          </a:p>
          <a:p>
            <a:r>
              <a:rPr lang="ru-RU" altLang="ru-RU" b="1" i="1"/>
              <a:t>2) 48%</a:t>
            </a:r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Задания линий 24 и 25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предполагают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ответы на поставленные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вопросы 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оцениваются в 3 балла.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Так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максимальный балл в задании 24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выставляется 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случае, если экзаменуемый не только воспроизводит все необходимые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для ответа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элементы, выявленные непосредственно из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предложенного естественнонаучного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текста, но и использует в ответе свои знания и умения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 данной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тематике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 в задании 25 экзаменуемый должен не только найти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связи между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статистическими данными, представленными в табличной форме, но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сделать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выводы об их причинах.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Прямоугольник 1">
            <a:extLst>
              <a:ext uri="{FF2B5EF4-FFF2-40B4-BE49-F238E27FC236}">
                <a16:creationId xmlns:a16="http://schemas.microsoft.com/office/drawing/2014/main" xmlns="" id="{34878729-A436-4034-8003-AA821173FB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100013"/>
            <a:ext cx="9337039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9pPr>
          </a:lstStyle>
          <a:p>
            <a:r>
              <a:rPr lang="ru-RU" altLang="ru-RU" i="1" dirty="0"/>
              <a:t>На второй перемене в школьной столовой четвероклассник Николай на завтрак выбрал следующие блюда: молочную манную кашу, какао с молоком и булочку. Используя данные таблиц 1, 2 и 3, ответьте на следующие вопросы.</a:t>
            </a:r>
          </a:p>
          <a:p>
            <a:r>
              <a:rPr lang="ru-RU" altLang="ru-RU" i="1" dirty="0"/>
              <a:t>1) Какова энергетическая ценность выбранного завтрака?</a:t>
            </a:r>
          </a:p>
          <a:p>
            <a:r>
              <a:rPr lang="ru-RU" altLang="ru-RU" i="1" dirty="0"/>
              <a:t>2) Насколько предложенное меню соответствует норме второго завтрака по углеводам для десятилетнего Николая? </a:t>
            </a:r>
          </a:p>
          <a:p>
            <a:r>
              <a:rPr lang="ru-RU" altLang="ru-RU" i="1" dirty="0"/>
              <a:t>3) В чём особенность пищевых продуктов животного происхождения?</a:t>
            </a:r>
          </a:p>
        </p:txBody>
      </p:sp>
      <p:sp>
        <p:nvSpPr>
          <p:cNvPr id="52227" name="Прямоугольник 2">
            <a:extLst>
              <a:ext uri="{FF2B5EF4-FFF2-40B4-BE49-F238E27FC236}">
                <a16:creationId xmlns:a16="http://schemas.microsoft.com/office/drawing/2014/main" xmlns="" id="{F4CBC232-908B-4E82-8952-C55379FF4E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000" y="3441700"/>
            <a:ext cx="9553575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9pPr>
          </a:lstStyle>
          <a:p>
            <a:r>
              <a:rPr lang="ru-RU" altLang="ru-RU" dirty="0"/>
              <a:t>Ответ учащегося: </a:t>
            </a:r>
          </a:p>
          <a:p>
            <a:r>
              <a:rPr lang="ru-RU" altLang="ru-RU" b="1" i="1" dirty="0"/>
              <a:t>30. 1) 371,3 + 170 +138,3 = 679,6</a:t>
            </a:r>
          </a:p>
          <a:p>
            <a:r>
              <a:rPr lang="ru-RU" altLang="ru-RU" b="1" i="1" dirty="0"/>
              <a:t>2) 330 г – суточная норма</a:t>
            </a:r>
          </a:p>
          <a:p>
            <a:r>
              <a:rPr lang="ru-RU" altLang="ru-RU" b="1" i="1" dirty="0"/>
              <a:t>69,6 + 27,3 + 60,5 = 157,4 г</a:t>
            </a:r>
          </a:p>
          <a:p>
            <a:r>
              <a:rPr lang="ru-RU" altLang="ru-RU" b="1" i="1" dirty="0"/>
              <a:t>157,4 : 330 ≈ 0,4 – Николай съел от суточной нормы</a:t>
            </a:r>
          </a:p>
          <a:p>
            <a:r>
              <a:rPr lang="ru-RU" altLang="ru-RU" b="1" i="1" dirty="0"/>
              <a:t>3) в продуктах животного происхождения присутствует много белка, который повышает гемоглобин в крови</a:t>
            </a:r>
          </a:p>
          <a:p>
            <a:endParaRPr lang="ru-RU" altLang="ru-RU" dirty="0"/>
          </a:p>
          <a:p>
            <a:r>
              <a:rPr lang="ru-RU" altLang="ru-RU" dirty="0"/>
              <a:t>2 балла – есть ответы на 1 и 3 вопросы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Прямоугольник 1">
            <a:extLst>
              <a:ext uri="{FF2B5EF4-FFF2-40B4-BE49-F238E27FC236}">
                <a16:creationId xmlns:a16="http://schemas.microsoft.com/office/drawing/2014/main" xmlns="" id="{00F12098-1AF4-4E75-910E-01B11FC7C9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100013"/>
            <a:ext cx="9428479" cy="2246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9pPr>
          </a:lstStyle>
          <a:p>
            <a:r>
              <a:rPr lang="ru-RU" altLang="ru-RU" sz="2000" i="1" dirty="0"/>
              <a:t>На второй перемене в школьной столовой четвероклассник Николай на завтрак выбрал следующие блюда: молочную манную кашу, какао с молоком и булочку. Используя данные таблиц 1, 2 и 3, ответьте на следующие вопросы.</a:t>
            </a:r>
          </a:p>
          <a:p>
            <a:r>
              <a:rPr lang="ru-RU" altLang="ru-RU" sz="2000" i="1" dirty="0"/>
              <a:t>1) Какова энергетическая ценность выбранного завтрака?</a:t>
            </a:r>
          </a:p>
          <a:p>
            <a:r>
              <a:rPr lang="ru-RU" altLang="ru-RU" sz="2000" i="1" dirty="0"/>
              <a:t>2) Насколько предложенное меню соответствует норме второго завтрака по углеводам для десятилетнего Николая? </a:t>
            </a:r>
          </a:p>
          <a:p>
            <a:r>
              <a:rPr lang="ru-RU" altLang="ru-RU" sz="2000" i="1" dirty="0"/>
              <a:t>3) В чём особенность пищевых продуктов животного происхождения?</a:t>
            </a:r>
          </a:p>
        </p:txBody>
      </p:sp>
      <p:sp>
        <p:nvSpPr>
          <p:cNvPr id="53251" name="Прямоугольник 2">
            <a:extLst>
              <a:ext uri="{FF2B5EF4-FFF2-40B4-BE49-F238E27FC236}">
                <a16:creationId xmlns:a16="http://schemas.microsoft.com/office/drawing/2014/main" xmlns="" id="{1A428127-FE0F-4E28-9B3E-197FC2CD52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481" y="2346326"/>
            <a:ext cx="932688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9pPr>
          </a:lstStyle>
          <a:p>
            <a:r>
              <a:rPr lang="ru-RU" altLang="ru-RU" dirty="0"/>
              <a:t>Ответ учащегося: </a:t>
            </a:r>
          </a:p>
          <a:p>
            <a:r>
              <a:rPr lang="ru-RU" altLang="ru-RU" b="1" i="1" dirty="0"/>
              <a:t>30. 1) 371,3 +   +     =  составляет эн. ценность выбранного завтрака</a:t>
            </a:r>
          </a:p>
          <a:p>
            <a:r>
              <a:rPr lang="ru-RU" altLang="ru-RU" b="1" i="1" dirty="0"/>
              <a:t>2) 69,6 + 27,3 + 60,5 + = 157,4 г. </a:t>
            </a:r>
          </a:p>
          <a:p>
            <a:r>
              <a:rPr lang="ru-RU" altLang="ru-RU" b="1" i="1" dirty="0" err="1"/>
              <a:t>Сут.н</a:t>
            </a:r>
            <a:r>
              <a:rPr lang="ru-RU" altLang="ru-RU" b="1" i="1" dirty="0"/>
              <a:t>. : 330, там получается, что выбранный Николаем завтрак восполнил меньше половины суточной нормы по углеводам</a:t>
            </a:r>
          </a:p>
        </p:txBody>
      </p:sp>
      <p:sp>
        <p:nvSpPr>
          <p:cNvPr id="53252" name="Прямоугольник 3">
            <a:extLst>
              <a:ext uri="{FF2B5EF4-FFF2-40B4-BE49-F238E27FC236}">
                <a16:creationId xmlns:a16="http://schemas.microsoft.com/office/drawing/2014/main" xmlns="" id="{4559A2C8-CA8E-430F-B8AE-2FBE46D059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5288" y="5024439"/>
            <a:ext cx="8534400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9pPr>
          </a:lstStyle>
          <a:p>
            <a:r>
              <a:rPr lang="ru-RU" altLang="ru-RU"/>
              <a:t>Оценка: 0/1 балл </a:t>
            </a:r>
          </a:p>
          <a:p>
            <a:r>
              <a:rPr lang="ru-RU" altLang="ru-RU"/>
              <a:t>Недочёты: нет ответа на первый и третий вопросы; соотнесение полученных результатов во втором вопросе показывает непонимание его сути, хотя формально ответ есть.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3D3079B-089C-41F2-9CCA-B8A7E1E0E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8438" y="0"/>
            <a:ext cx="7499350" cy="654050"/>
          </a:xfrm>
        </p:spPr>
        <p:txBody>
          <a:bodyPr/>
          <a:lstStyle/>
          <a:p>
            <a:pPr>
              <a:defRPr/>
            </a:pPr>
            <a:r>
              <a:rPr lang="ru-RU" sz="3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Пример </a:t>
            </a:r>
            <a:r>
              <a:rPr lang="ru-RU" sz="3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3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275" name="Содержимое 2">
            <a:extLst>
              <a:ext uri="{FF2B5EF4-FFF2-40B4-BE49-F238E27FC236}">
                <a16:creationId xmlns:a16="http://schemas.microsoft.com/office/drawing/2014/main" xmlns="" id="{322BD4B3-8C4C-40AC-8B94-68EA6AC8EB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200" y="745490"/>
            <a:ext cx="9396731" cy="5786438"/>
          </a:xfrm>
        </p:spPr>
        <p:txBody>
          <a:bodyPr>
            <a:normAutofit/>
          </a:bodyPr>
          <a:lstStyle/>
          <a:p>
            <a:pPr>
              <a:buFont typeface="Wingdings 2" panose="05020102010507070707" pitchFamily="18" charset="2"/>
              <a:buNone/>
            </a:pPr>
            <a:r>
              <a:rPr lang="ru-RU" altLang="ru-RU" sz="2400" dirty="0"/>
              <a:t>     </a:t>
            </a:r>
            <a:r>
              <a:rPr lang="ru-RU" altLang="ru-RU" sz="2400" dirty="0" smtClean="0"/>
              <a:t>	</a:t>
            </a: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Старшеклассники 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Олег и Глеб на перемене посетили школьную столовую, где им предложили на обед следующее меню: борщ из свежей капусты с картофелем, два мясных биточка с гарниром из отварных макарон, чай с сахаром и кусок ржаного хлеба. Используя данные таблиц 1, 2 и 3, а также знания из курса биологии, ответьте на следующие вопросы: Какое количество углеводов содержалось в школьном обеде?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			Какой 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процент от суточной энергетической потребности подростков составил обед, если их возраст составляет 16 лет? В чём сущность пластического обмена у человека?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Рисунок 3">
            <a:extLst>
              <a:ext uri="{FF2B5EF4-FFF2-40B4-BE49-F238E27FC236}">
                <a16:creationId xmlns:a16="http://schemas.microsoft.com/office/drawing/2014/main" xmlns="" id="{44859B76-F014-4C06-87D8-23126278E04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47850" y="765176"/>
            <a:ext cx="8383588" cy="482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Прямоугольник 1">
            <a:extLst>
              <a:ext uri="{FF2B5EF4-FFF2-40B4-BE49-F238E27FC236}">
                <a16:creationId xmlns:a16="http://schemas.microsoft.com/office/drawing/2014/main" xmlns="" id="{A640DD16-24E2-49C7-A08E-75C9957B20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9" y="100013"/>
            <a:ext cx="8713787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9pPr>
          </a:lstStyle>
          <a:p>
            <a:r>
              <a:rPr lang="ru-RU" altLang="ru-RU" sz="2000" i="1"/>
              <a:t>Старшеклассники Олег и Глеб на перемене посетили школьную столовую, где им предложили на обед следующее меню: борщ из свежей капусты с картофелем, два мясных биточка с гарниром из отварных макарон, чай с сахаром и кусок ржаного хлеба. Используя данные таблиц 1, 2 и 3, а также знания из курса биологии, ответьте на следующие вопросы: Какое количество углеводов содержалось в школьном обеде? Какой процент от суточной энергетической потребности подростков составил обед, если их возраст составляет 16 лет? В чём сущность пластического обмена у человека?</a:t>
            </a:r>
          </a:p>
        </p:txBody>
      </p:sp>
      <p:sp>
        <p:nvSpPr>
          <p:cNvPr id="56323" name="Прямоугольник 2">
            <a:extLst>
              <a:ext uri="{FF2B5EF4-FFF2-40B4-BE49-F238E27FC236}">
                <a16:creationId xmlns:a16="http://schemas.microsoft.com/office/drawing/2014/main" xmlns="" id="{E0F2BBC3-DD26-4CE4-9320-724B685332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0376" y="5126038"/>
            <a:ext cx="84629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9pPr>
          </a:lstStyle>
          <a:p>
            <a:r>
              <a:rPr lang="ru-RU" altLang="ru-RU"/>
              <a:t>Оценка: </a:t>
            </a:r>
            <a:r>
              <a:rPr lang="ru-RU" altLang="ru-RU" b="1"/>
              <a:t>2 балла </a:t>
            </a:r>
          </a:p>
          <a:p>
            <a:r>
              <a:rPr lang="ru-RU" altLang="ru-RU"/>
              <a:t>Недочёты: нет ответа на третий вопрос совсем; ответы на вопросы 1 и 2 соответствуют критериям</a:t>
            </a:r>
          </a:p>
        </p:txBody>
      </p:sp>
      <p:sp>
        <p:nvSpPr>
          <p:cNvPr id="56324" name="Прямоугольник 2">
            <a:extLst>
              <a:ext uri="{FF2B5EF4-FFF2-40B4-BE49-F238E27FC236}">
                <a16:creationId xmlns:a16="http://schemas.microsoft.com/office/drawing/2014/main" xmlns="" id="{64DE338A-32E4-4F52-95E4-B2FA68E546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0375" y="2962275"/>
            <a:ext cx="8326438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9pPr>
          </a:lstStyle>
          <a:p>
            <a:r>
              <a:rPr lang="ru-RU" altLang="ru-RU"/>
              <a:t>Ответ учащегося: </a:t>
            </a:r>
          </a:p>
          <a:p>
            <a:r>
              <a:rPr lang="ru-RU" altLang="ru-RU" b="1" i="1"/>
              <a:t>30. </a:t>
            </a:r>
          </a:p>
          <a:p>
            <a:r>
              <a:rPr lang="ru-RU" altLang="ru-RU" b="1" i="1"/>
              <a:t>1) 111,1 г углеводов</a:t>
            </a:r>
          </a:p>
          <a:p>
            <a:r>
              <a:rPr lang="ru-RU" altLang="ru-RU" b="1" i="1"/>
              <a:t>2) 33,8%</a:t>
            </a:r>
          </a:p>
          <a:p>
            <a:r>
              <a:rPr lang="ru-RU" altLang="ru-RU" b="1" i="1"/>
              <a:t>3)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Прямоугольник 1">
            <a:extLst>
              <a:ext uri="{FF2B5EF4-FFF2-40B4-BE49-F238E27FC236}">
                <a16:creationId xmlns:a16="http://schemas.microsoft.com/office/drawing/2014/main" xmlns="" id="{85904A53-5E7D-4219-AA98-673A02032B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9" y="100013"/>
            <a:ext cx="8713787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9pPr>
          </a:lstStyle>
          <a:p>
            <a:r>
              <a:rPr lang="ru-RU" altLang="ru-RU" sz="2000" i="1"/>
              <a:t>Старшеклассники Олег и Глеб на перемене посетили школьную столовую, где им предложили на обед следующее меню: борщ из свежей капусты с картофелем, два мясных биточка с гарниром из отварных макарон, чай с сахаром и кусок ржаного хлеба. Используя данные таблиц 1, 2 и 3, а также знания из курса биологии, ответьте на следующие вопросы: Какое количество углеводов содержалось в школьном обеде? Какой процент от суточной энергетической потребности подростков составил обед, если их возраст составляет 16 лет? В чём сущность пластического обмена у человека?</a:t>
            </a:r>
          </a:p>
        </p:txBody>
      </p:sp>
      <p:sp>
        <p:nvSpPr>
          <p:cNvPr id="57347" name="Прямоугольник 2">
            <a:extLst>
              <a:ext uri="{FF2B5EF4-FFF2-40B4-BE49-F238E27FC236}">
                <a16:creationId xmlns:a16="http://schemas.microsoft.com/office/drawing/2014/main" xmlns="" id="{D140D61B-D7BE-4FF3-A5BE-B251AE9573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6726" y="5424488"/>
            <a:ext cx="84629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9pPr>
          </a:lstStyle>
          <a:p>
            <a:r>
              <a:rPr lang="ru-RU" altLang="ru-RU"/>
              <a:t>Оценка: </a:t>
            </a:r>
            <a:r>
              <a:rPr lang="ru-RU" altLang="ru-RU" b="1"/>
              <a:t>2 балла </a:t>
            </a:r>
          </a:p>
          <a:p>
            <a:r>
              <a:rPr lang="ru-RU" altLang="ru-RU"/>
              <a:t>Недочёты: ответ на третий вопрос неверен; ответы на вопросы 1 и 2 соответствуют критериям</a:t>
            </a:r>
          </a:p>
        </p:txBody>
      </p:sp>
      <p:sp>
        <p:nvSpPr>
          <p:cNvPr id="57348" name="Прямоугольник 2">
            <a:extLst>
              <a:ext uri="{FF2B5EF4-FFF2-40B4-BE49-F238E27FC236}">
                <a16:creationId xmlns:a16="http://schemas.microsoft.com/office/drawing/2014/main" xmlns="" id="{1A37B0BE-1712-4F7D-82CE-3B6E507BB0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0375" y="2962276"/>
            <a:ext cx="8326438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9pPr>
          </a:lstStyle>
          <a:p>
            <a:r>
              <a:rPr lang="ru-RU" altLang="ru-RU" sz="2200"/>
              <a:t>Ответ учащегося: </a:t>
            </a:r>
          </a:p>
          <a:p>
            <a:r>
              <a:rPr lang="ru-RU" altLang="ru-RU" sz="2200" b="1" i="1"/>
              <a:t>30. </a:t>
            </a:r>
          </a:p>
          <a:p>
            <a:r>
              <a:rPr lang="ru-RU" altLang="ru-RU" sz="2200" b="1" i="1"/>
              <a:t>1) 11,6 + 18,6 + 38,7 + 14 + 28,2 = 111,1</a:t>
            </a:r>
          </a:p>
          <a:p>
            <a:r>
              <a:rPr lang="ru-RU" altLang="ru-RU" sz="2200" b="1" i="1"/>
              <a:t>2) 92,3 + 533,2 + 218,9 + 68 + 135,7 = 1048,1</a:t>
            </a:r>
          </a:p>
          <a:p>
            <a:r>
              <a:rPr lang="ru-RU" altLang="ru-RU" sz="2200" b="1" i="1"/>
              <a:t>3100 – 100                    х = 33,8</a:t>
            </a:r>
          </a:p>
          <a:p>
            <a:r>
              <a:rPr lang="ru-RU" altLang="ru-RU" sz="2200" b="1" i="1"/>
              <a:t>1048,1 – х                     х ≈ 34%</a:t>
            </a:r>
          </a:p>
          <a:p>
            <a:r>
              <a:rPr lang="ru-RU" altLang="ru-RU" sz="2200" b="1" i="1"/>
              <a:t>3) синтез АТФ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Прямоугольник 1">
            <a:extLst>
              <a:ext uri="{FF2B5EF4-FFF2-40B4-BE49-F238E27FC236}">
                <a16:creationId xmlns:a16="http://schemas.microsoft.com/office/drawing/2014/main" xmlns="" id="{0558143D-7C8A-4794-8815-57D0600AE2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9" y="100013"/>
            <a:ext cx="8713787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9pPr>
          </a:lstStyle>
          <a:p>
            <a:r>
              <a:rPr lang="ru-RU" altLang="ru-RU" sz="2000" i="1"/>
              <a:t>Старшеклассники Олег и Глеб на перемене посетили школьную столовую, где им предложили на обед следующее меню: борщ из свежей капусты с картофелем, два мясных биточка с гарниром из отварных макарон, чай с сахаром и кусок ржаного хлеба. Используя данные таблиц 1, 2 и 3, а также знания из курса биологии, ответьте на следующие вопросы: Какое количество углеводов содержалось в школьном обеде? Какой процент от суточной энергетической потребности подростков составил обед, если их возраст составляет 16 лет? В чём сущность пластического обмена у человека?</a:t>
            </a:r>
          </a:p>
        </p:txBody>
      </p:sp>
      <p:sp>
        <p:nvSpPr>
          <p:cNvPr id="58371" name="Прямоугольник 2">
            <a:extLst>
              <a:ext uri="{FF2B5EF4-FFF2-40B4-BE49-F238E27FC236}">
                <a16:creationId xmlns:a16="http://schemas.microsoft.com/office/drawing/2014/main" xmlns="" id="{014EC764-C0D9-4E5B-9BD1-2AE793D91D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8626" y="5824538"/>
            <a:ext cx="84629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9pPr>
          </a:lstStyle>
          <a:p>
            <a:r>
              <a:rPr lang="ru-RU" altLang="ru-RU"/>
              <a:t>Оценка: </a:t>
            </a:r>
            <a:r>
              <a:rPr lang="ru-RU" altLang="ru-RU" b="1"/>
              <a:t>3 балла </a:t>
            </a:r>
          </a:p>
        </p:txBody>
      </p:sp>
      <p:sp>
        <p:nvSpPr>
          <p:cNvPr id="58372" name="Прямоугольник 2">
            <a:extLst>
              <a:ext uri="{FF2B5EF4-FFF2-40B4-BE49-F238E27FC236}">
                <a16:creationId xmlns:a16="http://schemas.microsoft.com/office/drawing/2014/main" xmlns="" id="{287D386C-FD52-41A9-A073-29F549E2D0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0375" y="2962276"/>
            <a:ext cx="8326438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DejaVu Sans"/>
                <a:cs typeface="DejaVu Sans"/>
              </a:defRPr>
            </a:lvl9pPr>
          </a:lstStyle>
          <a:p>
            <a:r>
              <a:rPr lang="ru-RU" altLang="ru-RU" sz="2200"/>
              <a:t>Ответ учащегося: </a:t>
            </a:r>
          </a:p>
          <a:p>
            <a:r>
              <a:rPr lang="ru-RU" altLang="ru-RU" sz="2200" b="1" i="1"/>
              <a:t>30. </a:t>
            </a:r>
          </a:p>
          <a:p>
            <a:r>
              <a:rPr lang="ru-RU" altLang="ru-RU" sz="2200" b="1" i="1"/>
              <a:t>1) 11,6 + 18,6 + 38,7 + 14,0 + 28,2 = 111,1 углеводов</a:t>
            </a:r>
          </a:p>
          <a:p>
            <a:r>
              <a:rPr lang="ru-RU" altLang="ru-RU" sz="2200" b="1" i="1"/>
              <a:t>2) 92,3 + 266,6 х 2 + 218,9 + 68 + 135,7 = 1047,4 ккал</a:t>
            </a:r>
          </a:p>
          <a:p>
            <a:r>
              <a:rPr lang="ru-RU" altLang="ru-RU" sz="2200" b="1" i="1"/>
              <a:t>1047,4 : 3100 х 100 = 33,7% ≈ 34%</a:t>
            </a:r>
          </a:p>
          <a:p>
            <a:r>
              <a:rPr lang="ru-RU" altLang="ru-RU" sz="2200" b="1" i="1"/>
              <a:t>3) пластический обмен – процесс, при котором происходит белки, жиры и углеводы синтезируются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D7031E78-8B34-4452-8453-D457D5F1C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8438" y="274638"/>
            <a:ext cx="7929562" cy="939800"/>
          </a:xfrm>
        </p:spPr>
        <p:txBody>
          <a:bodyPr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Выводы:</a:t>
            </a:r>
          </a:p>
        </p:txBody>
      </p:sp>
      <p:sp>
        <p:nvSpPr>
          <p:cNvPr id="59395" name="Содержимое 4">
            <a:extLst>
              <a:ext uri="{FF2B5EF4-FFF2-40B4-BE49-F238E27FC236}">
                <a16:creationId xmlns:a16="http://schemas.microsoft.com/office/drawing/2014/main" xmlns="" id="{43525E78-4A03-4983-9D1A-8CE4168F9D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440" y="1214438"/>
            <a:ext cx="9108122" cy="5072062"/>
          </a:xfrm>
        </p:spPr>
        <p:txBody>
          <a:bodyPr>
            <a:normAutofit/>
          </a:bodyPr>
          <a:lstStyle/>
          <a:p>
            <a:pPr algn="just">
              <a:buFont typeface="Wingdings 2" panose="05020102010507070707" pitchFamily="18" charset="2"/>
              <a:buNone/>
            </a:pPr>
            <a:r>
              <a:rPr lang="ru-RU" altLang="ru-RU" sz="2800" dirty="0" smtClean="0"/>
              <a:t>			При </a:t>
            </a:r>
            <a:r>
              <a:rPr lang="ru-RU" altLang="ru-RU" sz="2800" dirty="0"/>
              <a:t>отработке заданий рекомендуется пользоваться открытым банком заданий ФИПИ и методическими рекомендациями для региональных предметных комиссий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https://doc.fipi.ru/ege/dlya-predmetnyh-komissiy-subektov-rf/2024/biologiya_mr_ege_2024.pdf</a:t>
            </a:r>
            <a:endParaRPr lang="ru-RU" dirty="0"/>
          </a:p>
        </p:txBody>
      </p:sp>
      <p:pic>
        <p:nvPicPr>
          <p:cNvPr id="16386" name="Picture 2" descr="C:\Users\Мишень\Desktop\2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416949" y="2295210"/>
            <a:ext cx="5608256" cy="42669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Часть 2 включает 7 заданий с развёрнутым ответом, каждое из которых оценивается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 0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 3 баллов в зависимости от числа элементов ответа, полноты и правильности ответа.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Задания этой части работы нацелены на выявление выпускников, имеющих высокий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уровень биологической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подготовки. Общее количество баллов за задания 2-й части – 21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Задание 26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предполагает развёрнутый ответ 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оценивается 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 балла.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Максимальный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балл ставится только в том случае,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если экзаменуемый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производит все необходимые результаты расчётов,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учитывает все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необходимые требования, сформулированные в условии задания,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отвечает верно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поставленные вопрос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7410" name="Picture 2" descr="C:\Users\Мишень\Desktop\2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53034" y="1944901"/>
            <a:ext cx="8627634" cy="37150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8434" name="Picture 2" descr="C:\Users\Мишень\Desktop\2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97232" y="1366221"/>
            <a:ext cx="7335549" cy="48012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38344" y="609600"/>
            <a:ext cx="7735658" cy="26176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20482" name="Picture 2" descr="C:\Users\Мишень\Desktop\2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50662" y="1366221"/>
            <a:ext cx="8380863" cy="44644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9458" name="Picture 2" descr="C:\Users\Мишень\Desktop\2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308" y="774551"/>
            <a:ext cx="8380207" cy="53614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69402" y="609600"/>
            <a:ext cx="8004600" cy="29404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21506" name="Picture 2" descr="C:\Users\Мишень\Desktop\2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45920" y="454912"/>
            <a:ext cx="6368527" cy="55665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8794" y="609600"/>
            <a:ext cx="8155207" cy="4016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22530" name="Picture 2" descr="C:\Users\Мишень\Desktop\2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57767" y="1065007"/>
            <a:ext cx="6953499" cy="42098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8946" y="609600"/>
            <a:ext cx="8295056" cy="34783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23555" name="Picture 3" descr="C:\Users\Мишень\Desktop\2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36674" y="914400"/>
            <a:ext cx="7762787" cy="52389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4578" name="Picture 2" descr="C:\Users\Мишень\Desktop\2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83274" y="1290918"/>
            <a:ext cx="7672651" cy="43138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69402" y="609600"/>
            <a:ext cx="8004600" cy="48768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25602" name="Picture 2" descr="C:\Users\Мишень\Desktop\2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91881" y="398033"/>
            <a:ext cx="7880750" cy="56370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5614" y="609600"/>
            <a:ext cx="8058388" cy="45540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26626" name="Picture 2" descr="C:\Users\Мишень\Desktop\2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26634" y="1570617"/>
            <a:ext cx="8813298" cy="37006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При правильном выполнении всех заданий части 2 участник экзамена</a:t>
            </a:r>
          </a:p>
          <a:p>
            <a:pPr algn="just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может набрать 13 баллов,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что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составляет 27% от всего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количества набранных баллов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экзамене выставлено 2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балла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Комментарии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ответе участник правильно определил структуры, обозначенные цифрами 1, 2,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указал их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функции, но неверно указал зону корня, в которой сделан поперечный срез.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 четыре правильных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элемента по критериям оценивания выставляются два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балла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7650" name="Picture 2" descr="C:\Users\Мишень\Desktop\2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86920" y="1549101"/>
            <a:ext cx="8809436" cy="32250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237130"/>
            <a:ext cx="8596668" cy="458908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экзамене выставлено 2 балла.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Комментарии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ответе участник правильно определил структуры, обозначенные цифрами 1, 2,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верно указал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зону корня, в которой сделан поперечный срез. Но при указании функций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названных структур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определил направление движения веществ, не конкретизируя при этом,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где происходит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движение органических веществ, а где - воды с растворёнными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неорганическими веществами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Поэтому работа может быть оценена в два балла.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ctr">
              <a:buNone/>
            </a:pPr>
            <a:r>
              <a:rPr lang="ru-RU" sz="4600" b="1" i="1" dirty="0" smtClean="0">
                <a:latin typeface="Times New Roman" pitchFamily="18" charset="0"/>
                <a:cs typeface="Times New Roman" pitchFamily="18" charset="0"/>
              </a:rPr>
              <a:t> Успешного завершения учебного года и </a:t>
            </a:r>
          </a:p>
          <a:p>
            <a:pPr lvl="1" algn="ctr">
              <a:buNone/>
            </a:pPr>
            <a:r>
              <a:rPr lang="ru-RU" sz="4600" b="1" i="1" dirty="0" smtClean="0">
                <a:latin typeface="Times New Roman" pitchFamily="18" charset="0"/>
                <a:cs typeface="Times New Roman" pitchFamily="18" charset="0"/>
              </a:rPr>
              <a:t>счастливого отпуска!</a:t>
            </a:r>
            <a:endParaRPr lang="ru-RU" sz="46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Заголовок 1">
            <a:extLst>
              <a:ext uri="{FF2B5EF4-FFF2-40B4-BE49-F238E27FC236}">
                <a16:creationId xmlns:a16="http://schemas.microsoft.com/office/drawing/2014/main" xmlns="" id="{65426F15-BE67-4BF2-A73B-B49D806AD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4677" y="115889"/>
            <a:ext cx="8752498" cy="1478449"/>
          </a:xfrm>
        </p:spPr>
        <p:txBody>
          <a:bodyPr>
            <a:normAutofit/>
          </a:bodyPr>
          <a:lstStyle/>
          <a:p>
            <a:r>
              <a:rPr lang="ru-RU" altLang="ru-RU" sz="2400" dirty="0"/>
              <a:t>Методические рекомендации </a:t>
            </a:r>
            <a:r>
              <a:rPr lang="en-US" altLang="ru-RU" sz="2400" dirty="0"/>
              <a:t>http</a:t>
            </a:r>
            <a:r>
              <a:rPr lang="en-US" altLang="ru-RU" sz="2400" dirty="0" smtClean="0"/>
              <a:t>://</a:t>
            </a:r>
            <a:r>
              <a:rPr lang="en-US" altLang="ru-RU" sz="2400" dirty="0"/>
              <a:t>doc.fipi.ru/oge/dlya-predmetnyh-komissiy-subektov-rf/2024/mr_oge_biologiya_2024.pdf</a:t>
            </a:r>
            <a:endParaRPr lang="ru-RU" altLang="ru-RU" sz="2400" dirty="0"/>
          </a:p>
        </p:txBody>
      </p:sp>
      <p:pic>
        <p:nvPicPr>
          <p:cNvPr id="1027" name="Picture 3" descr="C:\Users\Мишень\Desktop\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32442" y="992960"/>
            <a:ext cx="6443831" cy="50948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DB0B24F-94C2-42E1-8784-E80356398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388" y="274639"/>
            <a:ext cx="8640762" cy="777875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ru-RU" sz="3200" b="1" dirty="0"/>
              <a:t>Общие подходы к проверке и оценке выполнения заданий с развернутым ответом</a:t>
            </a:r>
          </a:p>
        </p:txBody>
      </p:sp>
      <p:sp>
        <p:nvSpPr>
          <p:cNvPr id="31747" name="Объект 2">
            <a:extLst>
              <a:ext uri="{FF2B5EF4-FFF2-40B4-BE49-F238E27FC236}">
                <a16:creationId xmlns:a16="http://schemas.microsoft.com/office/drawing/2014/main" xmlns="" id="{FC439E7A-72BF-4303-ADE6-E6129D7754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3389" y="1557338"/>
            <a:ext cx="8785225" cy="511175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altLang="ru-RU" sz="2400" dirty="0" smtClean="0"/>
              <a:t>	</a:t>
            </a: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Все 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задания второй части (№№</a:t>
            </a: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22-26) 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требуют свободного ответа. Он может быть кратким (слово, число, словосочетание, предложение) ответом на поставленные вопросы или подробным описанием или объяснением в зависимости от специфики. </a:t>
            </a:r>
          </a:p>
          <a:p>
            <a:pPr marL="0" indent="0" algn="just">
              <a:buNone/>
            </a:pP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	Выполняя 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задания второй части, экзаменуемый проводит анализ текста, статистических данных, представленных в табличной форме, устанавливает причинно-следственные связи, аргументирует результаты сравнений, наблюдений или экспериментов, делает прогноз, указывает возможные риски, возникающие вследствие изменений, происходящих в окружающей среде. Свои соображения выпускник обосновано излагает в письменной форме на отдельном бланке.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/>
              <a:t>Задание 22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высокий уровень сложности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проверяет сформированность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умений распознавать на рисунках (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фотографиях) биологические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объекты, объяснять их роль в жизни человека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анализировать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оценивать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воздействие факторов окружающей среды, факторов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риска на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здоровье, выполнения важнейших гигиенических правил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поведения человека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повседневных ситуациях.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211</TotalTime>
  <Words>1730</Words>
  <Application>Microsoft Office PowerPoint</Application>
  <PresentationFormat>Произвольный</PresentationFormat>
  <Paragraphs>137</Paragraphs>
  <Slides>63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63</vt:i4>
      </vt:variant>
    </vt:vector>
  </HeadingPairs>
  <TitlesOfParts>
    <vt:vector size="64" baseType="lpstr">
      <vt:lpstr>Аспект</vt:lpstr>
      <vt:lpstr>СЛОЖНЫЕ ВОПРОСЫ ГИА  ПО БИОЛОГИИ 2024.  ЗАДАНИЯ  С РАЗВЕРНУТЫМ ОТВЕТОМ </vt:lpstr>
      <vt:lpstr>Структура варианта КИМ  </vt:lpstr>
      <vt:lpstr> Задания линий 22 и 23  </vt:lpstr>
      <vt:lpstr>Задания линий 24 и 25</vt:lpstr>
      <vt:lpstr>Задание 26</vt:lpstr>
      <vt:lpstr>Слайд 6</vt:lpstr>
      <vt:lpstr>Методические рекомендации http://doc.fipi.ru/oge/dlya-predmetnyh-komissiy-subektov-rf/2024/mr_oge_biologiya_2024.pdf</vt:lpstr>
      <vt:lpstr>Общие подходы к проверке и оценке выполнения заданий с развернутым ответом</vt:lpstr>
      <vt:lpstr>Задание 22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Правильные ответы</vt:lpstr>
      <vt:lpstr>Задание 23</vt:lpstr>
      <vt:lpstr>Слайд 19</vt:lpstr>
      <vt:lpstr>Слайд 20</vt:lpstr>
      <vt:lpstr>Слайд 21</vt:lpstr>
      <vt:lpstr>Задание 24</vt:lpstr>
      <vt:lpstr>Слайд 23</vt:lpstr>
      <vt:lpstr>Слайд 24</vt:lpstr>
      <vt:lpstr>Слайд 25</vt:lpstr>
      <vt:lpstr>Задание 25</vt:lpstr>
      <vt:lpstr>Слайд 27</vt:lpstr>
      <vt:lpstr>Слайд 28</vt:lpstr>
      <vt:lpstr>Слайд 29</vt:lpstr>
      <vt:lpstr>Задание 26</vt:lpstr>
      <vt:lpstr>Слайд 31</vt:lpstr>
      <vt:lpstr>Слайд 32</vt:lpstr>
      <vt:lpstr>Слайд 33</vt:lpstr>
      <vt:lpstr>Слайд 34</vt:lpstr>
      <vt:lpstr>Слайд 35</vt:lpstr>
      <vt:lpstr>Слайд 36</vt:lpstr>
      <vt:lpstr>Пример 1</vt:lpstr>
      <vt:lpstr>Слайд 38</vt:lpstr>
      <vt:lpstr>Слайд 39</vt:lpstr>
      <vt:lpstr>Слайд 40</vt:lpstr>
      <vt:lpstr>Слайд 41</vt:lpstr>
      <vt:lpstr>Пример 2</vt:lpstr>
      <vt:lpstr>Слайд 43</vt:lpstr>
      <vt:lpstr>Слайд 44</vt:lpstr>
      <vt:lpstr>Слайд 45</vt:lpstr>
      <vt:lpstr>Слайд 46</vt:lpstr>
      <vt:lpstr>Выводы:</vt:lpstr>
      <vt:lpstr>https://doc.fipi.ru/ege/dlya-predmetnyh-komissiy-subektov-rf/2024/biologiya_mr_ege_2024.pdf</vt:lpstr>
      <vt:lpstr>Слайд 49</vt:lpstr>
      <vt:lpstr>Слайд 50</vt:lpstr>
      <vt:lpstr>Слайд 51</vt:lpstr>
      <vt:lpstr>Слайд 52</vt:lpstr>
      <vt:lpstr>Слайд 53</vt:lpstr>
      <vt:lpstr>Слайд 54</vt:lpstr>
      <vt:lpstr>Слайд 55</vt:lpstr>
      <vt:lpstr>Слайд 56</vt:lpstr>
      <vt:lpstr>Слайд 57</vt:lpstr>
      <vt:lpstr>Слайд 58</vt:lpstr>
      <vt:lpstr>Слайд 59</vt:lpstr>
      <vt:lpstr>Слайд 60</vt:lpstr>
      <vt:lpstr>Слайд 61</vt:lpstr>
      <vt:lpstr>Слайд 62</vt:lpstr>
      <vt:lpstr>Слайд 63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проверки и оценка заданий с развернутым ответом: ОГЭ по Биологии (Задания №27,30) </dc:title>
  <dc:creator>A</dc:creator>
  <cp:lastModifiedBy>Мишень</cp:lastModifiedBy>
  <cp:revision>47</cp:revision>
  <dcterms:created xsi:type="dcterms:W3CDTF">2022-03-30T04:40:25Z</dcterms:created>
  <dcterms:modified xsi:type="dcterms:W3CDTF">2024-05-20T08:11:58Z</dcterms:modified>
</cp:coreProperties>
</file>