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0" r:id="rId3"/>
    <p:sldId id="272" r:id="rId4"/>
    <p:sldId id="271" r:id="rId5"/>
    <p:sldId id="273" r:id="rId6"/>
    <p:sldId id="275" r:id="rId7"/>
    <p:sldId id="274" r:id="rId8"/>
    <p:sldId id="285" r:id="rId9"/>
    <p:sldId id="257" r:id="rId10"/>
    <p:sldId id="286" r:id="rId11"/>
    <p:sldId id="287" r:id="rId12"/>
    <p:sldId id="288" r:id="rId13"/>
    <p:sldId id="289" r:id="rId14"/>
    <p:sldId id="290" r:id="rId15"/>
    <p:sldId id="291" r:id="rId16"/>
    <p:sldId id="283" r:id="rId17"/>
    <p:sldId id="277" r:id="rId18"/>
    <p:sldId id="278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514A4C5-AAFD-4A58-A6C7-DFE2526F385D}"/>
              </a:ext>
            </a:extLst>
          </p:cNvPr>
          <p:cNvSpPr txBox="1">
            <a:spLocks/>
          </p:cNvSpPr>
          <p:nvPr/>
        </p:nvSpPr>
        <p:spPr>
          <a:xfrm>
            <a:off x="1475656" y="1268760"/>
            <a:ext cx="6477000" cy="1828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читательской грамотности учащихся на уроках английского языка в 5 классе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B371CFA9-63B4-4410-9F7D-B87F644E8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24509"/>
              </p:ext>
            </p:extLst>
          </p:nvPr>
        </p:nvGraphicFramePr>
        <p:xfrm>
          <a:off x="5410330" y="5013176"/>
          <a:ext cx="374441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1133443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Подготовила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Кирюхина Г.Г.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английского языка 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№22 им. Г.Ф. Пономарева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99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BF41C2-1AE8-4C89-AE6A-EA2744191AB7}"/>
              </a:ext>
            </a:extLst>
          </p:cNvPr>
          <p:cNvSpPr txBox="1"/>
          <p:nvPr/>
        </p:nvSpPr>
        <p:spPr>
          <a:xfrm>
            <a:off x="3707904" y="6093296"/>
            <a:ext cx="1485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Сургут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4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A51DEE-2687-4708-A371-BB0D525D9307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82413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текстом. Формирование читательской грамотности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D4AA796-195F-45C8-B898-333F8911A954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4149080"/>
          <a:ext cx="806489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385748115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3876060266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191764485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</a:p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чтения текста. 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Предтекстовый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Pre-reading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</a:p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чтения текста. Текстовый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While-reading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</a:p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чтения текста. Послетекстовый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Post-reading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44738"/>
                  </a:ext>
                </a:extLst>
              </a:tr>
            </a:tbl>
          </a:graphicData>
        </a:graphic>
      </p:graphicFrame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7EFCBEC-078A-4D22-B32B-D162C69705F7}"/>
              </a:ext>
            </a:extLst>
          </p:cNvPr>
          <p:cNvSpPr/>
          <p:nvPr/>
        </p:nvSpPr>
        <p:spPr>
          <a:xfrm>
            <a:off x="4572000" y="2276872"/>
            <a:ext cx="72008" cy="165618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7A969AE9-C473-42CD-B5BF-CCAC7A2735FD}"/>
              </a:ext>
            </a:extLst>
          </p:cNvPr>
          <p:cNvSpPr/>
          <p:nvPr/>
        </p:nvSpPr>
        <p:spPr>
          <a:xfrm rot="1836790" flipH="1">
            <a:off x="2284754" y="2248248"/>
            <a:ext cx="94553" cy="17895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AA9F81FC-5789-4686-A32F-546BC153FBB5}"/>
              </a:ext>
            </a:extLst>
          </p:cNvPr>
          <p:cNvSpPr/>
          <p:nvPr/>
        </p:nvSpPr>
        <p:spPr>
          <a:xfrm rot="20050434">
            <a:off x="6873371" y="2281856"/>
            <a:ext cx="72008" cy="165618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D7FC1E86-D1DE-458D-A6CC-1D5FEA9FFBEA}"/>
              </a:ext>
            </a:extLst>
          </p:cNvPr>
          <p:cNvGraphicFramePr>
            <a:graphicFrameLocks noGrp="1"/>
          </p:cNvGraphicFramePr>
          <p:nvPr/>
        </p:nvGraphicFramePr>
        <p:xfrm>
          <a:off x="1475656" y="1628800"/>
          <a:ext cx="609600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85697691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работы с текстом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4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23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13F18-04A4-4677-91F5-FB0C7335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Предтекстовый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Pre-reading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872651-BFCB-45A2-B701-B2E02D9A5C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892480" cy="504056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Before-reading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прогнозировать содержание текста;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соотносить текстовую информацию с уже имеющимися знаниями по теме.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E383EF-2737-45E4-B460-E799B8257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01008"/>
            <a:ext cx="2664296" cy="308059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A580DE09-40DF-44C6-9628-6EADD211C5BF}"/>
              </a:ext>
            </a:extLst>
          </p:cNvPr>
          <p:cNvSpPr/>
          <p:nvPr/>
        </p:nvSpPr>
        <p:spPr>
          <a:xfrm>
            <a:off x="539552" y="4221088"/>
            <a:ext cx="26642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49C2C08D-EDCE-4BBB-81DC-EC1FDDD89355}"/>
              </a:ext>
            </a:extLst>
          </p:cNvPr>
          <p:cNvGraphicFramePr>
            <a:graphicFrameLocks noGrp="1"/>
          </p:cNvGraphicFramePr>
          <p:nvPr/>
        </p:nvGraphicFramePr>
        <p:xfrm>
          <a:off x="4211960" y="4221088"/>
          <a:ext cx="4536504" cy="201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649510976"/>
                    </a:ext>
                  </a:extLst>
                </a:gridCol>
              </a:tblGrid>
              <a:tr h="78598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Looking at the picture, guess what we are going to speak about.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449724"/>
                  </a:ext>
                </a:extLst>
              </a:tr>
              <a:tr h="44425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Name the members of the family.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925297"/>
                  </a:ext>
                </a:extLst>
              </a:tr>
              <a:tr h="78598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Find the activities children like to do in summer.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73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13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33EFF-305B-4541-BD91-E27F49E1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Текстовый. 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While-reading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32C62D-F7F9-44F5-8ABA-3F6ECB08E6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While-reading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найти и извлечь нужную информацию;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интерпретировать полученную информацию;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отделять основные мысли от второстепенных.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3DE812-CB71-47BF-974A-1F0D40EF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717032"/>
            <a:ext cx="2448272" cy="292498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3A4984C-9D58-477C-9753-3C3411383A8A}"/>
              </a:ext>
            </a:extLst>
          </p:cNvPr>
          <p:cNvCxnSpPr>
            <a:cxnSpLocks/>
          </p:cNvCxnSpPr>
          <p:nvPr/>
        </p:nvCxnSpPr>
        <p:spPr>
          <a:xfrm>
            <a:off x="1691680" y="5517232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260ACCD-5818-4754-A863-4A77AF54287A}"/>
              </a:ext>
            </a:extLst>
          </p:cNvPr>
          <p:cNvCxnSpPr>
            <a:cxnSpLocks/>
          </p:cNvCxnSpPr>
          <p:nvPr/>
        </p:nvCxnSpPr>
        <p:spPr>
          <a:xfrm>
            <a:off x="2627784" y="6165304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D8F3C5C-8F8B-4C8F-B428-A23DDEF8AEB4}"/>
              </a:ext>
            </a:extLst>
          </p:cNvPr>
          <p:cNvCxnSpPr>
            <a:cxnSpLocks/>
          </p:cNvCxnSpPr>
          <p:nvPr/>
        </p:nvCxnSpPr>
        <p:spPr>
          <a:xfrm>
            <a:off x="2123728" y="6093296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9F09F450-FFDE-451B-8ED8-260C592F3F39}"/>
              </a:ext>
            </a:extLst>
          </p:cNvPr>
          <p:cNvGraphicFramePr>
            <a:graphicFrameLocks noGrp="1"/>
          </p:cNvGraphicFramePr>
          <p:nvPr/>
        </p:nvGraphicFramePr>
        <p:xfrm>
          <a:off x="4283968" y="4077072"/>
          <a:ext cx="4464496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3679395883"/>
                    </a:ext>
                  </a:extLst>
                </a:gridCol>
              </a:tblGrid>
              <a:tr h="76720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Find in the text, what Clare likes doing during the holidays. What do you like doing during the holidays?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744462"/>
                  </a:ext>
                </a:extLst>
              </a:tr>
              <a:tr h="444491">
                <a:tc>
                  <a:txBody>
                    <a:bodyPr/>
                    <a:lstStyle/>
                    <a:p>
                      <a:r>
                        <a:rPr kumimoji="0"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What activities do you like to do during the holidays?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99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14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C6E63-FEE7-4B78-9252-29B878DF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етекстовый.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Post-reading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19F1E-BFD7-4360-89B8-41F2F7DAE3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84502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After-reading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определять намерения автора при написании текста;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критически анализировать информацию в тексте;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выражать собственную позицию по тематике текста;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составлять собственный текст на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прочитанного с учетом своих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внетекстовых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 и собственной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по проблеме текста.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EF8BA2-0CF3-4BCA-8BAA-277314B2E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1998" y="3507234"/>
            <a:ext cx="2185670" cy="17411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B5FB50D5-261D-4C5F-8EA6-913C7F121884}"/>
              </a:ext>
            </a:extLst>
          </p:cNvPr>
          <p:cNvSpPr/>
          <p:nvPr/>
        </p:nvSpPr>
        <p:spPr>
          <a:xfrm>
            <a:off x="6732240" y="3284984"/>
            <a:ext cx="1800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8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2FF5854-7F32-4100-8253-AD94F55170A1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539552" y="4221088"/>
          <a:ext cx="7416825" cy="2232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411">
                  <a:extLst>
                    <a:ext uri="{9D8B030D-6E8A-4147-A177-3AD203B41FA5}">
                      <a16:colId xmlns:a16="http://schemas.microsoft.com/office/drawing/2014/main" val="3283798741"/>
                    </a:ext>
                  </a:extLst>
                </a:gridCol>
                <a:gridCol w="1236138">
                  <a:extLst>
                    <a:ext uri="{9D8B030D-6E8A-4147-A177-3AD203B41FA5}">
                      <a16:colId xmlns:a16="http://schemas.microsoft.com/office/drawing/2014/main" val="156111072"/>
                    </a:ext>
                  </a:extLst>
                </a:gridCol>
                <a:gridCol w="1236138">
                  <a:extLst>
                    <a:ext uri="{9D8B030D-6E8A-4147-A177-3AD203B41FA5}">
                      <a16:colId xmlns:a16="http://schemas.microsoft.com/office/drawing/2014/main" val="1682152972"/>
                    </a:ext>
                  </a:extLst>
                </a:gridCol>
                <a:gridCol w="1236138">
                  <a:extLst>
                    <a:ext uri="{9D8B030D-6E8A-4147-A177-3AD203B41FA5}">
                      <a16:colId xmlns:a16="http://schemas.microsoft.com/office/drawing/2014/main" val="2792299403"/>
                    </a:ext>
                  </a:extLst>
                </a:gridCol>
              </a:tblGrid>
              <a:tr h="344206">
                <a:tc>
                  <a:txBody>
                    <a:bodyPr/>
                    <a:lstStyle/>
                    <a:p>
                      <a:pPr algn="just"/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Tasha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Danni</a:t>
                      </a:r>
                      <a:endParaRPr lang="ru-RU" sz="1400" kern="1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Chrissie</a:t>
                      </a:r>
                      <a:endParaRPr lang="ru-RU" sz="1400" kern="1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322909"/>
                  </a:ext>
                </a:extLst>
              </a:tr>
              <a:tr h="357277">
                <a:tc>
                  <a:txBody>
                    <a:bodyPr/>
                    <a:lstStyle/>
                    <a:p>
                      <a:pPr algn="just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 writes both a magazine and a blog?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94889"/>
                  </a:ext>
                </a:extLst>
              </a:tr>
              <a:tr h="593280">
                <a:tc>
                  <a:txBody>
                    <a:bodyPr/>
                    <a:lstStyle/>
                    <a:p>
                      <a:pPr algn="just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 says that studying and writing a blog at the same time can be hard?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400" kern="1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389048"/>
                  </a:ext>
                </a:extLst>
              </a:tr>
              <a:tr h="593280">
                <a:tc>
                  <a:txBody>
                    <a:bodyPr/>
                    <a:lstStyle/>
                    <a:p>
                      <a:pPr algn="just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 answers questions from other people who read her blog?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850628"/>
                  </a:ext>
                </a:extLst>
              </a:tr>
              <a:tr h="344206">
                <a:tc>
                  <a:txBody>
                    <a:bodyPr/>
                    <a:lstStyle/>
                    <a:p>
                      <a:pPr algn="just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 plans to stop writing her blog soon?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400" kern="1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400" kern="1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4845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801384C-91A3-4F3A-BE68-C4C1F292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00228"/>
            <a:ext cx="763284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Write T(true), F (False), NS (Not Stated):</a:t>
            </a:r>
            <a:endParaRPr lang="ru-RU" alt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Tasha found really difficult to write a good blog T/F/NS.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Writers always discuss what they’re planning, but we don't read each other’s  blogs T/F/NS.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Danni is going to write books T/F/NS.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    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en-US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Complete the sentences with an appropriate word: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Tasha's  older brother also has a blog, but they’re writing about (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different/boring/scientifi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c) subjects.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Tasha likes giving (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presents/pictures/advic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e) to people who write in asking for it.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Danni started writing her popular film blog because she loves (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plays/movies/</a:t>
            </a:r>
            <a:r>
              <a:rPr kumimoji="0" lang="en-US" alt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acror</a:t>
            </a:r>
            <a:r>
              <a:rPr kumimoji="0" lang="en-US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s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3. Answer the questions and circle  A, B or C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DD6D13-C43B-405D-9158-FF8232158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848"/>
            <a:ext cx="815105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9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301821-BBC9-4C50-8D46-B713D89306C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08" y="1556792"/>
            <a:ext cx="3906434" cy="5208579"/>
          </a:xfr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A0621AFA-9C1E-4F27-BB24-B1CC4779BFB8}"/>
              </a:ext>
            </a:extLst>
          </p:cNvPr>
          <p:cNvGraphicFramePr>
            <a:graphicFrameLocks noGrp="1"/>
          </p:cNvGraphicFramePr>
          <p:nvPr/>
        </p:nvGraphicFramePr>
        <p:xfrm>
          <a:off x="4716016" y="2132856"/>
          <a:ext cx="4151784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784">
                  <a:extLst>
                    <a:ext uri="{9D8B030D-6E8A-4147-A177-3AD203B41FA5}">
                      <a16:colId xmlns:a16="http://schemas.microsoft.com/office/drawing/2014/main" val="3729742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What countries have you visited?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15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What interesting places have you seen?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46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Which place did you like best of all?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76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Ask each other about the places you have visited.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061524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CF4B329-D953-4EE7-A94A-71D633F596C7}"/>
              </a:ext>
            </a:extLst>
          </p:cNvPr>
          <p:cNvSpPr txBox="1">
            <a:spLocks/>
          </p:cNvSpPr>
          <p:nvPr/>
        </p:nvSpPr>
        <p:spPr>
          <a:xfrm>
            <a:off x="683568" y="18864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Послетекстовый.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Post-reading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Задай вопрос(ы) по прочитанному тексту  что бы: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3501008"/>
            <a:ext cx="8153400" cy="25949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было ответить"да"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ответить "возможно"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-ответить "нет"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-ответ максимально отражал содержание текста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теме, но ответ не содержится в данном тексте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16271-FAF7-436D-97A1-959C49EEE9B6}"/>
              </a:ext>
            </a:extLst>
          </p:cNvPr>
          <p:cNvSpPr txBox="1"/>
          <p:nvPr/>
        </p:nvSpPr>
        <p:spPr>
          <a:xfrm>
            <a:off x="1403648" y="188640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 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 </a:t>
            </a:r>
            <a:b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Послетекстовый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Post-reading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6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DB1F1-5C5C-4765-8CC3-548DD334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1B243-59C6-4780-A75E-1420C3ACC4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направлены на развитие креативности, самостоятельности, активной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учебнопознавательной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учеников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F0A658-0793-47AB-BCB5-3BA9FF11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3356992"/>
            <a:ext cx="1623266" cy="208823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452E95D2-01AF-4E5C-AEB2-8904527AD3A0}"/>
              </a:ext>
            </a:extLst>
          </p:cNvPr>
          <p:cNvSpPr/>
          <p:nvPr/>
        </p:nvSpPr>
        <p:spPr>
          <a:xfrm>
            <a:off x="1259632" y="3717032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3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09C09-1D45-4E4A-A46A-3CCB97D9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1C59F-AA69-4FCC-8A08-0119E333C5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16976-7136-4366-907A-12D88349CF14}"/>
              </a:ext>
            </a:extLst>
          </p:cNvPr>
          <p:cNvSpPr txBox="1"/>
          <p:nvPr/>
        </p:nvSpPr>
        <p:spPr>
          <a:xfrm>
            <a:off x="971600" y="1916832"/>
            <a:ext cx="7560840" cy="2211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Разные способы деятельности на уроке, которые соответствуют современным требованиям современного урока, практическая направленность,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мотивация, формирование функциональной грамотности.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Наш предмет всегда был и является метапредметным, всегда формировал функциональную грамотность, развиваем мягкие навыки через работу в парах, группах, развиваем читательскую грамотность.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58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FC5C9-948F-4DAD-857D-D824EE4E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CC7C-70F3-415B-8118-49C916798E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4B0200-43B4-4FA6-AC3D-8EE947154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54" y="4672120"/>
            <a:ext cx="1635646" cy="21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2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822BB-983D-49A8-B013-F17F9AFB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внимания к формированию функциональной грамотности школьников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8D8DA21-128A-4C40-9E5B-2FB1CBDF6CD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8964488" cy="4287629"/>
          </a:xfrm>
        </p:spPr>
      </p:pic>
    </p:spTree>
    <p:extLst>
      <p:ext uri="{BB962C8B-B14F-4D97-AF65-F5344CB8AC3E}">
        <p14:creationId xmlns:p14="http://schemas.microsoft.com/office/powerpoint/2010/main" val="270807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79DD0-1959-4D18-A5B2-A3D385FC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55C393-90A5-47C5-B4CF-87F6D12945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8912" cy="5256584"/>
          </a:xfrm>
        </p:spPr>
      </p:pic>
    </p:spTree>
    <p:extLst>
      <p:ext uri="{BB962C8B-B14F-4D97-AF65-F5344CB8AC3E}">
        <p14:creationId xmlns:p14="http://schemas.microsoft.com/office/powerpoint/2010/main" val="82649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5FBA52-49E9-4168-8217-126667D96EA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12968" cy="5770488"/>
          </a:xfrm>
        </p:spPr>
      </p:pic>
    </p:spTree>
    <p:extLst>
      <p:ext uri="{BB962C8B-B14F-4D97-AF65-F5344CB8AC3E}">
        <p14:creationId xmlns:p14="http://schemas.microsoft.com/office/powerpoint/2010/main" val="357697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F45C2A-32D9-4FD9-80FE-5DF9E5ABB6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человека понимать и использовать письменные тексты,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размышлять о них и заниматься чтением для того, чтобы достигать своих целей,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свои знания и возможности,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участвовать в социальной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286822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7E2B70-5400-47D9-9F1C-79705EC63D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297416" cy="38884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английского языка мы прежде всего формируем и развиваем такие компоненты функциональной грамотности, как </a:t>
            </a:r>
          </a:p>
          <a:p>
            <a:pPr marL="0" indent="0" algn="just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Глобальные компетенции </a:t>
            </a:r>
          </a:p>
          <a:p>
            <a:pPr marL="0" indent="0" algn="just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Креативное мышление </a:t>
            </a:r>
          </a:p>
          <a:p>
            <a:pPr marL="0" indent="0" algn="just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Читательская грамотность </a:t>
            </a:r>
          </a:p>
          <a:p>
            <a:pPr marL="0" indent="0" algn="just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также важна практическая направленность уроков, знания должны быть применимы на практике.</a:t>
            </a:r>
          </a:p>
          <a:p>
            <a:pPr marL="0" indent="0" algn="just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Умения общаться и сотрудничать реализуются через работу в парах, группах, выполнение совместных заданий,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416397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06ABED-9C13-4E3A-8743-BCE7590707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330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формирование у ученика универсальных навыков, непосредственно ориентированы на формирование Soft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навыков 21 века: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 - коммуникация 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сотрудничество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Creativity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творческий подход 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критическое мышление 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1AE3995-685C-43A2-9B22-FFA8CEB91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читательской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41782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6347-F541-4EE7-977F-511C7F11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990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Просмотровое, ознакомительное и изучающее чтение. 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9D020-A50E-40F3-AE5B-3ABD6AF8BB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Просмотровое чтение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предполагает получение общего понимания, представления о читаемом материале. </a:t>
            </a:r>
          </a:p>
          <a:p>
            <a:r>
              <a:rPr lang="ru-RU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Ознакомительное чтение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представляет собой познающее чтение, внимание читающего при данном виде чтения направлено на все речевое произведение </a:t>
            </a:r>
          </a:p>
          <a:p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Изучающее чтение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предусматривает максимально полное, детальное и точное понимание всей содержащейся в тексте информации и критическое ее осмысление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8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приоритетных целей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необходимого для продолжения образования уровня читательской компетентности, общего речевого развития, то есть овладение техникой чтения вслух и про себя, элементарными приемами интерпретации, анализа и преобразования художественных, научно-популярных и учебных текстов с использованием элементарных литературоведческих понятий.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2765</TotalTime>
  <Words>878</Words>
  <Application>Microsoft Office PowerPoint</Application>
  <PresentationFormat>Экран (4:3)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Усиление внимания к формированию функциональной грамотности школьников  ФГОС ООО </vt:lpstr>
      <vt:lpstr>Презентация PowerPoint</vt:lpstr>
      <vt:lpstr>Презентация PowerPoint</vt:lpstr>
      <vt:lpstr>Презентация PowerPoint</vt:lpstr>
      <vt:lpstr>Презентация PowerPoint</vt:lpstr>
      <vt:lpstr>Навыки читательской грамотности</vt:lpstr>
      <vt:lpstr>Просмотровое, ознакомительное и изучающее чтение. </vt:lpstr>
      <vt:lpstr>Одна из приоритетных целей</vt:lpstr>
      <vt:lpstr>Презентация PowerPoint</vt:lpstr>
      <vt:lpstr>I этап  Предтекстовый. Pre-reading </vt:lpstr>
      <vt:lpstr>II этап  Текстовый. While-reading </vt:lpstr>
      <vt:lpstr>III этап  Послетекстовый. Post-reading. </vt:lpstr>
      <vt:lpstr>Презентация PowerPoint</vt:lpstr>
      <vt:lpstr>Презентация PowerPoint</vt:lpstr>
      <vt:lpstr>Задай вопрос(ы) по прочитанному тексту  что бы:</vt:lpstr>
      <vt:lpstr>Projects </vt:lpstr>
      <vt:lpstr> Выводы: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Galina Kir</cp:lastModifiedBy>
  <cp:revision>41</cp:revision>
  <dcterms:created xsi:type="dcterms:W3CDTF">2019-01-28T11:10:07Z</dcterms:created>
  <dcterms:modified xsi:type="dcterms:W3CDTF">2022-03-31T02:17:10Z</dcterms:modified>
</cp:coreProperties>
</file>