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00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5CBAE-58BB-4607-BB32-6A92CA0EC6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86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C6A28-3607-4809-AB50-8F0C9AEE2E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02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2FC33-1A45-464B-8113-1824AAA906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47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419AA-F243-4E0C-A481-ADD26A5ABF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37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F184A-EE28-417D-9CE2-C54CED8DDC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17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8A1C0-CEAF-4843-A94E-1797B4623C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64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A9798-FD48-4154-96FC-D41A7E64B9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89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9A49D-AFDD-4FB4-95A6-AC646AE495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574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B9F05-4269-4836-999A-5131F421A2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58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854E6-C20D-4528-9EB0-4BC4C8478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6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1795-5819-4B17-AA16-817A26652D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8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AE4D01-A2FD-4087-89A1-8328348D37C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2" Type="http://schemas.openxmlformats.org/officeDocument/2006/relationships/image" Target="../media/image58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7.png"/><Relationship Id="rId15" Type="http://schemas.openxmlformats.org/officeDocument/2006/relationships/image" Target="../media/image62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Relationship Id="rId1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25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56.png"/><Relationship Id="rId16" Type="http://schemas.openxmlformats.org/officeDocument/2006/relationships/image" Target="../media/image1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3" Type="http://schemas.openxmlformats.org/officeDocument/2006/relationships/image" Target="../media/image125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" Type="http://schemas.openxmlformats.org/officeDocument/2006/relationships/image" Target="../media/image211.png"/><Relationship Id="rId16" Type="http://schemas.openxmlformats.org/officeDocument/2006/relationships/image" Target="../media/image2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7.png"/><Relationship Id="rId9" Type="http://schemas.openxmlformats.org/officeDocument/2006/relationships/image" Target="../media/image1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7993062" cy="2952750"/>
          </a:xfrm>
        </p:spPr>
        <p:txBody>
          <a:bodyPr anchor="ctr"/>
          <a:lstStyle/>
          <a:p>
            <a:r>
              <a:rPr lang="ru-RU" altLang="ru-RU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ТРИГОНОМЕТРИЧЕСКИЕ УРАВНЕНИЯ</a:t>
            </a:r>
            <a:br>
              <a:rPr lang="ru-RU" altLang="ru-RU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(задание 13 ЕГЭ)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157788"/>
            <a:ext cx="8345487" cy="12954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altLang="ru-RU" sz="2000" b="1" dirty="0"/>
              <a:t>Курбанов Магомед Ахмедович, </a:t>
            </a:r>
          </a:p>
          <a:p>
            <a:pPr algn="r">
              <a:lnSpc>
                <a:spcPct val="80000"/>
              </a:lnSpc>
            </a:pPr>
            <a:r>
              <a:rPr lang="ru-RU" altLang="ru-RU" sz="2000" b="1" dirty="0"/>
              <a:t>МБОУ гимназия № 2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err="1"/>
              <a:t>г.Сургут</a:t>
            </a:r>
            <a:endParaRPr lang="ru-RU" altLang="ru-RU" sz="2000" b="1" dirty="0"/>
          </a:p>
          <a:p>
            <a:pPr>
              <a:lnSpc>
                <a:spcPct val="80000"/>
              </a:lnSpc>
            </a:pPr>
            <a:r>
              <a:rPr lang="ru-RU" altLang="ru-RU" sz="2000" b="1" dirty="0"/>
              <a:t>2019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820150" cy="720725"/>
          </a:xfrm>
        </p:spPr>
        <p:txBody>
          <a:bodyPr anchor="ctr"/>
          <a:lstStyle/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преобразования сумм в произведения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84213" y="908050"/>
            <a:ext cx="80660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x+y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r>
              <a:rPr lang="ru-RU" altLang="ru-RU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- y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ru-RU" altLang="ru-RU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sinxcosy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 </a:t>
            </a:r>
            <a:r>
              <a: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(1)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79388" y="1485206"/>
            <a:ext cx="8785225" cy="1655762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Введем обозначения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= </a:t>
            </a:r>
            <a:r>
              <a:rPr lang="en-US" alt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x+y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и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</a:t>
            </a:r>
            <a:r>
              <a:rPr lang="en-US" altLang="ru-RU" dirty="0"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 x - y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. 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Тогда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= 2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-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= 2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.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Из этих равенств выразим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и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.</a:t>
            </a:r>
            <a:endParaRPr lang="en-US" alt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68313" y="3053135"/>
            <a:ext cx="4248150" cy="1023937"/>
            <a:chOff x="468313" y="2916238"/>
            <a:chExt cx="4248150" cy="1023937"/>
          </a:xfrm>
        </p:grpSpPr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468313" y="3146425"/>
              <a:ext cx="6477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x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1082675" y="2916238"/>
              <a:ext cx="11287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+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1116013" y="3429000"/>
              <a:ext cx="1079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1476375" y="3357563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060700" y="3149600"/>
              <a:ext cx="6477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y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75063" y="2919413"/>
              <a:ext cx="10255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 flipV="1">
              <a:off x="3708400" y="3429000"/>
              <a:ext cx="1008063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068763" y="3360738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</p:grp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179388" y="3933825"/>
            <a:ext cx="5616575" cy="50323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Подставим все равенства:</a:t>
            </a:r>
            <a:endParaRPr lang="en-US" alt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250825" y="4581525"/>
            <a:ext cx="1704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 </a:t>
            </a:r>
            <a:r>
              <a:rPr lang="en-US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x+y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2084388" y="4578350"/>
            <a:ext cx="1795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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 x - y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179388" y="5157788"/>
            <a:ext cx="3600450" cy="50323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в формулу </a:t>
            </a:r>
            <a:r>
              <a:rPr lang="ru-RU" altLang="ru-RU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(1)</a:t>
            </a:r>
            <a:r>
              <a:rPr lang="ru-RU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:</a:t>
            </a:r>
            <a:endParaRPr lang="en-US" altLang="ru-RU" sz="32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067175" y="4349750"/>
            <a:ext cx="2170113" cy="1020763"/>
            <a:chOff x="4067175" y="4349750"/>
            <a:chExt cx="2170113" cy="1020763"/>
          </a:xfrm>
        </p:grpSpPr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5940425" y="4479925"/>
              <a:ext cx="2968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,</a:t>
              </a:r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4067175" y="4579938"/>
              <a:ext cx="647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x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4681538" y="4349750"/>
              <a:ext cx="11287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+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1305" name="Line 41"/>
            <p:cNvSpPr>
              <a:spLocks noChangeShapeType="1"/>
            </p:cNvSpPr>
            <p:nvPr/>
          </p:nvSpPr>
          <p:spPr bwMode="auto">
            <a:xfrm>
              <a:off x="4714875" y="4862513"/>
              <a:ext cx="1081088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5075238" y="4791075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72225" y="4352925"/>
            <a:ext cx="1728788" cy="1020763"/>
            <a:chOff x="6372225" y="4352925"/>
            <a:chExt cx="1728788" cy="1020763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6372225" y="4583113"/>
              <a:ext cx="647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y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6986588" y="4352925"/>
              <a:ext cx="10255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1309" name="Line 45"/>
            <p:cNvSpPr>
              <a:spLocks noChangeShapeType="1"/>
            </p:cNvSpPr>
            <p:nvPr/>
          </p:nvSpPr>
          <p:spPr bwMode="auto">
            <a:xfrm>
              <a:off x="7019925" y="4865688"/>
              <a:ext cx="1081088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7380288" y="4794250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50824" y="5576888"/>
            <a:ext cx="6735763" cy="1033462"/>
            <a:chOff x="250824" y="5576888"/>
            <a:chExt cx="6735763" cy="1033462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50824" y="5734050"/>
              <a:ext cx="6735763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+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           cos</a:t>
              </a:r>
              <a:endPara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3587750" y="5576888"/>
              <a:ext cx="11287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+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1312" name="Line 48"/>
            <p:cNvSpPr>
              <a:spLocks noChangeShapeType="1"/>
            </p:cNvSpPr>
            <p:nvPr/>
          </p:nvSpPr>
          <p:spPr bwMode="auto">
            <a:xfrm>
              <a:off x="3621088" y="6089650"/>
              <a:ext cx="1079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3981450" y="6018213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5724525" y="5589588"/>
              <a:ext cx="10255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1315" name="Line 51"/>
            <p:cNvSpPr>
              <a:spLocks noChangeShapeType="1"/>
            </p:cNvSpPr>
            <p:nvPr/>
          </p:nvSpPr>
          <p:spPr bwMode="auto">
            <a:xfrm>
              <a:off x="5757863" y="6102350"/>
              <a:ext cx="1081087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6118225" y="6030913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 animBg="1"/>
      <p:bldP spid="11289" grpId="0" animBg="1"/>
      <p:bldP spid="11290" grpId="0"/>
      <p:bldP spid="11291" grpId="0"/>
      <p:bldP spid="113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820150" cy="720725"/>
          </a:xfrm>
        </p:spPr>
        <p:txBody>
          <a:bodyPr anchor="ctr"/>
          <a:lstStyle/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преобразования сумм в произведения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8050"/>
            <a:ext cx="80660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x+y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r>
              <a:rPr lang="ru-RU" altLang="ru-RU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- y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ru-RU" altLang="ru-RU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sinxcosy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 </a:t>
            </a:r>
            <a:endParaRPr lang="en-US" alt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3357563"/>
            <a:ext cx="9144000" cy="504825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Аналогично получим остальные формулы</a:t>
            </a:r>
            <a:endParaRPr lang="en-US" alt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0825" y="2492375"/>
            <a:ext cx="7850188" cy="1023938"/>
            <a:chOff x="250825" y="2492375"/>
            <a:chExt cx="7850188" cy="1023938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250825" y="2724150"/>
              <a:ext cx="17049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en-US" altLang="ru-RU" sz="3200">
                  <a:solidFill>
                    <a:srgbClr val="006600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 x+y</a:t>
              </a:r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,</a:t>
              </a:r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2084388" y="2720975"/>
              <a:ext cx="17954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r>
                <a:rPr lang="en-US" altLang="ru-RU" sz="3200">
                  <a:solidFill>
                    <a:srgbClr val="006600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 x - y</a:t>
              </a:r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,</a:t>
              </a:r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5940425" y="2622550"/>
              <a:ext cx="2968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,</a:t>
              </a:r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4067175" y="2722563"/>
              <a:ext cx="647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x</a:t>
              </a:r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4681538" y="2492375"/>
              <a:ext cx="11287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+ </a:t>
              </a:r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>
              <a:off x="4714875" y="3005138"/>
              <a:ext cx="1081088" cy="635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5075238" y="2933700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6372225" y="2725738"/>
              <a:ext cx="647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y</a:t>
              </a:r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>
              <a:off x="6986588" y="2495550"/>
              <a:ext cx="10255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>
              <a:off x="7019925" y="3008313"/>
              <a:ext cx="1081088" cy="3175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7380288" y="2936875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31800" y="1557338"/>
            <a:ext cx="7019925" cy="1033462"/>
            <a:chOff x="431800" y="1557338"/>
            <a:chExt cx="7019925" cy="1033462"/>
          </a:xfrm>
        </p:grpSpPr>
        <p:sp>
          <p:nvSpPr>
            <p:cNvPr id="12321" name="Rectangle 33"/>
            <p:cNvSpPr>
              <a:spLocks noChangeArrowheads="1"/>
            </p:cNvSpPr>
            <p:nvPr/>
          </p:nvSpPr>
          <p:spPr bwMode="auto">
            <a:xfrm>
              <a:off x="538163" y="1714500"/>
              <a:ext cx="5761037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+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           cos</a:t>
              </a:r>
              <a:endPara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3875088" y="1557338"/>
              <a:ext cx="1128712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+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>
              <a:off x="3908425" y="2070100"/>
              <a:ext cx="1079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4268788" y="1998663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6011863" y="1570038"/>
              <a:ext cx="10255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auto">
            <a:xfrm>
              <a:off x="6045200" y="2082800"/>
              <a:ext cx="1081088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6405563" y="2011363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grpSp>
          <p:nvGrpSpPr>
            <p:cNvPr id="12332" name="Group 44"/>
            <p:cNvGrpSpPr>
              <a:grpSpLocks/>
            </p:cNvGrpSpPr>
            <p:nvPr/>
          </p:nvGrpSpPr>
          <p:grpSpPr bwMode="auto">
            <a:xfrm>
              <a:off x="431800" y="1582738"/>
              <a:ext cx="7019925" cy="936625"/>
              <a:chOff x="91" y="1071"/>
              <a:chExt cx="4513" cy="590"/>
            </a:xfrm>
          </p:grpSpPr>
          <p:sp>
            <p:nvSpPr>
              <p:cNvPr id="12328" name="Line 40"/>
              <p:cNvSpPr>
                <a:spLocks noChangeShapeType="1"/>
              </p:cNvSpPr>
              <p:nvPr/>
            </p:nvSpPr>
            <p:spPr bwMode="auto">
              <a:xfrm>
                <a:off x="91" y="1071"/>
                <a:ext cx="451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9" name="Line 41"/>
              <p:cNvSpPr>
                <a:spLocks noChangeShapeType="1"/>
              </p:cNvSpPr>
              <p:nvPr/>
            </p:nvSpPr>
            <p:spPr bwMode="auto">
              <a:xfrm>
                <a:off x="91" y="1661"/>
                <a:ext cx="451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0" name="Line 42"/>
              <p:cNvSpPr>
                <a:spLocks noChangeShapeType="1"/>
              </p:cNvSpPr>
              <p:nvPr/>
            </p:nvSpPr>
            <p:spPr bwMode="auto">
              <a:xfrm flipV="1">
                <a:off x="113" y="1071"/>
                <a:ext cx="0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1" name="Line 43"/>
              <p:cNvSpPr>
                <a:spLocks noChangeShapeType="1"/>
              </p:cNvSpPr>
              <p:nvPr/>
            </p:nvSpPr>
            <p:spPr bwMode="auto">
              <a:xfrm flipV="1">
                <a:off x="4604" y="1071"/>
                <a:ext cx="0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466725" y="3789363"/>
            <a:ext cx="6386513" cy="1033462"/>
            <a:chOff x="466725" y="3789363"/>
            <a:chExt cx="6386513" cy="1033462"/>
          </a:xfrm>
        </p:grpSpPr>
        <p:sp>
          <p:nvSpPr>
            <p:cNvPr id="12333" name="Rectangle 45"/>
            <p:cNvSpPr>
              <a:spLocks noChangeArrowheads="1"/>
            </p:cNvSpPr>
            <p:nvPr/>
          </p:nvSpPr>
          <p:spPr bwMode="auto">
            <a:xfrm>
              <a:off x="466725" y="3946525"/>
              <a:ext cx="5761038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           cos</a:t>
              </a:r>
              <a:endPara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34" name="Rectangle 46"/>
            <p:cNvSpPr>
              <a:spLocks noChangeArrowheads="1"/>
            </p:cNvSpPr>
            <p:nvPr/>
          </p:nvSpPr>
          <p:spPr bwMode="auto">
            <a:xfrm>
              <a:off x="3708400" y="3789363"/>
              <a:ext cx="10255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35" name="Line 47"/>
            <p:cNvSpPr>
              <a:spLocks noChangeShapeType="1"/>
            </p:cNvSpPr>
            <p:nvPr/>
          </p:nvSpPr>
          <p:spPr bwMode="auto">
            <a:xfrm>
              <a:off x="3741738" y="4302125"/>
              <a:ext cx="1079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6" name="Rectangle 48"/>
            <p:cNvSpPr>
              <a:spLocks noChangeArrowheads="1"/>
            </p:cNvSpPr>
            <p:nvPr/>
          </p:nvSpPr>
          <p:spPr bwMode="auto">
            <a:xfrm>
              <a:off x="4102100" y="4230688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2337" name="Rectangle 49"/>
            <p:cNvSpPr>
              <a:spLocks noChangeArrowheads="1"/>
            </p:cNvSpPr>
            <p:nvPr/>
          </p:nvSpPr>
          <p:spPr bwMode="auto">
            <a:xfrm>
              <a:off x="5724525" y="3802063"/>
              <a:ext cx="11287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+ 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38" name="Line 50"/>
            <p:cNvSpPr>
              <a:spLocks noChangeShapeType="1"/>
            </p:cNvSpPr>
            <p:nvPr/>
          </p:nvSpPr>
          <p:spPr bwMode="auto">
            <a:xfrm>
              <a:off x="5757863" y="4314825"/>
              <a:ext cx="1081087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Rectangle 51"/>
            <p:cNvSpPr>
              <a:spLocks noChangeArrowheads="1"/>
            </p:cNvSpPr>
            <p:nvPr/>
          </p:nvSpPr>
          <p:spPr bwMode="auto">
            <a:xfrm>
              <a:off x="5973763" y="4243388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04825" y="4627563"/>
            <a:ext cx="8170863" cy="1033462"/>
            <a:chOff x="504825" y="4627563"/>
            <a:chExt cx="8170863" cy="1033462"/>
          </a:xfrm>
        </p:grpSpPr>
        <p:sp>
          <p:nvSpPr>
            <p:cNvPr id="12340" name="Rectangle 52"/>
            <p:cNvSpPr>
              <a:spLocks noChangeArrowheads="1"/>
            </p:cNvSpPr>
            <p:nvPr/>
          </p:nvSpPr>
          <p:spPr bwMode="auto">
            <a:xfrm>
              <a:off x="504825" y="4784725"/>
              <a:ext cx="8170863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+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           cos</a:t>
              </a:r>
              <a:endPara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4235450" y="4627563"/>
              <a:ext cx="3144838" cy="1033462"/>
              <a:chOff x="4235450" y="4627563"/>
              <a:chExt cx="3144838" cy="1033462"/>
            </a:xfrm>
          </p:grpSpPr>
          <p:sp>
            <p:nvSpPr>
              <p:cNvPr id="12341" name="Rectangle 53"/>
              <p:cNvSpPr>
                <a:spLocks noChangeArrowheads="1"/>
              </p:cNvSpPr>
              <p:nvPr/>
            </p:nvSpPr>
            <p:spPr bwMode="auto">
              <a:xfrm>
                <a:off x="4235450" y="4627563"/>
                <a:ext cx="1128713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</a:t>
                </a:r>
                <a:r>
                  <a:rPr lang="ru-RU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+ </a:t>
                </a:r>
                <a:r>
                  <a:rPr lang="en-US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</a:t>
                </a:r>
                <a:endPara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endParaRPr>
              </a:p>
            </p:txBody>
          </p:sp>
          <p:sp>
            <p:nvSpPr>
              <p:cNvPr id="12342" name="Line 54"/>
              <p:cNvSpPr>
                <a:spLocks noChangeShapeType="1"/>
              </p:cNvSpPr>
              <p:nvPr/>
            </p:nvSpPr>
            <p:spPr bwMode="auto">
              <a:xfrm>
                <a:off x="4268788" y="5140325"/>
                <a:ext cx="10795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3" name="Rectangle 55"/>
              <p:cNvSpPr>
                <a:spLocks noChangeArrowheads="1"/>
              </p:cNvSpPr>
              <p:nvPr/>
            </p:nvSpPr>
            <p:spPr bwMode="auto">
              <a:xfrm>
                <a:off x="4629150" y="5068888"/>
                <a:ext cx="409575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2</a:t>
                </a:r>
              </a:p>
            </p:txBody>
          </p:sp>
          <p:sp>
            <p:nvSpPr>
              <p:cNvPr id="12344" name="Rectangle 56"/>
              <p:cNvSpPr>
                <a:spLocks noChangeArrowheads="1"/>
              </p:cNvSpPr>
              <p:nvPr/>
            </p:nvSpPr>
            <p:spPr bwMode="auto">
              <a:xfrm>
                <a:off x="6265863" y="4640263"/>
                <a:ext cx="1025525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</a:t>
                </a:r>
                <a:r>
                  <a:rPr lang="ru-RU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- </a:t>
                </a:r>
                <a:r>
                  <a:rPr lang="en-US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</a:t>
                </a:r>
                <a:endPara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endParaRPr>
              </a:p>
            </p:txBody>
          </p:sp>
          <p:sp>
            <p:nvSpPr>
              <p:cNvPr id="12345" name="Line 57"/>
              <p:cNvSpPr>
                <a:spLocks noChangeShapeType="1"/>
              </p:cNvSpPr>
              <p:nvPr/>
            </p:nvSpPr>
            <p:spPr bwMode="auto">
              <a:xfrm>
                <a:off x="6299200" y="5153025"/>
                <a:ext cx="1081088" cy="31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6" name="Rectangle 58"/>
              <p:cNvSpPr>
                <a:spLocks noChangeArrowheads="1"/>
              </p:cNvSpPr>
              <p:nvPr/>
            </p:nvSpPr>
            <p:spPr bwMode="auto">
              <a:xfrm>
                <a:off x="6659563" y="5081588"/>
                <a:ext cx="409575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2</a:t>
                </a: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504825" y="5419725"/>
            <a:ext cx="8170863" cy="1033463"/>
            <a:chOff x="504825" y="5419725"/>
            <a:chExt cx="8170863" cy="1033463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504825" y="5576888"/>
              <a:ext cx="8170863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-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 - 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          sin</a:t>
              </a:r>
              <a:endPara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4235450" y="5419725"/>
              <a:ext cx="112871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+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49" name="Line 61"/>
            <p:cNvSpPr>
              <a:spLocks noChangeShapeType="1"/>
            </p:cNvSpPr>
            <p:nvPr/>
          </p:nvSpPr>
          <p:spPr bwMode="auto">
            <a:xfrm>
              <a:off x="4268788" y="5932488"/>
              <a:ext cx="1079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4629150" y="5861050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2351" name="Rectangle 63"/>
            <p:cNvSpPr>
              <a:spLocks noChangeArrowheads="1"/>
            </p:cNvSpPr>
            <p:nvPr/>
          </p:nvSpPr>
          <p:spPr bwMode="auto">
            <a:xfrm>
              <a:off x="6265863" y="5432425"/>
              <a:ext cx="10255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52" name="Line 64"/>
            <p:cNvSpPr>
              <a:spLocks noChangeShapeType="1"/>
            </p:cNvSpPr>
            <p:nvPr/>
          </p:nvSpPr>
          <p:spPr bwMode="auto">
            <a:xfrm>
              <a:off x="6299200" y="5945188"/>
              <a:ext cx="1081088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Rectangle 65"/>
            <p:cNvSpPr>
              <a:spLocks noChangeArrowheads="1"/>
            </p:cNvSpPr>
            <p:nvPr/>
          </p:nvSpPr>
          <p:spPr bwMode="auto">
            <a:xfrm>
              <a:off x="6659563" y="5873750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3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820150" cy="720725"/>
          </a:xfrm>
        </p:spPr>
        <p:txBody>
          <a:bodyPr anchor="ctr"/>
          <a:lstStyle/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приведения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1008062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Формулы приведения применяются для углов:</a:t>
            </a:r>
            <a:endParaRPr lang="en-US" alt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179388" y="1839913"/>
            <a:ext cx="3252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</a:t>
            </a:r>
            <a:r>
              <a:rPr lang="el-GR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sym typeface="Symbol" panose="05050102010706020507" pitchFamily="18" charset="2"/>
              </a:rPr>
              <a:t>Π</a:t>
            </a:r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±</a:t>
            </a:r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), (2</a:t>
            </a:r>
            <a:r>
              <a:rPr lang="el-GR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sym typeface="Symbol" panose="05050102010706020507" pitchFamily="18" charset="2"/>
              </a:rPr>
              <a:t>Π</a:t>
            </a:r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±</a:t>
            </a:r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),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421063" y="1668463"/>
            <a:ext cx="1839912" cy="1039812"/>
            <a:chOff x="3421063" y="1668463"/>
            <a:chExt cx="1839912" cy="1039812"/>
          </a:xfrm>
        </p:grpSpPr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36963" y="1736725"/>
              <a:ext cx="4603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  <a:sym typeface="Symbol" panose="05050102010706020507" pitchFamily="18" charset="2"/>
                </a:rPr>
                <a:t>П</a:t>
              </a:r>
            </a:p>
          </p:txBody>
        </p:sp>
        <p:sp>
          <p:nvSpPr>
            <p:cNvPr id="13363" name="Line 51"/>
            <p:cNvSpPr>
              <a:spLocks noChangeShapeType="1"/>
            </p:cNvSpPr>
            <p:nvPr/>
          </p:nvSpPr>
          <p:spPr bwMode="auto">
            <a:xfrm>
              <a:off x="3670300" y="2200275"/>
              <a:ext cx="469900" cy="4763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708400" y="2128838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3421063" y="1674813"/>
              <a:ext cx="387350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4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</a:p>
          </p:txBody>
        </p:sp>
        <p:sp>
          <p:nvSpPr>
            <p:cNvPr id="13366" name="Rectangle 54"/>
            <p:cNvSpPr>
              <a:spLocks noChangeArrowheads="1"/>
            </p:cNvSpPr>
            <p:nvPr/>
          </p:nvSpPr>
          <p:spPr bwMode="auto">
            <a:xfrm>
              <a:off x="4140200" y="1908175"/>
              <a:ext cx="7778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± </a:t>
              </a:r>
              <a:endPara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3367" name="Rectangle 55"/>
            <p:cNvSpPr>
              <a:spLocks noChangeArrowheads="1"/>
            </p:cNvSpPr>
            <p:nvPr/>
          </p:nvSpPr>
          <p:spPr bwMode="auto">
            <a:xfrm>
              <a:off x="4760913" y="1668463"/>
              <a:ext cx="500062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4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,</a:t>
              </a:r>
            </a:p>
          </p:txBody>
        </p:sp>
      </p:grpSp>
      <p:sp>
        <p:nvSpPr>
          <p:cNvPr id="13370" name="Rectangle 58"/>
          <p:cNvSpPr>
            <a:spLocks noChangeArrowheads="1"/>
          </p:cNvSpPr>
          <p:nvPr/>
        </p:nvSpPr>
        <p:spPr bwMode="auto">
          <a:xfrm>
            <a:off x="5580063" y="21288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292725" y="1668463"/>
            <a:ext cx="1727200" cy="830262"/>
            <a:chOff x="5292725" y="1668463"/>
            <a:chExt cx="1727200" cy="830262"/>
          </a:xfrm>
        </p:grpSpPr>
        <p:sp>
          <p:nvSpPr>
            <p:cNvPr id="13368" name="Rectangle 56"/>
            <p:cNvSpPr>
              <a:spLocks noChangeArrowheads="1"/>
            </p:cNvSpPr>
            <p:nvPr/>
          </p:nvSpPr>
          <p:spPr bwMode="auto">
            <a:xfrm>
              <a:off x="5508625" y="1736725"/>
              <a:ext cx="6397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  <a:sym typeface="Symbol" panose="05050102010706020507" pitchFamily="18" charset="2"/>
                </a:rPr>
                <a:t>3П</a:t>
              </a:r>
            </a:p>
          </p:txBody>
        </p:sp>
        <p:sp>
          <p:nvSpPr>
            <p:cNvPr id="13369" name="Line 57"/>
            <p:cNvSpPr>
              <a:spLocks noChangeShapeType="1"/>
            </p:cNvSpPr>
            <p:nvPr/>
          </p:nvSpPr>
          <p:spPr bwMode="auto">
            <a:xfrm>
              <a:off x="5541963" y="2200275"/>
              <a:ext cx="469900" cy="4763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1" name="Rectangle 59"/>
            <p:cNvSpPr>
              <a:spLocks noChangeArrowheads="1"/>
            </p:cNvSpPr>
            <p:nvPr/>
          </p:nvSpPr>
          <p:spPr bwMode="auto">
            <a:xfrm>
              <a:off x="5292725" y="1674813"/>
              <a:ext cx="387350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4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</a:p>
          </p:txBody>
        </p:sp>
        <p:sp>
          <p:nvSpPr>
            <p:cNvPr id="13372" name="Rectangle 60"/>
            <p:cNvSpPr>
              <a:spLocks noChangeArrowheads="1"/>
            </p:cNvSpPr>
            <p:nvPr/>
          </p:nvSpPr>
          <p:spPr bwMode="auto">
            <a:xfrm>
              <a:off x="6011863" y="1908175"/>
              <a:ext cx="7778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± </a:t>
              </a:r>
              <a:endParaRPr lang="ru-RU" altLang="ru-RU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3373" name="Rectangle 61"/>
            <p:cNvSpPr>
              <a:spLocks noChangeArrowheads="1"/>
            </p:cNvSpPr>
            <p:nvPr/>
          </p:nvSpPr>
          <p:spPr bwMode="auto">
            <a:xfrm>
              <a:off x="6632575" y="1668463"/>
              <a:ext cx="387350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4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</p:txBody>
        </p:sp>
      </p:grpSp>
      <p:sp>
        <p:nvSpPr>
          <p:cNvPr id="13374" name="Rectangle 62"/>
          <p:cNvSpPr>
            <a:spLocks noChangeArrowheads="1"/>
          </p:cNvSpPr>
          <p:nvPr/>
        </p:nvSpPr>
        <p:spPr bwMode="auto">
          <a:xfrm>
            <a:off x="211320" y="2781300"/>
            <a:ext cx="8893175" cy="3024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Правила:</a:t>
            </a:r>
            <a:b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1) определяем знак текущей функции в данной координатной четверти;</a:t>
            </a:r>
            <a:b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2) если есть деление на </a:t>
            </a:r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у числа </a:t>
            </a:r>
            <a:r>
              <a:rPr lang="ru-RU" alt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sym typeface="Symbol" panose="05050102010706020507" pitchFamily="18" charset="2"/>
              </a:rPr>
              <a:t>П</a:t>
            </a: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 то </a:t>
            </a:r>
            <a:r>
              <a:rPr lang="en-US" altLang="ru-RU"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</a:t>
            </a: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заменяем на </a:t>
            </a:r>
            <a:r>
              <a:rPr lang="en-US" altLang="ru-RU"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en-US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и на оборот (</a:t>
            </a:r>
            <a:r>
              <a:rPr lang="en-US" altLang="ru-RU"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tg</a:t>
            </a: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заменяем на </a:t>
            </a:r>
            <a:r>
              <a:rPr lang="en-US" altLang="ru-RU"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ctg</a:t>
            </a:r>
            <a:r>
              <a:rPr lang="en-US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и на оборот</a:t>
            </a:r>
            <a:r>
              <a:rPr lang="en-US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.</a:t>
            </a:r>
            <a:endParaRPr lang="en-US" altLang="ru-RU" sz="3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61" grpId="0"/>
      <p:bldP spid="13370" grpId="0"/>
      <p:bldP spid="133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820150" cy="720725"/>
          </a:xfrm>
        </p:spPr>
        <p:txBody>
          <a:bodyPr anchor="ctr"/>
          <a:lstStyle/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приведения</a:t>
            </a:r>
            <a:r>
              <a:rPr lang="en-US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(необходимо знать)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36613"/>
            <a:ext cx="9144000" cy="1008062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Знаки тригонометрических функций в координатных четвертях:</a:t>
            </a:r>
            <a:endParaRPr lang="en-US" alt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44488" y="4916488"/>
            <a:ext cx="1490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sin=y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179388" y="3500438"/>
            <a:ext cx="230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V="1">
            <a:off x="1331913" y="2347913"/>
            <a:ext cx="0" cy="2087562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755650" y="1773238"/>
            <a:ext cx="1027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sin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339975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971550" y="22050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692275" y="270827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611188" y="270827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692275" y="3570288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-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611188" y="3570288"/>
            <a:ext cx="319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-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3108325" y="3500438"/>
            <a:ext cx="230505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4260850" y="2347913"/>
            <a:ext cx="0" cy="2087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3660775" y="1773238"/>
            <a:ext cx="1139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cos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5268913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3900488" y="22050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4621213" y="270827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3540125" y="2708275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-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4621213" y="3570288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3540125" y="3570288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-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6132513" y="3500438"/>
            <a:ext cx="230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 flipV="1">
            <a:off x="7285038" y="2347913"/>
            <a:ext cx="0" cy="2087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6372225" y="1773238"/>
            <a:ext cx="1914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tg, ctg</a:t>
            </a: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829310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6924675" y="22050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7645400" y="270827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64313" y="2708275"/>
            <a:ext cx="319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-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7645400" y="3570288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-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564313" y="3570288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1908175" y="2276475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323850" y="2276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323850" y="4002088"/>
            <a:ext cx="52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III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1692275" y="40735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IV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4867275" y="2276475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3282950" y="2276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3282950" y="4002088"/>
            <a:ext cx="52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III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4651375" y="40735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IV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7891463" y="2276475"/>
            <a:ext cx="296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6307138" y="2276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307138" y="4002088"/>
            <a:ext cx="522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III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7675563" y="40735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IV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3441700" y="4937125"/>
            <a:ext cx="1603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cos=x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/>
      <p:bldP spid="14354" grpId="0" animBg="1"/>
      <p:bldP spid="14355" grpId="0" animBg="1"/>
      <p:bldP spid="14356" grpId="0"/>
      <p:bldP spid="14357" grpId="0"/>
      <p:bldP spid="14358" grpId="0"/>
      <p:bldP spid="14359" grpId="0"/>
      <p:bldP spid="14360" grpId="0"/>
      <p:bldP spid="14361" grpId="0"/>
      <p:bldP spid="14362" grpId="0"/>
      <p:bldP spid="14363" grpId="0" animBg="1"/>
      <p:bldP spid="14364" grpId="0" animBg="1"/>
      <p:bldP spid="14365" grpId="0"/>
      <p:bldP spid="14366" grpId="0"/>
      <p:bldP spid="14367" grpId="0"/>
      <p:bldP spid="14368" grpId="0"/>
      <p:bldP spid="14369" grpId="0"/>
      <p:bldP spid="14370" grpId="0"/>
      <p:bldP spid="14371" grpId="0"/>
      <p:bldP spid="14372" grpId="0" animBg="1"/>
      <p:bldP spid="14373" grpId="0" animBg="1"/>
      <p:bldP spid="14374" grpId="0"/>
      <p:bldP spid="14375" grpId="0"/>
      <p:bldP spid="14376" grpId="0"/>
      <p:bldP spid="14377" grpId="0"/>
      <p:bldP spid="14378" grpId="0"/>
      <p:bldP spid="14379" grpId="0"/>
      <p:bldP spid="14380" grpId="0"/>
      <p:bldP spid="14381" grpId="0"/>
      <p:bldP spid="14382" grpId="0"/>
      <p:bldP spid="14383" grpId="0"/>
      <p:bldP spid="14384" grpId="0"/>
      <p:bldP spid="14385" grpId="0"/>
      <p:bldP spid="14386" grpId="0"/>
      <p:bldP spid="14387" grpId="0"/>
      <p:bldP spid="14388" grpId="0"/>
      <p:bldP spid="14389" grpId="0"/>
      <p:bldP spid="14390" grpId="0"/>
      <p:bldP spid="14391" grpId="0"/>
      <p:bldP spid="14392" grpId="0"/>
      <p:bldP spid="143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820150" cy="720725"/>
          </a:xfrm>
        </p:spPr>
        <p:txBody>
          <a:bodyPr anchor="ctr"/>
          <a:lstStyle/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приведения</a:t>
            </a:r>
            <a:r>
              <a:rPr lang="en-US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(необходимо знать)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846052"/>
            <a:ext cx="9144000" cy="1646843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Положительные числа откладываются против часовой стрелки, отрицательные числа – по часовой стрелке</a:t>
            </a:r>
            <a:endParaRPr lang="en-US" alt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81009" y="2858452"/>
            <a:ext cx="2471737" cy="3189781"/>
            <a:chOff x="179388" y="1968267"/>
            <a:chExt cx="2471737" cy="3189781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79388" y="3573016"/>
              <a:ext cx="23050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 flipV="1">
              <a:off x="1331913" y="2347913"/>
              <a:ext cx="0" cy="20875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2339975" y="3429000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x</a:t>
              </a:r>
              <a:endPara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971550" y="2205038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y</a:t>
              </a:r>
              <a:endPara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971600" y="3188146"/>
              <a:ext cx="741623" cy="74491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691457" y="321297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1691680" y="285293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691680" y="249289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1691457" y="213285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1691457" y="393305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1691680" y="429309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91680" y="465313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1691680" y="501317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3" idx="6"/>
            </p:cNvCxnSpPr>
            <p:nvPr/>
          </p:nvCxnSpPr>
          <p:spPr>
            <a:xfrm flipV="1">
              <a:off x="1713223" y="1988840"/>
              <a:ext cx="0" cy="15717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3" idx="6"/>
            </p:cNvCxnSpPr>
            <p:nvPr/>
          </p:nvCxnSpPr>
          <p:spPr>
            <a:xfrm>
              <a:off x="1713223" y="3560601"/>
              <a:ext cx="0" cy="159659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1676379" y="3086892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1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691457" y="2715901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1713223" y="2354748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3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700138" y="1968267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4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661754" y="3363891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0</a:t>
              </a:r>
              <a:endParaRPr lang="ru-RU" sz="1200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1696342" y="3788186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-1</a:t>
              </a:r>
              <a:endParaRPr lang="ru-RU" sz="1200" dirty="0">
                <a:solidFill>
                  <a:srgbClr val="00B0F0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686735" y="4148225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-2</a:t>
              </a:r>
              <a:endParaRPr lang="ru-RU" sz="1200" dirty="0">
                <a:solidFill>
                  <a:srgbClr val="00B0F0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1696342" y="4505990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-3</a:t>
              </a:r>
              <a:endParaRPr lang="ru-RU" sz="1200" dirty="0">
                <a:solidFill>
                  <a:srgbClr val="00B0F0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1700138" y="4881049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-4</a:t>
              </a:r>
              <a:endParaRPr lang="ru-RU" sz="12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471299" y="2909363"/>
            <a:ext cx="4255915" cy="2808312"/>
            <a:chOff x="1776550" y="1988840"/>
            <a:chExt cx="4255915" cy="2808312"/>
          </a:xfrm>
        </p:grpSpPr>
        <p:sp>
          <p:nvSpPr>
            <p:cNvPr id="91" name="Line 6"/>
            <p:cNvSpPr>
              <a:spLocks noChangeShapeType="1"/>
            </p:cNvSpPr>
            <p:nvPr/>
          </p:nvSpPr>
          <p:spPr bwMode="auto">
            <a:xfrm flipV="1">
              <a:off x="4476924" y="2132856"/>
              <a:ext cx="0" cy="2650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Rectangle 8"/>
            <p:cNvSpPr>
              <a:spLocks noChangeArrowheads="1"/>
            </p:cNvSpPr>
            <p:nvPr/>
          </p:nvSpPr>
          <p:spPr bwMode="auto">
            <a:xfrm>
              <a:off x="5629002" y="3494335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x</a:t>
              </a:r>
              <a:endPara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93" name="Rectangle 9"/>
            <p:cNvSpPr>
              <a:spLocks noChangeArrowheads="1"/>
            </p:cNvSpPr>
            <p:nvPr/>
          </p:nvSpPr>
          <p:spPr bwMode="auto">
            <a:xfrm>
              <a:off x="4116561" y="1988840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y</a:t>
              </a:r>
              <a:endPara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3612555" y="2750143"/>
              <a:ext cx="1679525" cy="1686969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734422" y="2719953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1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3798318" y="2636912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3424220" y="3289979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3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5209296" y="3355835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0</a:t>
              </a:r>
              <a:endParaRPr lang="ru-RU" sz="1200" dirty="0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4743757" y="4025358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-1</a:t>
              </a:r>
              <a:endParaRPr lang="ru-RU" sz="1200" dirty="0">
                <a:solidFill>
                  <a:srgbClr val="00B0F0"/>
                </a:solidFill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3701484" y="4188191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-2</a:t>
              </a:r>
              <a:endParaRPr lang="ru-RU" sz="1200" dirty="0">
                <a:solidFill>
                  <a:srgbClr val="00B0F0"/>
                </a:solidFill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3364695" y="3577351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-3</a:t>
              </a:r>
              <a:endParaRPr lang="ru-RU" sz="1200" dirty="0">
                <a:solidFill>
                  <a:srgbClr val="00B0F0"/>
                </a:solidFill>
              </a:endParaRPr>
            </a:p>
          </p:txBody>
        </p:sp>
        <p:sp>
          <p:nvSpPr>
            <p:cNvPr id="114" name="Line 5"/>
            <p:cNvSpPr>
              <a:spLocks noChangeShapeType="1"/>
            </p:cNvSpPr>
            <p:nvPr/>
          </p:nvSpPr>
          <p:spPr bwMode="auto">
            <a:xfrm>
              <a:off x="3203847" y="3573016"/>
              <a:ext cx="26038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Дуга 21"/>
            <p:cNvSpPr/>
            <p:nvPr/>
          </p:nvSpPr>
          <p:spPr>
            <a:xfrm>
              <a:off x="1776773" y="2389282"/>
              <a:ext cx="3515307" cy="2407870"/>
            </a:xfrm>
            <a:prstGeom prst="arc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Дуга 115"/>
            <p:cNvSpPr/>
            <p:nvPr/>
          </p:nvSpPr>
          <p:spPr>
            <a:xfrm rot="10800000" flipH="1">
              <a:off x="1776550" y="2369081"/>
              <a:ext cx="3534613" cy="2407870"/>
            </a:xfrm>
            <a:prstGeom prst="arc">
              <a:avLst>
                <a:gd name="adj1" fmla="val 16256117"/>
                <a:gd name="adj2" fmla="val 0"/>
              </a:avLst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Дуга 116"/>
            <p:cNvSpPr/>
            <p:nvPr/>
          </p:nvSpPr>
          <p:spPr>
            <a:xfrm>
              <a:off x="5207850" y="2821608"/>
              <a:ext cx="409057" cy="807565"/>
            </a:xfrm>
            <a:prstGeom prst="arc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H="1" flipV="1">
              <a:off x="5211713" y="2708920"/>
              <a:ext cx="152375" cy="714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Дуга 121"/>
            <p:cNvSpPr/>
            <p:nvPr/>
          </p:nvSpPr>
          <p:spPr>
            <a:xfrm rot="10800000" flipH="1">
              <a:off x="5163832" y="3404331"/>
              <a:ext cx="479516" cy="920311"/>
            </a:xfrm>
            <a:prstGeom prst="arc">
              <a:avLst>
                <a:gd name="adj1" fmla="val 16256117"/>
                <a:gd name="adj2" fmla="val 0"/>
              </a:avLst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flipH="1">
              <a:off x="5163831" y="4356885"/>
              <a:ext cx="183633" cy="4516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5564615" y="2601210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+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5620173" y="365866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_</a:t>
              </a:r>
              <a:endParaRPr lang="ru-RU" sz="3200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7"/>
            <a:ext cx="7436365" cy="720000"/>
          </a:xfrm>
        </p:spPr>
        <p:txBody>
          <a:bodyPr anchor="ctr"/>
          <a:lstStyle/>
          <a:p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Таблица значений от 0</a:t>
            </a:r>
            <a:r>
              <a:rPr lang="ru-RU" altLang="ru-RU" sz="3000" b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до 90</a:t>
            </a:r>
            <a:r>
              <a:rPr lang="ru-RU" altLang="ru-RU" sz="3000" b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endParaRPr lang="ru-RU" altLang="ru-RU" sz="3000" b="1" baseline="30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79388" y="835887"/>
            <a:ext cx="8820150" cy="5833473"/>
            <a:chOff x="179388" y="1048380"/>
            <a:chExt cx="8820150" cy="4324836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79388" y="1052736"/>
              <a:ext cx="882015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79573" y="1916832"/>
              <a:ext cx="8819965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79573" y="2780928"/>
              <a:ext cx="8819965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179573" y="3645024"/>
              <a:ext cx="8819965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79758" y="4509120"/>
              <a:ext cx="881978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79758" y="5373216"/>
              <a:ext cx="881978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79388" y="1052736"/>
              <a:ext cx="0" cy="432048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/>
          </p:nvGrpSpPr>
          <p:grpSpPr>
            <a:xfrm>
              <a:off x="1403648" y="1048380"/>
              <a:ext cx="7595890" cy="4320480"/>
              <a:chOff x="1403648" y="1048380"/>
              <a:chExt cx="3600400" cy="4320480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1403648" y="1048380"/>
                <a:ext cx="0" cy="432048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2123728" y="1048380"/>
                <a:ext cx="0" cy="432048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2843808" y="1048380"/>
                <a:ext cx="0" cy="432048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3563888" y="1048380"/>
                <a:ext cx="0" cy="432048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4283968" y="1048380"/>
                <a:ext cx="0" cy="432048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004048" y="1048380"/>
                <a:ext cx="0" cy="432048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Прямоугольник 74"/>
          <p:cNvSpPr/>
          <p:nvPr/>
        </p:nvSpPr>
        <p:spPr>
          <a:xfrm>
            <a:off x="231787" y="2268161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el-GR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98847" y="3420289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el-GR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64963" y="4572417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tg</a:t>
            </a:r>
            <a:r>
              <a:rPr lang="el-GR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1352" y="5796553"/>
            <a:ext cx="1050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ctg</a:t>
            </a:r>
            <a:r>
              <a:rPr lang="el-GR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endParaRPr lang="ru-RU" sz="3200" dirty="0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7502" y="722700"/>
            <a:ext cx="8748871" cy="1304010"/>
            <a:chOff x="107502" y="722700"/>
            <a:chExt cx="8748871" cy="13040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34910" y="722700"/>
              <a:ext cx="5501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α</a:t>
              </a:r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45979" y="1196751"/>
              <a:ext cx="10470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ru-RU" altLang="ru-RU" sz="3200" b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  <a:r>
                <a: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=0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3002014" y="1196752"/>
              <a:ext cx="10470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ru-RU" altLang="ru-RU" sz="3200" b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  <a:r>
                <a:rPr lang="en-US" altLang="ru-RU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4486900" y="1196752"/>
              <a:ext cx="10470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45</a:t>
              </a:r>
              <a:r>
                <a:rPr lang="ru-RU" altLang="ru-RU" sz="3200" b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  <a:r>
                <a:rPr lang="en-US" altLang="ru-RU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012160" y="1188041"/>
              <a:ext cx="10470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ru-RU" altLang="ru-RU" sz="3200" b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  <a:r>
                <a:rPr lang="en-US" altLang="ru-RU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7524328" y="1196752"/>
              <a:ext cx="10470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</a:t>
              </a:r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ru-RU" altLang="ru-RU" sz="3200" b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  <a:r>
                <a:rPr lang="en-US" altLang="ru-RU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937580" y="1069612"/>
                  <a:ext cx="395941" cy="847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ru-RU" sz="3200" b="1" i="1" dirty="0">
                    <a:solidFill>
                      <a:srgbClr val="00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7580" y="1069612"/>
                  <a:ext cx="395941" cy="847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5436096" y="1069612"/>
                  <a:ext cx="395942" cy="844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ru-RU" sz="3200" b="1" i="1" dirty="0">
                    <a:solidFill>
                      <a:srgbClr val="00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1069612"/>
                  <a:ext cx="395942" cy="84401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6984371" y="1069612"/>
                  <a:ext cx="395941" cy="847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ru-RU" sz="3200" b="1" i="1" dirty="0">
                    <a:solidFill>
                      <a:srgbClr val="00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4371" y="1069612"/>
                  <a:ext cx="395941" cy="847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8460432" y="1069612"/>
                  <a:ext cx="395941" cy="847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sz="3200" b="1" i="1" dirty="0">
                    <a:solidFill>
                      <a:srgbClr val="00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0432" y="1069612"/>
                  <a:ext cx="395941" cy="847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Прямоугольник 98"/>
            <p:cNvSpPr/>
            <p:nvPr/>
          </p:nvSpPr>
          <p:spPr>
            <a:xfrm>
              <a:off x="107502" y="1103380"/>
              <a:ext cx="137533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г</a:t>
              </a:r>
              <a:r>
                <a:rPr lang="ru-RU" altLang="ru-RU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радусы</a:t>
              </a:r>
            </a:p>
            <a:p>
              <a:r>
                <a:rPr lang="ru-RU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и</a:t>
              </a:r>
            </a:p>
            <a:p>
              <a:r>
                <a:rPr lang="ru-RU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радианы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1575561" y="206084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131840" y="205213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644008" y="206084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175932" y="206084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688100" y="206084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ru-RU" sz="3200" dirty="0">
              <a:solidFill>
                <a:srgbClr val="000000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487104" y="2109544"/>
            <a:ext cx="471578" cy="452966"/>
            <a:chOff x="3347864" y="3212976"/>
            <a:chExt cx="576064" cy="72008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3347864" y="3420289"/>
              <a:ext cx="144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3468083" y="3429000"/>
              <a:ext cx="23797" cy="5040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flipH="1">
              <a:off x="3491881" y="3212976"/>
              <a:ext cx="54532" cy="72008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3550236" y="3212976"/>
              <a:ext cx="37369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Группа 118"/>
          <p:cNvGrpSpPr/>
          <p:nvPr/>
        </p:nvGrpSpPr>
        <p:grpSpPr>
          <a:xfrm>
            <a:off x="2987824" y="2132766"/>
            <a:ext cx="471578" cy="429744"/>
            <a:chOff x="3347864" y="3212976"/>
            <a:chExt cx="576064" cy="720080"/>
          </a:xfrm>
        </p:grpSpPr>
        <p:cxnSp>
          <p:nvCxnSpPr>
            <p:cNvPr id="120" name="Прямая соединительная линия 119"/>
            <p:cNvCxnSpPr/>
            <p:nvPr/>
          </p:nvCxnSpPr>
          <p:spPr>
            <a:xfrm>
              <a:off x="3347864" y="3420289"/>
              <a:ext cx="144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3468083" y="3429000"/>
              <a:ext cx="23797" cy="5040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flipH="1">
              <a:off x="3491881" y="3212976"/>
              <a:ext cx="54532" cy="72008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3550236" y="3212976"/>
              <a:ext cx="37369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Группа 124"/>
          <p:cNvGrpSpPr/>
          <p:nvPr/>
        </p:nvGrpSpPr>
        <p:grpSpPr>
          <a:xfrm>
            <a:off x="4532470" y="2132856"/>
            <a:ext cx="471578" cy="429654"/>
            <a:chOff x="3347864" y="3212976"/>
            <a:chExt cx="576064" cy="720080"/>
          </a:xfrm>
        </p:grpSpPr>
        <p:cxnSp>
          <p:nvCxnSpPr>
            <p:cNvPr id="127" name="Прямая соединительная линия 126"/>
            <p:cNvCxnSpPr/>
            <p:nvPr/>
          </p:nvCxnSpPr>
          <p:spPr>
            <a:xfrm>
              <a:off x="3347864" y="3420289"/>
              <a:ext cx="144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3468083" y="3429000"/>
              <a:ext cx="23797" cy="5040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H="1">
              <a:off x="3491881" y="3212976"/>
              <a:ext cx="54532" cy="72008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3550236" y="3212976"/>
              <a:ext cx="37369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Группа 130"/>
          <p:cNvGrpSpPr/>
          <p:nvPr/>
        </p:nvGrpSpPr>
        <p:grpSpPr>
          <a:xfrm>
            <a:off x="6084168" y="2132856"/>
            <a:ext cx="471578" cy="429654"/>
            <a:chOff x="3347864" y="3212976"/>
            <a:chExt cx="576064" cy="720080"/>
          </a:xfrm>
        </p:grpSpPr>
        <p:cxnSp>
          <p:nvCxnSpPr>
            <p:cNvPr id="132" name="Прямая соединительная линия 131"/>
            <p:cNvCxnSpPr/>
            <p:nvPr/>
          </p:nvCxnSpPr>
          <p:spPr>
            <a:xfrm>
              <a:off x="3347864" y="3420289"/>
              <a:ext cx="144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3468083" y="3429000"/>
              <a:ext cx="23797" cy="5040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H="1">
              <a:off x="3491881" y="3212976"/>
              <a:ext cx="54532" cy="72008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>
              <a:off x="3550236" y="3212976"/>
              <a:ext cx="37369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Группа 135"/>
          <p:cNvGrpSpPr/>
          <p:nvPr/>
        </p:nvGrpSpPr>
        <p:grpSpPr>
          <a:xfrm>
            <a:off x="7556806" y="2132856"/>
            <a:ext cx="471578" cy="429654"/>
            <a:chOff x="3347864" y="3212976"/>
            <a:chExt cx="576064" cy="720080"/>
          </a:xfrm>
        </p:grpSpPr>
        <p:cxnSp>
          <p:nvCxnSpPr>
            <p:cNvPr id="137" name="Прямая соединительная линия 136"/>
            <p:cNvCxnSpPr/>
            <p:nvPr/>
          </p:nvCxnSpPr>
          <p:spPr>
            <a:xfrm>
              <a:off x="3347864" y="3420289"/>
              <a:ext cx="144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3468083" y="3429000"/>
              <a:ext cx="23797" cy="5040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flipH="1">
              <a:off x="3491881" y="3212976"/>
              <a:ext cx="54532" cy="72008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3550236" y="3212976"/>
              <a:ext cx="37369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1482837" y="2556193"/>
            <a:ext cx="505016" cy="584775"/>
            <a:chOff x="1482837" y="2556193"/>
            <a:chExt cx="505016" cy="584775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1482837" y="2636912"/>
              <a:ext cx="505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Прямоугольник 140"/>
            <p:cNvSpPr/>
            <p:nvPr/>
          </p:nvSpPr>
          <p:spPr>
            <a:xfrm>
              <a:off x="1567420" y="255619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987824" y="2564904"/>
            <a:ext cx="505016" cy="584775"/>
            <a:chOff x="1482837" y="2556193"/>
            <a:chExt cx="505016" cy="584775"/>
          </a:xfrm>
        </p:grpSpPr>
        <p:cxnSp>
          <p:nvCxnSpPr>
            <p:cNvPr id="143" name="Прямая соединительная линия 142"/>
            <p:cNvCxnSpPr/>
            <p:nvPr/>
          </p:nvCxnSpPr>
          <p:spPr>
            <a:xfrm>
              <a:off x="1482837" y="2636912"/>
              <a:ext cx="505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Прямоугольник 143"/>
            <p:cNvSpPr/>
            <p:nvPr/>
          </p:nvSpPr>
          <p:spPr>
            <a:xfrm>
              <a:off x="1567420" y="255619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4571040" y="2564904"/>
            <a:ext cx="505016" cy="584775"/>
            <a:chOff x="1482837" y="2556193"/>
            <a:chExt cx="505016" cy="584775"/>
          </a:xfrm>
        </p:grpSpPr>
        <p:cxnSp>
          <p:nvCxnSpPr>
            <p:cNvPr id="146" name="Прямая соединительная линия 145"/>
            <p:cNvCxnSpPr/>
            <p:nvPr/>
          </p:nvCxnSpPr>
          <p:spPr>
            <a:xfrm>
              <a:off x="1482837" y="2636912"/>
              <a:ext cx="505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Прямоугольник 146"/>
            <p:cNvSpPr/>
            <p:nvPr/>
          </p:nvSpPr>
          <p:spPr>
            <a:xfrm>
              <a:off x="1567420" y="255619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6084168" y="2564904"/>
            <a:ext cx="505016" cy="584775"/>
            <a:chOff x="1482837" y="2556193"/>
            <a:chExt cx="505016" cy="584775"/>
          </a:xfrm>
        </p:grpSpPr>
        <p:cxnSp>
          <p:nvCxnSpPr>
            <p:cNvPr id="149" name="Прямая соединительная линия 148"/>
            <p:cNvCxnSpPr/>
            <p:nvPr/>
          </p:nvCxnSpPr>
          <p:spPr>
            <a:xfrm>
              <a:off x="1482837" y="2636912"/>
              <a:ext cx="505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Прямоугольник 149"/>
            <p:cNvSpPr/>
            <p:nvPr/>
          </p:nvSpPr>
          <p:spPr>
            <a:xfrm>
              <a:off x="1567420" y="255619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7595376" y="2564904"/>
            <a:ext cx="505016" cy="584775"/>
            <a:chOff x="1482837" y="2556193"/>
            <a:chExt cx="505016" cy="584775"/>
          </a:xfrm>
        </p:grpSpPr>
        <p:cxnSp>
          <p:nvCxnSpPr>
            <p:cNvPr id="152" name="Прямая соединительная линия 151"/>
            <p:cNvCxnSpPr/>
            <p:nvPr/>
          </p:nvCxnSpPr>
          <p:spPr>
            <a:xfrm>
              <a:off x="1482837" y="2636912"/>
              <a:ext cx="505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Прямоугольник 152"/>
            <p:cNvSpPr/>
            <p:nvPr/>
          </p:nvSpPr>
          <p:spPr>
            <a:xfrm>
              <a:off x="1567420" y="255619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4" name="Прямоугольник 153"/>
          <p:cNvSpPr/>
          <p:nvPr/>
        </p:nvSpPr>
        <p:spPr>
          <a:xfrm>
            <a:off x="1975041" y="2340169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3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Прямоугольник 154"/>
              <p:cNvSpPr/>
              <p:nvPr/>
            </p:nvSpPr>
            <p:spPr>
              <a:xfrm>
                <a:off x="3439558" y="2052137"/>
                <a:ext cx="763351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0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4000" b="1" i="0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altLang="ru-RU" sz="4000" b="1" i="0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4000" dirty="0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5" name="Прямоугольник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558" y="2052137"/>
                <a:ext cx="763351" cy="978538"/>
              </a:xfrm>
              <a:prstGeom prst="rect">
                <a:avLst/>
              </a:prstGeom>
              <a:blipFill rotWithShape="0">
                <a:blip r:embed="rId6"/>
                <a:stretch>
                  <a:fillRect l="-21600" b="-8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Прямоугольник 155"/>
          <p:cNvSpPr/>
          <p:nvPr/>
        </p:nvSpPr>
        <p:spPr>
          <a:xfrm>
            <a:off x="8095721" y="2340169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=1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1927460" y="342486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3511636" y="327627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3200" dirty="0">
              <a:solidFill>
                <a:srgbClr val="000000"/>
              </a:solidFill>
            </a:endParaRPr>
          </a:p>
        </p:txBody>
      </p:sp>
      <p:grpSp>
        <p:nvGrpSpPr>
          <p:cNvPr id="159" name="Группа 158"/>
          <p:cNvGrpSpPr/>
          <p:nvPr/>
        </p:nvGrpSpPr>
        <p:grpSpPr>
          <a:xfrm>
            <a:off x="3419872" y="3348281"/>
            <a:ext cx="471578" cy="429654"/>
            <a:chOff x="3347864" y="3212976"/>
            <a:chExt cx="576064" cy="720080"/>
          </a:xfrm>
        </p:grpSpPr>
        <p:cxnSp>
          <p:nvCxnSpPr>
            <p:cNvPr id="160" name="Прямая соединительная линия 159"/>
            <p:cNvCxnSpPr/>
            <p:nvPr/>
          </p:nvCxnSpPr>
          <p:spPr>
            <a:xfrm>
              <a:off x="3347864" y="3420289"/>
              <a:ext cx="144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>
              <a:off x="3468083" y="3429000"/>
              <a:ext cx="23797" cy="5040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flipH="1">
              <a:off x="3491881" y="3212976"/>
              <a:ext cx="54532" cy="72008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>
              <a:off x="3550236" y="3212976"/>
              <a:ext cx="37369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Группа 163"/>
          <p:cNvGrpSpPr/>
          <p:nvPr/>
        </p:nvGrpSpPr>
        <p:grpSpPr>
          <a:xfrm>
            <a:off x="3419872" y="3780329"/>
            <a:ext cx="505016" cy="584775"/>
            <a:chOff x="1482837" y="2556193"/>
            <a:chExt cx="505016" cy="584775"/>
          </a:xfrm>
        </p:grpSpPr>
        <p:cxnSp>
          <p:nvCxnSpPr>
            <p:cNvPr id="165" name="Прямая соединительная линия 164"/>
            <p:cNvCxnSpPr/>
            <p:nvPr/>
          </p:nvCxnSpPr>
          <p:spPr>
            <a:xfrm>
              <a:off x="1482837" y="2636912"/>
              <a:ext cx="505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Прямоугольник 165"/>
            <p:cNvSpPr/>
            <p:nvPr/>
          </p:nvSpPr>
          <p:spPr>
            <a:xfrm>
              <a:off x="1567420" y="255619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7" name="Прямоугольник 166"/>
          <p:cNvSpPr/>
          <p:nvPr/>
        </p:nvSpPr>
        <p:spPr>
          <a:xfrm>
            <a:off x="4932040" y="327627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3200" dirty="0">
              <a:solidFill>
                <a:srgbClr val="000000"/>
              </a:solidFill>
            </a:endParaRPr>
          </a:p>
        </p:txBody>
      </p:sp>
      <p:grpSp>
        <p:nvGrpSpPr>
          <p:cNvPr id="168" name="Группа 167"/>
          <p:cNvGrpSpPr/>
          <p:nvPr/>
        </p:nvGrpSpPr>
        <p:grpSpPr>
          <a:xfrm>
            <a:off x="4820502" y="3348281"/>
            <a:ext cx="471578" cy="429654"/>
            <a:chOff x="3347864" y="3212976"/>
            <a:chExt cx="576064" cy="720080"/>
          </a:xfrm>
        </p:grpSpPr>
        <p:cxnSp>
          <p:nvCxnSpPr>
            <p:cNvPr id="169" name="Прямая соединительная линия 168"/>
            <p:cNvCxnSpPr/>
            <p:nvPr/>
          </p:nvCxnSpPr>
          <p:spPr>
            <a:xfrm>
              <a:off x="3347864" y="3420289"/>
              <a:ext cx="144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3468083" y="3429000"/>
              <a:ext cx="23797" cy="5040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 flipH="1">
              <a:off x="3491881" y="3212976"/>
              <a:ext cx="54532" cy="72008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3550236" y="3212976"/>
              <a:ext cx="37369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Группа 172"/>
          <p:cNvGrpSpPr/>
          <p:nvPr/>
        </p:nvGrpSpPr>
        <p:grpSpPr>
          <a:xfrm>
            <a:off x="4859072" y="3780329"/>
            <a:ext cx="505016" cy="584775"/>
            <a:chOff x="1482837" y="2556193"/>
            <a:chExt cx="505016" cy="584775"/>
          </a:xfrm>
        </p:grpSpPr>
        <p:cxnSp>
          <p:nvCxnSpPr>
            <p:cNvPr id="174" name="Прямая соединительная линия 173"/>
            <p:cNvCxnSpPr/>
            <p:nvPr/>
          </p:nvCxnSpPr>
          <p:spPr>
            <a:xfrm>
              <a:off x="1482837" y="2636912"/>
              <a:ext cx="505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Прямоугольник 174"/>
            <p:cNvSpPr/>
            <p:nvPr/>
          </p:nvSpPr>
          <p:spPr>
            <a:xfrm>
              <a:off x="1567420" y="255619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Прямоугольник 175"/>
              <p:cNvSpPr/>
              <p:nvPr/>
            </p:nvSpPr>
            <p:spPr>
              <a:xfrm>
                <a:off x="6240049" y="3240231"/>
                <a:ext cx="566181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ru-RU" sz="32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altLang="ru-RU" sz="3200" b="1" i="0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altLang="ru-RU" sz="3200" b="1" i="0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6" name="Прямоугольник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49" y="3240231"/>
                <a:ext cx="566181" cy="1014317"/>
              </a:xfrm>
              <a:prstGeom prst="rect">
                <a:avLst/>
              </a:prstGeom>
              <a:blipFill rotWithShape="0">
                <a:blip r:embed="rId7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Прямоугольник 176"/>
          <p:cNvSpPr/>
          <p:nvPr/>
        </p:nvSpPr>
        <p:spPr>
          <a:xfrm>
            <a:off x="7807689" y="345023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1927460" y="459037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Прямоугольник 178"/>
              <p:cNvSpPr/>
              <p:nvPr/>
            </p:nvSpPr>
            <p:spPr>
              <a:xfrm>
                <a:off x="2843808" y="4365954"/>
                <a:ext cx="1652567" cy="1079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800" b="1" i="1" dirty="0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b="1" i="1" dirty="0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ru-RU" sz="28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b="1" i="1" dirty="0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b="1" i="1" dirty="0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u-RU" sz="28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9" name="Прямоугольник 1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365954"/>
                <a:ext cx="1652567" cy="1079270"/>
              </a:xfrm>
              <a:prstGeom prst="rect">
                <a:avLst/>
              </a:prstGeom>
              <a:blipFill rotWithShape="0">
                <a:blip r:embed="rId8"/>
                <a:stretch>
                  <a:fillRect b="-1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Прямоугольник 179"/>
          <p:cNvSpPr/>
          <p:nvPr/>
        </p:nvSpPr>
        <p:spPr>
          <a:xfrm>
            <a:off x="4879788" y="458112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Прямоугольник 180"/>
              <p:cNvSpPr/>
              <p:nvPr/>
            </p:nvSpPr>
            <p:spPr>
              <a:xfrm>
                <a:off x="6319948" y="4581128"/>
                <a:ext cx="813235" cy="64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32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32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1" name="Прямоугольник 1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48" y="4581128"/>
                <a:ext cx="813235" cy="64286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>
            <a:off x="7807689" y="4893490"/>
            <a:ext cx="806339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>
            <a:off x="1765175" y="6083859"/>
            <a:ext cx="806339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Прямоугольник 182"/>
              <p:cNvSpPr/>
              <p:nvPr/>
            </p:nvSpPr>
            <p:spPr>
              <a:xfrm>
                <a:off x="3059027" y="5762229"/>
                <a:ext cx="813235" cy="64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32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32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3" name="Прямоугольник 1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027" y="5762229"/>
                <a:ext cx="813235" cy="64286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Прямоугольник 183"/>
          <p:cNvSpPr/>
          <p:nvPr/>
        </p:nvSpPr>
        <p:spPr>
          <a:xfrm>
            <a:off x="4879449" y="578540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Прямоугольник 184"/>
              <p:cNvSpPr/>
              <p:nvPr/>
            </p:nvSpPr>
            <p:spPr>
              <a:xfrm>
                <a:off x="6308360" y="5512028"/>
                <a:ext cx="734688" cy="998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b="1" i="1" dirty="0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b="1" i="1" dirty="0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u-RU" sz="28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5" name="Прямоугольник 1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360" y="5512028"/>
                <a:ext cx="734688" cy="998735"/>
              </a:xfrm>
              <a:prstGeom prst="rect">
                <a:avLst/>
              </a:prstGeom>
              <a:blipFill rotWithShape="0"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Прямоугольник 185"/>
          <p:cNvSpPr/>
          <p:nvPr/>
        </p:nvSpPr>
        <p:spPr>
          <a:xfrm>
            <a:off x="7927457" y="575295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0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100" grpId="0"/>
      <p:bldP spid="101" grpId="0"/>
      <p:bldP spid="102" grpId="0"/>
      <p:bldP spid="103" grpId="0"/>
      <p:bldP spid="104" grpId="0"/>
      <p:bldP spid="154" grpId="0"/>
      <p:bldP spid="155" grpId="0"/>
      <p:bldP spid="156" grpId="0"/>
      <p:bldP spid="157" grpId="0"/>
      <p:bldP spid="158" grpId="0"/>
      <p:bldP spid="167" grpId="0"/>
      <p:bldP spid="176" grpId="0"/>
      <p:bldP spid="177" grpId="0"/>
      <p:bldP spid="178" grpId="0"/>
      <p:bldP spid="179" grpId="0"/>
      <p:bldP spid="180" grpId="0"/>
      <p:bldP spid="181" grpId="0"/>
      <p:bldP spid="183" grpId="0"/>
      <p:bldP spid="184" grpId="0"/>
      <p:bldP spid="185" grpId="0"/>
      <p:bldP spid="1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6408836" cy="720725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Тригонометрическое уравнение</a:t>
            </a:r>
            <a:r>
              <a:rPr lang="en-US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858061" y="596007"/>
                <a:ext cx="50437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4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sint=a</a:t>
                </a:r>
                <a:r>
                  <a:rPr lang="ru-RU" altLang="ru-RU" sz="4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 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где  – 1</a:t>
                </a:r>
                <a14:m>
                  <m:oMath xmlns:m="http://schemas.openxmlformats.org/officeDocument/2006/math"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 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061" y="596007"/>
                <a:ext cx="5043753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5079" t="-18254" r="-3023" b="-42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ine 6"/>
          <p:cNvSpPr>
            <a:spLocks noChangeShapeType="1"/>
          </p:cNvSpPr>
          <p:nvPr/>
        </p:nvSpPr>
        <p:spPr bwMode="auto">
          <a:xfrm flipV="1">
            <a:off x="1475929" y="795489"/>
            <a:ext cx="0" cy="265013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628007" y="215696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1115566" y="65147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95536" y="1152124"/>
            <a:ext cx="2195139" cy="2204868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>
            <a:off x="202852" y="2235649"/>
            <a:ext cx="26038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4708" y="1412776"/>
            <a:ext cx="192956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8255" y="131212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1410569"/>
            <a:ext cx="2831653" cy="0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83568" y="1411287"/>
            <a:ext cx="73497" cy="7349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V="1">
            <a:off x="2194419" y="1411459"/>
            <a:ext cx="73325" cy="73325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055572" y="980728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aseline="-250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395536" y="980728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400" baseline="-25000" dirty="0"/>
          </a:p>
        </p:txBody>
      </p:sp>
      <p:sp>
        <p:nvSpPr>
          <p:cNvPr id="14" name="Дуга 13"/>
          <p:cNvSpPr/>
          <p:nvPr/>
        </p:nvSpPr>
        <p:spPr>
          <a:xfrm>
            <a:off x="424219" y="1147290"/>
            <a:ext cx="2160463" cy="2204868"/>
          </a:xfrm>
          <a:prstGeom prst="arc">
            <a:avLst>
              <a:gd name="adj1" fmla="val 1878546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3275856" y="1268760"/>
            <a:ext cx="4637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ru-RU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arcsin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98" name="Дуга 97"/>
          <p:cNvSpPr/>
          <p:nvPr/>
        </p:nvSpPr>
        <p:spPr>
          <a:xfrm>
            <a:off x="396052" y="1130090"/>
            <a:ext cx="2160463" cy="2204868"/>
          </a:xfrm>
          <a:prstGeom prst="arc">
            <a:avLst>
              <a:gd name="adj1" fmla="val 10685707"/>
              <a:gd name="adj2" fmla="val 1362074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285391" y="1692097"/>
            <a:ext cx="52709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П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  <a:p>
            <a:r>
              <a:rPr lang="en-US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 </a:t>
            </a:r>
            <a:r>
              <a:rPr lang="ru-RU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arcsin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6" y="1887215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endParaRPr lang="ru-RU" sz="24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522886" y="1887215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0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512009" y="3035282"/>
                <a:ext cx="6389806" cy="1318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arcsin a=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/>
                  <a:t>, где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sin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=а, а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[-1;1],          </a:t>
                </a:r>
              </a:p>
              <a:p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                         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𝝅</m:t>
                            </m:r>
                          </m:num>
                          <m:den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;</m:t>
                        </m:r>
                        <m:f>
                          <m:fPr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𝝅</m:t>
                            </m:r>
                          </m:num>
                          <m:den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009" y="3035282"/>
                <a:ext cx="6389806" cy="1318181"/>
              </a:xfrm>
              <a:prstGeom prst="rect">
                <a:avLst/>
              </a:prstGeom>
              <a:blipFill rotWithShape="0">
                <a:blip r:embed="rId3"/>
                <a:stretch>
                  <a:fillRect l="-2385" t="-6481" r="-1975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Прямоугольник 100"/>
          <p:cNvSpPr/>
          <p:nvPr/>
        </p:nvSpPr>
        <p:spPr>
          <a:xfrm>
            <a:off x="188903" y="4027480"/>
            <a:ext cx="4383097" cy="5847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ru-RU" sz="3200" b="1" dirty="0" err="1">
                <a:solidFill>
                  <a:srgbClr val="000000"/>
                </a:solidFill>
              </a:rPr>
              <a:t>a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rcsin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(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a)=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arcsin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 a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Прямоугольник 101"/>
              <p:cNvSpPr/>
              <p:nvPr/>
            </p:nvSpPr>
            <p:spPr>
              <a:xfrm>
                <a:off x="163162" y="4664140"/>
                <a:ext cx="8873334" cy="1619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Например: 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arcsin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</a:t>
                </a:r>
                <a:r>
                  <a:rPr lang="ru-RU" altLang="ru-RU" sz="3200" b="1" dirty="0" smtClean="0"/>
                  <a:t> </a:t>
                </a:r>
                <a:r>
                  <a:rPr lang="en-US" altLang="ru-RU" sz="3200" b="1" dirty="0" smtClean="0"/>
                  <a:t> 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arcsin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 </a:t>
                </a:r>
              </a:p>
              <a:p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 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arcsin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2" y="4664140"/>
                <a:ext cx="8873334" cy="1619098"/>
              </a:xfrm>
              <a:prstGeom prst="rect">
                <a:avLst/>
              </a:prstGeom>
              <a:blipFill rotWithShape="0">
                <a:blip r:embed="rId4"/>
                <a:stretch>
                  <a:fillRect l="-1787" b="-6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8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 animBg="1"/>
      <p:bldP spid="53" grpId="0"/>
      <p:bldP spid="54" grpId="0"/>
      <p:bldP spid="55" grpId="0" animBg="1"/>
      <p:bldP spid="70" grpId="0" animBg="1"/>
      <p:bldP spid="8" grpId="0"/>
      <p:bldP spid="13" grpId="0" animBg="1"/>
      <p:bldP spid="82" grpId="0" animBg="1"/>
      <p:bldP spid="95" grpId="0"/>
      <p:bldP spid="96" grpId="0"/>
      <p:bldP spid="14" grpId="0" animBg="1"/>
      <p:bldP spid="97" grpId="0"/>
      <p:bldP spid="98" grpId="0" animBg="1"/>
      <p:bldP spid="99" grpId="0"/>
      <p:bldP spid="16" grpId="0"/>
      <p:bldP spid="100" grpId="0"/>
      <p:bldP spid="17" grpId="0"/>
      <p:bldP spid="101" grpId="0" animBg="1"/>
      <p:bldP spid="1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6768876" cy="720725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Частные случаи уравнения </a:t>
            </a:r>
            <a:r>
              <a:rPr lang="en-US" altLang="ru-RU" sz="3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sint</a:t>
            </a:r>
            <a:r>
              <a:rPr lang="en-US" alt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=a</a:t>
            </a:r>
            <a:r>
              <a:rPr lang="en-US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 flipV="1">
            <a:off x="1118697" y="1917922"/>
            <a:ext cx="0" cy="20871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084355" y="30393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1128604" y="17661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408574" y="2431955"/>
            <a:ext cx="1422787" cy="1429093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 flipV="1">
            <a:off x="120542" y="3119613"/>
            <a:ext cx="227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5621" y="3131627"/>
            <a:ext cx="189090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023142" y="3067666"/>
            <a:ext cx="144016" cy="902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V="1">
            <a:off x="352545" y="3078253"/>
            <a:ext cx="104943" cy="9324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786620" y="2771636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aseline="-250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72742" y="2708920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baseline="-2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0328" y="878550"/>
            <a:ext cx="1858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</a:t>
            </a:r>
            <a:r>
              <a:rPr lang="en-US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sint</a:t>
            </a:r>
            <a:r>
              <a:rPr lang="en-US" alt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=0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 flipV="1">
            <a:off x="1755035" y="3078252"/>
            <a:ext cx="112329" cy="9324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496" y="4076619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t=0 +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595" y="4561964"/>
            <a:ext cx="2071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 flipV="1">
            <a:off x="3567850" y="1917922"/>
            <a:ext cx="0" cy="20871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4533508" y="30393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577757" y="17661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857727" y="2431955"/>
            <a:ext cx="1422787" cy="1429093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flipV="1">
            <a:off x="2569695" y="3119613"/>
            <a:ext cx="227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681093" y="2435675"/>
            <a:ext cx="189090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3499459" y="2390564"/>
            <a:ext cx="144016" cy="902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flipV="1">
            <a:off x="3521603" y="2405646"/>
            <a:ext cx="104943" cy="9324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789481" y="878550"/>
            <a:ext cx="1858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</a:t>
            </a:r>
            <a:r>
              <a:rPr lang="en-US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sint</a:t>
            </a:r>
            <a:r>
              <a:rPr lang="en-US" alt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=1</a:t>
            </a:r>
            <a:endParaRPr lang="ru-RU" sz="32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605981" y="4068135"/>
                <a:ext cx="2760692" cy="662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+2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Z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81" y="4068135"/>
                <a:ext cx="2760692" cy="662810"/>
              </a:xfrm>
              <a:prstGeom prst="rect">
                <a:avLst/>
              </a:prstGeom>
              <a:blipFill rotWithShape="0">
                <a:blip r:embed="rId2"/>
                <a:stretch>
                  <a:fillRect l="-4636" t="-4587" b="-22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ine 6"/>
          <p:cNvSpPr>
            <a:spLocks noChangeShapeType="1"/>
          </p:cNvSpPr>
          <p:nvPr/>
        </p:nvSpPr>
        <p:spPr bwMode="auto">
          <a:xfrm flipV="1">
            <a:off x="6373577" y="1912121"/>
            <a:ext cx="0" cy="20871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7339235" y="303359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6383484" y="176034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5663454" y="2426154"/>
            <a:ext cx="1422787" cy="1429093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 flipV="1">
            <a:off x="5375422" y="3113812"/>
            <a:ext cx="227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5468218" y="3866540"/>
            <a:ext cx="189090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6301569" y="3821429"/>
            <a:ext cx="144016" cy="902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 flipV="1">
            <a:off x="6303667" y="3824569"/>
            <a:ext cx="104943" cy="9324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5595208" y="872749"/>
                <a:ext cx="23679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3)</a:t>
                </a:r>
                <a:r>
                  <a:rPr lang="en-US" altLang="ru-RU" sz="3200" b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err="1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sint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08" y="872749"/>
                <a:ext cx="2367956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6959" t="-14583" r="-3608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5411708" y="4062334"/>
                <a:ext cx="3088218" cy="662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t=</a:t>
                </a:r>
                <a14:m>
                  <m:oMath xmlns:m="http://schemas.openxmlformats.org/officeDocument/2006/math"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+2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Z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08" y="4062334"/>
                <a:ext cx="3088218" cy="662810"/>
              </a:xfrm>
              <a:prstGeom prst="rect">
                <a:avLst/>
              </a:prstGeom>
              <a:blipFill rotWithShape="0">
                <a:blip r:embed="rId4"/>
                <a:stretch>
                  <a:fillRect l="-4348" t="-4587" b="-22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8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 animBg="1"/>
      <p:bldP spid="70" grpId="0" animBg="1"/>
      <p:bldP spid="13" grpId="0" animBg="1"/>
      <p:bldP spid="82" grpId="0" animBg="1"/>
      <p:bldP spid="95" grpId="0"/>
      <p:bldP spid="96" grpId="0"/>
      <p:bldP spid="6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 animBg="1"/>
      <p:bldP spid="39" grpId="0" animBg="1"/>
      <p:bldP spid="40" grpId="0" animBg="1"/>
      <p:bldP spid="43" grpId="0"/>
      <p:bldP spid="45" grpId="0"/>
      <p:bldP spid="47" grpId="0" animBg="1"/>
      <p:bldP spid="48" grpId="0"/>
      <p:bldP spid="49" grpId="0"/>
      <p:bldP spid="50" grpId="0" animBg="1"/>
      <p:bldP spid="51" grpId="0" animBg="1"/>
      <p:bldP spid="57" grpId="0" animBg="1"/>
      <p:bldP spid="58" grpId="0" animBg="1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6408836" cy="720725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Тригонометрическое уравнение</a:t>
            </a:r>
            <a:r>
              <a:rPr lang="en-US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858061" y="596007"/>
                <a:ext cx="52008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4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cost=a</a:t>
                </a:r>
                <a:r>
                  <a:rPr lang="ru-RU" altLang="ru-RU" sz="4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 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где  – 1</a:t>
                </a:r>
                <a14:m>
                  <m:oMath xmlns:m="http://schemas.openxmlformats.org/officeDocument/2006/math"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 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061" y="596007"/>
                <a:ext cx="5200847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4924" t="-18254" r="-2931" b="-42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ine 6"/>
          <p:cNvSpPr>
            <a:spLocks noChangeShapeType="1"/>
          </p:cNvSpPr>
          <p:nvPr/>
        </p:nvSpPr>
        <p:spPr bwMode="auto">
          <a:xfrm flipV="1">
            <a:off x="1475929" y="795489"/>
            <a:ext cx="0" cy="265013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628007" y="215696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1115566" y="65147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95536" y="1152124"/>
            <a:ext cx="2195139" cy="2204868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>
            <a:off x="202852" y="2235649"/>
            <a:ext cx="26038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07684" y="2148832"/>
            <a:ext cx="0" cy="17363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86783" y="188025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222287" y="886962"/>
            <a:ext cx="98599" cy="2574268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218422" y="2986515"/>
            <a:ext cx="73497" cy="7349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V="1">
            <a:off x="2194419" y="1411459"/>
            <a:ext cx="73325" cy="73325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154704" y="980728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aseline="-250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54099" y="2650805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400" baseline="-25000" dirty="0"/>
          </a:p>
        </p:txBody>
      </p:sp>
      <p:sp>
        <p:nvSpPr>
          <p:cNvPr id="14" name="Дуга 13"/>
          <p:cNvSpPr/>
          <p:nvPr/>
        </p:nvSpPr>
        <p:spPr>
          <a:xfrm>
            <a:off x="424543" y="1114358"/>
            <a:ext cx="2160463" cy="2204868"/>
          </a:xfrm>
          <a:prstGeom prst="arc">
            <a:avLst>
              <a:gd name="adj1" fmla="val 1878546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3275856" y="1268760"/>
            <a:ext cx="4963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ru-RU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arccos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98" name="Дуга 97"/>
          <p:cNvSpPr/>
          <p:nvPr/>
        </p:nvSpPr>
        <p:spPr>
          <a:xfrm>
            <a:off x="434078" y="1151815"/>
            <a:ext cx="2160463" cy="2204868"/>
          </a:xfrm>
          <a:prstGeom prst="arc">
            <a:avLst>
              <a:gd name="adj1" fmla="val 21549998"/>
              <a:gd name="adj2" fmla="val 271343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285391" y="1692097"/>
            <a:ext cx="5166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arccos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6" y="1887215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endParaRPr lang="ru-RU" sz="24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522886" y="1887215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0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422643" y="3136008"/>
                <a:ext cx="65790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arccos a=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/>
                  <a:t>, где </a:t>
                </a:r>
                <a:r>
                  <a:rPr lang="en-US" altLang="ru-RU" sz="3200" b="1" dirty="0" smtClean="0"/>
                  <a:t>co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s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=а, а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[-1;1],          </a:t>
                </a:r>
              </a:p>
              <a:p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                         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e>
                    </m:d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643" y="3136008"/>
                <a:ext cx="6579006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2315" t="-7910" r="-19630" b="-20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Прямоугольник 100"/>
          <p:cNvSpPr/>
          <p:nvPr/>
        </p:nvSpPr>
        <p:spPr>
          <a:xfrm>
            <a:off x="188903" y="4027480"/>
            <a:ext cx="4959161" cy="5847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ru-RU" sz="3200" b="1" dirty="0" err="1" smtClean="0">
                <a:solidFill>
                  <a:srgbClr val="000000"/>
                </a:solidFill>
              </a:rPr>
              <a:t>arccos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(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a)=</a:t>
            </a:r>
            <a:r>
              <a:rPr lang="ru-RU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П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arccos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 a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163162" y="4664140"/>
                <a:ext cx="8873334" cy="1619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Например: 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arccos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</a:t>
                </a:r>
                <a:r>
                  <a:rPr lang="ru-RU" altLang="ru-RU" sz="3200" b="1" dirty="0" smtClean="0"/>
                  <a:t> </a:t>
                </a:r>
                <a:r>
                  <a:rPr lang="en-US" altLang="ru-RU" sz="3200" b="1" dirty="0" smtClean="0"/>
                  <a:t> 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arc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co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 </a:t>
                </a:r>
              </a:p>
              <a:p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 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arc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2" y="4664140"/>
                <a:ext cx="8873334" cy="1619098"/>
              </a:xfrm>
              <a:prstGeom prst="rect">
                <a:avLst/>
              </a:prstGeom>
              <a:blipFill rotWithShape="0">
                <a:blip r:embed="rId4"/>
                <a:stretch>
                  <a:fillRect l="-1787" b="-8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3264159" y="2362585"/>
            <a:ext cx="5036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 ±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arccos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1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 animBg="1"/>
      <p:bldP spid="53" grpId="0"/>
      <p:bldP spid="54" grpId="0"/>
      <p:bldP spid="55" grpId="0" animBg="1"/>
      <p:bldP spid="70" grpId="0" animBg="1"/>
      <p:bldP spid="8" grpId="0"/>
      <p:bldP spid="13" grpId="0" animBg="1"/>
      <p:bldP spid="82" grpId="0" animBg="1"/>
      <p:bldP spid="95" grpId="0"/>
      <p:bldP spid="96" grpId="0"/>
      <p:bldP spid="14" grpId="0" animBg="1"/>
      <p:bldP spid="97" grpId="0"/>
      <p:bldP spid="98" grpId="0" animBg="1"/>
      <p:bldP spid="99" grpId="0"/>
      <p:bldP spid="16" grpId="0"/>
      <p:bldP spid="100" grpId="0"/>
      <p:bldP spid="17" grpId="0"/>
      <p:bldP spid="101" grpId="0" animBg="1"/>
      <p:bldP spid="102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7921004" cy="720725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Частные случаи уравнения </a:t>
            </a:r>
            <a:r>
              <a:rPr lang="en-US" alt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cost=a</a:t>
            </a:r>
            <a:r>
              <a:rPr lang="en-US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 flipV="1">
            <a:off x="1118697" y="1917922"/>
            <a:ext cx="0" cy="20871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084355" y="30393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1128604" y="17661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408574" y="2431955"/>
            <a:ext cx="1422787" cy="1429093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 flipV="1">
            <a:off x="120542" y="3119613"/>
            <a:ext cx="227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1134495" y="2118019"/>
            <a:ext cx="14060" cy="195668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045876" y="3074502"/>
            <a:ext cx="144016" cy="902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V="1">
            <a:off x="1082681" y="3781138"/>
            <a:ext cx="104943" cy="9324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073273" y="211119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aseline="-250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788582" y="3753662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baseline="-2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0328" y="878550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</a:t>
            </a:r>
            <a:r>
              <a:rPr lang="en-US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cost=0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 flipV="1">
            <a:off x="1052024" y="2373140"/>
            <a:ext cx="112329" cy="9324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5496" y="4076619"/>
                <a:ext cx="2560316" cy="662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+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Z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76619"/>
                <a:ext cx="2560316" cy="662810"/>
              </a:xfrm>
              <a:prstGeom prst="rect">
                <a:avLst/>
              </a:prstGeom>
              <a:blipFill rotWithShape="0">
                <a:blip r:embed="rId2"/>
                <a:stretch>
                  <a:fillRect l="-5238" t="-5556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6"/>
          <p:cNvSpPr>
            <a:spLocks noChangeShapeType="1"/>
          </p:cNvSpPr>
          <p:nvPr/>
        </p:nvSpPr>
        <p:spPr bwMode="auto">
          <a:xfrm flipV="1">
            <a:off x="3567850" y="1917922"/>
            <a:ext cx="0" cy="20871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4533508" y="30393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577757" y="17661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857727" y="2431955"/>
            <a:ext cx="1422787" cy="1429093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flipV="1">
            <a:off x="2569695" y="3119613"/>
            <a:ext cx="227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286972" y="2419763"/>
            <a:ext cx="58118" cy="154071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4211587" y="3068701"/>
            <a:ext cx="144016" cy="902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flipV="1">
            <a:off x="4251147" y="3071478"/>
            <a:ext cx="104943" cy="9324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789481" y="878550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</a:t>
            </a:r>
            <a:r>
              <a:rPr lang="en-US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cost=1</a:t>
            </a:r>
            <a:endParaRPr lang="ru-RU" sz="32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605981" y="4068135"/>
                <a:ext cx="27959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t=</a:t>
                </a:r>
                <a14:m>
                  <m:oMath xmlns:m="http://schemas.openxmlformats.org/officeDocument/2006/math">
                    <m:r>
                      <a:rPr lang="en-US" altLang="ru-RU" sz="28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+2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Z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81" y="4068135"/>
                <a:ext cx="279595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575" t="-18605" b="-40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ine 6"/>
          <p:cNvSpPr>
            <a:spLocks noChangeShapeType="1"/>
          </p:cNvSpPr>
          <p:nvPr/>
        </p:nvSpPr>
        <p:spPr bwMode="auto">
          <a:xfrm flipV="1">
            <a:off x="6373577" y="1912121"/>
            <a:ext cx="0" cy="20871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7339235" y="303359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6383484" y="176034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5663454" y="2426154"/>
            <a:ext cx="1422787" cy="1429093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 flipV="1">
            <a:off x="5375422" y="3113812"/>
            <a:ext cx="227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5647592" y="2258232"/>
            <a:ext cx="0" cy="155072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5569369" y="3066051"/>
            <a:ext cx="144016" cy="902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 flipV="1">
            <a:off x="5619185" y="3068960"/>
            <a:ext cx="104943" cy="9324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5595208" y="872749"/>
                <a:ext cx="24817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3)</a:t>
                </a:r>
                <a:r>
                  <a:rPr lang="en-US" altLang="ru-RU" sz="3200" b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cost=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08" y="872749"/>
                <a:ext cx="2481770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6634" t="-14583" r="-3440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рямоугольник 59"/>
          <p:cNvSpPr/>
          <p:nvPr/>
        </p:nvSpPr>
        <p:spPr>
          <a:xfrm>
            <a:off x="5411708" y="4062334"/>
            <a:ext cx="2882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</a:t>
            </a:r>
            <a:r>
              <a:rPr lang="ru-RU" alt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П 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+2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55776" y="4561964"/>
            <a:ext cx="2271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t=2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0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 animBg="1"/>
      <p:bldP spid="70" grpId="0" animBg="1"/>
      <p:bldP spid="13" grpId="0" animBg="1"/>
      <p:bldP spid="82" grpId="0" animBg="1"/>
      <p:bldP spid="95" grpId="0"/>
      <p:bldP spid="96" grpId="0"/>
      <p:bldP spid="6" grpId="0"/>
      <p:bldP spid="30" grpId="0" animBg="1"/>
      <p:bldP spid="31" grpId="0"/>
      <p:bldP spid="33" grpId="0" animBg="1"/>
      <p:bldP spid="34" grpId="0"/>
      <p:bldP spid="35" grpId="0"/>
      <p:bldP spid="36" grpId="0" animBg="1"/>
      <p:bldP spid="37" grpId="0" animBg="1"/>
      <p:bldP spid="39" grpId="0" animBg="1"/>
      <p:bldP spid="40" grpId="0" animBg="1"/>
      <p:bldP spid="43" grpId="0"/>
      <p:bldP spid="45" grpId="0"/>
      <p:bldP spid="47" grpId="0" animBg="1"/>
      <p:bldP spid="48" grpId="0"/>
      <p:bldP spid="49" grpId="0"/>
      <p:bldP spid="50" grpId="0" animBg="1"/>
      <p:bldP spid="51" grpId="0" animBg="1"/>
      <p:bldP spid="57" grpId="0" animBg="1"/>
      <p:bldP spid="58" grpId="0" animBg="1"/>
      <p:bldP spid="59" grpId="0"/>
      <p:bldP spid="6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40763" cy="576263"/>
          </a:xfrm>
        </p:spPr>
        <p:txBody>
          <a:bodyPr anchor="ctr"/>
          <a:lstStyle/>
          <a:p>
            <a:r>
              <a:rPr lang="ru-RU" altLang="ru-RU" sz="36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Теория: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33600"/>
            <a:ext cx="8642350" cy="574675"/>
          </a:xfrm>
        </p:spPr>
        <p:txBody>
          <a:bodyPr/>
          <a:lstStyle/>
          <a:p>
            <a:r>
              <a:rPr lang="ru-RU" altLang="ru-RU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тригонометрические формулы: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0825" y="1125538"/>
            <a:ext cx="86407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en-US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 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en-US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=1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 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основное тригонометрическое тождество</a:t>
            </a:r>
            <a:r>
              <a:rPr lang="en-US" alt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50825" y="2780928"/>
            <a:ext cx="8640763" cy="122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tg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= sin / cos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 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  </a:t>
            </a:r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</a:t>
            </a:r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tg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= cos / sin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tg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</a:t>
            </a:r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ctg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=1, </a:t>
            </a:r>
            <a:b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endParaRPr lang="en-US" alt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23850" y="3933825"/>
            <a:ext cx="8640763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Основное тригонометрическое тождество почленно разделим на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</a:t>
            </a:r>
            <a:r>
              <a:rPr lang="ru-RU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, 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или на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ru-RU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 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и получим следующие формулы:</a:t>
            </a:r>
            <a:b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1+</a:t>
            </a:r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</a:t>
            </a:r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tg</a:t>
            </a:r>
            <a:r>
              <a:rPr lang="ru-RU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= </a:t>
            </a:r>
            <a:r>
              <a:rPr lang="ru-RU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1</a:t>
            </a:r>
            <a:r>
              <a:rPr lang="en-US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/ sin</a:t>
            </a:r>
            <a:r>
              <a:rPr lang="ru-RU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1+</a:t>
            </a:r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tg</a:t>
            </a:r>
            <a:r>
              <a:rPr lang="ru-RU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= 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1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/ cos</a:t>
            </a:r>
            <a:r>
              <a:rPr lang="ru-RU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/>
            </a:r>
            <a:b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endParaRPr lang="en-US" alt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3077" grpId="0"/>
      <p:bldP spid="3078" grpId="0"/>
      <p:bldP spid="30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6408836" cy="720725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Тригонометрическое уравнение</a:t>
            </a:r>
            <a:r>
              <a:rPr lang="en-US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8061" y="596007"/>
            <a:ext cx="39376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tgt</a:t>
            </a:r>
            <a:r>
              <a:rPr lang="en-US" alt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=a</a:t>
            </a:r>
            <a:r>
              <a:rPr lang="ru-RU" altLang="ru-RU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где  а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R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 flipV="1">
            <a:off x="1475929" y="1210916"/>
            <a:ext cx="0" cy="284387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628007" y="257239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1115566" y="10669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95536" y="1567551"/>
            <a:ext cx="2195139" cy="2204868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>
            <a:off x="202852" y="2651076"/>
            <a:ext cx="26038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495939" y="1339223"/>
            <a:ext cx="132068" cy="144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84903" y="121484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524270" y="841589"/>
            <a:ext cx="122292" cy="3165781"/>
          </a:xfrm>
          <a:prstGeom prst="line">
            <a:avLst/>
          </a:prstGeom>
          <a:ln w="28575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54087" y="3427511"/>
            <a:ext cx="73497" cy="7349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V="1">
            <a:off x="2123728" y="1772816"/>
            <a:ext cx="73325" cy="73325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945095" y="1353919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aseline="-250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348636" y="3152556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400" baseline="-25000" dirty="0"/>
          </a:p>
        </p:txBody>
      </p:sp>
      <p:sp>
        <p:nvSpPr>
          <p:cNvPr id="14" name="Дуга 13"/>
          <p:cNvSpPr/>
          <p:nvPr/>
        </p:nvSpPr>
        <p:spPr>
          <a:xfrm>
            <a:off x="395697" y="1555314"/>
            <a:ext cx="2160463" cy="2204868"/>
          </a:xfrm>
          <a:prstGeom prst="arc">
            <a:avLst>
              <a:gd name="adj1" fmla="val 186367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Дуга 97"/>
          <p:cNvSpPr/>
          <p:nvPr/>
        </p:nvSpPr>
        <p:spPr>
          <a:xfrm>
            <a:off x="385064" y="1566983"/>
            <a:ext cx="2160463" cy="2204868"/>
          </a:xfrm>
          <a:prstGeom prst="arc">
            <a:avLst>
              <a:gd name="adj1" fmla="val 7790916"/>
              <a:gd name="adj2" fmla="val 1082955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6" y="230264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endParaRPr lang="ru-RU" sz="24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522886" y="2302642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0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403648" y="4149080"/>
                <a:ext cx="7740352" cy="829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arctg a=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/>
                  <a:t>, где </a:t>
                </a:r>
                <a:r>
                  <a:rPr lang="en-US" altLang="ru-RU" sz="3200" b="1" dirty="0" err="1" smtClean="0"/>
                  <a:t>tg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=а, 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R, 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𝝅</m:t>
                            </m:r>
                          </m:num>
                          <m:den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;</m:t>
                        </m:r>
                        <m:f>
                          <m:fPr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𝝅</m:t>
                            </m:r>
                          </m:num>
                          <m:den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149080"/>
                <a:ext cx="7740352" cy="829330"/>
              </a:xfrm>
              <a:prstGeom prst="rect">
                <a:avLst/>
              </a:prstGeom>
              <a:blipFill rotWithShape="0">
                <a:blip r:embed="rId2"/>
                <a:stretch>
                  <a:fillRect l="-1969" b="-13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Прямоугольник 100"/>
          <p:cNvSpPr/>
          <p:nvPr/>
        </p:nvSpPr>
        <p:spPr>
          <a:xfrm>
            <a:off x="188903" y="4932457"/>
            <a:ext cx="4095065" cy="5847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ru-RU" sz="3200" b="1" dirty="0" err="1" smtClean="0">
                <a:solidFill>
                  <a:srgbClr val="000000"/>
                </a:solidFill>
              </a:rPr>
              <a:t>arctg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(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a)=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arctg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 a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0" y="5348810"/>
                <a:ext cx="8873334" cy="1536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Например: 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arctg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</a:t>
                </a:r>
                <a:r>
                  <a:rPr lang="ru-RU" altLang="ru-RU" sz="3200" b="1" dirty="0" smtClean="0"/>
                  <a:t> </a:t>
                </a:r>
                <a:r>
                  <a:rPr lang="en-US" altLang="ru-RU" sz="3200" b="1" dirty="0" smtClean="0"/>
                  <a:t> 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arc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tg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 </a:t>
                </a:r>
              </a:p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                   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arctg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arctg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48810"/>
                <a:ext cx="8873334" cy="1536574"/>
              </a:xfrm>
              <a:prstGeom prst="rect">
                <a:avLst/>
              </a:prstGeom>
              <a:blipFill rotWithShape="0">
                <a:blip r:embed="rId3"/>
                <a:stretch>
                  <a:fillRect l="-1717" b="-7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H="1">
            <a:off x="525761" y="785287"/>
            <a:ext cx="2564511" cy="2985996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403648" y="1497850"/>
            <a:ext cx="130950" cy="1309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403648" y="3717032"/>
            <a:ext cx="130950" cy="1309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846414" y="1301757"/>
            <a:ext cx="4530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arctg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79912" y="1836113"/>
            <a:ext cx="3829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+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79912" y="2340169"/>
            <a:ext cx="4884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+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arctg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79912" y="2955244"/>
            <a:ext cx="4150495" cy="5847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arctg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 animBg="1"/>
      <p:bldP spid="70" grpId="0" animBg="1"/>
      <p:bldP spid="8" grpId="0"/>
      <p:bldP spid="13" grpId="0" animBg="1"/>
      <p:bldP spid="82" grpId="0" animBg="1"/>
      <p:bldP spid="95" grpId="0"/>
      <p:bldP spid="96" grpId="0"/>
      <p:bldP spid="14" grpId="0" animBg="1"/>
      <p:bldP spid="98" grpId="0" animBg="1"/>
      <p:bldP spid="16" grpId="0"/>
      <p:bldP spid="100" grpId="0"/>
      <p:bldP spid="17" grpId="0"/>
      <p:bldP spid="101" grpId="0" animBg="1"/>
      <p:bldP spid="102" grpId="0"/>
      <p:bldP spid="20" grpId="0" animBg="1"/>
      <p:bldP spid="37" grpId="0" animBg="1"/>
      <p:bldP spid="38" grpId="0"/>
      <p:bldP spid="39" grpId="0"/>
      <p:bldP spid="40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6408836" cy="720725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Тригонометрическое уравнение</a:t>
            </a:r>
            <a:r>
              <a:rPr lang="en-US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4586" y="596007"/>
            <a:ext cx="4251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ctgt</a:t>
            </a:r>
            <a:r>
              <a:rPr lang="en-US" alt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=a</a:t>
            </a:r>
            <a:r>
              <a:rPr lang="ru-RU" altLang="ru-RU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где  а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R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 flipV="1">
            <a:off x="1475929" y="1210916"/>
            <a:ext cx="0" cy="284387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628007" y="257239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1115566" y="10669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95536" y="1567551"/>
            <a:ext cx="2195139" cy="2204868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>
            <a:off x="202852" y="2651076"/>
            <a:ext cx="26038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411760" y="1492349"/>
            <a:ext cx="0" cy="13645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45631" y="113461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79388" y="1567551"/>
            <a:ext cx="3600400" cy="0"/>
          </a:xfrm>
          <a:prstGeom prst="line">
            <a:avLst/>
          </a:prstGeom>
          <a:ln w="28575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54087" y="3427511"/>
            <a:ext cx="73497" cy="7349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V="1">
            <a:off x="2123728" y="1772816"/>
            <a:ext cx="73325" cy="73325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282275" y="1585770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aseline="-250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348636" y="3152556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400" baseline="-25000" dirty="0"/>
          </a:p>
        </p:txBody>
      </p:sp>
      <p:sp>
        <p:nvSpPr>
          <p:cNvPr id="14" name="Дуга 13"/>
          <p:cNvSpPr/>
          <p:nvPr/>
        </p:nvSpPr>
        <p:spPr>
          <a:xfrm>
            <a:off x="409347" y="1548063"/>
            <a:ext cx="2160463" cy="2204868"/>
          </a:xfrm>
          <a:prstGeom prst="arc">
            <a:avLst>
              <a:gd name="adj1" fmla="val 186367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206454" y="1301757"/>
            <a:ext cx="4758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arcctg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98" name="Дуга 97"/>
          <p:cNvSpPr/>
          <p:nvPr/>
        </p:nvSpPr>
        <p:spPr>
          <a:xfrm>
            <a:off x="407412" y="1570456"/>
            <a:ext cx="2160463" cy="2204868"/>
          </a:xfrm>
          <a:prstGeom prst="arc">
            <a:avLst>
              <a:gd name="adj1" fmla="val 7790916"/>
              <a:gd name="adj2" fmla="val 1089060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6" y="230264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endParaRPr lang="ru-RU" sz="24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522886" y="2302642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0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475656" y="4058067"/>
                <a:ext cx="742352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arcctg a=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/>
                  <a:t>, где </a:t>
                </a:r>
                <a:r>
                  <a:rPr lang="en-US" altLang="ru-RU" sz="3200" b="1" dirty="0" err="1" smtClean="0"/>
                  <a:t>ctg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=а, 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R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, 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e>
                    </m:d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058067"/>
                <a:ext cx="7423528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053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Прямоугольник 100"/>
          <p:cNvSpPr/>
          <p:nvPr/>
        </p:nvSpPr>
        <p:spPr>
          <a:xfrm>
            <a:off x="304001" y="4788021"/>
            <a:ext cx="4959161" cy="5847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ru-RU" sz="3200" b="1" dirty="0" err="1" smtClean="0">
                <a:solidFill>
                  <a:srgbClr val="000000"/>
                </a:solidFill>
              </a:rPr>
              <a:t>arcctg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(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a)=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arcctg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 a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35496" y="5264550"/>
                <a:ext cx="8873334" cy="1593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Например: 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arcctg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</a:t>
                </a:r>
                <a:r>
                  <a:rPr lang="ru-RU" altLang="ru-RU" sz="3200" b="1" dirty="0" smtClean="0"/>
                  <a:t> </a:t>
                </a:r>
                <a:r>
                  <a:rPr lang="en-US" altLang="ru-RU" sz="3200" b="1" dirty="0" smtClean="0"/>
                  <a:t> 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arc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ctg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 </a:t>
                </a:r>
              </a:p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 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arcctg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arcctg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264550"/>
                <a:ext cx="8873334" cy="1593450"/>
              </a:xfrm>
              <a:prstGeom prst="rect">
                <a:avLst/>
              </a:prstGeom>
              <a:blipFill rotWithShape="0">
                <a:blip r:embed="rId3"/>
                <a:stretch>
                  <a:fillRect l="-1787" b="-9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H="1">
            <a:off x="358213" y="954342"/>
            <a:ext cx="2564511" cy="2985996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529837" y="2575730"/>
            <a:ext cx="130950" cy="1309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23306" y="2585022"/>
            <a:ext cx="130950" cy="1309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139952" y="1836113"/>
            <a:ext cx="3829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+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39952" y="2340169"/>
            <a:ext cx="5112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+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arcctg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39952" y="2955244"/>
            <a:ext cx="4530407" cy="5847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arcctg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5" grpId="0" animBg="1"/>
      <p:bldP spid="70" grpId="0" animBg="1"/>
      <p:bldP spid="8" grpId="0"/>
      <p:bldP spid="13" grpId="0" animBg="1"/>
      <p:bldP spid="82" grpId="0" animBg="1"/>
      <p:bldP spid="95" grpId="0"/>
      <p:bldP spid="96" grpId="0"/>
      <p:bldP spid="14" grpId="0" animBg="1"/>
      <p:bldP spid="97" grpId="0"/>
      <p:bldP spid="98" grpId="0" animBg="1"/>
      <p:bldP spid="16" grpId="0"/>
      <p:bldP spid="100" grpId="0"/>
      <p:bldP spid="17" grpId="0"/>
      <p:bldP spid="101" grpId="0" animBg="1"/>
      <p:bldP spid="102" grpId="0"/>
      <p:bldP spid="20" grpId="0" animBg="1"/>
      <p:bldP spid="37" grpId="0" animBg="1"/>
      <p:bldP spid="31" grpId="0"/>
      <p:bldP spid="32" grpId="0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564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Тригонометрические уравнения, сводящиеся к квадратным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591" y="900009"/>
            <a:ext cx="3730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 2sin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x+3cosx=0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388" y="2628201"/>
            <a:ext cx="4510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  <a:latin typeface="+mn-lt"/>
              </a:rPr>
              <a:t>Пусть</a:t>
            </a:r>
            <a:r>
              <a:rPr lang="ru-RU" altLang="ru-RU" sz="3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latin typeface="+mn-lt"/>
              </a:rPr>
              <a:t>cosx</a:t>
            </a:r>
            <a:r>
              <a:rPr lang="en-US" altLang="ru-RU" sz="3200" b="1" dirty="0" smtClean="0">
                <a:solidFill>
                  <a:srgbClr val="000000"/>
                </a:solidFill>
                <a:latin typeface="+mn-lt"/>
              </a:rPr>
              <a:t>=t</a:t>
            </a:r>
            <a:r>
              <a:rPr lang="ru-RU" altLang="ru-RU" sz="3200" b="1" dirty="0" smtClean="0">
                <a:latin typeface="+mn-lt"/>
              </a:rPr>
              <a:t>, </a:t>
            </a:r>
            <a:r>
              <a:rPr lang="ru-RU" altLang="ru-RU" sz="3200" b="1" dirty="0" smtClean="0">
                <a:solidFill>
                  <a:srgbClr val="0000CC"/>
                </a:solidFill>
                <a:latin typeface="+mn-lt"/>
              </a:rPr>
              <a:t>тогда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48759" y="6100970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21591" y="4005064"/>
                <a:ext cx="3228320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32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𝒃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𝟓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0000"/>
                    </a:solidFill>
                  </a:rPr>
                  <a:t>=2</a:t>
                </a:r>
                <a:endParaRPr 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4005064"/>
                <a:ext cx="3228320" cy="884473"/>
              </a:xfrm>
              <a:prstGeom prst="rect">
                <a:avLst/>
              </a:prstGeom>
              <a:blipFill rotWithShape="0">
                <a:blip r:embed="rId2"/>
                <a:stretch>
                  <a:fillRect l="-5094" r="-3962" b="-19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683568" y="1332057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2(1-cos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x)+3cosx=0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3568" y="1764105"/>
            <a:ext cx="4062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2-2cos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x+3cosx=0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3568" y="2196153"/>
            <a:ext cx="4062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-2cos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x+3cosx+2=0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5576" y="3056385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-2t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+3t+2=0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9512" y="3492297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D=b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-4ac=9+16=25</a:t>
            </a:r>
            <a:endParaRPr lang="ru-RU" sz="3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59549" y="4767475"/>
                <a:ext cx="4486549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32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𝒃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𝟓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endParaRPr 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49" y="4767475"/>
                <a:ext cx="4486549" cy="884473"/>
              </a:xfrm>
              <a:prstGeom prst="rect">
                <a:avLst/>
              </a:prstGeom>
              <a:blipFill rotWithShape="0">
                <a:blip r:embed="rId3"/>
                <a:stretch>
                  <a:fillRect l="-3668" b="-19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5364088" y="85111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При</a:t>
            </a:r>
            <a:r>
              <a:rPr lang="en-US" altLang="ru-RU" sz="3200" b="1" dirty="0" smtClean="0">
                <a:solidFill>
                  <a:srgbClr val="0000CC"/>
                </a:solidFill>
              </a:rPr>
              <a:t> t=2,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cosx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=2</a:t>
            </a:r>
            <a:r>
              <a:rPr lang="ru-RU" altLang="ru-RU" sz="3200" b="1" dirty="0" smtClean="0">
                <a:solidFill>
                  <a:srgbClr val="0000CC"/>
                </a:solidFill>
              </a:rPr>
              <a:t> 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64088" y="1404065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</a:rPr>
              <a:t>Нет корней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5364088" y="2021367"/>
                <a:ext cx="2736304" cy="1510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, </a:t>
                </a:r>
                <a:endParaRPr lang="ru-RU" altLang="ru-RU" sz="3200" b="1" dirty="0" smtClean="0">
                  <a:solidFill>
                    <a:srgbClr val="0000CC"/>
                  </a:solidFill>
                </a:endParaRPr>
              </a:p>
              <a:p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cosx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 </a:t>
                </a:r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021367"/>
                <a:ext cx="2736304" cy="1510285"/>
              </a:xfrm>
              <a:prstGeom prst="rect">
                <a:avLst/>
              </a:prstGeom>
              <a:blipFill rotWithShape="0">
                <a:blip r:embed="rId4"/>
                <a:stretch>
                  <a:fillRect l="-5791"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4690346" y="3398130"/>
                <a:ext cx="4418158" cy="1321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x=±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l-GR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2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</a:p>
              <a:p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                         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Z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46" y="3398130"/>
                <a:ext cx="4418158" cy="1321772"/>
              </a:xfrm>
              <a:prstGeom prst="rect">
                <a:avLst/>
              </a:prstGeom>
              <a:blipFill rotWithShape="0">
                <a:blip r:embed="rId5"/>
                <a:stretch>
                  <a:fillRect l="-3448" r="-3034" b="-17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5393837" y="4424409"/>
                <a:ext cx="3642659" cy="896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x=±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2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Z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837" y="4424409"/>
                <a:ext cx="3642659" cy="896656"/>
              </a:xfrm>
              <a:prstGeom prst="rect">
                <a:avLst/>
              </a:prstGeom>
              <a:blipFill rotWithShape="0">
                <a:blip r:embed="rId6"/>
                <a:stretch>
                  <a:fillRect l="-4355" r="-1340" b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1547664" y="5894023"/>
                <a:ext cx="4418158" cy="896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2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Z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894023"/>
                <a:ext cx="4418158" cy="896656"/>
              </a:xfrm>
              <a:prstGeom prst="rect">
                <a:avLst/>
              </a:prstGeom>
              <a:blipFill rotWithShape="0">
                <a:blip r:embed="rId7"/>
                <a:stretch>
                  <a:fillRect l="-3586" b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56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02" grpId="0"/>
      <p:bldP spid="31" grpId="0"/>
      <p:bldP spid="30" grpId="0"/>
      <p:bldP spid="34" grpId="0"/>
      <p:bldP spid="35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Тригонометрические уравнения, сводящиеся к квадратным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3747244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б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tg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𝟐𝐜𝐭𝐠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+1=0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3747244" cy="746808"/>
              </a:xfrm>
              <a:prstGeom prst="rect">
                <a:avLst/>
              </a:prstGeom>
              <a:blipFill rotWithShape="0">
                <a:blip r:embed="rId2"/>
                <a:stretch>
                  <a:fillRect l="-4228" t="-5738" r="-4390" b="-16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2737907" y="6226761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8921" y="4446822"/>
            <a:ext cx="107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1;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8588" y="3862611"/>
            <a:ext cx="2694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2=0</a:t>
            </a:r>
            <a:endParaRPr lang="ru-RU" sz="3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323698" y="4447386"/>
                <a:ext cx="13500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32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98" y="4447386"/>
                <a:ext cx="135005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1712" t="-15789" b="-4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139952" y="332656"/>
                <a:ext cx="4968552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ООУ: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</m:oMath>
                </a14:m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;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 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+П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32656"/>
                <a:ext cx="4968552" cy="872868"/>
              </a:xfrm>
              <a:prstGeom prst="rect">
                <a:avLst/>
              </a:prstGeom>
              <a:blipFill rotWithShape="1">
                <a:blip r:embed="rId4"/>
                <a:stretch>
                  <a:fillRect l="-3067" r="-1472" b="-18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176573" y="1188041"/>
                <a:ext cx="41030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;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r>
                      <m:rPr>
                        <m:nor/>
                      </m:rPr>
                      <a:rPr lang="ru-RU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+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573" y="1188041"/>
                <a:ext cx="4103048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9792" r="-594" b="-4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932040" y="1556792"/>
                <a:ext cx="46085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altLang="ru-RU" sz="28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Объединяя получим</m:t>
                    </m:r>
                  </m:oMath>
                </a14:m>
                <a:r>
                  <a:rPr lang="ru-RU" altLang="ru-RU" sz="2800" dirty="0" smtClean="0">
                    <a:solidFill>
                      <a:srgbClr val="000000"/>
                    </a:solidFill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556792"/>
                <a:ext cx="4608512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5935504" y="2105701"/>
            <a:ext cx="0" cy="14358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637114" y="27388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5654672" y="18448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467976" y="2389378"/>
            <a:ext cx="937901" cy="942058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5146205" y="2893434"/>
            <a:ext cx="1581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136211" y="2566674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6342389" y="2842761"/>
            <a:ext cx="121288" cy="1013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406375" y="2851847"/>
            <a:ext cx="121288" cy="1013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367790" y="258964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0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6774496" y="2192076"/>
                <a:ext cx="25500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Z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496" y="2192076"/>
                <a:ext cx="2550032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9792" b="-40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79511" y="1556792"/>
                <a:ext cx="4134538" cy="1095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Умножим обе части на </a:t>
                </a:r>
                <a:r>
                  <a:rPr lang="en-US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1556792"/>
                <a:ext cx="4134538" cy="1095749"/>
              </a:xfrm>
              <a:prstGeom prst="rect">
                <a:avLst/>
              </a:prstGeom>
              <a:blipFill rotWithShape="1">
                <a:blip r:embed="rId8"/>
                <a:stretch>
                  <a:fillRect l="-3093" t="-6111" b="-9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75007" y="2564904"/>
                <a:ext cx="3217869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tg</a:t>
                </a:r>
                <a:r>
                  <a:rPr lang="ru-RU" altLang="ru-RU" sz="32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𝐭𝐠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=0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07" y="2564904"/>
                <a:ext cx="3217869" cy="746808"/>
              </a:xfrm>
              <a:prstGeom prst="rect">
                <a:avLst/>
              </a:prstGeom>
              <a:blipFill rotWithShape="1">
                <a:blip r:embed="rId9"/>
                <a:stretch>
                  <a:fillRect l="-5114" t="-4918" r="-4924" b="-16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07504" y="3197347"/>
                <a:ext cx="4134538" cy="664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8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Пусть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ru-RU" altLang="ru-RU" sz="28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𝐭</m:t>
                    </m:r>
                    <m:r>
                      <a:rPr lang="ru-RU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ru-RU" altLang="ru-RU" sz="2800" b="1" i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тогда</m:t>
                    </m:r>
                  </m:oMath>
                </a14:m>
                <a:endParaRPr lang="ru-RU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97347"/>
                <a:ext cx="4134538" cy="664862"/>
              </a:xfrm>
              <a:prstGeom prst="rect">
                <a:avLst/>
              </a:prstGeom>
              <a:blipFill rotWithShape="0">
                <a:blip r:embed="rId10"/>
                <a:stretch>
                  <a:fillRect l="-3245" t="-3636" b="-1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-36512" y="5032161"/>
                <a:ext cx="3312368" cy="744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l-GR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𝐱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032161"/>
                <a:ext cx="3312368" cy="744435"/>
              </a:xfrm>
              <a:prstGeom prst="rect">
                <a:avLst/>
              </a:prstGeom>
              <a:blipFill rotWithShape="0">
                <a:blip r:embed="rId11"/>
                <a:stretch>
                  <a:fillRect l="-4604" t="-4878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-36512" y="5796042"/>
                <a:ext cx="2880320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𝐱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796042"/>
                <a:ext cx="2880320" cy="872868"/>
              </a:xfrm>
              <a:prstGeom prst="rect">
                <a:avLst/>
              </a:prstGeom>
              <a:blipFill rotWithShape="1">
                <a:blip r:embed="rId12"/>
                <a:stretch>
                  <a:fillRect r="-3594" b="-19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851920" y="3356992"/>
                <a:ext cx="4896544" cy="744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ru-RU" altLang="ru-RU" sz="32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ООУ</a:t>
                </a:r>
                <a:endParaRPr lang="ru-RU" altLang="ru-RU" sz="3200" b="1" dirty="0" smtClean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56992"/>
                <a:ext cx="4896544" cy="744435"/>
              </a:xfrm>
              <a:prstGeom prst="rect">
                <a:avLst/>
              </a:prstGeom>
              <a:blipFill rotWithShape="1">
                <a:blip r:embed="rId13"/>
                <a:stretch>
                  <a:fillRect t="-5738" b="-21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722015" y="3933056"/>
                <a:ext cx="4176464" cy="744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l-GR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𝐱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15" y="3933056"/>
                <a:ext cx="4176464" cy="744435"/>
              </a:xfrm>
              <a:prstGeom prst="rect">
                <a:avLst/>
              </a:prstGeom>
              <a:blipFill rotWithShape="1">
                <a:blip r:embed="rId14"/>
                <a:stretch>
                  <a:fillRect l="-3796" t="-491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722014" y="4509120"/>
                <a:ext cx="5314481" cy="744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𝐱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e>
                    </m:d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m:rPr>
                        <m:nor/>
                      </m:rPr>
                      <a:rPr lang="ru-RU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  <a:sym typeface="Symbol"/>
                      </a:rPr>
                      <m:t>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sym typeface="Symbol"/>
                      </a:rPr>
                      <m:t>Z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14" y="4509120"/>
                <a:ext cx="5314481" cy="744435"/>
              </a:xfrm>
              <a:prstGeom prst="rect">
                <a:avLst/>
              </a:prstGeom>
              <a:blipFill rotWithShape="1">
                <a:blip r:embed="rId15"/>
                <a:stretch>
                  <a:fillRect t="-491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707904" y="5204845"/>
                <a:ext cx="5314481" cy="744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𝐱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m:rPr>
                        <m:nor/>
                      </m:rPr>
                      <a:rPr lang="ru-RU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  <a:sym typeface="Symbol"/>
                      </a:rPr>
                      <m:t>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sym typeface="Symbol"/>
                      </a:rPr>
                      <m:t>Z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204845"/>
                <a:ext cx="5314481" cy="744435"/>
              </a:xfrm>
              <a:prstGeom prst="rect">
                <a:avLst/>
              </a:prstGeom>
              <a:blipFill rotWithShape="1">
                <a:blip r:embed="rId16"/>
                <a:stretch>
                  <a:fillRect t="-491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3707904" y="5805264"/>
                <a:ext cx="531448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m:rPr>
                        <m:nor/>
                      </m:rP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2</m:t>
                    </m:r>
                    <m:r>
                      <m:rPr>
                        <m:nor/>
                      </m:rPr>
                      <a:rPr lang="ru-RU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,</m:t>
                    </m:r>
                    <m:r>
                      <m:rPr>
                        <m:nor/>
                      </m:rPr>
                      <a:rPr lang="ru-RU" altLang="ru-RU" sz="3200" b="1" i="0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sym typeface="Symbol"/>
                      </a:rPr>
                      <m:t>ООУ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805264"/>
                <a:ext cx="5314481" cy="584775"/>
              </a:xfrm>
              <a:prstGeom prst="rect">
                <a:avLst/>
              </a:prstGeom>
              <a:blipFill rotWithShape="0">
                <a:blip r:embed="rId1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004320" y="6212957"/>
                <a:ext cx="1650352" cy="662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8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ru-RU" sz="28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altLang="ru-RU" sz="28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2800" b="1" dirty="0" smtClean="0">
                    <a:solidFill>
                      <a:srgbClr val="000000"/>
                    </a:solidFill>
                  </a:rPr>
                  <a:t> +</a:t>
                </a:r>
                <a:r>
                  <a:rPr lang="ru-RU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endParaRPr lang="ru-RU" altLang="ru-RU" sz="2800" b="1" dirty="0" smtClean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20" y="6212957"/>
                <a:ext cx="1650352" cy="662810"/>
              </a:xfrm>
              <a:prstGeom prst="rect">
                <a:avLst/>
              </a:prstGeom>
              <a:blipFill rotWithShape="1">
                <a:blip r:embed="rId18"/>
                <a:stretch>
                  <a:fillRect t="-3670" b="-21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436097" y="6228601"/>
                <a:ext cx="37079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altLang="ru-RU" sz="28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𝟐</m:t>
                      </m:r>
                      <m:r>
                        <a:rPr lang="en-US" altLang="ru-RU" sz="2800" b="1" i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𝐚𝐫𝐜𝐭𝐠</m:t>
                      </m:r>
                      <m:r>
                        <a:rPr lang="ru-RU" altLang="ru-RU" sz="2800" b="1" i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𝟐</m:t>
                      </m:r>
                      <m:r>
                        <a:rPr lang="en-US" altLang="ru-RU" sz="2800" b="1" i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ru-RU" sz="2800" b="1" i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ru-RU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ru-RU" sz="28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ru-RU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  <a:sym typeface="Symbol"/>
                        </a:rPr>
                        <m:t></m:t>
                      </m:r>
                      <m:r>
                        <m:rPr>
                          <m:nor/>
                        </m:rPr>
                        <a:rPr lang="en-US" altLang="ru-RU" sz="28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sym typeface="Symbol"/>
                        </a:rPr>
                        <m:t>Z</m:t>
                      </m:r>
                    </m:oMath>
                  </m:oMathPara>
                </a14:m>
                <a:endParaRPr lang="ru-RU" altLang="ru-RU" sz="28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7" y="6228601"/>
                <a:ext cx="3707904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0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31" grpId="0"/>
      <p:bldP spid="36" grpId="0"/>
      <p:bldP spid="40" grpId="0"/>
      <p:bldP spid="41" grpId="0"/>
      <p:bldP spid="20" grpId="0"/>
      <p:bldP spid="21" grpId="0"/>
      <p:bldP spid="22" grpId="0" animBg="1"/>
      <p:bldP spid="23" grpId="0"/>
      <p:bldP spid="24" grpId="0"/>
      <p:bldP spid="25" grpId="0" animBg="1"/>
      <p:bldP spid="26" grpId="0" animBg="1"/>
      <p:bldP spid="48" grpId="0"/>
      <p:bldP spid="50" grpId="0" animBg="1"/>
      <p:bldP spid="52" grpId="0" animBg="1"/>
      <p:bldP spid="53" grpId="0"/>
      <p:bldP spid="54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39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Однородные тригонометрические уравнения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4189160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4189160" cy="631198"/>
              </a:xfrm>
              <a:prstGeom prst="rect">
                <a:avLst/>
              </a:prstGeom>
              <a:blipFill rotWithShape="1">
                <a:blip r:embed="rId2"/>
                <a:stretch>
                  <a:fillRect l="-3779" t="-7767" b="-36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683568" y="4606808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79532" y="1916832"/>
                <a:ext cx="2279598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tg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ru-RU" sz="32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32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=0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32" y="1916832"/>
                <a:ext cx="2279598" cy="631198"/>
              </a:xfrm>
              <a:prstGeom prst="rect">
                <a:avLst/>
              </a:prstGeom>
              <a:blipFill rotWithShape="1">
                <a:blip r:embed="rId3"/>
                <a:stretch>
                  <a:fillRect l="-6952" t="-6731" r="-8021" b="-36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08286" y="3697789"/>
                <a:ext cx="3459658" cy="875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86" y="3697789"/>
                <a:ext cx="3459658" cy="875240"/>
              </a:xfrm>
              <a:prstGeom prst="rect">
                <a:avLst/>
              </a:prstGeom>
              <a:blipFill rotWithShape="1">
                <a:blip r:embed="rId4"/>
                <a:stretch>
                  <a:fillRect r="-1940" b="-18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683568" y="3061749"/>
                <a:ext cx="4896544" cy="631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arctg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ru-RU" sz="32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ru-RU" sz="32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32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) 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61749"/>
                <a:ext cx="4896544" cy="631198"/>
              </a:xfrm>
              <a:prstGeom prst="rect">
                <a:avLst/>
              </a:prstGeom>
              <a:blipFill rotWithShape="1">
                <a:blip r:embed="rId5"/>
                <a:stretch>
                  <a:fillRect t="-11538" r="-249" b="-3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68556" y="1412776"/>
                <a:ext cx="5850641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altLang="ru-RU" sz="32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𝐜𝐨𝐬𝐱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| :</m:t>
                    </m:r>
                    <m:r>
                      <a:rPr lang="en-US" altLang="ru-RU" sz="32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𝐜𝐨𝐬𝐱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56" y="1412776"/>
                <a:ext cx="5850641" cy="631198"/>
              </a:xfrm>
              <a:prstGeom prst="rect">
                <a:avLst/>
              </a:prstGeom>
              <a:blipFill rotWithShape="1">
                <a:blip r:embed="rId6"/>
                <a:stretch>
                  <a:fillRect l="-2815" t="-6796" b="-36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683568" y="2420888"/>
                <a:ext cx="2163349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tg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32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20888"/>
                <a:ext cx="2163349" cy="631198"/>
              </a:xfrm>
              <a:prstGeom prst="rect">
                <a:avLst/>
              </a:prstGeom>
              <a:blipFill rotWithShape="1">
                <a:blip r:embed="rId7"/>
                <a:stretch>
                  <a:fillRect l="-7606" t="-6731" b="-36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048446" y="4425968"/>
                <a:ext cx="3459658" cy="875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46" y="4425968"/>
                <a:ext cx="3459658" cy="875240"/>
              </a:xfrm>
              <a:prstGeom prst="rect">
                <a:avLst/>
              </a:prstGeom>
              <a:blipFill rotWithShape="1">
                <a:blip r:embed="rId8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8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28" grpId="0"/>
      <p:bldP spid="32" grpId="0"/>
      <p:bldP spid="33" grpId="0"/>
      <p:bldP spid="38" grpId="0"/>
      <p:bldP spid="43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Однородные тригонометрические уравнения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70800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𝟐𝐬𝐢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𝒏𝒙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</m:t>
                    </m:r>
                    <m:r>
                      <a:rPr lang="en-US" altLang="ru-RU" sz="3200" b="1" i="1" baseline="300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7080015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238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5220072" y="3253480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21591" y="1412776"/>
                <a:ext cx="88537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𝟐𝐬𝐢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𝒏𝒙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</m:t>
                    </m:r>
                    <m:r>
                      <a:rPr lang="en-US" altLang="ru-RU" sz="3200" b="1" i="1" baseline="300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| :</m:t>
                    </m:r>
                    <m: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𝐜𝐨𝐬</m:t>
                    </m:r>
                    <m:r>
                      <a:rPr lang="en-US" altLang="ru-RU" sz="3200" b="1" i="0" baseline="300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𝐱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1412776"/>
                <a:ext cx="8853706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1789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53461" y="1844824"/>
                <a:ext cx="37830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𝐠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𝟐𝐭𝐠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1" y="1844824"/>
                <a:ext cx="3783023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4355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23528" y="2348880"/>
            <a:ext cx="4324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Пусть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tgx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=t</a:t>
            </a:r>
            <a:r>
              <a:rPr lang="ru-RU" altLang="ru-RU" sz="3200" b="1" dirty="0" smtClean="0">
                <a:solidFill>
                  <a:srgbClr val="0000CC"/>
                </a:solidFill>
              </a:rPr>
              <a:t>, тогда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8920" y="3517866"/>
            <a:ext cx="107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1;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8587" y="2933655"/>
            <a:ext cx="2694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- 3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=0</a:t>
            </a:r>
            <a:endParaRPr lang="ru-RU" sz="3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323697" y="3518430"/>
                <a:ext cx="13500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32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𝟑</m:t>
                    </m:r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97" y="3518430"/>
                <a:ext cx="1350050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11712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-36513" y="4103205"/>
                <a:ext cx="41764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3" y="4103205"/>
                <a:ext cx="4176464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3650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67544" y="4509120"/>
                <a:ext cx="2880320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09120"/>
                <a:ext cx="2880320" cy="872868"/>
              </a:xfrm>
              <a:prstGeom prst="rect">
                <a:avLst/>
              </a:prstGeom>
              <a:blipFill rotWithShape="1">
                <a:blip r:embed="rId12"/>
                <a:stretch>
                  <a:fillRect r="-5720" b="-19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15887" y="5355733"/>
                <a:ext cx="41764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𝟑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𝟑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7" y="5355733"/>
                <a:ext cx="4176464" cy="584775"/>
              </a:xfrm>
              <a:prstGeom prst="rect">
                <a:avLst/>
              </a:prstGeom>
              <a:blipFill rotWithShape="1">
                <a:blip r:embed="rId13"/>
                <a:stretch>
                  <a:fillRect l="-3650" t="-15789" b="-4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21590" y="5940508"/>
                <a:ext cx="42063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𝐚𝐫𝐜𝐭𝐠𝟑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0" y="5940508"/>
                <a:ext cx="4206394" cy="584775"/>
              </a:xfrm>
              <a:prstGeom prst="rect">
                <a:avLst/>
              </a:prstGeom>
              <a:blipFill rotWithShape="1">
                <a:blip r:embed="rId14"/>
                <a:stretch>
                  <a:fillRect t="-19792" r="-2174" b="-4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718977" y="3109433"/>
                <a:ext cx="2880320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;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77" y="3109433"/>
                <a:ext cx="2880320" cy="872868"/>
              </a:xfrm>
              <a:prstGeom prst="rect">
                <a:avLst/>
              </a:prstGeom>
              <a:blipFill rotWithShape="1">
                <a:blip r:embed="rId15"/>
                <a:stretch>
                  <a:fillRect b="-19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006401" y="3924345"/>
                <a:ext cx="42063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𝐚𝐫𝐜𝐭𝐠𝟑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401" y="3924345"/>
                <a:ext cx="4206394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19792" b="-4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4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Однородные тригонометрические уравнения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51151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г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𝐬𝐢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𝒏𝒙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5115118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3099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4810268" y="3717032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33275" y="2636912"/>
                <a:ext cx="35377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𝐠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𝐭𝐠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75" y="2636912"/>
                <a:ext cx="353776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483" t="-15789" b="-4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4358532" y="2636912"/>
            <a:ext cx="4324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Пусть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tgx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=t</a:t>
            </a:r>
            <a:r>
              <a:rPr lang="ru-RU" altLang="ru-RU" sz="3200" b="1" dirty="0" smtClean="0">
                <a:solidFill>
                  <a:srgbClr val="0000CC"/>
                </a:solidFill>
              </a:rPr>
              <a:t>, тогда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8920" y="3517866"/>
            <a:ext cx="144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-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1;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484" y="3132257"/>
            <a:ext cx="2694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2=0</a:t>
            </a:r>
            <a:endParaRPr lang="ru-RU" sz="3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762651" y="3545867"/>
                <a:ext cx="9589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32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endParaRPr 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651" y="3545867"/>
                <a:ext cx="958917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6561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-36513" y="4103205"/>
                <a:ext cx="41764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3" y="4103205"/>
                <a:ext cx="4176464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3650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68920" y="4509120"/>
                <a:ext cx="3538984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20" y="4509120"/>
                <a:ext cx="3538984" cy="872868"/>
              </a:xfrm>
              <a:prstGeom prst="rect">
                <a:avLst/>
              </a:prstGeom>
              <a:blipFill rotWithShape="1">
                <a:blip r:embed="rId6"/>
                <a:stretch>
                  <a:fillRect b="-19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15887" y="5355733"/>
                <a:ext cx="41764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7" y="5355733"/>
                <a:ext cx="4176464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3650" t="-15789" b="-4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21590" y="5940508"/>
                <a:ext cx="42063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𝐚𝐫𝐜𝐭𝐠𝟐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0" y="5940508"/>
                <a:ext cx="4206394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9792" b="-4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82955" y="1340768"/>
                <a:ext cx="77214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𝐬𝐢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𝒏𝒙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</m:oMath>
                </a14:m>
                <a:r>
                  <a:rPr lang="ru-RU" sz="32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baseline="30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</m:oMath>
                </a14:m>
                <a:r>
                  <a:rPr lang="ru-RU" sz="3200" dirty="0" smtClean="0">
                    <a:solidFill>
                      <a:srgbClr val="000000"/>
                    </a:solidFill>
                  </a:rPr>
                  <a:t> +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ru-RU" sz="3200" b="1" baseline="30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</m:oMath>
                </a14:m>
                <a:r>
                  <a:rPr lang="ru-RU" sz="3200" dirty="0" smtClean="0">
                    <a:solidFill>
                      <a:srgbClr val="000000"/>
                    </a:solidFill>
                  </a:rPr>
                  <a:t>)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55" y="1340768"/>
                <a:ext cx="7721409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2052" t="-14583" r="-1105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67544" y="1772816"/>
                <a:ext cx="76061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𝐬𝐢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𝒏𝒙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baseline="30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</m:oMath>
                </a14:m>
                <a:r>
                  <a:rPr lang="ru-RU" sz="3200" dirty="0" smtClean="0">
                    <a:solidFill>
                      <a:srgbClr val="000000"/>
                    </a:solidFill>
                  </a:rPr>
                  <a:t> +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ru-RU" sz="3200" b="1" baseline="30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72816"/>
                <a:ext cx="7606185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2165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89258" y="2204864"/>
                <a:ext cx="86547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𝐬𝐢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𝒏𝒙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ru-RU" sz="3200" b="1" baseline="30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| :</m:t>
                    </m:r>
                    <m: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𝐜𝐨𝐬</m:t>
                    </m:r>
                    <m:r>
                      <a:rPr lang="en-US" altLang="ru-RU" sz="3200" b="1" baseline="30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𝐱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58" y="2204864"/>
                <a:ext cx="8654742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831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304059" y="3525744"/>
                <a:ext cx="3538984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;</a:t>
                </a:r>
                <a:endPara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059" y="3525744"/>
                <a:ext cx="3538984" cy="872868"/>
              </a:xfrm>
              <a:prstGeom prst="rect">
                <a:avLst/>
              </a:prstGeom>
              <a:blipFill rotWithShape="1">
                <a:blip r:embed="rId12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840878" y="4356393"/>
                <a:ext cx="42063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𝐚𝐫𝐜𝐭𝐠𝟐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878" y="4356393"/>
                <a:ext cx="4206394" cy="584775"/>
              </a:xfrm>
              <a:prstGeom prst="rect">
                <a:avLst/>
              </a:prstGeom>
              <a:blipFill rotWithShape="1">
                <a:blip r:embed="rId13"/>
                <a:stretch>
                  <a:fillRect t="-19792" b="-40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Тригонометрические уравнения, решаемые разложением на множители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49772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𝐬𝐢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𝒏𝒙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497726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3182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221591" y="4764732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321871" y="2700209"/>
                <a:ext cx="24256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200" b="1" i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𝐭𝐠</m:t>
                      </m:r>
                      <m:r>
                        <a:rPr lang="en-US" altLang="ru-RU" sz="32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𝒙</m:t>
                      </m:r>
                      <m:r>
                        <a:rPr lang="en-US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ru-RU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871" y="2700209"/>
                <a:ext cx="242566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429358" y="3525653"/>
                <a:ext cx="3538984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358" y="3525653"/>
                <a:ext cx="3538984" cy="872868"/>
              </a:xfrm>
              <a:prstGeom prst="rect">
                <a:avLst/>
              </a:prstGeom>
              <a:blipFill rotWithShape="1">
                <a:blip r:embed="rId4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734582" y="4498136"/>
                <a:ext cx="3538984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;</a:t>
                </a:r>
                <a:endPara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582" y="4498136"/>
                <a:ext cx="3538984" cy="872868"/>
              </a:xfrm>
              <a:prstGeom prst="rect">
                <a:avLst/>
              </a:prstGeom>
              <a:blipFill rotWithShape="1">
                <a:blip r:embed="rId5"/>
                <a:stretch>
                  <a:fillRect b="-19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99604" y="1340768"/>
                <a:ext cx="44117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sinx (s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)=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4" y="1340768"/>
                <a:ext cx="4411785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3591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99604" y="1785316"/>
                <a:ext cx="56797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sinx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=0 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или 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s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ru-RU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4" y="1785316"/>
                <a:ext cx="5679760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2790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68920" y="2268161"/>
                <a:ext cx="215586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20" y="2268161"/>
                <a:ext cx="2155867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9792" r="-7649" b="-4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321871" y="2289448"/>
                <a:ext cx="57254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ru-RU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| :</m:t>
                    </m:r>
                    <m: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𝐜𝐨𝐬𝐱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871" y="2289448"/>
                <a:ext cx="5725401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2875" t="-15789" b="-4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321871" y="3140968"/>
                <a:ext cx="16918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200" b="1" i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𝐭𝐠</m:t>
                      </m:r>
                      <m:r>
                        <a:rPr lang="en-US" altLang="ru-RU" sz="32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𝒙</m:t>
                      </m:r>
                      <m:r>
                        <a:rPr lang="ru-RU" altLang="ru-RU" sz="32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ru-RU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871" y="3140968"/>
                <a:ext cx="169187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3424245" y="4716433"/>
            <a:ext cx="2155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n,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sym typeface="Symbol"/>
              </a:rPr>
              <a:t>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/>
              </a:rPr>
              <a:t>Z</a:t>
            </a:r>
            <a:endParaRPr lang="ru-RU" altLang="ru-RU" sz="3200" b="1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1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12" grpId="0"/>
      <p:bldP spid="18" grpId="0"/>
      <p:bldP spid="26" grpId="0"/>
      <p:bldP spid="21" grpId="0"/>
      <p:bldP spid="22" grpId="0"/>
      <p:bldP spid="28" grpId="0"/>
      <p:bldP spid="3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Тригонометрические уравнения, решаемые разложением на множители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77035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е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770358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057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210332" y="5755589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71380" y="4365104"/>
                <a:ext cx="3538984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0" y="4365104"/>
                <a:ext cx="3538984" cy="872868"/>
              </a:xfrm>
              <a:prstGeom prst="rect">
                <a:avLst/>
              </a:prstGeom>
              <a:blipFill rotWithShape="1">
                <a:blip r:embed="rId3"/>
                <a:stretch>
                  <a:fillRect b="-19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723323" y="5488993"/>
                <a:ext cx="3538984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,</a:t>
                </a:r>
                <a:endPara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323" y="5488993"/>
                <a:ext cx="3538984" cy="872868"/>
              </a:xfrm>
              <a:prstGeom prst="rect">
                <a:avLst/>
              </a:prstGeom>
              <a:blipFill rotWithShape="1">
                <a:blip r:embed="rId4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3203848" y="5661248"/>
            <a:ext cx="2155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sym typeface="Symbol"/>
              </a:rPr>
              <a:t>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/>
              </a:rPr>
              <a:t>Z</a:t>
            </a:r>
            <a:endParaRPr lang="ru-RU" altLang="ru-RU" sz="3200" b="1" dirty="0" smtClean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84840" y="1332057"/>
                <a:ext cx="77144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0" y="1332057"/>
                <a:ext cx="771442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054" t="-15789" b="-4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83568" y="1700808"/>
                <a:ext cx="77144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ru-RU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ru-RU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𝟓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00808"/>
                <a:ext cx="771442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054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84840" y="2060848"/>
                <a:ext cx="77997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sinx (s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)+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ru-RU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0" y="2060848"/>
                <a:ext cx="7799764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2031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42168" y="2420888"/>
                <a:ext cx="54148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)(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68" y="2420888"/>
                <a:ext cx="5414880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2925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57487" y="2780928"/>
                <a:ext cx="79672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       или           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87" y="2780928"/>
                <a:ext cx="7967246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2066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79512" y="3132257"/>
                <a:ext cx="52372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|: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≠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32257"/>
                <a:ext cx="5237203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3023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79512" y="3501008"/>
                <a:ext cx="23903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tg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01008"/>
                <a:ext cx="2390398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6616" t="-14583" b="-40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79512" y="3924345"/>
                <a:ext cx="15668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tg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924345"/>
                <a:ext cx="1566839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10117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966303" y="3338618"/>
                <a:ext cx="22465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𝒔𝒊𝒏𝒙</m:t>
                      </m:r>
                      <m:r>
                        <a:rPr lang="en-US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=−</m:t>
                      </m:r>
                      <m:r>
                        <a:rPr lang="en-US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303" y="3338618"/>
                <a:ext cx="2246512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957028" y="3923393"/>
                <a:ext cx="24320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Нет корней</m:t>
                      </m:r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028" y="3923393"/>
                <a:ext cx="2432076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81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18" grpId="0"/>
      <p:bldP spid="26" grpId="0"/>
      <p:bldP spid="30" grpId="0"/>
      <p:bldP spid="14" grpId="0"/>
      <p:bldP spid="15" grpId="0"/>
      <p:bldP spid="16" grpId="0"/>
      <p:bldP spid="17" grpId="0"/>
      <p:bldP spid="19" grpId="0"/>
      <p:bldP spid="20" grpId="0"/>
      <p:bldP spid="23" grpId="0"/>
      <p:bldP spid="24" grpId="0"/>
      <p:bldP spid="25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Тригонометрические уравнения, решаемые с использованием формул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4469685" cy="882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ж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4469685" cy="882101"/>
              </a:xfrm>
              <a:prstGeom prst="rect">
                <a:avLst/>
              </a:prstGeom>
              <a:blipFill rotWithShape="1">
                <a:blip r:embed="rId2"/>
                <a:stretch>
                  <a:fillRect l="-3678" b="-15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191083" y="6277791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449917" y="6110235"/>
                <a:ext cx="3538984" cy="775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8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28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8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917" y="6110235"/>
                <a:ext cx="3538984" cy="775149"/>
              </a:xfrm>
              <a:prstGeom prst="rect">
                <a:avLst/>
              </a:prstGeom>
              <a:blipFill rotWithShape="1">
                <a:blip r:embed="rId3"/>
                <a:stretch>
                  <a:fillRect b="-20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820731" y="6084524"/>
                <a:ext cx="2051394" cy="775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8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8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n;</a:t>
                </a: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31" y="6084524"/>
                <a:ext cx="2051394" cy="775149"/>
              </a:xfrm>
              <a:prstGeom prst="rect">
                <a:avLst/>
              </a:prstGeom>
              <a:blipFill rotWithShape="1">
                <a:blip r:embed="rId4"/>
                <a:stretch>
                  <a:fillRect b="-19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35067" y="1628800"/>
                <a:ext cx="5442644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𝒔𝒊𝒏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67" y="1628800"/>
                <a:ext cx="5442644" cy="884473"/>
              </a:xfrm>
              <a:prstGeom prst="rect">
                <a:avLst/>
              </a:prstGeom>
              <a:blipFill rotWithShape="1">
                <a:blip r:embed="rId5"/>
                <a:stretch>
                  <a:fillRect l="-3024" b="-1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38868" y="2454145"/>
                <a:ext cx="3034357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68" y="2454145"/>
                <a:ext cx="3034357" cy="884473"/>
              </a:xfrm>
              <a:prstGeom prst="rect">
                <a:avLst/>
              </a:prstGeom>
              <a:blipFill rotWithShape="1">
                <a:blip r:embed="rId6"/>
                <a:stretch>
                  <a:fillRect l="-5422" b="-1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07504" y="3212976"/>
                <a:ext cx="6336704" cy="88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𝒂𝒓𝒄𝒔𝒊𝒏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ru-RU" sz="32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+2</m:t>
                    </m:r>
                  </m:oMath>
                </a14:m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ru-RU" alt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12976"/>
                <a:ext cx="6336704" cy="884473"/>
              </a:xfrm>
              <a:prstGeom prst="rect">
                <a:avLst/>
              </a:prstGeom>
              <a:blipFill rotWithShape="1">
                <a:blip r:embed="rId7"/>
                <a:stretch>
                  <a:fillRect b="-19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19924" y="4066243"/>
                <a:ext cx="7304403" cy="88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ru-RU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𝒂𝒓𝒄𝒔𝒊𝒏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ru-RU" sz="32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+2</m:t>
                    </m:r>
                  </m:oMath>
                </a14:m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ru-RU" alt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24" y="4066243"/>
                <a:ext cx="7304403" cy="884473"/>
              </a:xfrm>
              <a:prstGeom prst="rect">
                <a:avLst/>
              </a:prstGeom>
              <a:blipFill rotWithShape="1">
                <a:blip r:embed="rId8"/>
                <a:stretch>
                  <a:fillRect b="-19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07504" y="4848783"/>
                <a:ext cx="4376277" cy="77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2800" b="1" i="0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ru-RU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28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altLang="ru-RU" sz="28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+2</m:t>
                    </m:r>
                  </m:oMath>
                </a14:m>
                <a:r>
                  <a:rPr lang="ru-RU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ru-RU" altLang="ru-RU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848783"/>
                <a:ext cx="4376277" cy="777200"/>
              </a:xfrm>
              <a:prstGeom prst="rect">
                <a:avLst/>
              </a:prstGeom>
              <a:blipFill rotWithShape="1">
                <a:blip r:embed="rId9"/>
                <a:stretch>
                  <a:fillRect b="-195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4273466" y="4773862"/>
                <a:ext cx="7304403" cy="785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2800" b="1" i="0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ru-RU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28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ru-RU" altLang="ru-RU" sz="2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a:rPr lang="en-US" altLang="ru-RU" sz="28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altLang="ru-RU" sz="28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+2</m:t>
                    </m:r>
                  </m:oMath>
                </a14:m>
                <a:r>
                  <a:rPr lang="ru-RU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ru-RU" altLang="ru-RU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466" y="4773862"/>
                <a:ext cx="7304403" cy="785343"/>
              </a:xfrm>
              <a:prstGeom prst="rect">
                <a:avLst/>
              </a:prstGeom>
              <a:blipFill rotWithShape="1">
                <a:blip r:embed="rId10"/>
                <a:stretch>
                  <a:fillRect b="-17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07504" y="5532120"/>
                <a:ext cx="4376277" cy="77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2800" b="1" i="0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28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+2</m:t>
                    </m:r>
                  </m:oMath>
                </a14:m>
                <a:r>
                  <a:rPr lang="ru-RU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ru-RU" altLang="ru-RU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532120"/>
                <a:ext cx="4376277" cy="777200"/>
              </a:xfrm>
              <a:prstGeom prst="rect">
                <a:avLst/>
              </a:prstGeom>
              <a:blipFill rotWithShape="1">
                <a:blip r:embed="rId11"/>
                <a:stretch>
                  <a:fillRect b="-19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273466" y="5492448"/>
                <a:ext cx="7304403" cy="785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2800" b="1" i="0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ru-RU" sz="28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+2</m:t>
                    </m:r>
                  </m:oMath>
                </a14:m>
                <a:r>
                  <a:rPr lang="ru-RU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ru-RU" altLang="ru-RU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466" y="5492448"/>
                <a:ext cx="7304403" cy="785343"/>
              </a:xfrm>
              <a:prstGeom prst="rect">
                <a:avLst/>
              </a:prstGeom>
              <a:blipFill rotWithShape="1">
                <a:blip r:embed="rId12"/>
                <a:stretch>
                  <a:fillRect b="-17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5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18" grpId="0"/>
      <p:bldP spid="26" grpId="0"/>
      <p:bldP spid="21" grpId="0"/>
      <p:bldP spid="22" grpId="0"/>
      <p:bldP spid="28" grpId="0"/>
      <p:bldP spid="29" grpId="0"/>
      <p:bldP spid="31" grpId="0"/>
      <p:bldP spid="32" grpId="0"/>
      <p:bldP spid="33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576263"/>
          </a:xfrm>
        </p:spPr>
        <p:txBody>
          <a:bodyPr anchor="ctr"/>
          <a:lstStyle/>
          <a:p>
            <a:r>
              <a:rPr lang="ru-RU" altLang="ru-RU" sz="3000" b="1" u="sng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Синус, косинус суммы и разности аргументов: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0825" y="908050"/>
            <a:ext cx="864076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=sincos + 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sin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(1)</a:t>
            </a:r>
            <a:br>
              <a:rPr lang="en-US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=sincos - 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sin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(2)</a:t>
            </a:r>
            <a:br>
              <a:rPr lang="en-US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=coscos - sinsin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(3)</a:t>
            </a:r>
            <a:br>
              <a:rPr lang="en-US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=coscos + sinsin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(4)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3716338"/>
            <a:ext cx="864076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Используя эти формулы выведем остальные формулы необходимые при решении тригонометрических уравнений</a:t>
            </a:r>
            <a:endParaRPr lang="en-US" alt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 вспомогательного аргумента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7356" y="894883"/>
                <a:ext cx="8976643" cy="1924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Методом вспомогательного аргумента решаются уравнения вида </a:t>
                </a:r>
                <a:r>
                  <a:rPr lang="en-US" altLang="ru-RU" sz="2800" b="1" dirty="0" err="1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sinx+</a:t>
                </a:r>
                <a:r>
                  <a:rPr lang="en-US" altLang="ru-RU" sz="2800" b="1" dirty="0" err="1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cosx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:r>
                  <a:rPr lang="en-US" altLang="ru-RU" sz="28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.</a:t>
                </a:r>
              </a:p>
              <a:p>
                <a:r>
                  <a:rPr 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Чтобы решить данное уравнение нужно обе части разделить 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.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56" y="894883"/>
                <a:ext cx="8976643" cy="1924245"/>
              </a:xfrm>
              <a:prstGeom prst="rect">
                <a:avLst/>
              </a:prstGeom>
              <a:blipFill rotWithShape="1">
                <a:blip r:embed="rId2"/>
                <a:stretch>
                  <a:fillRect l="-1426" t="-3492" r="-2172" b="-101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94353" y="2708920"/>
                <a:ext cx="8976643" cy="4105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Получиться уравнение вида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800" b="1" i="1" dirty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1" i="1" dirty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sinx+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800" b="1" i="1" dirty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1" i="1" dirty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𝑩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cosx=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800" b="1" i="1" dirty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1" i="1" dirty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𝑪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ru-RU" sz="28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en-US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Одно из чисел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800" b="1" i="1" dirty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1" i="1" dirty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800" b="1" i="1" dirty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1" i="1" dirty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𝑩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заменяем на косинус некоторого угла, а второй на синус этого же угла. К выражению полученному в левой части применяем формулу синус, косинус суммы или разности аргументов, решаем как предыдущее уравнение.</a:t>
                </a:r>
                <a:endParaRPr lang="ru-RU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53" y="2708920"/>
                <a:ext cx="8976643" cy="4105739"/>
              </a:xfrm>
              <a:prstGeom prst="rect">
                <a:avLst/>
              </a:prstGeom>
              <a:blipFill rotWithShape="0">
                <a:blip r:embed="rId3"/>
                <a:stretch>
                  <a:fillRect l="-1495" t="-1632" r="-2514" b="-40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9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4058099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cosx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4058099" cy="631198"/>
              </a:xfrm>
              <a:prstGeom prst="rect">
                <a:avLst/>
              </a:prstGeom>
              <a:blipFill rotWithShape="1">
                <a:blip r:embed="rId2"/>
                <a:stretch>
                  <a:fillRect l="-3904" t="-7767" b="-36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4189035" y="6127992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545952" y="4737278"/>
                <a:ext cx="4490544" cy="875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=−</m:t>
                    </m:r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952" y="4737278"/>
                <a:ext cx="4490544" cy="875240"/>
              </a:xfrm>
              <a:prstGeom prst="rect">
                <a:avLst/>
              </a:prstGeom>
              <a:blipFill rotWithShape="1">
                <a:blip r:embed="rId3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79388" y="5517232"/>
                <a:ext cx="4376277" cy="875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32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=2</m:t>
                    </m:r>
                  </m:oMath>
                </a14:m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ru-RU" alt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5517232"/>
                <a:ext cx="4376277" cy="875240"/>
              </a:xfrm>
              <a:prstGeom prst="rect">
                <a:avLst/>
              </a:prstGeom>
              <a:blipFill rotWithShape="1">
                <a:blip r:embed="rId4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8964612" cy="83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 вспомогательного аргумента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66592" y="1412776"/>
                <a:ext cx="8769904" cy="1586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/>
                  </a:rPr>
                  <a:t>Разделим обе части уравнения 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ru-RU" sz="32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ru-RU" sz="32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altLang="ru-RU" sz="32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ru-RU" altLang="ru-RU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altLang="ru-RU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altLang="ru-RU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altLang="ru-RU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ru-RU" altLang="ru-RU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</m:oMath>
                </a14:m>
                <a:r>
                  <a:rPr lang="ru-RU" sz="3200" b="1" dirty="0" smtClean="0">
                    <a:solidFill>
                      <a:srgbClr val="000000"/>
                    </a:solidFill>
                    <a:effectLst/>
                  </a:rPr>
                  <a:t>. Получим уравнение:</a:t>
                </a:r>
                <a:endParaRPr lang="ru-RU" sz="32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92" y="1412776"/>
                <a:ext cx="8769904" cy="1586909"/>
              </a:xfrm>
              <a:prstGeom prst="rect">
                <a:avLst/>
              </a:prstGeom>
              <a:blipFill rotWithShape="1">
                <a:blip r:embed="rId5"/>
                <a:stretch>
                  <a:fillRect l="-1808" t="-5000" b="-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95536" y="2924944"/>
                <a:ext cx="3872086" cy="882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cosx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24944"/>
                <a:ext cx="3872086" cy="882101"/>
              </a:xfrm>
              <a:prstGeom prst="rect">
                <a:avLst/>
              </a:prstGeom>
              <a:blipFill rotWithShape="1">
                <a:blip r:embed="rId6"/>
                <a:stretch>
                  <a:fillRect b="-1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95536" y="3789040"/>
                <a:ext cx="5697394" cy="938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6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</m:t>
                    </m:r>
                    <m:f>
                      <m:fPr>
                        <m:ctrlPr>
                          <a:rPr lang="en-US" altLang="ru-RU" sz="36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6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cosx</a:t>
                </a:r>
                <a14:m>
                  <m:oMath xmlns:m="http://schemas.openxmlformats.org/officeDocument/2006/math">
                    <m:r>
                      <a:rPr lang="en-US" altLang="ru-RU" sz="36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6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𝐬𝐢𝐧</m:t>
                    </m:r>
                    <m:f>
                      <m:fPr>
                        <m:ctrlPr>
                          <a:rPr lang="en-US" altLang="ru-RU" sz="36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6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36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altLang="ru-RU" sz="36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en-US" altLang="ru-RU" sz="36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6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89040"/>
                <a:ext cx="5697394" cy="938847"/>
              </a:xfrm>
              <a:prstGeom prst="rect">
                <a:avLst/>
              </a:prstGeom>
              <a:blipFill rotWithShape="1">
                <a:blip r:embed="rId7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79512" y="4578385"/>
                <a:ext cx="3151825" cy="938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6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</m:t>
                    </m:r>
                    <m:r>
                      <a:rPr lang="en-US" altLang="ru-RU" sz="36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(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x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6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6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36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</m:t>
                    </m:r>
                    <m:r>
                      <a:rPr lang="en-US" altLang="ru-RU" sz="36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6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78385"/>
                <a:ext cx="3151825" cy="938847"/>
              </a:xfrm>
              <a:prstGeom prst="rect">
                <a:avLst/>
              </a:prstGeom>
              <a:blipFill rotWithShape="0">
                <a:blip r:embed="rId8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715066" y="5982760"/>
                <a:ext cx="3262293" cy="875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66" y="5982760"/>
                <a:ext cx="3262293" cy="875240"/>
              </a:xfrm>
              <a:prstGeom prst="rect">
                <a:avLst/>
              </a:prstGeom>
              <a:blipFill rotWithShape="1">
                <a:blip r:embed="rId9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1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26" grpId="0"/>
      <p:bldP spid="33" grpId="0"/>
      <p:bldP spid="17" grpId="0"/>
      <p:bldP spid="19" grpId="0"/>
      <p:bldP spid="20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4007" y="692160"/>
                <a:ext cx="8899993" cy="1042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1) а) Решить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𝒕𝒈</m:t>
                        </m:r>
                        <m:r>
                          <a:rPr lang="en-US" altLang="ru-RU" sz="2400" b="1" i="1" baseline="300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𝒕𝒈𝒙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𝟓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  <a:p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    б) Укажите корни уравнения, принадлежащие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[3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 4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].</a:t>
                </a:r>
                <a:endParaRPr lang="ru-RU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07" y="692160"/>
                <a:ext cx="8899993" cy="1042401"/>
              </a:xfrm>
              <a:prstGeom prst="rect">
                <a:avLst/>
              </a:prstGeom>
              <a:blipFill rotWithShape="1">
                <a:blip r:embed="rId2"/>
                <a:stretch>
                  <a:fillRect l="-1027" b="-12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965305" y="1625684"/>
                <a:ext cx="2800260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≠</m:t>
                    </m:r>
                    <m:f>
                      <m:fPr>
                        <m:ctrlP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en-US" altLang="ru-RU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305" y="1625684"/>
                <a:ext cx="2800260" cy="679417"/>
              </a:xfrm>
              <a:prstGeom prst="rect">
                <a:avLst/>
              </a:prstGeom>
              <a:blipFill rotWithShape="1">
                <a:blip r:embed="rId3"/>
                <a:stretch>
                  <a:fillRect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altLang="ru-RU" sz="2400" b="1" i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m:t>Решение.</m:t>
                      </m:r>
                    </m:oMath>
                  </m:oMathPara>
                </a14:m>
                <a:endParaRPr lang="ru-RU" sz="2400" dirty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2196226"/>
                <a:ext cx="3183002" cy="673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𝒕𝒈</m:t>
                        </m:r>
                        <m:r>
                          <a:rPr lang="en-US" altLang="ru-RU" sz="2400" b="1" i="1" baseline="300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𝒕𝒈𝒙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𝟓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96226"/>
                <a:ext cx="3183002" cy="673069"/>
              </a:xfrm>
              <a:prstGeom prst="rect">
                <a:avLst/>
              </a:prstGeom>
              <a:blipFill rotWithShape="1">
                <a:blip r:embed="rId5"/>
                <a:stretch>
                  <a:fillRect l="-2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82024" y="1734561"/>
                <a:ext cx="10406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altLang="ru-RU" sz="2400" b="1" i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m:t>ООУ:</m:t>
                      </m:r>
                    </m:oMath>
                  </m:oMathPara>
                </a14:m>
                <a:endParaRPr lang="ru-RU" sz="2400" dirty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24" y="1734561"/>
                <a:ext cx="1040670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754"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932040" y="2245527"/>
                <a:ext cx="14001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𝒕𝒈𝒙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≠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245527"/>
                <a:ext cx="140013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043" t="-10526" r="-5217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337022" y="2245527"/>
                <a:ext cx="19793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≠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en-US" altLang="ru-RU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022" y="2245527"/>
                <a:ext cx="1979394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5789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984432" y="2686577"/>
                <a:ext cx="32599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altLang="ru-RU" sz="24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Объединяя получим:</m:t>
                      </m:r>
                    </m:oMath>
                  </m:oMathPara>
                </a14:m>
                <a:endParaRPr lang="en-US" altLang="ru-RU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432" y="2686577"/>
                <a:ext cx="3259975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498" b="-14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5731333" y="3329837"/>
            <a:ext cx="0" cy="14358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6432943" y="396301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450501" y="306896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263805" y="3613514"/>
            <a:ext cx="937901" cy="942058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4942034" y="4117570"/>
            <a:ext cx="1581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932040" y="3790810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138218" y="4066897"/>
            <a:ext cx="121288" cy="1013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202204" y="4075983"/>
            <a:ext cx="121288" cy="1013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63619" y="3813783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0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5674848" y="3573016"/>
            <a:ext cx="121288" cy="1013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652120" y="4509120"/>
            <a:ext cx="121288" cy="1013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744093" y="3273805"/>
                <a:ext cx="2800260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≠</m:t>
                    </m:r>
                    <m:f>
                      <m:fPr>
                        <m:ctrlP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  <m:r>
                          <m:rPr>
                            <m:nor/>
                          </m:rPr>
                          <a:rPr lang="en-US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n</m:t>
                        </m:r>
                      </m:num>
                      <m:den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en-US" altLang="ru-RU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93" y="3273805"/>
                <a:ext cx="2800260" cy="679417"/>
              </a:xfrm>
              <a:prstGeom prst="rect">
                <a:avLst/>
              </a:prstGeom>
              <a:blipFill rotWithShape="1">
                <a:blip r:embed="rId10"/>
                <a:stretch>
                  <a:fillRect b="-18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244007" y="2924944"/>
                <a:ext cx="3463898" cy="673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𝒕𝒈</m:t>
                        </m:r>
                        <m:r>
                          <a:rPr lang="en-US" altLang="ru-RU" sz="2400" b="1" i="1" baseline="300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𝒕𝒈𝒙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𝟓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|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·tg</a:t>
                </a:r>
                <a:r>
                  <a:rPr lang="en-US" sz="2400" b="1" baseline="30000" dirty="0" smtClean="0">
                    <a:solidFill>
                      <a:srgbClr val="000000"/>
                    </a:solidFill>
                    <a:effectLst/>
                  </a:rPr>
                  <a:t>2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x</a:t>
                </a: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07" y="2924944"/>
                <a:ext cx="3463898" cy="673069"/>
              </a:xfrm>
              <a:prstGeom prst="rect">
                <a:avLst/>
              </a:prstGeom>
              <a:blipFill rotWithShape="1">
                <a:blip r:embed="rId11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310462" y="3620027"/>
            <a:ext cx="3463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/>
              </a:rPr>
              <a:t>2+7tgx+</a:t>
            </a:r>
            <a:r>
              <a:rPr lang="ru-RU" altLang="ru-RU" sz="2400" b="1" dirty="0" smtClean="0">
                <a:solidFill>
                  <a:srgbClr val="000000"/>
                </a:solidFill>
                <a:effectLst/>
              </a:rPr>
              <a:t>5</a:t>
            </a:r>
            <a:r>
              <a:rPr lang="en-US" altLang="ru-RU" sz="2400" b="1" dirty="0" smtClean="0">
                <a:solidFill>
                  <a:srgbClr val="000000"/>
                </a:solidFill>
                <a:effectLst/>
              </a:rPr>
              <a:t>tg</a:t>
            </a:r>
            <a:r>
              <a:rPr lang="en-US" altLang="ru-RU" sz="2400" b="1" baseline="30000" dirty="0" smtClean="0">
                <a:solidFill>
                  <a:srgbClr val="000000"/>
                </a:solidFill>
                <a:effectLst/>
              </a:rPr>
              <a:t>2</a:t>
            </a:r>
            <a:r>
              <a:rPr lang="en-US" altLang="ru-RU" sz="2400" b="1" dirty="0" smtClean="0">
                <a:solidFill>
                  <a:srgbClr val="000000"/>
                </a:solidFill>
                <a:effectLst/>
              </a:rPr>
              <a:t>x=0</a:t>
            </a:r>
            <a:endParaRPr lang="en-US" sz="24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4394" y="4077072"/>
            <a:ext cx="2633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0000"/>
                </a:solidFill>
                <a:effectLst/>
              </a:rPr>
              <a:t>5</a:t>
            </a:r>
            <a:r>
              <a:rPr lang="en-US" altLang="ru-RU" sz="2400" b="1" dirty="0" smtClean="0">
                <a:solidFill>
                  <a:srgbClr val="000000"/>
                </a:solidFill>
                <a:effectLst/>
              </a:rPr>
              <a:t>tg</a:t>
            </a:r>
            <a:r>
              <a:rPr lang="en-US" altLang="ru-RU" sz="2400" b="1" baseline="30000" dirty="0" smtClean="0">
                <a:solidFill>
                  <a:srgbClr val="000000"/>
                </a:solidFill>
                <a:effectLst/>
              </a:rPr>
              <a:t>2</a:t>
            </a:r>
            <a:r>
              <a:rPr lang="en-US" altLang="ru-RU" sz="2400" b="1" dirty="0" smtClean="0">
                <a:solidFill>
                  <a:srgbClr val="000000"/>
                </a:solidFill>
              </a:rPr>
              <a:t>x+7tgx+2=0</a:t>
            </a:r>
            <a:endParaRPr lang="en-US" sz="24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0527" y="4563925"/>
            <a:ext cx="3259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Пусть </a:t>
            </a:r>
            <a:r>
              <a:rPr lang="en-US" alt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tgx</a:t>
            </a:r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=t</a:t>
            </a:r>
            <a:r>
              <a:rPr lang="ru-RU" alt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 тогда</a:t>
            </a:r>
            <a:endParaRPr lang="en-US" altLang="ru-RU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4007" y="5013176"/>
            <a:ext cx="2417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0000"/>
                </a:solidFill>
                <a:effectLst/>
              </a:rPr>
              <a:t>5</a:t>
            </a:r>
            <a:r>
              <a:rPr lang="en-US" altLang="ru-RU" sz="2400" b="1" dirty="0" smtClean="0">
                <a:solidFill>
                  <a:srgbClr val="000000"/>
                </a:solidFill>
                <a:effectLst/>
              </a:rPr>
              <a:t>t</a:t>
            </a:r>
            <a:r>
              <a:rPr lang="en-US" altLang="ru-RU" sz="2400" b="1" baseline="30000" dirty="0" smtClean="0">
                <a:solidFill>
                  <a:srgbClr val="000000"/>
                </a:solidFill>
                <a:effectLst/>
              </a:rPr>
              <a:t>2</a:t>
            </a:r>
            <a:r>
              <a:rPr lang="en-US" altLang="ru-RU" sz="2400" b="1" dirty="0" smtClean="0">
                <a:solidFill>
                  <a:srgbClr val="000000"/>
                </a:solidFill>
              </a:rPr>
              <a:t>+7t+2=0</a:t>
            </a:r>
            <a:endParaRPr lang="en-US" sz="24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44007" y="5445224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- 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1;</a:t>
            </a:r>
            <a:endParaRPr lang="ru-RU" sz="24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562417" y="5301208"/>
                <a:ext cx="995785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ru-RU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𝟓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417" y="5301208"/>
                <a:ext cx="995785" cy="625877"/>
              </a:xfrm>
              <a:prstGeom prst="rect">
                <a:avLst/>
              </a:prstGeom>
              <a:blipFill rotWithShape="1">
                <a:blip r:embed="rId12"/>
                <a:stretch>
                  <a:fillRect l="-9756" b="-1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5464" y="6168122"/>
                <a:ext cx="2458304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4" y="6168122"/>
                <a:ext cx="2458304" cy="677686"/>
              </a:xfrm>
              <a:prstGeom prst="rect">
                <a:avLst/>
              </a:prstGeom>
              <a:blipFill rotWithShape="1">
                <a:blip r:embed="rId13"/>
                <a:stretch>
                  <a:fillRect r="-5459"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-45821" y="5805264"/>
                <a:ext cx="27072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t=</a:t>
                </a:r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-1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21" y="5805264"/>
                <a:ext cx="2707234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3371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329746" y="5689801"/>
                <a:ext cx="4206394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 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746" y="5689801"/>
                <a:ext cx="4206394" cy="625877"/>
              </a:xfrm>
              <a:prstGeom prst="rect">
                <a:avLst/>
              </a:prstGeom>
              <a:blipFill rotWithShape="1">
                <a:blip r:embed="rId15"/>
                <a:stretch>
                  <a:fillRect b="-17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245383" y="5013175"/>
                <a:ext cx="3081336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ru-RU" altLang="ru-RU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altLang="ru-RU" sz="24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altLang="ru-RU" sz="24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383" y="5013175"/>
                <a:ext cx="3081336" cy="625877"/>
              </a:xfrm>
              <a:prstGeom prst="rect">
                <a:avLst/>
              </a:prstGeom>
              <a:blipFill rotWithShape="1">
                <a:blip r:embed="rId16"/>
                <a:stretch>
                  <a:fillRect l="-2964" b="-135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2992197" y="6234549"/>
                <a:ext cx="2458304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ru-RU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ООУ</a:t>
                </a:r>
                <a:endParaRPr lang="ru-RU" altLang="ru-RU" sz="2400" b="1" dirty="0" smtClean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197" y="6234549"/>
                <a:ext cx="2458304" cy="677686"/>
              </a:xfrm>
              <a:prstGeom prst="rect">
                <a:avLst/>
              </a:prstGeom>
              <a:blipFill rotWithShape="1">
                <a:blip r:embed="rId17"/>
                <a:stretch>
                  <a:fillRect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5443455" y="6193836"/>
                <a:ext cx="4206394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 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</a:t>
                </a:r>
                <a:r>
                  <a:rPr lang="ru-RU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ООУ</a:t>
                </a:r>
                <a:endParaRPr lang="ru-RU" altLang="ru-RU" sz="2400" b="1" dirty="0" smtClean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455" y="6193836"/>
                <a:ext cx="4206394" cy="625877"/>
              </a:xfrm>
              <a:prstGeom prst="rect">
                <a:avLst/>
              </a:prstGeom>
              <a:blipFill rotWithShape="1">
                <a:blip r:embed="rId18"/>
                <a:stretch>
                  <a:fillRect b="-17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3" grpId="0"/>
      <p:bldP spid="13" grpId="0"/>
      <p:bldP spid="14" grpId="0"/>
      <p:bldP spid="15" grpId="0"/>
      <p:bldP spid="18" grpId="0"/>
      <p:bldP spid="21" grpId="0"/>
      <p:bldP spid="22" grpId="0" animBg="1"/>
      <p:bldP spid="25" grpId="0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6638953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б)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Z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 4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6638953" cy="677686"/>
              </a:xfrm>
              <a:prstGeom prst="rect">
                <a:avLst/>
              </a:prstGeom>
              <a:blipFill rotWithShape="1">
                <a:blip r:embed="rId2"/>
                <a:stretch>
                  <a:fillRect l="-1377" b="-18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67776" y="4698179"/>
                <a:ext cx="6480844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n=4, 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·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4 = 4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𝟏𝟓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6" y="4698179"/>
                <a:ext cx="6480844" cy="677686"/>
              </a:xfrm>
              <a:prstGeom prst="rect">
                <a:avLst/>
              </a:prstGeom>
              <a:blipFill rotWithShape="1">
                <a:blip r:embed="rId3"/>
                <a:stretch>
                  <a:fillRect l="-1505"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67420" y="1484784"/>
                <a:ext cx="4680644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4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 |: 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 ;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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𝒁</m:t>
                    </m:r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1484784"/>
                <a:ext cx="4680644" cy="677686"/>
              </a:xfrm>
              <a:prstGeom prst="rect">
                <a:avLst/>
              </a:prstGeom>
              <a:blipFill rotWithShape="1">
                <a:blip r:embed="rId4"/>
                <a:stretch>
                  <a:fillRect l="-2086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465683" y="2132856"/>
                <a:ext cx="4610373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1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 |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·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4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</m:t>
                    </m:r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𝒁</m:t>
                    </m:r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3" y="2132856"/>
                <a:ext cx="4610373" cy="677686"/>
              </a:xfrm>
              <a:prstGeom prst="rect">
                <a:avLst/>
              </a:prstGeom>
              <a:blipFill rotWithShape="1">
                <a:blip r:embed="rId5"/>
                <a:stretch>
                  <a:fillRect l="-1982" b="-5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65683" y="2751314"/>
                <a:ext cx="46103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16  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</m:t>
                    </m:r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𝒁</m:t>
                    </m:r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3" y="2751314"/>
                <a:ext cx="461037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982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465683" y="3111351"/>
                <a:ext cx="46103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𝟑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17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|: </m:t>
                    </m:r>
                    <m:r>
                      <m:rPr>
                        <m:nor/>
                      </m:rP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</m:t>
                    </m:r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𝒁</m:t>
                    </m:r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3" y="3111351"/>
                <a:ext cx="4610373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982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465683" y="3543399"/>
                <a:ext cx="4610373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  <m:f>
                        <m:fPr>
                          <m:ctrlPr>
                            <a:rPr lang="en-US" altLang="ru-RU" sz="24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ru-RU" sz="24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ru-RU" sz="24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4</m:t>
                      </m:r>
                      <m:f>
                        <m:fPr>
                          <m:ctrlPr>
                            <a:rPr lang="en-US" altLang="ru-RU" sz="24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sz="24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ru-RU" sz="24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3" y="3543399"/>
                <a:ext cx="4610373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65683" y="4263479"/>
                <a:ext cx="122599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3" y="4263479"/>
                <a:ext cx="122599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0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6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6638953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 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Z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 4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6638953" cy="625877"/>
              </a:xfrm>
              <a:prstGeom prst="rect">
                <a:avLst/>
              </a:prstGeom>
              <a:blipFill rotWithShape="0">
                <a:blip r:embed="rId2"/>
                <a:stretch>
                  <a:fillRect b="-17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95536" y="1412776"/>
                <a:ext cx="3528392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;  x</a:t>
                </a:r>
                <a:r>
                  <a:rPr lang="en-US" sz="2400" b="1" dirty="0">
                    <a:solidFill>
                      <a:srgbClr val="000000"/>
                    </a:solidFill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 4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]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12776"/>
                <a:ext cx="3528392" cy="625877"/>
              </a:xfrm>
              <a:prstGeom prst="rect">
                <a:avLst/>
              </a:prstGeom>
              <a:blipFill rotWithShape="1">
                <a:blip r:embed="rId3"/>
                <a:stretch>
                  <a:fillRect l="-345" b="-1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79388" y="1916832"/>
                <a:ext cx="8964612" cy="1364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Решим уравнение графически, построив в одной системе координат графики функций </a:t>
                </a:r>
                <a:r>
                  <a:rPr lang="en-US" altLang="ru-RU" sz="2400" b="1" dirty="0">
                    <a:solidFill>
                      <a:srgbClr val="000000"/>
                    </a:solidFill>
                  </a:rPr>
                  <a:t>f(x)=</a:t>
                </a:r>
                <a:r>
                  <a:rPr lang="en-US" altLang="ru-RU" sz="2400" b="1" dirty="0" err="1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,   y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 </a:t>
                </a:r>
                <a:r>
                  <a:rPr lang="ru-RU" sz="2400" b="1" dirty="0">
                    <a:solidFill>
                      <a:srgbClr val="0000CC"/>
                    </a:solidFill>
                  </a:rPr>
                  <a:t>и найдем корни на промежутке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x</a:t>
                </a:r>
                <a:r>
                  <a:rPr lang="en-US" sz="2400" b="1" dirty="0">
                    <a:solidFill>
                      <a:srgbClr val="000000"/>
                    </a:solidFill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 4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]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1916832"/>
                <a:ext cx="8964612" cy="1364541"/>
              </a:xfrm>
              <a:prstGeom prst="rect">
                <a:avLst/>
              </a:prstGeom>
              <a:blipFill rotWithShape="1">
                <a:blip r:embed="rId4"/>
                <a:stretch>
                  <a:fillRect l="-1020" t="-3125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57340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65295" y="5247202"/>
            <a:ext cx="5558833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5076056" y="5193196"/>
            <a:ext cx="108012" cy="108012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39552" y="5193196"/>
            <a:ext cx="108012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93558" y="4948236"/>
            <a:ext cx="0" cy="3529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130062" y="4948237"/>
            <a:ext cx="0" cy="35297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3528" y="4548127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</a:t>
            </a:r>
            <a:r>
              <a:rPr lang="en-US" altLang="ru-RU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0</a:t>
            </a:r>
            <a:endParaRPr lang="ru-RU" sz="2000" baseline="-25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914038" y="4548127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</a:t>
            </a:r>
            <a:r>
              <a:rPr lang="en-US" altLang="ru-RU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1</a:t>
            </a:r>
            <a:endParaRPr lang="ru-RU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6156176" y="3429000"/>
                <a:ext cx="2987824" cy="1159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t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0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=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arctg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) =</a:t>
                </a:r>
              </a:p>
              <a:p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:r>
                  <a:rPr lang="en-US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 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𝒂𝒓𝒄𝒕𝒈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sz="2400" baseline="-250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429000"/>
                <a:ext cx="2987824" cy="1159420"/>
              </a:xfrm>
              <a:prstGeom prst="rect">
                <a:avLst/>
              </a:prstGeom>
              <a:blipFill rotWithShape="1">
                <a:blip r:embed="rId6"/>
                <a:stretch>
                  <a:fillRect l="-3469" b="-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6277063" y="4545012"/>
                <a:ext cx="2987824" cy="995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t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1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=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t</a:t>
                </a:r>
                <a:r>
                  <a:rPr lang="en-US" altLang="ru-RU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0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+ 4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n-US" altLang="ru-RU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endParaRPr>
              </a:p>
              <a:p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:r>
                  <a:rPr lang="en-US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 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𝒂𝒓𝒄𝒕𝒈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dirty="0" smtClean="0"/>
                  <a:t> +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063" y="4545012"/>
                <a:ext cx="2987824" cy="995209"/>
              </a:xfrm>
              <a:prstGeom prst="rect">
                <a:avLst/>
              </a:prstGeom>
              <a:blipFill rotWithShape="1">
                <a:blip r:embed="rId7"/>
                <a:stretch>
                  <a:fillRect l="-3469" t="-4908" b="-8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7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4" grpId="0" animBg="1"/>
      <p:bldP spid="23" grpId="0" animBg="1"/>
      <p:bldP spid="9" grpId="0"/>
      <p:bldP spid="29" grpId="0"/>
      <p:bldP spid="31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6638953" cy="679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  <a:effectLst/>
                  </a:rPr>
                  <a:t>Ответ: </a:t>
                </a:r>
                <a:r>
                  <a:rPr lang="ru-RU" altLang="ru-RU" sz="2400" b="1" dirty="0">
                    <a:solidFill>
                      <a:srgbClr val="000000"/>
                    </a:solidFill>
                  </a:rPr>
                  <a:t>а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;  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Z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6638953" cy="679481"/>
              </a:xfrm>
              <a:prstGeom prst="rect">
                <a:avLst/>
              </a:prstGeom>
              <a:blipFill rotWithShape="1">
                <a:blip r:embed="rId2"/>
                <a:stretch>
                  <a:fillRect l="-1377" b="-16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205304" y="1577090"/>
                <a:ext cx="6638953" cy="691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б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;  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ru-RU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4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 .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04" y="1577090"/>
                <a:ext cx="6638953" cy="691215"/>
              </a:xfrm>
              <a:prstGeom prst="rect">
                <a:avLst/>
              </a:prstGeom>
              <a:blipFill rotWithShape="1">
                <a:blip r:embed="rId3"/>
                <a:stretch>
                  <a:fillRect l="-1469" b="-7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5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0527" y="692160"/>
                <a:ext cx="8983473" cy="99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2) а) Решить уравнение </a:t>
                </a:r>
                <a14:m>
                  <m:oMath xmlns:m="http://schemas.openxmlformats.org/officeDocument/2006/math">
                    <m:r>
                      <a:rPr lang="ru-RU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𝟔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𝐜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𝒐𝒔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𝟓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  <a:p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  б) Укажите корни уравнения, принадлежащие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𝟓</m:t>
                        </m:r>
                        <m:r>
                          <a:rPr lang="el-GR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].</a:t>
                </a:r>
                <a:endParaRPr lang="ru-RU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7" y="692160"/>
                <a:ext cx="8983473" cy="998863"/>
              </a:xfrm>
              <a:prstGeom prst="rect">
                <a:avLst/>
              </a:prstGeom>
              <a:blipFill rotWithShape="1">
                <a:blip r:embed="rId2"/>
                <a:stretch>
                  <a:fillRect l="-1018" t="-4294" r="-882" b="-5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altLang="ru-RU" sz="2400" b="1" i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m:t>Решение.</m:t>
                      </m:r>
                    </m:oMath>
                  </m:oMathPara>
                </a14:m>
                <a:endParaRPr lang="ru-RU" sz="2400" dirty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2196226"/>
                <a:ext cx="38884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а)</a:t>
                </a:r>
                <a14:m>
                  <m:oMath xmlns:m="http://schemas.openxmlformats.org/officeDocument/2006/math">
                    <m:r>
                      <a:rPr lang="ru-RU" altLang="ru-RU" sz="2400" b="1">
                        <a:solidFill>
                          <a:srgbClr val="000000"/>
                        </a:solidFill>
                        <a:latin typeface="Cambria Math"/>
                      </a:rPr>
                      <m:t>𝟔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latin typeface="Cambria Math"/>
                      </a:rPr>
                      <m:t>𝐜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𝒐𝒔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𝟓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𝒔𝒊𝒏𝒙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96226"/>
                <a:ext cx="388843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351" t="-9211" r="-940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13658" y="3501008"/>
                <a:ext cx="32599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𝒔𝒊𝒏𝒙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=t</a:t>
                </a:r>
                <a:r>
                  <a:rPr lang="ru-RU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, тогда</a:t>
                </a:r>
                <a:endParaRPr lang="en-US" altLang="ru-RU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8" y="3501008"/>
                <a:ext cx="325997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991" t="-15789" b="-31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688936" y="4585271"/>
                <a:ext cx="995785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ru-RU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36" y="4585271"/>
                <a:ext cx="995785" cy="625877"/>
              </a:xfrm>
              <a:prstGeom prst="rect">
                <a:avLst/>
              </a:prstGeom>
              <a:blipFill rotWithShape="1">
                <a:blip r:embed="rId6"/>
                <a:stretch>
                  <a:fillRect l="-9816" b="-135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4788024" y="3721848"/>
                <a:ext cx="4104456" cy="65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ru-RU" altLang="ru-RU" sz="2400" b="1" i="1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𝐚𝐫𝐜𝐬𝐢𝐧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(−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1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721848"/>
                <a:ext cx="4104456" cy="656655"/>
              </a:xfrm>
              <a:prstGeom prst="rect">
                <a:avLst/>
              </a:prstGeom>
              <a:blipFill rotWithShape="1">
                <a:blip r:embed="rId7"/>
                <a:stretch>
                  <a:fillRect b="-18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Прямоугольник 45"/>
              <p:cNvSpPr/>
              <p:nvPr/>
            </p:nvSpPr>
            <p:spPr>
              <a:xfrm>
                <a:off x="60603" y="5177387"/>
                <a:ext cx="2931593" cy="624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t=</a:t>
                </a:r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𝒔𝒊𝒏𝒙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3" y="5177387"/>
                <a:ext cx="2931593" cy="624786"/>
              </a:xfrm>
              <a:prstGeom prst="rect">
                <a:avLst/>
              </a:prstGeom>
              <a:blipFill rotWithShape="0">
                <a:blip r:embed="rId8"/>
                <a:stretch>
                  <a:fillRect l="-3326"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5076056" y="3051027"/>
                <a:ext cx="3081336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ru-RU" altLang="ru-RU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altLang="ru-RU" sz="24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altLang="ru-RU" sz="2400" b="1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𝒔𝒊𝒏𝒙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altLang="ru-RU" sz="24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051027"/>
                <a:ext cx="3081336" cy="625877"/>
              </a:xfrm>
              <a:prstGeom prst="rect">
                <a:avLst/>
              </a:prstGeom>
              <a:blipFill rotWithShape="1">
                <a:blip r:embed="rId9"/>
                <a:stretch>
                  <a:fillRect l="-3168"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395536" y="2636912"/>
                <a:ext cx="43924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altLang="ru-RU" sz="2400" b="1" smtClean="0">
                        <a:solidFill>
                          <a:srgbClr val="000000"/>
                        </a:solidFill>
                        <a:latin typeface="Cambria Math"/>
                      </a:rPr>
                      <m:t>𝟔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𝟏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𝐬𝐢𝐧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𝟓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𝒔𝒊𝒏𝒙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36912"/>
                <a:ext cx="439248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417" t="-9333" r="-278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395536" y="3039343"/>
                <a:ext cx="39342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𝟔𝐬𝐢𝐧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𝟓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𝒔𝒊𝒏𝒙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𝟒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39343"/>
                <a:ext cx="3934210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395536" y="3861048"/>
                <a:ext cx="28083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𝟔𝐭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𝟓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𝒕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𝟒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61048"/>
                <a:ext cx="2808312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9211" r="-434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395536" y="4191471"/>
                <a:ext cx="28083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altLang="ru-RU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ru-RU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𝟏𝟐𝟏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91471"/>
                <a:ext cx="280831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490887" y="4585270"/>
                <a:ext cx="715260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7" y="4585270"/>
                <a:ext cx="715260" cy="624786"/>
              </a:xfrm>
              <a:prstGeom prst="rect">
                <a:avLst/>
              </a:prstGeom>
              <a:blipFill rotWithShape="1">
                <a:blip r:embed="rId14"/>
                <a:stretch>
                  <a:fillRect l="-14530" b="-135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04601" y="5707332"/>
                <a:ext cx="24583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altLang="ru-RU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Нет корней</m:t>
                      </m:r>
                    </m:oMath>
                  </m:oMathPara>
                </a14:m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1" y="5707332"/>
                <a:ext cx="2458304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993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4788024" y="4219686"/>
                <a:ext cx="410445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ru-RU" altLang="ru-RU" sz="2400" b="1" i="1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219686"/>
                <a:ext cx="4104456" cy="679417"/>
              </a:xfrm>
              <a:prstGeom prst="rect">
                <a:avLst/>
              </a:prstGeom>
              <a:blipFill rotWithShape="1">
                <a:blip r:embed="rId16"/>
                <a:stretch>
                  <a:fillRect b="-16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4439890" y="4833125"/>
                <a:ext cx="4596606" cy="65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−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𝐚𝐫𝐜𝐬𝐢𝐧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(−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1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90" y="4833125"/>
                <a:ext cx="4596606" cy="656655"/>
              </a:xfrm>
              <a:prstGeom prst="rect">
                <a:avLst/>
              </a:prstGeom>
              <a:blipFill rotWithShape="1">
                <a:blip r:embed="rId17"/>
                <a:stretch>
                  <a:fillRect b="-17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4439890" y="5436641"/>
                <a:ext cx="459660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−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(−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90" y="5436641"/>
                <a:ext cx="4596606" cy="679417"/>
              </a:xfrm>
              <a:prstGeom prst="rect">
                <a:avLst/>
              </a:prstGeom>
              <a:blipFill rotWithShape="1">
                <a:blip r:embed="rId18"/>
                <a:stretch>
                  <a:fillRect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4427984" y="6061951"/>
                <a:ext cx="459660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6061951"/>
                <a:ext cx="4596606" cy="679417"/>
              </a:xfrm>
              <a:prstGeom prst="rect">
                <a:avLst/>
              </a:prstGeom>
              <a:blipFill rotWithShape="1">
                <a:blip r:embed="rId19"/>
                <a:stretch>
                  <a:fillRect b="-16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7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41" grpId="0"/>
      <p:bldP spid="44" grpId="0"/>
      <p:bldP spid="45" grpId="0"/>
      <p:bldP spid="46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б)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  <a:blipFill rotWithShape="1">
                <a:blip r:embed="rId2"/>
                <a:stretch>
                  <a:fillRect l="-1667" b="-16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67420" y="5160379"/>
                <a:ext cx="820903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n=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·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m:rPr>
                        <m:sty m:val="p"/>
                      </m:rPr>
                      <a:rPr lang="el-GR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π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𝟏𝟑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5160379"/>
                <a:ext cx="8209036" cy="679417"/>
              </a:xfrm>
              <a:prstGeom prst="rect">
                <a:avLst/>
              </a:prstGeom>
              <a:blipFill rotWithShape="1">
                <a:blip r:embed="rId3"/>
                <a:stretch>
                  <a:fillRect l="-1189"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−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altLang="ru-RU" sz="2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m:t>П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|: 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72061" y="4553198"/>
                <a:ext cx="16516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1" y="4553198"/>
                <a:ext cx="1651667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7544" y="2203273"/>
                <a:ext cx="51847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−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ru-RU" sz="2400" b="1" i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 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·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3273"/>
                <a:ext cx="5184700" cy="7936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𝟏𝟓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𝟏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𝟏𝟒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 : 12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7544" y="3715441"/>
                <a:ext cx="5184700" cy="818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15441"/>
                <a:ext cx="5184700" cy="8180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8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6" grpId="0"/>
      <p:bldP spid="51" grpId="0"/>
      <p:bldP spid="56" grpId="0"/>
      <p:bldP spid="11" grpId="0"/>
      <p:bldP spid="12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</a:rPr>
                  <a:t>=</a:t>
                </a:r>
                <a:r>
                  <a:rPr lang="el-GR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  <a:blipFill rotWithShape="0">
                <a:blip r:embed="rId2"/>
                <a:stretch>
                  <a:fillRect b="-16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𝟕</m:t>
                          </m:r>
                          <m:r>
                            <m:rPr>
                              <m:nor/>
                            </m:rPr>
                            <a:rPr lang="ru-RU" altLang="ru-RU" sz="2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m:t>П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|: 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72061" y="4437112"/>
                <a:ext cx="20117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Нет решений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1" y="4437112"/>
                <a:ext cx="201170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09" r="-4545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7544" y="2203273"/>
                <a:ext cx="51847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ru-RU" sz="2400" b="1" i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7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 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·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3273"/>
                <a:ext cx="5184700" cy="793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𝟏𝟓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𝟕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𝟐𝟐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𝟏𝟑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 : 12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7544" y="3715441"/>
                <a:ext cx="5184700" cy="818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15441"/>
                <a:ext cx="5184700" cy="8180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65295" y="5093751"/>
                <a:ext cx="6062889" cy="679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  <a:effectLst/>
                  </a:rPr>
                  <a:t>Ответ: </a:t>
                </a:r>
                <a:r>
                  <a:rPr lang="ru-RU" altLang="ru-RU" sz="2400" b="1" dirty="0">
                    <a:solidFill>
                      <a:srgbClr val="000000"/>
                    </a:solidFill>
                  </a:rPr>
                  <a:t>а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,</m:t>
                    </m:r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;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     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,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 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Z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</a:t>
                </a: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5093751"/>
                <a:ext cx="6062889" cy="679481"/>
              </a:xfrm>
              <a:prstGeom prst="rect">
                <a:avLst/>
              </a:prstGeom>
              <a:blipFill rotWithShape="1">
                <a:blip r:embed="rId9"/>
                <a:stretch>
                  <a:fillRect l="-1508"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205304" y="5834129"/>
                <a:ext cx="1703403" cy="691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б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𝟏𝟑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04" y="5834129"/>
                <a:ext cx="1703403" cy="691215"/>
              </a:xfrm>
              <a:prstGeom prst="rect">
                <a:avLst/>
              </a:prstGeom>
              <a:blipFill rotWithShape="1">
                <a:blip r:embed="rId10"/>
                <a:stretch>
                  <a:fillRect l="-5735" b="-6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3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1" grpId="0"/>
      <p:bldP spid="56" grpId="0"/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0527" y="692160"/>
                <a:ext cx="898347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3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 а) Решить уравнение </a:t>
                </a:r>
                <a14:m>
                  <m:oMath xmlns:m="http://schemas.openxmlformats.org/officeDocument/2006/math">
                    <m:r>
                      <a:rPr lang="ru-RU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𝟒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𝟑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𝟏𝟐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  <a:p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  б) Укажите корни уравнения, принадлежащие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].</a:t>
                </a:r>
                <a:endParaRPr lang="ru-RU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7" y="692160"/>
                <a:ext cx="8983473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018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altLang="ru-RU" sz="2400" b="1" i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m:t>Решение.</m:t>
                      </m:r>
                    </m:oMath>
                  </m:oMathPara>
                </a14:m>
                <a:endParaRPr lang="ru-RU" sz="2400" dirty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51520" y="3215239"/>
                <a:ext cx="32599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Пусть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=t</a:t>
                </a:r>
                <a:r>
                  <a:rPr lang="ru-RU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, тогда</a:t>
                </a:r>
                <a:endParaRPr lang="en-US" altLang="ru-RU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15239"/>
                <a:ext cx="325997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991" t="-14474" b="-31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433753" y="4453975"/>
                <a:ext cx="7649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753" y="4453975"/>
                <a:ext cx="76495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2698" t="-10667" r="-4762" b="-3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5338582" y="5521288"/>
                <a:ext cx="9871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82" y="5521288"/>
                <a:ext cx="98711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11778" y="4974976"/>
                <a:ext cx="293159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t=6,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     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𝟔</m:t>
                    </m:r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8" y="4974976"/>
                <a:ext cx="2931593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326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067944" y="4974975"/>
                <a:ext cx="30813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974975"/>
                <a:ext cx="308133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964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55958" y="3588510"/>
                <a:ext cx="28083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𝐭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𝟖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𝒕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𝟏𝟐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58" y="3588510"/>
                <a:ext cx="280831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17"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284543" y="4050175"/>
                <a:ext cx="165910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altLang="ru-RU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ru-RU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43" y="4050175"/>
                <a:ext cx="1659103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54394" y="4536082"/>
                <a:ext cx="7649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𝟔</m:t>
                    </m:r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94" y="4536082"/>
                <a:ext cx="764953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2698" t="-10526" r="-4762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04601" y="5461330"/>
                <a:ext cx="24583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𝒙</m:t>
                      </m:r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𝒍𝒐𝒈</m:t>
                      </m:r>
                      <m:r>
                        <a:rPr lang="en-US" altLang="ru-RU" sz="2400" b="1" i="1" baseline="-2500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𝟐</m:t>
                      </m:r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𝟔</m:t>
                      </m:r>
                    </m:oMath>
                  </m:oMathPara>
                </a14:m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1" y="5461330"/>
                <a:ext cx="245830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9680" y="2196226"/>
                <a:ext cx="35239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а) </a:t>
                </a:r>
                <a14:m>
                  <m:oMath xmlns:m="http://schemas.openxmlformats.org/officeDocument/2006/math">
                    <m:r>
                      <a:rPr lang="ru-RU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𝟒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𝟑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𝟏𝟐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" y="2196226"/>
                <a:ext cx="3523954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2595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55958" y="2535287"/>
                <a:ext cx="35239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𝟑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·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𝟏𝟐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58" y="2535287"/>
                <a:ext cx="3523954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519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51520" y="2852936"/>
                <a:ext cx="35239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𝟖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·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𝟏𝟐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52936"/>
                <a:ext cx="3523954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346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0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1" grpId="0"/>
      <p:bldP spid="44" grpId="0"/>
      <p:bldP spid="45" grpId="0"/>
      <p:bldP spid="46" grpId="0"/>
      <p:bldP spid="48" grpId="0"/>
      <p:bldP spid="53" grpId="0"/>
      <p:bldP spid="54" grpId="0"/>
      <p:bldP spid="55" grpId="0"/>
      <p:bldP spid="56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0"/>
            <a:ext cx="8964612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 формулы тангенс суммы аргументов: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50825" y="836613"/>
            <a:ext cx="8704263" cy="1082675"/>
            <a:chOff x="250825" y="836613"/>
            <a:chExt cx="8704263" cy="1082675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250825" y="1123950"/>
              <a:ext cx="17938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+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)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2051050" y="836613"/>
              <a:ext cx="17589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+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2051050" y="1411288"/>
              <a:ext cx="1873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979613" y="1339850"/>
              <a:ext cx="18716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+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3995738" y="1123950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4356100" y="1411288"/>
              <a:ext cx="41767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4284663" y="836613"/>
              <a:ext cx="43815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sincos +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sin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4284663" y="1339850"/>
              <a:ext cx="42783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coscos - sinsin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8532813" y="1123950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</p:grp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79388" y="1843088"/>
            <a:ext cx="87852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числитель и знаменатель дроби почленно разделим на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coscos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  <a:endParaRPr lang="ru-RU" altLang="ru-RU" sz="3200" dirty="0">
              <a:sym typeface="Symbol" panose="05050102010706020507" pitchFamily="18" charset="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388" y="2924175"/>
            <a:ext cx="7848600" cy="1944688"/>
            <a:chOff x="179388" y="2924175"/>
            <a:chExt cx="7848600" cy="1944688"/>
          </a:xfrm>
        </p:grpSpPr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5148263" y="3644900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5580063" y="3932238"/>
              <a:ext cx="20161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5508625" y="3355975"/>
              <a:ext cx="18938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+ tg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5508625" y="3860800"/>
              <a:ext cx="21177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1 - tg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tg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7667625" y="3571875"/>
              <a:ext cx="3603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 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179388" y="3644900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>
              <a:off x="684213" y="3500438"/>
              <a:ext cx="1728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539750" y="2924175"/>
              <a:ext cx="4368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sincos 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 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sin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2987675" y="3500438"/>
              <a:ext cx="17287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>
              <a:off x="539750" y="3932238"/>
              <a:ext cx="45370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Rectangle 40"/>
            <p:cNvSpPr>
              <a:spLocks noChangeArrowheads="1"/>
            </p:cNvSpPr>
            <p:nvPr/>
          </p:nvSpPr>
          <p:spPr bwMode="auto">
            <a:xfrm>
              <a:off x="536575" y="3355975"/>
              <a:ext cx="21637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coscos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2843213" y="3355975"/>
              <a:ext cx="21637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coscos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2555875" y="3211513"/>
              <a:ext cx="4222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+</a:t>
              </a:r>
            </a:p>
          </p:txBody>
        </p:sp>
        <p:sp>
          <p:nvSpPr>
            <p:cNvPr id="5163" name="Line 43"/>
            <p:cNvSpPr>
              <a:spLocks noChangeShapeType="1"/>
            </p:cNvSpPr>
            <p:nvPr/>
          </p:nvSpPr>
          <p:spPr bwMode="auto">
            <a:xfrm>
              <a:off x="757238" y="4433888"/>
              <a:ext cx="1728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4" name="Rectangle 44"/>
            <p:cNvSpPr>
              <a:spLocks noChangeArrowheads="1"/>
            </p:cNvSpPr>
            <p:nvPr/>
          </p:nvSpPr>
          <p:spPr bwMode="auto">
            <a:xfrm>
              <a:off x="612775" y="3857625"/>
              <a:ext cx="42560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coscos 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sinsin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>
              <a:off x="3060700" y="4433888"/>
              <a:ext cx="17287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6" name="Rectangle 46"/>
            <p:cNvSpPr>
              <a:spLocks noChangeArrowheads="1"/>
            </p:cNvSpPr>
            <p:nvPr/>
          </p:nvSpPr>
          <p:spPr bwMode="auto">
            <a:xfrm>
              <a:off x="609600" y="4289425"/>
              <a:ext cx="21637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coscos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2916238" y="4289425"/>
              <a:ext cx="21637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coscos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auto">
            <a:xfrm>
              <a:off x="2628900" y="4144963"/>
              <a:ext cx="31908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79389" y="4868863"/>
            <a:ext cx="8137028" cy="1989137"/>
            <a:chOff x="179389" y="4868863"/>
            <a:chExt cx="8137028" cy="1989137"/>
          </a:xfrm>
        </p:grpSpPr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684213" y="5949950"/>
              <a:ext cx="19161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)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>
              <a:off x="2627313" y="6350000"/>
              <a:ext cx="20161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2555875" y="5773738"/>
              <a:ext cx="1790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tg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2555875" y="6278563"/>
              <a:ext cx="22209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ru-RU" sz="3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</a:t>
              </a:r>
              <a:r>
                <a:rPr lang="en-US" altLang="ru-RU" sz="3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tg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4643438" y="5989638"/>
              <a:ext cx="360362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 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70" name="Rectangle 50"/>
            <p:cNvSpPr>
              <a:spLocks noChangeArrowheads="1"/>
            </p:cNvSpPr>
            <p:nvPr/>
          </p:nvSpPr>
          <p:spPr bwMode="auto">
            <a:xfrm>
              <a:off x="179389" y="4868863"/>
              <a:ext cx="8137028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Аналогично можно вывести </a:t>
              </a:r>
              <a:r>
                <a:rPr lang="ru-RU" altLang="ru-RU" sz="32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формулу </a:t>
              </a:r>
              <a:r>
                <a:rPr lang="ru-RU" altLang="ru-RU" sz="3200" b="1" dirty="0" smtClean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тангенса </a:t>
              </a:r>
              <a:r>
                <a:rPr lang="ru-RU" altLang="ru-RU" sz="32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разности аргументов: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26065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б)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=1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260650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505" t="-10526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604911" y="1412776"/>
                <a:ext cx="3343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ru-RU" sz="2400" b="1" dirty="0" smtClean="0">
                          <a:solidFill>
                            <a:srgbClr val="000000"/>
                          </a:solidFill>
                        </a:rPr>
                        <m:t>log</m:t>
                      </m:r>
                      <m:r>
                        <m:rPr>
                          <m:nor/>
                        </m:rPr>
                        <a:rPr lang="en-US" altLang="ru-RU" sz="2400" b="1" baseline="-25000" dirty="0" smtClean="0">
                          <a:solidFill>
                            <a:srgbClr val="000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</a:rPr>
                        <m:t>4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log</m:t>
                      </m:r>
                      <m:r>
                        <m:rPr>
                          <m:nor/>
                        </m:rPr>
                        <a:rPr lang="en-US" altLang="ru-RU" sz="2400" b="1" baseline="-25000" dirty="0">
                          <a:solidFill>
                            <a:srgbClr val="000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6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log</m:t>
                      </m:r>
                      <m:r>
                        <m:rPr>
                          <m:nor/>
                        </m:rPr>
                        <a:rPr lang="en-US" altLang="ru-RU" sz="2400" b="1" baseline="-25000" dirty="0">
                          <a:solidFill>
                            <a:srgbClr val="000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</a:rPr>
                        <m:t>8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11" y="1412776"/>
                <a:ext cx="334335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57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25180" y="2924944"/>
                <a:ext cx="32797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  <a:effectLst/>
                  </a:rPr>
                  <a:t>Ответ: </a:t>
                </a:r>
                <a:r>
                  <a:rPr lang="ru-RU" altLang="ru-RU" sz="2400" b="1" dirty="0">
                    <a:solidFill>
                      <a:srgbClr val="000000"/>
                    </a:solidFill>
                  </a:rPr>
                  <a:t>а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;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  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𝒍𝒐𝒈</m:t>
                    </m:r>
                    <m:r>
                      <a:rPr lang="en-US" altLang="ru-RU" sz="2400" b="1" i="1" baseline="-250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𝟔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</a:t>
                </a: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80" y="2924944"/>
                <a:ext cx="327973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788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635896" y="2967335"/>
                <a:ext cx="17281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б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𝒍𝒐𝒈</m:t>
                    </m:r>
                    <m:r>
                      <a:rPr lang="en-US" altLang="ru-RU" sz="2400" b="1" i="1" baseline="-25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𝟔</m:t>
                    </m:r>
                  </m:oMath>
                </a14:m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67335"/>
                <a:ext cx="172819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282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73486" y="1298376"/>
                <a:ext cx="17602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1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sym typeface="Symbol"/>
                  </a:rPr>
                  <a:t> 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86" y="1298376"/>
                <a:ext cx="176024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5556" t="-10526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621679" y="836712"/>
                <a:ext cx="36146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=log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6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679" y="836712"/>
                <a:ext cx="3614617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604911" y="1815207"/>
                <a:ext cx="3343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ru-RU" sz="2400" b="1" i="1" dirty="0" smtClean="0">
                          <a:solidFill>
                            <a:srgbClr val="000000"/>
                          </a:solidFill>
                        </a:rPr>
                        <m:t>2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log</m:t>
                      </m:r>
                      <m:r>
                        <m:rPr>
                          <m:nor/>
                        </m:rPr>
                        <a:rPr lang="en-US" altLang="ru-RU" sz="2400" b="1" baseline="-25000" dirty="0">
                          <a:solidFill>
                            <a:srgbClr val="000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6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altLang="ru-RU" sz="2400" b="1" i="1" dirty="0" smtClean="0">
                          <a:solidFill>
                            <a:srgbClr val="000000"/>
                          </a:solidFill>
                        </a:rPr>
                        <m:t>3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11" y="1815207"/>
                <a:ext cx="3343353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46"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644656" y="2272921"/>
                <a:ext cx="25835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log</m:t>
                    </m:r>
                    <m:r>
                      <m:rPr>
                        <m:nor/>
                      </m:rPr>
                      <a:rPr lang="en-US" altLang="ru-RU" sz="2400" b="1" baseline="-25000" dirty="0">
                        <a:solidFill>
                          <a:srgbClr val="000000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6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sym typeface="Symbol"/>
                  </a:rPr>
                  <a:t> 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656" y="2272921"/>
                <a:ext cx="258352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123" t="-10526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93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566715"/>
                <a:ext cx="8983473" cy="1134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4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 а) Решить уравнение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ru-RU" sz="2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ru-RU" sz="2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ru-RU" sz="2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𝟖𝟏</m:t>
                            </m:r>
                          </m:den>
                        </m:f>
                      </m:e>
                    </m:d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𝒄𝒐𝒔𝒙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𝟗𝟐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  <a:p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б) Укажите корни уравнения, принадлежащие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;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].</a:t>
                </a:r>
                <a:endParaRPr lang="ru-RU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66715"/>
                <a:ext cx="8983473" cy="1134093"/>
              </a:xfrm>
              <a:prstGeom prst="rect">
                <a:avLst/>
              </a:prstGeom>
              <a:blipFill rotWithShape="1">
                <a:blip r:embed="rId2"/>
                <a:stretch>
                  <a:fillRect l="-1086" b="-4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altLang="ru-RU" sz="2400" b="1" i="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m:t>Решение.</m:t>
                      </m:r>
                    </m:oMath>
                  </m:oMathPara>
                </a14:m>
                <a:endParaRPr lang="ru-RU" sz="2400" dirty="0">
                  <a:solidFill>
                    <a:srgbClr val="0000CC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388" y="2196226"/>
                <a:ext cx="2975302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а)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𝟖𝟏</m:t>
                            </m:r>
                          </m:den>
                        </m:f>
                      </m:e>
                    </m:d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𝒄𝒐𝒔𝒙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𝟗𝟐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2196226"/>
                <a:ext cx="2975302" cy="645048"/>
              </a:xfrm>
              <a:prstGeom prst="rect">
                <a:avLst/>
              </a:prstGeom>
              <a:blipFill rotWithShape="1">
                <a:blip r:embed="rId4"/>
                <a:stretch>
                  <a:fillRect l="-3067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79512" y="2783952"/>
                <a:ext cx="23769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𝟗</m:t>
                      </m:r>
                      <m:r>
                        <a:rPr lang="en-US" altLang="ru-RU" sz="2400" b="1" i="1" baseline="3000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_</m:t>
                      </m:r>
                      <m:r>
                        <a:rPr lang="en-US" altLang="ru-RU" sz="2400" b="1" i="1" baseline="3000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altLang="ru-RU" sz="2400" b="1" i="1" baseline="3000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𝒄𝒐𝒔𝒙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𝟗𝟐</m:t>
                      </m:r>
                      <m:r>
                        <a:rPr lang="en-US" altLang="ru-RU" sz="2400" b="1" i="1" baseline="3000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𝒔𝒊𝒏</m:t>
                      </m:r>
                      <m:r>
                        <a:rPr lang="en-US" altLang="ru-RU" sz="2400" b="1" i="1" baseline="3000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altLang="ru-RU" sz="2400" b="1" i="1" baseline="3000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83952"/>
                <a:ext cx="237699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54510" y="3212976"/>
                <a:ext cx="27617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𝒄𝒐𝒔𝒙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𝒔𝒊𝒏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10" y="3212976"/>
                <a:ext cx="276171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30311" y="3717032"/>
                <a:ext cx="23957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𝒄𝒐𝒔𝒙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=0</a:t>
                </a:r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11" y="3717032"/>
                <a:ext cx="239578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509" t="-9333" r="-305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23528" y="4119463"/>
                <a:ext cx="31283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𝒄𝒐𝒔𝒙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𝒄𝒐𝒔𝒙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=0</a:t>
                </a:r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19463"/>
                <a:ext cx="3128357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90" t="-9333" r="-2144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291515" y="4479503"/>
                <a:ext cx="29039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𝒄𝒐𝒔𝒙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(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𝟏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=0</a:t>
                </a:r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15" y="4479503"/>
                <a:ext cx="2903936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9211" r="-23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99912" y="4839543"/>
                <a:ext cx="42306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𝒄𝒐𝒔𝒙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  или   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=0</a:t>
                </a:r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2" y="4839543"/>
                <a:ext cx="4230645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51520" y="5157192"/>
                <a:ext cx="2584362" cy="581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π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, </a:t>
                </a:r>
                <a:r>
                  <a:rPr lang="en-US" sz="2400" b="1" dirty="0" err="1" smtClean="0">
                    <a:solidFill>
                      <a:srgbClr val="000000"/>
                    </a:solidFill>
                    <a:effectLst/>
                  </a:rPr>
                  <a:t>n</a:t>
                </a:r>
                <a:r>
                  <a:rPr lang="en-US" sz="2400" b="1" dirty="0" err="1" smtClean="0">
                    <a:solidFill>
                      <a:srgbClr val="000000"/>
                    </a:solidFill>
                    <a:effectLst/>
                    <a:sym typeface="Symbol"/>
                  </a:rPr>
                  <a:t>Z</a:t>
                </a:r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57192"/>
                <a:ext cx="2584362" cy="581378"/>
              </a:xfrm>
              <a:prstGeom prst="rect">
                <a:avLst/>
              </a:prstGeom>
              <a:blipFill rotWithShape="1">
                <a:blip r:embed="rId11"/>
                <a:stretch>
                  <a:fillRect t="-3158" r="-2830" b="-9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589827" y="2276872"/>
                <a:ext cx="19822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=0</a:t>
                </a:r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827" y="2276872"/>
                <a:ext cx="1982209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923" t="-9333" r="-308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572000" y="2708920"/>
                <a:ext cx="177907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𝒔𝒊𝒏𝒙</m:t>
                      </m:r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08920"/>
                <a:ext cx="1779077" cy="7838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788024" y="3356992"/>
                <a:ext cx="4104456" cy="65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ru-RU" altLang="ru-RU" sz="2400" b="1" i="1" baseline="-2500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𝐚𝐫𝐜𝐬𝐢𝐧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(−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1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356992"/>
                <a:ext cx="4104456" cy="656655"/>
              </a:xfrm>
              <a:prstGeom prst="rect">
                <a:avLst/>
              </a:prstGeom>
              <a:blipFill rotWithShape="1">
                <a:blip r:embed="rId14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788024" y="3854830"/>
                <a:ext cx="410445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ru-RU" altLang="ru-RU" sz="2400" b="1" i="1" baseline="-2500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854830"/>
                <a:ext cx="4104456" cy="679417"/>
              </a:xfrm>
              <a:prstGeom prst="rect">
                <a:avLst/>
              </a:prstGeom>
              <a:blipFill rotWithShape="1"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4439890" y="4468269"/>
                <a:ext cx="4596606" cy="65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baseline="-2500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П</m:t>
                    </m:r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−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𝐚𝐫𝐜𝐬𝐢𝐧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(−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1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90" y="4468269"/>
                <a:ext cx="4596606" cy="656655"/>
              </a:xfrm>
              <a:prstGeom prst="rect">
                <a:avLst/>
              </a:prstGeom>
              <a:blipFill rotWithShape="1">
                <a:blip r:embed="rId16"/>
                <a:stretch>
                  <a:fillRect b="-12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4439890" y="5071785"/>
                <a:ext cx="459660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baseline="-2500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П</m:t>
                    </m:r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−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(−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90" y="5071785"/>
                <a:ext cx="4596606" cy="679417"/>
              </a:xfrm>
              <a:prstGeom prst="rect">
                <a:avLst/>
              </a:prstGeom>
              <a:blipFill rotWithShape="1">
                <a:blip r:embed="rId17"/>
                <a:stretch>
                  <a:fillRect b="-11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427984" y="5697095"/>
                <a:ext cx="459660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baseline="-2500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697095"/>
                <a:ext cx="4596606" cy="679417"/>
              </a:xfrm>
              <a:prstGeom prst="rect">
                <a:avLst/>
              </a:prstGeom>
              <a:blipFill rotWithShape="1">
                <a:blip r:embed="rId18"/>
                <a:stretch>
                  <a:fillRect b="-11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0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б)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latin typeface="Monotype Corsiva" panose="03010101010201010101" pitchFamily="66" charset="0"/>
                      </a:rPr>
                      <m:t> ; 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  <a:blipFill rotWithShape="1">
                <a:blip r:embed="rId2"/>
                <a:stretch>
                  <a:fillRect l="-1667" b="-16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00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latin typeface="Monotype Corsiva" panose="03010101010201010101" pitchFamily="66" charset="0"/>
                        </a:rPr>
                        <m:t>П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−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altLang="ru-RU" sz="2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m:t>П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|: 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72061" y="4553198"/>
                <a:ext cx="20837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altLang="ru-RU" sz="24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Нет решений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1" y="4553198"/>
                <a:ext cx="208371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877" r="-87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7544" y="2203273"/>
                <a:ext cx="5184700" cy="818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−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ru-RU" sz="2400" b="1" i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 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·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3273"/>
                <a:ext cx="5184700" cy="8180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𝟏𝟐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𝟏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𝟏𝟏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 : 12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7544" y="3715441"/>
                <a:ext cx="51847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𝟏𝟐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15441"/>
                <a:ext cx="5184700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9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1" grpId="0"/>
      <p:bldP spid="56" grpId="0"/>
      <p:bldP spid="11" grpId="0"/>
      <p:bldP spid="12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  <a:effectLst/>
                  </a:rPr>
                  <a:t>=</a:t>
                </a:r>
                <a:r>
                  <a:rPr lang="el-GR" altLang="ru-RU" sz="2400" b="1" dirty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  <a:effectLst/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sym typeface="Symbol"/>
                  </a:rPr>
                  <a:t>Z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latin typeface="Monotype Corsiva" panose="03010101010201010101" pitchFamily="66" charset="0"/>
                      </a:rPr>
                      <m:t> ; 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</a:rPr>
                  <a:t>]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  <a:blipFill rotWithShape="0">
                <a:blip r:embed="rId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00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latin typeface="Monotype Corsiva" panose="03010101010201010101" pitchFamily="66" charset="0"/>
                        </a:rPr>
                        <m:t>П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sym typeface="Symbol" panose="05050102010706020507" pitchFamily="18" charset="2"/>
                            </a:rPr>
                            <m:t>𝟕</m:t>
                          </m:r>
                          <m:r>
                            <m:rPr>
                              <m:nor/>
                            </m:rPr>
                            <a:rPr lang="ru-RU" altLang="ru-RU" sz="2400" b="1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m:t>П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|: 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7544" y="2203273"/>
                <a:ext cx="51847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ru-RU" sz="2400" b="1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sym typeface="Symbol" panose="05050102010706020507" pitchFamily="18" charset="2"/>
                            </a:rPr>
                            <m:t>7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| 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·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3273"/>
                <a:ext cx="5184700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𝟏𝟐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𝟕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ru-RU" sz="2400" b="1" i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𝟏𝟗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𝟏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| : 12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7544" y="3715441"/>
                <a:ext cx="51847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𝟏𝟐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15441"/>
                <a:ext cx="5184700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67420" y="5160379"/>
                <a:ext cx="820903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n=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·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m:rPr>
                        <m:sty m:val="p"/>
                      </m:rPr>
                      <a:rPr lang="el-GR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π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5160379"/>
                <a:ext cx="8209036" cy="679417"/>
              </a:xfrm>
              <a:prstGeom prst="rect">
                <a:avLst/>
              </a:prstGeom>
              <a:blipFill rotWithShape="1">
                <a:blip r:embed="rId8"/>
                <a:stretch>
                  <a:fillRect l="-1189"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72061" y="4553198"/>
                <a:ext cx="16516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1" y="4553198"/>
                <a:ext cx="165166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3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1" grpId="0"/>
      <p:bldP spid="11" grpId="0"/>
      <p:bldP spid="12" grpId="0"/>
      <p:bldP spid="14" grpId="0"/>
      <p:bldP spid="15" grpId="0"/>
      <p:bldP spid="19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5486825" cy="581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  <a:effectLst/>
                  </a:rPr>
                  <a:t>=</a:t>
                </a:r>
                <a:r>
                  <a:rPr lang="el-GR" altLang="ru-RU" sz="2400" b="1" dirty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ru-RU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altLang="ru-RU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π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sym typeface="Symbol"/>
                  </a:rPr>
                  <a:t>Z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latin typeface="Monotype Corsiva" panose="03010101010201010101" pitchFamily="66" charset="0"/>
                      </a:rPr>
                      <m:t> ; 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</a:rPr>
                  <a:t>]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5486825" cy="581378"/>
              </a:xfrm>
              <a:prstGeom prst="rect">
                <a:avLst/>
              </a:prstGeom>
              <a:blipFill rotWithShape="0">
                <a:blip r:embed="rId2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67420" y="1484784"/>
                <a:ext cx="5184700" cy="725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00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latin typeface="Monotype Corsiva" panose="03010101010201010101" pitchFamily="66" charset="0"/>
                        </a:rPr>
                        <m:t>П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altLang="ru-RU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l-GR" altLang="ru-RU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altLang="ru-RU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ru-RU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π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|: 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1484784"/>
                <a:ext cx="5184700" cy="725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7544" y="2203273"/>
                <a:ext cx="51847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altLang="ru-RU" sz="2400" b="1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ru-RU" alt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sym typeface="Symbol" panose="05050102010706020507" pitchFamily="18" charset="2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| 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·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3273"/>
                <a:ext cx="5184700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𝟏𝟐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𝟑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ru-RU" sz="2400" b="1" i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𝟏𝟓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| : </m:t>
                      </m:r>
                      <m:r>
                        <m:rPr>
                          <m:nor/>
                        </m:rPr>
                        <a:rPr lang="ru-RU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7544" y="3715441"/>
                <a:ext cx="51847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15441"/>
                <a:ext cx="5184700" cy="793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67420" y="5160379"/>
                <a:ext cx="820903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n=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ru-RU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·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ru-RU" sz="24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−</m:t>
                    </m:r>
                    <m:r>
                      <a:rPr lang="ru-RU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m:rPr>
                        <m:sty m:val="p"/>
                      </m:rPr>
                      <a:rPr lang="el-GR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π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5160379"/>
                <a:ext cx="8209036" cy="679417"/>
              </a:xfrm>
              <a:prstGeom prst="rect">
                <a:avLst/>
              </a:prstGeom>
              <a:blipFill rotWithShape="1">
                <a:blip r:embed="rId10"/>
                <a:stretch>
                  <a:fillRect l="-1189" b="-18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72061" y="4553198"/>
                <a:ext cx="22277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ru-RU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  <m:r>
                          <a:rPr lang="ru-RU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;   −</m:t>
                        </m:r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1" y="4553198"/>
                <a:ext cx="2227731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67544" y="5845927"/>
                <a:ext cx="820903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n=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ru-RU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·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ru-RU" sz="24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−</m:t>
                    </m:r>
                    <m:r>
                      <m:rPr>
                        <m:sty m:val="p"/>
                      </m:rPr>
                      <a:rPr lang="el-GR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π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45927"/>
                <a:ext cx="8209036" cy="679417"/>
              </a:xfrm>
              <a:prstGeom prst="rect">
                <a:avLst/>
              </a:prstGeom>
              <a:blipFill rotWithShape="1">
                <a:blip r:embed="rId12"/>
                <a:stretch>
                  <a:fillRect l="-1189" b="-18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7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1" grpId="0"/>
      <p:bldP spid="11" grpId="0"/>
      <p:bldP spid="12" grpId="0"/>
      <p:bldP spid="14" grpId="0"/>
      <p:bldP spid="15" grpId="0"/>
      <p:bldP spid="19" grpId="0"/>
      <p:bldP spid="20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88427" y="908720"/>
                <a:ext cx="7351925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  <a:effectLst/>
                  </a:rPr>
                  <a:t>Ответ: 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</a:rPr>
                  <a:t>а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,</m:t>
                    </m:r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;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     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n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,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ru-RU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altLang="ru-RU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π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𝒏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  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Z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</a:t>
                </a: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27" y="908720"/>
                <a:ext cx="7351925" cy="679417"/>
              </a:xfrm>
              <a:prstGeom prst="rect">
                <a:avLst/>
              </a:prstGeom>
              <a:blipFill rotWithShape="1">
                <a:blip r:embed="rId2"/>
                <a:stretch>
                  <a:fillRect l="-1327" r="-1410"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428436" y="1649098"/>
                <a:ext cx="3575612" cy="682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б)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 ;   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;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</a:rPr>
                      <m:t>.</m:t>
                    </m:r>
                  </m:oMath>
                </a14:m>
                <a:endParaRPr lang="ru-RU" alt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36" y="1649098"/>
                <a:ext cx="3575612" cy="682046"/>
              </a:xfrm>
              <a:prstGeom prst="rect">
                <a:avLst/>
              </a:prstGeom>
              <a:blipFill rotWithShape="1">
                <a:blip r:embed="rId3"/>
                <a:stretch>
                  <a:fillRect l="-2555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6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9388" y="0"/>
            <a:ext cx="73374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 формул двойного аргумента:</a:t>
            </a: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0" y="549275"/>
            <a:ext cx="92567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sin2</a:t>
            </a:r>
            <a:r>
              <a:rPr lang="en-US" altLang="ru-RU" sz="3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=sin(+)=sincos+sincos=2sincos </a:t>
            </a:r>
            <a:endParaRPr lang="ru-RU" altLang="ru-RU" sz="3000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95250" y="1125538"/>
            <a:ext cx="3540125" cy="577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000" b="1"/>
              <a:t>sin2</a:t>
            </a:r>
            <a:r>
              <a:rPr lang="en-US" altLang="ru-RU" sz="3000" b="1">
                <a:sym typeface="Symbol" panose="05050102010706020507" pitchFamily="18" charset="2"/>
              </a:rPr>
              <a:t>=2sincos </a:t>
            </a:r>
            <a:endParaRPr lang="ru-RU" altLang="ru-RU" sz="3000" b="1">
              <a:sym typeface="Symbol" panose="05050102010706020507" pitchFamily="18" charset="2"/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34925" y="1630363"/>
            <a:ext cx="7481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=cos(+)=coscos - sinsin=</a:t>
            </a:r>
          </a:p>
          <a:p>
            <a:r>
              <a:rPr lang="en-US" altLang="ru-RU" sz="3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=cos</a:t>
            </a:r>
            <a:r>
              <a:rPr lang="en-US" altLang="ru-RU" sz="3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sin</a:t>
            </a:r>
            <a:r>
              <a:rPr lang="en-US" altLang="ru-RU" sz="3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69850" y="2635250"/>
            <a:ext cx="3854450" cy="577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0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=cos</a:t>
            </a:r>
            <a:r>
              <a:rPr lang="en-US" altLang="ru-RU" sz="3000" b="1" baseline="3000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0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sin</a:t>
            </a:r>
            <a:r>
              <a:rPr lang="en-US" altLang="ru-RU" sz="3000" b="1" baseline="3000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0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3995738" y="2636838"/>
            <a:ext cx="1990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основная</a:t>
            </a:r>
            <a:endParaRPr lang="en-US" altLang="ru-RU" sz="3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0" y="3187700"/>
            <a:ext cx="889248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–sin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–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(1–cos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)=</a:t>
            </a:r>
          </a:p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=2cos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–1</a:t>
            </a:r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69850" y="4260850"/>
            <a:ext cx="3636963" cy="608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=2cos</a:t>
            </a:r>
            <a:r>
              <a:rPr lang="en-US" altLang="ru-RU" sz="3200" b="1" baseline="3000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– 1</a:t>
            </a: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3995738" y="4292600"/>
            <a:ext cx="2878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через косинус</a:t>
            </a:r>
            <a:endParaRPr lang="en-US" altLang="ru-RU" sz="3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0" y="4868863"/>
            <a:ext cx="7777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–sin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(1 – 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) –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</a:t>
            </a:r>
          </a:p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=1 – 2sin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107950" y="5989638"/>
            <a:ext cx="3524250" cy="608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=1 – 2sin</a:t>
            </a:r>
            <a:r>
              <a:rPr lang="en-US" altLang="ru-RU" sz="3200" b="1" baseline="3000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067175" y="6021388"/>
            <a:ext cx="2454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через синус</a:t>
            </a:r>
            <a:endParaRPr lang="en-US" altLang="ru-RU" sz="3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2" grpId="0"/>
      <p:bldP spid="6183" grpId="0" animBg="1"/>
      <p:bldP spid="6184" grpId="0"/>
      <p:bldP spid="6185" grpId="0" animBg="1"/>
      <p:bldP spid="6186" grpId="0"/>
      <p:bldP spid="6187" grpId="0"/>
      <p:bldP spid="6188" grpId="0" animBg="1"/>
      <p:bldP spid="6190" grpId="0"/>
      <p:bldP spid="6191" grpId="0"/>
      <p:bldP spid="6192" grpId="0" animBg="1"/>
      <p:bldP spid="6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388" y="0"/>
            <a:ext cx="727293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 формул двойного аргумента: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0" y="836613"/>
            <a:ext cx="5930900" cy="1082675"/>
            <a:chOff x="0" y="836613"/>
            <a:chExt cx="5930900" cy="1082675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1052513"/>
              <a:ext cx="128746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258888" y="836613"/>
              <a:ext cx="1252537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1258888" y="1411288"/>
              <a:ext cx="1296987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1187450" y="1339850"/>
              <a:ext cx="13684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554288" y="1123950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2914650" y="1411288"/>
              <a:ext cx="2520950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2843213" y="836613"/>
              <a:ext cx="2309812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sincos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2843213" y="1339850"/>
              <a:ext cx="26384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</a:t>
              </a:r>
              <a:r>
                <a:rPr lang="ru-RU" altLang="ru-RU" sz="3200" b="1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- sin</a:t>
              </a:r>
              <a:r>
                <a:rPr lang="ru-RU" altLang="ru-RU" sz="3200" b="1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5508625" y="1125538"/>
              <a:ext cx="4222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</p:grp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79388" y="1773238"/>
            <a:ext cx="87852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числитель и знаменатель дроби почленно разделим на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ru-RU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endParaRPr lang="ru-RU" altLang="ru-RU" sz="3200" dirty="0">
              <a:sym typeface="Symbol" panose="05050102010706020507" pitchFamily="18" charset="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2924175"/>
            <a:ext cx="6373813" cy="2020888"/>
            <a:chOff x="0" y="2924175"/>
            <a:chExt cx="6373813" cy="2020888"/>
          </a:xfrm>
        </p:grpSpPr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3924300" y="3644900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4356100" y="3932238"/>
              <a:ext cx="1584325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4572000" y="3357563"/>
              <a:ext cx="10493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2tg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4284663" y="3860800"/>
              <a:ext cx="16478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– tg</a:t>
              </a:r>
              <a:r>
                <a:rPr lang="en-US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6013450" y="3573463"/>
              <a:ext cx="36036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 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0" y="3716338"/>
              <a:ext cx="4222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900113" y="3500438"/>
              <a:ext cx="1728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755650" y="2924175"/>
              <a:ext cx="230981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sin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395288" y="3932238"/>
              <a:ext cx="3384550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>
              <a:off x="1187450" y="3425825"/>
              <a:ext cx="12874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</a:t>
              </a:r>
              <a:r>
                <a:rPr lang="ru-RU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12775" y="4433888"/>
              <a:ext cx="1079500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Rectangle 27"/>
            <p:cNvSpPr>
              <a:spLocks noChangeArrowheads="1"/>
            </p:cNvSpPr>
            <p:nvPr/>
          </p:nvSpPr>
          <p:spPr bwMode="auto">
            <a:xfrm>
              <a:off x="611188" y="3857625"/>
              <a:ext cx="28416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</a:t>
              </a:r>
              <a:r>
                <a:rPr lang="ru-RU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   sin</a:t>
              </a:r>
              <a:r>
                <a:rPr lang="ru-RU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2411413" y="4437063"/>
              <a:ext cx="1152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465138" y="4362450"/>
              <a:ext cx="12874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</a:t>
              </a:r>
              <a:r>
                <a:rPr lang="ru-RU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2268538" y="4365625"/>
              <a:ext cx="12874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</a:t>
              </a:r>
              <a:r>
                <a:rPr lang="en-US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99" name="Rectangle 31"/>
            <p:cNvSpPr>
              <a:spLocks noChangeArrowheads="1"/>
            </p:cNvSpPr>
            <p:nvPr/>
          </p:nvSpPr>
          <p:spPr bwMode="auto">
            <a:xfrm>
              <a:off x="1908175" y="4076700"/>
              <a:ext cx="3190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79388" y="5157788"/>
            <a:ext cx="3384550" cy="1150937"/>
            <a:chOff x="179388" y="5157788"/>
            <a:chExt cx="3384550" cy="1150937"/>
          </a:xfrm>
        </p:grpSpPr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>
              <a:off x="323850" y="5445125"/>
              <a:ext cx="104933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205" name="Rectangle 37"/>
            <p:cNvSpPr>
              <a:spLocks noChangeArrowheads="1"/>
            </p:cNvSpPr>
            <p:nvPr/>
          </p:nvSpPr>
          <p:spPr bwMode="auto">
            <a:xfrm>
              <a:off x="1187450" y="5445125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>
              <a:off x="1619250" y="5732463"/>
              <a:ext cx="1584325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Rectangle 39"/>
            <p:cNvSpPr>
              <a:spLocks noChangeArrowheads="1"/>
            </p:cNvSpPr>
            <p:nvPr/>
          </p:nvSpPr>
          <p:spPr bwMode="auto">
            <a:xfrm>
              <a:off x="1835150" y="5157788"/>
              <a:ext cx="10493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2tg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208" name="Rectangle 40"/>
            <p:cNvSpPr>
              <a:spLocks noChangeArrowheads="1"/>
            </p:cNvSpPr>
            <p:nvPr/>
          </p:nvSpPr>
          <p:spPr bwMode="auto">
            <a:xfrm>
              <a:off x="1547813" y="5661025"/>
              <a:ext cx="16478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– tg</a:t>
              </a:r>
              <a:r>
                <a:rPr lang="en-US" altLang="ru-RU" sz="3200" b="1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grpSp>
          <p:nvGrpSpPr>
            <p:cNvPr id="7215" name="Group 47"/>
            <p:cNvGrpSpPr>
              <a:grpSpLocks/>
            </p:cNvGrpSpPr>
            <p:nvPr/>
          </p:nvGrpSpPr>
          <p:grpSpPr bwMode="auto">
            <a:xfrm>
              <a:off x="179388" y="5157788"/>
              <a:ext cx="3384550" cy="1150937"/>
              <a:chOff x="113" y="3249"/>
              <a:chExt cx="2132" cy="680"/>
            </a:xfrm>
          </p:grpSpPr>
          <p:sp>
            <p:nvSpPr>
              <p:cNvPr id="7211" name="Line 43"/>
              <p:cNvSpPr>
                <a:spLocks noChangeShapeType="1"/>
              </p:cNvSpPr>
              <p:nvPr/>
            </p:nvSpPr>
            <p:spPr bwMode="auto">
              <a:xfrm>
                <a:off x="113" y="3249"/>
                <a:ext cx="21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Line 44"/>
              <p:cNvSpPr>
                <a:spLocks noChangeShapeType="1"/>
              </p:cNvSpPr>
              <p:nvPr/>
            </p:nvSpPr>
            <p:spPr bwMode="auto">
              <a:xfrm>
                <a:off x="113" y="3929"/>
                <a:ext cx="21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Line 45"/>
              <p:cNvSpPr>
                <a:spLocks noChangeShapeType="1"/>
              </p:cNvSpPr>
              <p:nvPr/>
            </p:nvSpPr>
            <p:spPr bwMode="auto">
              <a:xfrm>
                <a:off x="113" y="3249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>
                <a:off x="2245" y="3249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9388" y="0"/>
            <a:ext cx="89646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понижения степени: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779838" y="661988"/>
            <a:ext cx="3224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выразим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07950" y="692150"/>
            <a:ext cx="3614738" cy="58578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=2cos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– 1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79388" y="2565400"/>
            <a:ext cx="3502025" cy="58578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=1 – 2sin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1763713" y="1916113"/>
            <a:ext cx="19446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50825" y="1331281"/>
            <a:ext cx="3816350" cy="1161092"/>
            <a:chOff x="250825" y="1331281"/>
            <a:chExt cx="3816350" cy="1161092"/>
          </a:xfrm>
        </p:grpSpPr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260350" y="1630363"/>
              <a:ext cx="128746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ru-RU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1403350" y="1630363"/>
              <a:ext cx="4222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1835150" y="1341438"/>
              <a:ext cx="20542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+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cos2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2339975" y="1846263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grpSp>
          <p:nvGrpSpPr>
            <p:cNvPr id="8211" name="Group 19"/>
            <p:cNvGrpSpPr>
              <a:grpSpLocks/>
            </p:cNvGrpSpPr>
            <p:nvPr/>
          </p:nvGrpSpPr>
          <p:grpSpPr bwMode="auto">
            <a:xfrm>
              <a:off x="250825" y="1331281"/>
              <a:ext cx="3816350" cy="1161092"/>
              <a:chOff x="113" y="3243"/>
              <a:chExt cx="2132" cy="686"/>
            </a:xfrm>
          </p:grpSpPr>
          <p:sp>
            <p:nvSpPr>
              <p:cNvPr id="8212" name="Line 20"/>
              <p:cNvSpPr>
                <a:spLocks noChangeShapeType="1"/>
              </p:cNvSpPr>
              <p:nvPr/>
            </p:nvSpPr>
            <p:spPr bwMode="auto">
              <a:xfrm>
                <a:off x="113" y="3249"/>
                <a:ext cx="21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3" name="Line 21"/>
              <p:cNvSpPr>
                <a:spLocks noChangeShapeType="1"/>
              </p:cNvSpPr>
              <p:nvPr/>
            </p:nvSpPr>
            <p:spPr bwMode="auto">
              <a:xfrm>
                <a:off x="113" y="3929"/>
                <a:ext cx="21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" name="Line 22"/>
              <p:cNvSpPr>
                <a:spLocks noChangeShapeType="1"/>
              </p:cNvSpPr>
              <p:nvPr/>
            </p:nvSpPr>
            <p:spPr bwMode="auto">
              <a:xfrm>
                <a:off x="113" y="3249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" name="Line 23"/>
              <p:cNvSpPr>
                <a:spLocks noChangeShapeType="1"/>
              </p:cNvSpPr>
              <p:nvPr/>
            </p:nvSpPr>
            <p:spPr bwMode="auto">
              <a:xfrm>
                <a:off x="2245" y="3243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4284663" y="1312863"/>
            <a:ext cx="46085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Формула понижения степени для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cos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3779838" y="2565400"/>
            <a:ext cx="3111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выразим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79388" y="3213100"/>
            <a:ext cx="3816350" cy="1150938"/>
            <a:chOff x="179388" y="3213100"/>
            <a:chExt cx="3816350" cy="1150938"/>
          </a:xfrm>
        </p:grpSpPr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188913" y="3502025"/>
              <a:ext cx="1174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ru-RU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1331913" y="3502025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1692275" y="3787775"/>
              <a:ext cx="1944688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1763713" y="3213100"/>
              <a:ext cx="20415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–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2268538" y="3717925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grpSp>
          <p:nvGrpSpPr>
            <p:cNvPr id="8223" name="Group 31"/>
            <p:cNvGrpSpPr>
              <a:grpSpLocks/>
            </p:cNvGrpSpPr>
            <p:nvPr/>
          </p:nvGrpSpPr>
          <p:grpSpPr bwMode="auto">
            <a:xfrm>
              <a:off x="179388" y="3213100"/>
              <a:ext cx="3816350" cy="1150938"/>
              <a:chOff x="113" y="3249"/>
              <a:chExt cx="2132" cy="680"/>
            </a:xfrm>
          </p:grpSpPr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>
                <a:off x="113" y="3249"/>
                <a:ext cx="21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>
                <a:off x="113" y="3929"/>
                <a:ext cx="21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6" name="Line 34"/>
              <p:cNvSpPr>
                <a:spLocks noChangeShapeType="1"/>
              </p:cNvSpPr>
              <p:nvPr/>
            </p:nvSpPr>
            <p:spPr bwMode="auto">
              <a:xfrm>
                <a:off x="113" y="3249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7" name="Line 35"/>
              <p:cNvSpPr>
                <a:spLocks noChangeShapeType="1"/>
              </p:cNvSpPr>
              <p:nvPr/>
            </p:nvSpPr>
            <p:spPr bwMode="auto">
              <a:xfrm>
                <a:off x="2245" y="3249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4356100" y="3284538"/>
            <a:ext cx="46085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Формула понижения степени для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sin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 animBg="1"/>
      <p:bldP spid="8204" grpId="0" animBg="1"/>
      <p:bldP spid="8208" grpId="0" animBg="1"/>
      <p:bldP spid="8216" grpId="0"/>
      <p:bldP spid="8217" grpId="0"/>
      <p:bldP spid="8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388" y="0"/>
            <a:ext cx="89646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тройного аргумента: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0825" y="4322763"/>
            <a:ext cx="751363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Аналогично можно вывести формулу </a:t>
            </a:r>
          </a:p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тройного аргумента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sin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7950" y="692150"/>
            <a:ext cx="9175750" cy="253523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=cos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)=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cos - sin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sin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</a:t>
            </a:r>
          </a:p>
          <a:p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- 1) cos - 2 sincossin=</a:t>
            </a:r>
          </a:p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=2cos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cos - 2cossin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= 2cos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cos - </a:t>
            </a:r>
          </a:p>
          <a:p>
            <a:pPr>
              <a:buFontTx/>
              <a:buChar char="-"/>
            </a:pP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2cos(1 - 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)=2cos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cos - 2cos + </a:t>
            </a:r>
          </a:p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+ 2cos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=4cos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- 3cos.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932363" y="2997200"/>
            <a:ext cx="38798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Формула тройного </a:t>
            </a:r>
          </a:p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аргумента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79388" y="3252788"/>
            <a:ext cx="4614862" cy="608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=4cos</a:t>
            </a:r>
            <a:r>
              <a:rPr lang="en-US" altLang="ru-RU" sz="3200" b="1" baseline="3000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- 3cos.</a:t>
            </a: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179388" y="5445125"/>
            <a:ext cx="4276725" cy="608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=3sin - 4sin</a:t>
            </a:r>
            <a:r>
              <a:rPr lang="en-US" altLang="ru-RU" sz="3200" b="1" baseline="3000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 animBg="1"/>
      <p:bldP spid="9233" grpId="0"/>
      <p:bldP spid="9246" grpId="0" animBg="1"/>
      <p:bldP spid="92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115888"/>
            <a:ext cx="8569523" cy="720725"/>
          </a:xfrm>
        </p:spPr>
        <p:txBody>
          <a:bodyPr anchor="ctr"/>
          <a:lstStyle/>
          <a:p>
            <a:pPr algn="l"/>
            <a:r>
              <a:rPr lang="ru-RU" altLang="ru-RU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преобразования произведения в сумму: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4063" y="908050"/>
            <a:ext cx="80660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=sincos +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sin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/>
            </a:r>
            <a:b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=sincos -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sin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endParaRPr lang="en-US" alt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27088" y="3213100"/>
            <a:ext cx="669724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=coscos - sinsin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/>
            </a:r>
            <a:br>
              <a: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=coscos + sinsin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endParaRPr lang="en-US" alt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03238" y="1268413"/>
            <a:ext cx="3238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en-US" alt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95288" y="1916113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55650" y="1844675"/>
            <a:ext cx="80660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r>
              <a:rPr lang="ru-RU" altLang="ru-RU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ru-RU" altLang="ru-RU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sincos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55650" y="2493963"/>
            <a:ext cx="741680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sincos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=0,5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[ 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]</a:t>
            </a:r>
            <a:r>
              <a:rPr lang="ru-RU" altLang="ru-RU" sz="32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endParaRPr lang="en-US" altLang="ru-RU" sz="3200" b="1" baseline="-25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07950" y="981075"/>
            <a:ext cx="647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</a:t>
            </a:r>
            <a:endParaRPr lang="en-US" alt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07950" y="3284538"/>
            <a:ext cx="6477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</a:t>
            </a:r>
            <a:endParaRPr lang="en-US" altLang="ru-RU" sz="36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03238" y="3573463"/>
            <a:ext cx="3238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en-US" altLang="ru-RU" sz="36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66725" y="4221163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755650" y="4221163"/>
            <a:ext cx="76327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=2coscos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755650" y="4797425"/>
            <a:ext cx="763270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coscos=0,5[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+ 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]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endParaRPr lang="en-US" altLang="ru-RU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07950" y="5661025"/>
            <a:ext cx="647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</a:t>
            </a:r>
            <a:endParaRPr lang="en-US" altLang="ru-RU" sz="36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55650" y="5589588"/>
            <a:ext cx="763270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sinsin=0,5[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- 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]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endParaRPr lang="en-US" altLang="ru-RU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/>
      <p:bldP spid="10246" grpId="0"/>
      <p:bldP spid="10247" grpId="0" animBg="1"/>
      <p:bldP spid="10248" grpId="0"/>
      <p:bldP spid="10249" grpId="0" animBg="1"/>
      <p:bldP spid="10250" grpId="0"/>
      <p:bldP spid="10251" grpId="0"/>
      <p:bldP spid="10252" grpId="0"/>
      <p:bldP spid="10253" grpId="0" animBg="1"/>
      <p:bldP spid="10254" grpId="0"/>
      <p:bldP spid="10255" grpId="0" animBg="1"/>
      <p:bldP spid="10256" grpId="0"/>
      <p:bldP spid="1025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3163</Words>
  <Application>Microsoft Office PowerPoint</Application>
  <PresentationFormat>Экран (4:3)</PresentationFormat>
  <Paragraphs>703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Cambria Math</vt:lpstr>
      <vt:lpstr>Monotype Corsiva</vt:lpstr>
      <vt:lpstr>Symbol</vt:lpstr>
      <vt:lpstr>Times New Roman</vt:lpstr>
      <vt:lpstr>Оформление по умолчанию</vt:lpstr>
      <vt:lpstr>ТРИГОНОМЕТРИЧЕСКИЕ УРАВНЕНИЯ (задание 13 ЕГЭ)</vt:lpstr>
      <vt:lpstr>Теория:</vt:lpstr>
      <vt:lpstr>Синус, косинус суммы и разности аргументов: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Формулы преобразования произведения в сумму:</vt:lpstr>
      <vt:lpstr>Формулы преобразования сумм в произведения</vt:lpstr>
      <vt:lpstr>Формулы преобразования сумм в произведения</vt:lpstr>
      <vt:lpstr>Формулы приведения</vt:lpstr>
      <vt:lpstr>Формулы приведения (необходимо знать)</vt:lpstr>
      <vt:lpstr>Формулы приведения (необходимо знать)</vt:lpstr>
      <vt:lpstr>Таблица значений от 0о до 90о</vt:lpstr>
      <vt:lpstr>Тригонометрическое уравнение:</vt:lpstr>
      <vt:lpstr>Частные случаи уравнения sint=a:</vt:lpstr>
      <vt:lpstr>Тригонометрическое уравнение:</vt:lpstr>
      <vt:lpstr>Частные случаи уравнения cost=a:</vt:lpstr>
      <vt:lpstr>Тригонометрическое уравнение:</vt:lpstr>
      <vt:lpstr>Тригонометрическое уравнение:</vt:lpstr>
      <vt:lpstr>Тригонометрические уравнения, сводящиеся к квадратным</vt:lpstr>
      <vt:lpstr>Тригонометрические уравнения, сводящиеся к квадратным</vt:lpstr>
      <vt:lpstr>Однородные тригонометрические уравнения</vt:lpstr>
      <vt:lpstr>Однородные тригонометрические уравнения</vt:lpstr>
      <vt:lpstr>Однородные тригонометрические уравнения</vt:lpstr>
      <vt:lpstr>Тригонометрические уравнения, решаемые разложением на множители</vt:lpstr>
      <vt:lpstr>Тригонометрические уравнения, решаемые разложением на множители</vt:lpstr>
      <vt:lpstr>Тригонометрические уравнения, решаемые с использованием формул</vt:lpstr>
      <vt:lpstr>Метод вспомогательного аргумента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ТРИГОНОМЕТРИЧЕСКИХ УРАВНЕНИЙ</dc:title>
  <dc:creator>МАКс</dc:creator>
  <cp:lastModifiedBy>Курбанов  Магомед Ахмедович</cp:lastModifiedBy>
  <cp:revision>100</cp:revision>
  <dcterms:created xsi:type="dcterms:W3CDTF">2019-01-08T10:10:04Z</dcterms:created>
  <dcterms:modified xsi:type="dcterms:W3CDTF">2019-02-04T04:49:56Z</dcterms:modified>
</cp:coreProperties>
</file>