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88" autoAdjust="0"/>
    <p:restoredTop sz="94660"/>
  </p:normalViewPr>
  <p:slideViewPr>
    <p:cSldViewPr snapToGrid="0">
      <p:cViewPr>
        <p:scale>
          <a:sx n="100" d="100"/>
          <a:sy n="100" d="100"/>
        </p:scale>
        <p:origin x="-2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B6D97-C973-43FD-BDB6-0BB5400873A3}" type="doc">
      <dgm:prSet loTypeId="urn:microsoft.com/office/officeart/2005/8/layout/default" loCatId="list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19880059-FE19-42EF-A7D4-75C1308B512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endParaRPr kumimoji="0" lang="ru-RU" sz="1600" b="1" i="0" u="none" strike="noStrike" cap="none" spc="0" normalizeH="0" baseline="0" noProof="0" dirty="0" smtClean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rtl="0"/>
          <a:r>
            <a:rPr kumimoji="0" lang="ru-RU" sz="16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Осуществлено результативное межведомственное взаимодействие с учреждениями культуры</a:t>
          </a:r>
        </a:p>
        <a:p>
          <a:pPr rtl="0"/>
          <a:r>
            <a:rPr kumimoji="0" lang="ru-RU" sz="16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endParaRPr kumimoji="0" lang="ru-RU" sz="1600" b="1" i="0" u="none" strike="noStrike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5EEC0D6-1A39-404D-BE46-A6610EEF9F87}" type="parTrans" cxnId="{2F8D2239-1091-4D0D-BCE8-C27732AB7FA5}">
      <dgm:prSet/>
      <dgm:spPr/>
      <dgm:t>
        <a:bodyPr/>
        <a:lstStyle/>
        <a:p>
          <a:endParaRPr lang="ru-RU"/>
        </a:p>
      </dgm:t>
    </dgm:pt>
    <dgm:pt modelId="{6934328D-7FF0-4A43-8549-2435AC1FC4DE}" type="sibTrans" cxnId="{2F8D2239-1091-4D0D-BCE8-C27732AB7FA5}">
      <dgm:prSet/>
      <dgm:spPr/>
      <dgm:t>
        <a:bodyPr/>
        <a:lstStyle/>
        <a:p>
          <a:endParaRPr lang="ru-RU"/>
        </a:p>
      </dgm:t>
    </dgm:pt>
    <dgm:pt modelId="{20278F27-0971-4CC1-BBB3-21E8512B64C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16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Достигнуты призовые места в конкурсах и олимпиадах различного уровня</a:t>
          </a:r>
          <a:endParaRPr kumimoji="0" lang="ru-RU" sz="1600" b="1" i="0" u="none" strike="noStrike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A7DB332-A029-4780-BC88-C8713F112F74}" type="parTrans" cxnId="{2B2CFD62-F3A9-4807-B409-A618CB2DC35C}">
      <dgm:prSet/>
      <dgm:spPr/>
      <dgm:t>
        <a:bodyPr/>
        <a:lstStyle/>
        <a:p>
          <a:endParaRPr lang="ru-RU"/>
        </a:p>
      </dgm:t>
    </dgm:pt>
    <dgm:pt modelId="{AEDA65BB-A77A-4358-BCB8-20ECAD89629E}" type="sibTrans" cxnId="{2B2CFD62-F3A9-4807-B409-A618CB2DC35C}">
      <dgm:prSet/>
      <dgm:spPr/>
      <dgm:t>
        <a:bodyPr/>
        <a:lstStyle/>
        <a:p>
          <a:endParaRPr lang="ru-RU"/>
        </a:p>
      </dgm:t>
    </dgm:pt>
    <dgm:pt modelId="{2FE09F43-2E19-45C3-9857-75A1D8F06545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16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Развита система семейного </a:t>
          </a:r>
          <a:r>
            <a:rPr kumimoji="0" lang="ru-RU" sz="14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чтения</a:t>
          </a:r>
          <a:endParaRPr kumimoji="0" lang="ru-RU" sz="1400" b="1" i="0" u="none" strike="noStrike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E3ECC012-EF96-45F5-849C-3EA628950632}" type="parTrans" cxnId="{FED1403D-0BE0-4247-8048-8C23B69C356B}">
      <dgm:prSet/>
      <dgm:spPr/>
      <dgm:t>
        <a:bodyPr/>
        <a:lstStyle/>
        <a:p>
          <a:endParaRPr lang="ru-RU"/>
        </a:p>
      </dgm:t>
    </dgm:pt>
    <dgm:pt modelId="{90F6EA28-7167-438C-8C79-5B489CFB745D}" type="sibTrans" cxnId="{FED1403D-0BE0-4247-8048-8C23B69C356B}">
      <dgm:prSet/>
      <dgm:spPr/>
      <dgm:t>
        <a:bodyPr/>
        <a:lstStyle/>
        <a:p>
          <a:endParaRPr lang="ru-RU"/>
        </a:p>
      </dgm:t>
    </dgm:pt>
    <dgm:pt modelId="{C5BCB6AC-9DBD-404C-B171-70079F552503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Внедрена ИАС «Аверс. Библиотека»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37 ОУ</a:t>
          </a:r>
          <a:endParaRPr kumimoji="0" lang="ru-RU" sz="1600" b="1" i="0" u="none" strike="noStrike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45FEF99E-226F-4692-BCA8-5431B7D6D2CE}" type="parTrans" cxnId="{A80D4EA0-E578-4C5A-AB30-63F0FAB0D713}">
      <dgm:prSet/>
      <dgm:spPr/>
      <dgm:t>
        <a:bodyPr/>
        <a:lstStyle/>
        <a:p>
          <a:endParaRPr lang="ru-RU"/>
        </a:p>
      </dgm:t>
    </dgm:pt>
    <dgm:pt modelId="{60F00F9E-A442-4167-AC40-B370FEE98783}" type="sibTrans" cxnId="{A80D4EA0-E578-4C5A-AB30-63F0FAB0D713}">
      <dgm:prSet/>
      <dgm:spPr/>
      <dgm:t>
        <a:bodyPr/>
        <a:lstStyle/>
        <a:p>
          <a:endParaRPr lang="ru-RU"/>
        </a:p>
      </dgm:t>
    </dgm:pt>
    <dgm:pt modelId="{4F20A0BB-21FF-4D85-98A2-B638A260D93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kumimoji="0" lang="ru-RU" sz="1600" b="1" i="0" u="none" strike="noStrike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Сформирован банк информационных, методических, и др. материалов </a:t>
          </a:r>
          <a:endParaRPr kumimoji="0" lang="ru-RU" sz="1600" b="1" i="0" u="none" strike="noStrike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B96774D7-EA34-41D1-8E2E-6EE1FD3B592D}" type="parTrans" cxnId="{E737D86B-75BB-4888-9601-FF805ED5D36F}">
      <dgm:prSet/>
      <dgm:spPr/>
      <dgm:t>
        <a:bodyPr/>
        <a:lstStyle/>
        <a:p>
          <a:endParaRPr lang="ru-RU"/>
        </a:p>
      </dgm:t>
    </dgm:pt>
    <dgm:pt modelId="{9DC50F1D-D305-4EE9-A929-AEFD6C89C318}" type="sibTrans" cxnId="{E737D86B-75BB-4888-9601-FF805ED5D36F}">
      <dgm:prSet/>
      <dgm:spPr/>
      <dgm:t>
        <a:bodyPr/>
        <a:lstStyle/>
        <a:p>
          <a:endParaRPr lang="ru-RU"/>
        </a:p>
      </dgm:t>
    </dgm:pt>
    <dgm:pt modelId="{BA323EBC-CC4D-4AEA-B0E5-E48E90CD15E2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Проведены мероприятия, направленные на развитие профессиональной компетентности педагогов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/>
        </a:p>
      </dgm:t>
    </dgm:pt>
    <dgm:pt modelId="{4F903920-A9C5-48CD-902C-E281DE42A4CC}" type="sibTrans" cxnId="{5DD3A1B9-C0B6-4D98-AC7B-DFB67C025E74}">
      <dgm:prSet/>
      <dgm:spPr/>
      <dgm:t>
        <a:bodyPr/>
        <a:lstStyle/>
        <a:p>
          <a:endParaRPr lang="ru-RU"/>
        </a:p>
      </dgm:t>
    </dgm:pt>
    <dgm:pt modelId="{B052BF40-D4CF-441E-A634-D7A681962CB1}" type="parTrans" cxnId="{5DD3A1B9-C0B6-4D98-AC7B-DFB67C025E74}">
      <dgm:prSet/>
      <dgm:spPr/>
      <dgm:t>
        <a:bodyPr/>
        <a:lstStyle/>
        <a:p>
          <a:endParaRPr lang="ru-RU"/>
        </a:p>
      </dgm:t>
    </dgm:pt>
    <dgm:pt modelId="{8426DB59-35E4-4463-AC30-8568CC913A16}" type="pres">
      <dgm:prSet presAssocID="{A82B6D97-C973-43FD-BDB6-0BB5400873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23ACC0-E970-4C7D-B149-90009A2B75F9}" type="pres">
      <dgm:prSet presAssocID="{4F20A0BB-21FF-4D85-98A2-B638A260D93C}" presName="node" presStyleLbl="node1" presStyleIdx="0" presStyleCnt="6" custScaleX="96838" custScaleY="72859" custLinFactX="1887" custLinFactNeighborX="100000" custLinFactNeighborY="813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6A411-4790-41CF-B635-29371455D8C1}" type="pres">
      <dgm:prSet presAssocID="{9DC50F1D-D305-4EE9-A929-AEFD6C89C318}" presName="sibTrans" presStyleCnt="0"/>
      <dgm:spPr/>
    </dgm:pt>
    <dgm:pt modelId="{AD77B99D-2B2D-43EF-A799-4AB91AD678F3}" type="pres">
      <dgm:prSet presAssocID="{2FE09F43-2E19-45C3-9857-75A1D8F06545}" presName="node" presStyleLbl="node1" presStyleIdx="1" presStyleCnt="6" custScaleY="74778" custLinFactNeighborX="-5984" custLinFactNeighborY="-4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5AF0F-D48F-4E71-B98D-7BEBD18AFF70}" type="pres">
      <dgm:prSet presAssocID="{90F6EA28-7167-438C-8C79-5B489CFB745D}" presName="sibTrans" presStyleCnt="0"/>
      <dgm:spPr/>
    </dgm:pt>
    <dgm:pt modelId="{4B6073BD-4A7C-459E-A7ED-7BDD87FC3F2B}" type="pres">
      <dgm:prSet presAssocID="{BA323EBC-CC4D-4AEA-B0E5-E48E90CD15E2}" presName="node" presStyleLbl="node1" presStyleIdx="2" presStyleCnt="6" custScaleX="93301" custScaleY="70359" custLinFactX="-100000" custLinFactNeighborX="-119088" custLinFactNeighborY="81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E6D3C-86E2-4C3C-83DF-266182329D09}" type="pres">
      <dgm:prSet presAssocID="{4F903920-A9C5-48CD-902C-E281DE42A4CC}" presName="sibTrans" presStyleCnt="0"/>
      <dgm:spPr/>
    </dgm:pt>
    <dgm:pt modelId="{2E1F7888-A112-45DD-8C9E-7E629F9C9EDD}" type="pres">
      <dgm:prSet presAssocID="{20278F27-0971-4CC1-BBB3-21E8512B64CC}" presName="node" presStyleLbl="node1" presStyleIdx="3" presStyleCnt="6" custScaleX="92323" custScaleY="74732" custLinFactNeighborX="-11789" custLinFactNeighborY="-96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A4126C-C011-49A9-BD6F-17580CE1FC99}" type="pres">
      <dgm:prSet presAssocID="{AEDA65BB-A77A-4358-BCB8-20ECAD89629E}" presName="sibTrans" presStyleCnt="0"/>
      <dgm:spPr/>
    </dgm:pt>
    <dgm:pt modelId="{E7AA0C59-5147-459C-8ED4-59DE43305BB4}" type="pres">
      <dgm:prSet presAssocID="{19880059-FE19-42EF-A7D4-75C1308B512C}" presName="node" presStyleLbl="node1" presStyleIdx="4" presStyleCnt="6" custScaleX="89880" custScaleY="71883" custLinFactNeighborX="93552" custLinFactNeighborY="-91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5EE9E-08A2-4BC1-8538-271F42065EEA}" type="pres">
      <dgm:prSet presAssocID="{6934328D-7FF0-4A43-8549-2435AC1FC4DE}" presName="sibTrans" presStyleCnt="0"/>
      <dgm:spPr/>
    </dgm:pt>
    <dgm:pt modelId="{4CEA068A-6771-4D2B-A84C-C28ACC7B9599}" type="pres">
      <dgm:prSet presAssocID="{C5BCB6AC-9DBD-404C-B171-70079F552503}" presName="node" presStyleLbl="node1" presStyleIdx="5" presStyleCnt="6" custScaleX="89434" custScaleY="73088" custLinFactNeighborX="-5512" custLinFactNeighborY="-9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0D4EA0-E578-4C5A-AB30-63F0FAB0D713}" srcId="{A82B6D97-C973-43FD-BDB6-0BB5400873A3}" destId="{C5BCB6AC-9DBD-404C-B171-70079F552503}" srcOrd="5" destOrd="0" parTransId="{45FEF99E-226F-4692-BCA8-5431B7D6D2CE}" sibTransId="{60F00F9E-A442-4167-AC40-B370FEE98783}"/>
    <dgm:cxn modelId="{2F8D2239-1091-4D0D-BCE8-C27732AB7FA5}" srcId="{A82B6D97-C973-43FD-BDB6-0BB5400873A3}" destId="{19880059-FE19-42EF-A7D4-75C1308B512C}" srcOrd="4" destOrd="0" parTransId="{F5EEC0D6-1A39-404D-BE46-A6610EEF9F87}" sibTransId="{6934328D-7FF0-4A43-8549-2435AC1FC4DE}"/>
    <dgm:cxn modelId="{5DD3A1B9-C0B6-4D98-AC7B-DFB67C025E74}" srcId="{A82B6D97-C973-43FD-BDB6-0BB5400873A3}" destId="{BA323EBC-CC4D-4AEA-B0E5-E48E90CD15E2}" srcOrd="2" destOrd="0" parTransId="{B052BF40-D4CF-441E-A634-D7A681962CB1}" sibTransId="{4F903920-A9C5-48CD-902C-E281DE42A4CC}"/>
    <dgm:cxn modelId="{DD5D3281-6033-4734-B5BC-C1882892ACC8}" type="presOf" srcId="{BA323EBC-CC4D-4AEA-B0E5-E48E90CD15E2}" destId="{4B6073BD-4A7C-459E-A7ED-7BDD87FC3F2B}" srcOrd="0" destOrd="0" presId="urn:microsoft.com/office/officeart/2005/8/layout/default"/>
    <dgm:cxn modelId="{E737D86B-75BB-4888-9601-FF805ED5D36F}" srcId="{A82B6D97-C973-43FD-BDB6-0BB5400873A3}" destId="{4F20A0BB-21FF-4D85-98A2-B638A260D93C}" srcOrd="0" destOrd="0" parTransId="{B96774D7-EA34-41D1-8E2E-6EE1FD3B592D}" sibTransId="{9DC50F1D-D305-4EE9-A929-AEFD6C89C318}"/>
    <dgm:cxn modelId="{2B2CFD62-F3A9-4807-B409-A618CB2DC35C}" srcId="{A82B6D97-C973-43FD-BDB6-0BB5400873A3}" destId="{20278F27-0971-4CC1-BBB3-21E8512B64CC}" srcOrd="3" destOrd="0" parTransId="{6A7DB332-A029-4780-BC88-C8713F112F74}" sibTransId="{AEDA65BB-A77A-4358-BCB8-20ECAD89629E}"/>
    <dgm:cxn modelId="{279B6EEF-05A0-446E-98F3-B9A61E89A2C2}" type="presOf" srcId="{4F20A0BB-21FF-4D85-98A2-B638A260D93C}" destId="{F223ACC0-E970-4C7D-B149-90009A2B75F9}" srcOrd="0" destOrd="0" presId="urn:microsoft.com/office/officeart/2005/8/layout/default"/>
    <dgm:cxn modelId="{B4BEA6B2-F938-4B2B-993E-81AEFC79B41F}" type="presOf" srcId="{19880059-FE19-42EF-A7D4-75C1308B512C}" destId="{E7AA0C59-5147-459C-8ED4-59DE43305BB4}" srcOrd="0" destOrd="0" presId="urn:microsoft.com/office/officeart/2005/8/layout/default"/>
    <dgm:cxn modelId="{FED1403D-0BE0-4247-8048-8C23B69C356B}" srcId="{A82B6D97-C973-43FD-BDB6-0BB5400873A3}" destId="{2FE09F43-2E19-45C3-9857-75A1D8F06545}" srcOrd="1" destOrd="0" parTransId="{E3ECC012-EF96-45F5-849C-3EA628950632}" sibTransId="{90F6EA28-7167-438C-8C79-5B489CFB745D}"/>
    <dgm:cxn modelId="{0CECD7FF-A1F0-4B93-AEBB-9BB9548D6C7E}" type="presOf" srcId="{C5BCB6AC-9DBD-404C-B171-70079F552503}" destId="{4CEA068A-6771-4D2B-A84C-C28ACC7B9599}" srcOrd="0" destOrd="0" presId="urn:microsoft.com/office/officeart/2005/8/layout/default"/>
    <dgm:cxn modelId="{7C2A68F5-600B-4D2B-A4FB-C25B3686430C}" type="presOf" srcId="{20278F27-0971-4CC1-BBB3-21E8512B64CC}" destId="{2E1F7888-A112-45DD-8C9E-7E629F9C9EDD}" srcOrd="0" destOrd="0" presId="urn:microsoft.com/office/officeart/2005/8/layout/default"/>
    <dgm:cxn modelId="{3DFD98A4-645E-443A-96EA-F7EBE1D1F434}" type="presOf" srcId="{2FE09F43-2E19-45C3-9857-75A1D8F06545}" destId="{AD77B99D-2B2D-43EF-A799-4AB91AD678F3}" srcOrd="0" destOrd="0" presId="urn:microsoft.com/office/officeart/2005/8/layout/default"/>
    <dgm:cxn modelId="{AA9E7233-7CBC-4A12-BDA7-B55E86237811}" type="presOf" srcId="{A82B6D97-C973-43FD-BDB6-0BB5400873A3}" destId="{8426DB59-35E4-4463-AC30-8568CC913A16}" srcOrd="0" destOrd="0" presId="urn:microsoft.com/office/officeart/2005/8/layout/default"/>
    <dgm:cxn modelId="{F7C884C0-02CC-4154-AEBF-BFB4C3F6D8EA}" type="presParOf" srcId="{8426DB59-35E4-4463-AC30-8568CC913A16}" destId="{F223ACC0-E970-4C7D-B149-90009A2B75F9}" srcOrd="0" destOrd="0" presId="urn:microsoft.com/office/officeart/2005/8/layout/default"/>
    <dgm:cxn modelId="{B1136C2C-5758-4CD5-926B-A45E50990DCF}" type="presParOf" srcId="{8426DB59-35E4-4463-AC30-8568CC913A16}" destId="{D596A411-4790-41CF-B635-29371455D8C1}" srcOrd="1" destOrd="0" presId="urn:microsoft.com/office/officeart/2005/8/layout/default"/>
    <dgm:cxn modelId="{5B56C36F-7E17-4B02-B0A5-51E60C271A6D}" type="presParOf" srcId="{8426DB59-35E4-4463-AC30-8568CC913A16}" destId="{AD77B99D-2B2D-43EF-A799-4AB91AD678F3}" srcOrd="2" destOrd="0" presId="urn:microsoft.com/office/officeart/2005/8/layout/default"/>
    <dgm:cxn modelId="{4DBDDB67-BE16-4C24-B075-A0956038B966}" type="presParOf" srcId="{8426DB59-35E4-4463-AC30-8568CC913A16}" destId="{D995AF0F-D48F-4E71-B98D-7BEBD18AFF70}" srcOrd="3" destOrd="0" presId="urn:microsoft.com/office/officeart/2005/8/layout/default"/>
    <dgm:cxn modelId="{74B05B3A-00DE-45D1-BDE1-8F35298FBBC4}" type="presParOf" srcId="{8426DB59-35E4-4463-AC30-8568CC913A16}" destId="{4B6073BD-4A7C-459E-A7ED-7BDD87FC3F2B}" srcOrd="4" destOrd="0" presId="urn:microsoft.com/office/officeart/2005/8/layout/default"/>
    <dgm:cxn modelId="{0E6E300A-C23A-45B2-BE21-12BF8AD530AA}" type="presParOf" srcId="{8426DB59-35E4-4463-AC30-8568CC913A16}" destId="{676E6D3C-86E2-4C3C-83DF-266182329D09}" srcOrd="5" destOrd="0" presId="urn:microsoft.com/office/officeart/2005/8/layout/default"/>
    <dgm:cxn modelId="{77BD13B6-DB74-4E3C-986E-2F4AD5F84F47}" type="presParOf" srcId="{8426DB59-35E4-4463-AC30-8568CC913A16}" destId="{2E1F7888-A112-45DD-8C9E-7E629F9C9EDD}" srcOrd="6" destOrd="0" presId="urn:microsoft.com/office/officeart/2005/8/layout/default"/>
    <dgm:cxn modelId="{9656A783-67E2-400C-856C-03B702EAF537}" type="presParOf" srcId="{8426DB59-35E4-4463-AC30-8568CC913A16}" destId="{56A4126C-C011-49A9-BD6F-17580CE1FC99}" srcOrd="7" destOrd="0" presId="urn:microsoft.com/office/officeart/2005/8/layout/default"/>
    <dgm:cxn modelId="{8E1D8E4D-E0CD-4EE3-9309-8EEF3204A678}" type="presParOf" srcId="{8426DB59-35E4-4463-AC30-8568CC913A16}" destId="{E7AA0C59-5147-459C-8ED4-59DE43305BB4}" srcOrd="8" destOrd="0" presId="urn:microsoft.com/office/officeart/2005/8/layout/default"/>
    <dgm:cxn modelId="{31ADFABD-CAA7-4F1C-8199-2465F7EA4DEB}" type="presParOf" srcId="{8426DB59-35E4-4463-AC30-8568CC913A16}" destId="{4995EE9E-08A2-4BC1-8538-271F42065EEA}" srcOrd="9" destOrd="0" presId="urn:microsoft.com/office/officeart/2005/8/layout/default"/>
    <dgm:cxn modelId="{5E11B741-30CB-48E8-A0CA-8135AB472219}" type="presParOf" srcId="{8426DB59-35E4-4463-AC30-8568CC913A16}" destId="{4CEA068A-6771-4D2B-A84C-C28ACC7B959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3ACC0-E970-4C7D-B149-90009A2B75F9}">
      <dsp:nvSpPr>
        <dsp:cNvPr id="0" name=""/>
        <dsp:cNvSpPr/>
      </dsp:nvSpPr>
      <dsp:spPr>
        <a:xfrm>
          <a:off x="2922395" y="1453945"/>
          <a:ext cx="2775342" cy="125286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Сформирован банк информационных, методических, и др. материалов 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922395" y="1453945"/>
        <a:ext cx="2775342" cy="1252867"/>
      </dsp:txXfrm>
    </dsp:sp>
    <dsp:sp modelId="{AD77B99D-2B2D-43EF-A799-4AB91AD678F3}">
      <dsp:nvSpPr>
        <dsp:cNvPr id="0" name=""/>
        <dsp:cNvSpPr/>
      </dsp:nvSpPr>
      <dsp:spPr>
        <a:xfrm>
          <a:off x="2892790" y="0"/>
          <a:ext cx="2865964" cy="128586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Развита система семейного </a:t>
          </a:r>
          <a:r>
            <a: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чтения</a:t>
          </a:r>
          <a:endParaRPr kumimoji="0" lang="ru-RU" sz="1400" b="1" i="0" u="none" strike="noStrike" kern="1200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892790" y="0"/>
        <a:ext cx="2865964" cy="1285866"/>
      </dsp:txXfrm>
    </dsp:sp>
    <dsp:sp modelId="{4B6073BD-4A7C-459E-A7ED-7BDD87FC3F2B}">
      <dsp:nvSpPr>
        <dsp:cNvPr id="0" name=""/>
        <dsp:cNvSpPr/>
      </dsp:nvSpPr>
      <dsp:spPr>
        <a:xfrm>
          <a:off x="0" y="1473239"/>
          <a:ext cx="2673973" cy="120987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Проведены мероприятия, направленные на развитие профессиональной компетентности педагогов</a:t>
          </a: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0" y="1473239"/>
        <a:ext cx="2673973" cy="1209878"/>
      </dsp:txXfrm>
    </dsp:sp>
    <dsp:sp modelId="{2E1F7888-A112-45DD-8C9E-7E629F9C9EDD}">
      <dsp:nvSpPr>
        <dsp:cNvPr id="0" name=""/>
        <dsp:cNvSpPr/>
      </dsp:nvSpPr>
      <dsp:spPr>
        <a:xfrm>
          <a:off x="0" y="0"/>
          <a:ext cx="2645944" cy="12850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Достигнуты призовые места в конкурсах и олимпиадах различного уровня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0" y="0"/>
        <a:ext cx="2645944" cy="1285075"/>
      </dsp:txXfrm>
    </dsp:sp>
    <dsp:sp modelId="{E7AA0C59-5147-459C-8ED4-59DE43305BB4}">
      <dsp:nvSpPr>
        <dsp:cNvPr id="0" name=""/>
        <dsp:cNvSpPr/>
      </dsp:nvSpPr>
      <dsp:spPr>
        <a:xfrm>
          <a:off x="5881188" y="57143"/>
          <a:ext cx="2575928" cy="123608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ru-RU" sz="1600" b="1" i="0" u="none" strike="noStrike" kern="1200" cap="none" spc="0" normalizeH="0" baseline="0" noProof="0" dirty="0" smtClean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Осуществлено результативное межведомственное взаимодействие с учреждениями культуры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5881188" y="57143"/>
        <a:ext cx="2575928" cy="1236084"/>
      </dsp:txXfrm>
    </dsp:sp>
    <dsp:sp modelId="{4CEA068A-6771-4D2B-A84C-C28ACC7B9599}">
      <dsp:nvSpPr>
        <dsp:cNvPr id="0" name=""/>
        <dsp:cNvSpPr/>
      </dsp:nvSpPr>
      <dsp:spPr>
        <a:xfrm>
          <a:off x="5904574" y="1458230"/>
          <a:ext cx="2563146" cy="125680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Внедрена ИАС «Аверс. Библиотека»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37 ОУ</a:t>
          </a:r>
          <a:endParaRPr kumimoji="0" lang="ru-RU" sz="1600" b="1" i="0" u="none" strike="noStrike" kern="1200" cap="none" spc="0" normalizeH="0" baseline="0" noProof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5904574" y="1458230"/>
        <a:ext cx="2563146" cy="1256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4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2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2212" y="696573"/>
            <a:ext cx="7291552" cy="100598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«ЧИТАТЕЛЬСКАЯ КОМПЕТЕНТНОСТЬ»</a:t>
            </a:r>
            <a:endParaRPr lang="ru-RU" sz="2800" dirty="0"/>
          </a:p>
        </p:txBody>
      </p:sp>
      <p:pic>
        <p:nvPicPr>
          <p:cNvPr id="6" name="Picture 4" descr="C:\Users\PEV\Desktop\Проект ЧК\К 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12" y="2120909"/>
            <a:ext cx="4452443" cy="2982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580238" y="2305179"/>
            <a:ext cx="7291552" cy="10059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1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35456" y="5515098"/>
            <a:ext cx="3415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Лемешева Ирина Викторовна, 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МБОУ гимназии № 2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C7650FD-B02C-4092-8992-94AA9B7FCD81}"/>
              </a:ext>
            </a:extLst>
          </p:cNvPr>
          <p:cNvSpPr/>
          <p:nvPr/>
        </p:nvSpPr>
        <p:spPr>
          <a:xfrm>
            <a:off x="4190023" y="6419612"/>
            <a:ext cx="13454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г. Сургут, 2019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17D3420-7344-4558-BA5F-AE4F7918B154}"/>
              </a:ext>
            </a:extLst>
          </p:cNvPr>
          <p:cNvSpPr/>
          <p:nvPr/>
        </p:nvSpPr>
        <p:spPr>
          <a:xfrm>
            <a:off x="2409166" y="908616"/>
            <a:ext cx="4325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приоритетный муниципальный проект</a:t>
            </a:r>
          </a:p>
        </p:txBody>
      </p:sp>
    </p:spTree>
    <p:extLst>
      <p:ext uri="{BB962C8B-B14F-4D97-AF65-F5344CB8AC3E}">
        <p14:creationId xmlns:p14="http://schemas.microsoft.com/office/powerpoint/2010/main" val="194760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1B1C0895-7302-4C6D-8E93-2AA570DE4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323390"/>
              </p:ext>
            </p:extLst>
          </p:nvPr>
        </p:nvGraphicFramePr>
        <p:xfrm>
          <a:off x="0" y="209550"/>
          <a:ext cx="9144000" cy="6437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102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573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9406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ПРОЕКТА: ПОВЫШЕНИЕ СТАТУСА ЧТЕНИЯ,</a:t>
                      </a:r>
                      <a:r>
                        <a:rPr lang="ru-RU" sz="12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ЧИТАТЕЛЬСКОЙ АКТИВНОСТИ, РАЗВИТИЕ КУЛЬТУРНОЙ И ЧИТАТЕЛЬСКОЙ  КОМПЕТЕНТНОСТИ УЧАСТНИКОВ ОБРАЗОВАТЕЛЬНОГО ПРОЦЕССА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20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 школьных</a:t>
                      </a:r>
                      <a:r>
                        <a:rPr lang="ru-RU" sz="1200" b="1" kern="12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информационно – библиотечных центров</a:t>
                      </a:r>
                    </a:p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ru-RU" sz="1200" b="1" kern="12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7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1.Организовано повышение квалификации специалистов школьных библиотек</a:t>
                      </a:r>
                    </a:p>
                    <a:p>
                      <a:pPr marL="1587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2.Внедрена ИАС «Аверс: Библиотека». Созданы библиотечные каталоги и фонды образовательных организаций</a:t>
                      </a:r>
                    </a:p>
                    <a:p>
                      <a:pPr marL="1587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3.Организован выход в Интернет с рабочих мест специалистов школьных информационно-библиотечных центров (58 мест) и рабочих мест учащихся ОУ (142 места)</a:t>
                      </a:r>
                    </a:p>
                    <a:p>
                      <a:pPr marL="1587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4.Созданы два узловых библиотечных центра на платформе 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ЛитРес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(МБОУ 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естественно-научный лицей, МБОУ СОШ № 46 с углублённым изучением отдельных предметов)</a:t>
                      </a:r>
                    </a:p>
                    <a:p>
                      <a:pPr marL="1587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5.Создан узловой центр на платформе «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Лекта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1100" kern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ОРГАНИЗАТОРЫ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СЕТЕВЫХ ПОДПРОЕКТОВ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700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гимназия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«Лаборатория Салахова»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гимназия №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гимназия МБОУ  имени Ф.К. Салманова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лицей №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 лицей № 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СОШ № 18 имени</a:t>
                      </a:r>
                      <a:b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В.Я. Алексеева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СОШ № 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НШ № 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СШ №31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НШ «Перспектива»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МБВ(с)ОУО(с)ОШ №1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700" i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1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ПАРТНЁРЫ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700" b="1" kern="120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ХМАО-Югры «</a:t>
                      </a:r>
                      <a:r>
                        <a:rPr lang="ru-RU" sz="900" i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музыкально-драматический театр» </a:t>
                      </a:r>
                    </a:p>
                    <a:p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МБУК «Централизованная библиотечная система»</a:t>
                      </a:r>
                    </a:p>
                    <a:p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 «</a:t>
                      </a:r>
                      <a:r>
                        <a:rPr lang="ru-RU" sz="900" i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государственный педагогический университет»</a:t>
                      </a:r>
                    </a:p>
                    <a:p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Литературное объединение города Сургута «Северный огонёк»</a:t>
                      </a:r>
                    </a:p>
                    <a:p>
                      <a:r>
                        <a:rPr lang="ru-RU" sz="9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Автономной некоммерческой организацией «Центр Развития Молодёжи», г. Екатеринбург </a:t>
                      </a:r>
                      <a:endParaRPr lang="ru-RU" sz="9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57224695"/>
                  </a:ext>
                </a:extLst>
              </a:tr>
              <a:tr h="26026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Популяризация чтения среди обучающихся</a:t>
                      </a:r>
                    </a:p>
                    <a:p>
                      <a:pPr marL="15875" indent="0" algn="l" defTabSz="914400" rtl="0" eaLnBrk="1" latinLnBrk="0" hangingPunct="1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ru-RU" sz="1200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75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1.Увеличение численности участников литературно-творческих конкурсов 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подпроекта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«Литературный трамплин»: Всероссийский конкурс сочинений, Всероссийский конкурс «Живая классика», региональный конкурс «Югра литературная», муниципальные конкурсы «Литература-душа русской культуры», «Шедевры из чернильницы». Численность участников – более 4</a:t>
                      </a:r>
                      <a:r>
                        <a:rPr lang="ru-RU" sz="1100" kern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тысяч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учащихся 1-11 классов</a:t>
                      </a:r>
                      <a:endParaRPr lang="ru-RU" sz="1100" kern="12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5875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2.Участие 31 образовательной организации, проведение  400 мероприятий по развитию чтения и грамотности в рамках проекта «Семейное чтение». Общая численность участников – более 10 тысяч человек</a:t>
                      </a:r>
                    </a:p>
                    <a:p>
                      <a:pPr marL="15875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Организация</a:t>
                      </a:r>
                      <a:r>
                        <a:rPr lang="ru-RU" sz="1100" kern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проведение городских мероприятий сетевых 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подпроектов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образовательных организаций: «Время читать», «Читаем  Шукшина», «Литературный бенефис», «Открытая книга», «Чтение для всех. Приключения книги в мире компьютеров», «Читательская  копилка», «От корки до корки». Проведение более 60 городских мероприятий для  учащихся 1-11 классов</a:t>
                      </a:r>
                    </a:p>
                    <a:p>
                      <a:pPr marL="15875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ru-RU" sz="1100" kern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В рамках городского проекта «Уроки литературы в театре» состоялись 30 спектаклей для учащихся 4, 5, 6, 10-11 классов, участники –12 295 человек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300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69529">
                <a:tc>
                  <a:txBody>
                    <a:bodyPr/>
                    <a:lstStyle/>
                    <a:p>
                      <a:pPr marL="4763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</a:t>
                      </a:r>
                      <a:r>
                        <a:rPr lang="ru-RU" sz="1200" b="1" kern="12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профессионального</a:t>
                      </a:r>
                      <a:r>
                        <a:rPr lang="ru-RU" sz="1200" b="1" kern="12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мастерства</a:t>
                      </a:r>
                    </a:p>
                    <a:p>
                      <a:pPr marL="4763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педагогов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5875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05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 рамках реализации сетевых 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подпроектов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«Азбука смыслов», «Литературная мастерская», «Лаборатория «</a:t>
                      </a:r>
                      <a:r>
                        <a:rPr lang="ru-RU" sz="1100" kern="12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Компетениный</a:t>
                      </a: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учитель», «Диагностика и оценка читательской компетенции школьников», «Чтение без ограничений или тактильная книга» организованы и проведены 22 мероприятия (мастер-классы, практические занятия, семинары, и др.),  в них приняли участие 513 педагогов, 56  учителей представили педагогический опыт</a:t>
                      </a:r>
                    </a:p>
                    <a:p>
                      <a:pPr marL="15875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12  образовательных организаций города представили актуальный опыт по вопросам повышения читательской активности, формирования читательской грамотности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0A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6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трелка вправо 22"/>
          <p:cNvSpPr/>
          <p:nvPr/>
        </p:nvSpPr>
        <p:spPr>
          <a:xfrm rot="20937326">
            <a:off x="-187952" y="4764963"/>
            <a:ext cx="8971710" cy="1735884"/>
          </a:xfrm>
          <a:prstGeom prst="rightArrow">
            <a:avLst>
              <a:gd name="adj1" fmla="val 56123"/>
              <a:gd name="adj2" fmla="val 58433"/>
            </a:avLst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rgbClr val="C00000"/>
            </a:solidFill>
            <a:prstDash val="solid"/>
            <a:miter lim="800000"/>
          </a:ln>
          <a:effectLst>
            <a:softEdge rad="31750"/>
          </a:effectLst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71E80EF3-13C8-4A29-AAC8-FFFF0C52B5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7023350"/>
              </p:ext>
            </p:extLst>
          </p:nvPr>
        </p:nvGraphicFramePr>
        <p:xfrm>
          <a:off x="161925" y="790665"/>
          <a:ext cx="8893174" cy="2933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D0B6F93-4BA8-4320-9ECC-D1A6F36B38A9}"/>
              </a:ext>
            </a:extLst>
          </p:cNvPr>
          <p:cNvSpPr/>
          <p:nvPr/>
        </p:nvSpPr>
        <p:spPr>
          <a:xfrm>
            <a:off x="2064544" y="3582051"/>
            <a:ext cx="329565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  <a:endParaRPr lang="ru-RU" sz="2800" b="1" cap="none" spc="0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D0B6F93-4BA8-4320-9ECC-D1A6F36B38A9}"/>
              </a:ext>
            </a:extLst>
          </p:cNvPr>
          <p:cNvSpPr/>
          <p:nvPr/>
        </p:nvSpPr>
        <p:spPr>
          <a:xfrm>
            <a:off x="657226" y="144334"/>
            <a:ext cx="762952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Эффекты реализации проекта</a:t>
            </a:r>
          </a:p>
        </p:txBody>
      </p:sp>
      <p:sp>
        <p:nvSpPr>
          <p:cNvPr id="2" name="Блок-схема: процесс 1"/>
          <p:cNvSpPr/>
          <p:nvPr/>
        </p:nvSpPr>
        <p:spPr>
          <a:xfrm>
            <a:off x="190499" y="4105271"/>
            <a:ext cx="2543174" cy="1406069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профессиональных компетенций педагогов в сфере владения методиками приобщения к чтению, развития читательской грамотности, оценки читательскими  компетенциями</a:t>
            </a: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/>
              <a:t>компетенциями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0499" y="5632906"/>
            <a:ext cx="2543174" cy="891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Популяризация семейного чтения на основе сотрудничества семьи, школы  и библиотечной системы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47975" y="4105271"/>
            <a:ext cx="1624013" cy="1349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исследовательской деятельности в области литературного краеведения</a:t>
            </a:r>
          </a:p>
          <a:p>
            <a:pPr algn="ctr"/>
            <a:endParaRPr lang="ru-RU" sz="1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44627" y="4105271"/>
            <a:ext cx="2775348" cy="1349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ШИБЦ:</a:t>
            </a:r>
          </a:p>
          <a:p>
            <a:pPr lvl="0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1.Автоматизировать в 100%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выдачи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кгиг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обработку и учет всех документов библиотечного фонда.</a:t>
            </a:r>
          </a:p>
          <a:p>
            <a:pPr lvl="0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Оснастить  100%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местами  для учащихся с выходом в интернет.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644627" y="5632905"/>
            <a:ext cx="2775348" cy="891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численности обучающихся, вовлеченных в литературно-творческие конкурсы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952750" y="5632906"/>
            <a:ext cx="1519239" cy="8917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>
              <a:defRPr/>
            </a:pP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>
              <a:defRPr/>
            </a:pP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поддержки чтения в </a:t>
            </a:r>
            <a:r>
              <a:rPr lang="ru-RU" sz="1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endParaRPr lang="ru-RU" sz="13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5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5097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</TotalTime>
  <Words>560</Words>
  <Application>Microsoft Office PowerPoint</Application>
  <PresentationFormat>Экран (4:3)</PresentationFormat>
  <Paragraphs>87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«ЧИТАТЕЛЬСКАЯ КОМПЕТЕНТНОСТЬ»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Екатерина Васильевна Петрасевич</cp:lastModifiedBy>
  <cp:revision>38</cp:revision>
  <dcterms:created xsi:type="dcterms:W3CDTF">2019-08-16T06:39:20Z</dcterms:created>
  <dcterms:modified xsi:type="dcterms:W3CDTF">2019-09-04T05:53:41Z</dcterms:modified>
</cp:coreProperties>
</file>