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44" r:id="rId1"/>
    <p:sldMasterId id="2147483741" r:id="rId2"/>
  </p:sldMasterIdLst>
  <p:notesMasterIdLst>
    <p:notesMasterId r:id="rId104"/>
  </p:notesMasterIdLst>
  <p:handoutMasterIdLst>
    <p:handoutMasterId r:id="rId105"/>
  </p:handoutMasterIdLst>
  <p:sldIdLst>
    <p:sldId id="286" r:id="rId3"/>
    <p:sldId id="933" r:id="rId4"/>
    <p:sldId id="267" r:id="rId5"/>
    <p:sldId id="578" r:id="rId6"/>
    <p:sldId id="277" r:id="rId7"/>
    <p:sldId id="278" r:id="rId8"/>
    <p:sldId id="599" r:id="rId9"/>
    <p:sldId id="605" r:id="rId10"/>
    <p:sldId id="261" r:id="rId11"/>
    <p:sldId id="652" r:id="rId12"/>
    <p:sldId id="666" r:id="rId13"/>
    <p:sldId id="283" r:id="rId14"/>
    <p:sldId id="284" r:id="rId15"/>
    <p:sldId id="579" r:id="rId16"/>
    <p:sldId id="603" r:id="rId17"/>
    <p:sldId id="260" r:id="rId18"/>
    <p:sldId id="608" r:id="rId19"/>
    <p:sldId id="600" r:id="rId20"/>
    <p:sldId id="601" r:id="rId21"/>
    <p:sldId id="602" r:id="rId22"/>
    <p:sldId id="653" r:id="rId23"/>
    <p:sldId id="332" r:id="rId24"/>
    <p:sldId id="609" r:id="rId25"/>
    <p:sldId id="610" r:id="rId26"/>
    <p:sldId id="291" r:id="rId27"/>
    <p:sldId id="292" r:id="rId28"/>
    <p:sldId id="611" r:id="rId29"/>
    <p:sldId id="470" r:id="rId30"/>
    <p:sldId id="650" r:id="rId31"/>
    <p:sldId id="615" r:id="rId32"/>
    <p:sldId id="614" r:id="rId33"/>
    <p:sldId id="612" r:id="rId34"/>
    <p:sldId id="651" r:id="rId35"/>
    <p:sldId id="613" r:id="rId36"/>
    <p:sldId id="262" r:id="rId37"/>
    <p:sldId id="581" r:id="rId38"/>
    <p:sldId id="595" r:id="rId39"/>
    <p:sldId id="596" r:id="rId40"/>
    <p:sldId id="597" r:id="rId41"/>
    <p:sldId id="598" r:id="rId42"/>
    <p:sldId id="580" r:id="rId43"/>
    <p:sldId id="604" r:id="rId44"/>
    <p:sldId id="282" r:id="rId45"/>
    <p:sldId id="588" r:id="rId46"/>
    <p:sldId id="553" r:id="rId47"/>
    <p:sldId id="663" r:id="rId48"/>
    <p:sldId id="584" r:id="rId49"/>
    <p:sldId id="295" r:id="rId50"/>
    <p:sldId id="592" r:id="rId51"/>
    <p:sldId id="271" r:id="rId52"/>
    <p:sldId id="270" r:id="rId53"/>
    <p:sldId id="258" r:id="rId54"/>
    <p:sldId id="587" r:id="rId55"/>
    <p:sldId id="534" r:id="rId56"/>
    <p:sldId id="296" r:id="rId57"/>
    <p:sldId id="582" r:id="rId58"/>
    <p:sldId id="275" r:id="rId59"/>
    <p:sldId id="589" r:id="rId60"/>
    <p:sldId id="583" r:id="rId61"/>
    <p:sldId id="288" r:id="rId62"/>
    <p:sldId id="483" r:id="rId63"/>
    <p:sldId id="297" r:id="rId64"/>
    <p:sldId id="661" r:id="rId65"/>
    <p:sldId id="662" r:id="rId66"/>
    <p:sldId id="279" r:id="rId67"/>
    <p:sldId id="273" r:id="rId68"/>
    <p:sldId id="646" r:id="rId69"/>
    <p:sldId id="648" r:id="rId70"/>
    <p:sldId id="649" r:id="rId71"/>
    <p:sldId id="585" r:id="rId72"/>
    <p:sldId id="586" r:id="rId73"/>
    <p:sldId id="269" r:id="rId74"/>
    <p:sldId id="667" r:id="rId75"/>
    <p:sldId id="668" r:id="rId76"/>
    <p:sldId id="669" r:id="rId77"/>
    <p:sldId id="257" r:id="rId78"/>
    <p:sldId id="272" r:id="rId79"/>
    <p:sldId id="670" r:id="rId80"/>
    <p:sldId id="672" r:id="rId81"/>
    <p:sldId id="419" r:id="rId82"/>
    <p:sldId id="673" r:id="rId83"/>
    <p:sldId id="671" r:id="rId84"/>
    <p:sldId id="931" r:id="rId85"/>
    <p:sldId id="392" r:id="rId86"/>
    <p:sldId id="394" r:id="rId87"/>
    <p:sldId id="444" r:id="rId88"/>
    <p:sldId id="445" r:id="rId89"/>
    <p:sldId id="446" r:id="rId90"/>
    <p:sldId id="447" r:id="rId91"/>
    <p:sldId id="371" r:id="rId92"/>
    <p:sldId id="381" r:id="rId93"/>
    <p:sldId id="386" r:id="rId94"/>
    <p:sldId id="403" r:id="rId95"/>
    <p:sldId id="400" r:id="rId96"/>
    <p:sldId id="401" r:id="rId97"/>
    <p:sldId id="402" r:id="rId98"/>
    <p:sldId id="416" r:id="rId99"/>
    <p:sldId id="448" r:id="rId100"/>
    <p:sldId id="932" r:id="rId101"/>
    <p:sldId id="391" r:id="rId102"/>
    <p:sldId id="281" r:id="rId103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4" userDrawn="1">
          <p15:clr>
            <a:srgbClr val="A4A3A4"/>
          </p15:clr>
        </p15:guide>
        <p15:guide id="2" pos="76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" initials="A" lastIdx="2" clrIdx="0">
    <p:extLst>
      <p:ext uri="{19B8F6BF-5375-455C-9EA6-DF929625EA0E}">
        <p15:presenceInfo xmlns="" xmlns:p15="http://schemas.microsoft.com/office/powerpoint/2012/main" userId="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3399"/>
    <a:srgbClr val="FF9999"/>
    <a:srgbClr val="FEC0D3"/>
    <a:srgbClr val="AD4597"/>
    <a:srgbClr val="892B63"/>
    <a:srgbClr val="843C8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3891" autoAdjust="0"/>
  </p:normalViewPr>
  <p:slideViewPr>
    <p:cSldViewPr snapToGrid="0">
      <p:cViewPr>
        <p:scale>
          <a:sx n="40" d="100"/>
          <a:sy n="40" d="100"/>
        </p:scale>
        <p:origin x="-330" y="-72"/>
      </p:cViewPr>
      <p:guideLst>
        <p:guide orient="horz" pos="4184"/>
        <p:guide pos="76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EB1E9-EE8A-48CF-9F20-89B6A379F6A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CC52D75-DB0B-47C7-8695-69EA14CEA450}">
      <dgm:prSet phldrT="[Текст]" custT="1"/>
      <dgm:spPr/>
      <dgm:t>
        <a:bodyPr/>
        <a:lstStyle/>
        <a:p>
          <a:pPr algn="ctr"/>
          <a:r>
            <a:rPr lang="ru-RU" sz="2800" b="1" dirty="0"/>
            <a:t>Теория строения органических соединений</a:t>
          </a:r>
        </a:p>
      </dgm:t>
    </dgm:pt>
    <dgm:pt modelId="{E4A8073C-7516-43A7-AF70-ECFB0E4F318F}" type="parTrans" cxnId="{227DD284-0C1E-4319-B24E-91C35E2A6643}">
      <dgm:prSet/>
      <dgm:spPr/>
      <dgm:t>
        <a:bodyPr/>
        <a:lstStyle/>
        <a:p>
          <a:endParaRPr lang="ru-RU"/>
        </a:p>
      </dgm:t>
    </dgm:pt>
    <dgm:pt modelId="{16F1340F-DA09-4FD6-B2A4-A5859B165AD8}" type="sibTrans" cxnId="{227DD284-0C1E-4319-B24E-91C35E2A6643}">
      <dgm:prSet/>
      <dgm:spPr/>
      <dgm:t>
        <a:bodyPr/>
        <a:lstStyle/>
        <a:p>
          <a:endParaRPr lang="ru-RU"/>
        </a:p>
      </dgm:t>
    </dgm:pt>
    <dgm:pt modelId="{C87B584B-D851-4F1B-954B-E8371E7F0AB9}" type="pres">
      <dgm:prSet presAssocID="{150EB1E9-EE8A-48CF-9F20-89B6A379F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C10D7-C369-453F-AD62-6A7BC6CB7DA3}" type="pres">
      <dgm:prSet presAssocID="{CCC52D75-DB0B-47C7-8695-69EA14CEA4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617BBE-D8F2-446D-98E7-E0FD6BF88F07}" type="presOf" srcId="{150EB1E9-EE8A-48CF-9F20-89B6A379F6A5}" destId="{C87B584B-D851-4F1B-954B-E8371E7F0AB9}" srcOrd="0" destOrd="0" presId="urn:microsoft.com/office/officeart/2005/8/layout/vList2"/>
    <dgm:cxn modelId="{227DD284-0C1E-4319-B24E-91C35E2A6643}" srcId="{150EB1E9-EE8A-48CF-9F20-89B6A379F6A5}" destId="{CCC52D75-DB0B-47C7-8695-69EA14CEA450}" srcOrd="0" destOrd="0" parTransId="{E4A8073C-7516-43A7-AF70-ECFB0E4F318F}" sibTransId="{16F1340F-DA09-4FD6-B2A4-A5859B165AD8}"/>
    <dgm:cxn modelId="{161BA12A-6432-4F6B-B63D-C71C7E07AC7A}" type="presOf" srcId="{CCC52D75-DB0B-47C7-8695-69EA14CEA450}" destId="{2C8C10D7-C369-453F-AD62-6A7BC6CB7DA3}" srcOrd="0" destOrd="0" presId="urn:microsoft.com/office/officeart/2005/8/layout/vList2"/>
    <dgm:cxn modelId="{5E6BFE09-894E-4912-859C-A9A09086C198}" type="presParOf" srcId="{C87B584B-D851-4F1B-954B-E8371E7F0AB9}" destId="{2C8C10D7-C369-453F-AD62-6A7BC6CB7D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Relationship Id="rId4" Type="http://schemas.openxmlformats.org/officeDocument/2006/relationships/image" Target="../media/image8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7" Type="http://schemas.openxmlformats.org/officeDocument/2006/relationships/image" Target="../media/image117.wmf"/><Relationship Id="rId2" Type="http://schemas.openxmlformats.org/officeDocument/2006/relationships/image" Target="../media/image113.emf"/><Relationship Id="rId1" Type="http://schemas.openxmlformats.org/officeDocument/2006/relationships/image" Target="../media/image112.wmf"/><Relationship Id="rId6" Type="http://schemas.openxmlformats.org/officeDocument/2006/relationships/image" Target="../media/image118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png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4" Type="http://schemas.openxmlformats.org/officeDocument/2006/relationships/image" Target="../media/image133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e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4" Type="http://schemas.openxmlformats.org/officeDocument/2006/relationships/image" Target="../media/image20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095C90-3C76-4497-928F-4A85EF0A11D1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9B6555-621B-48CD-ADE0-5B93829A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6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C3F7-2EA1-F34B-A1F6-49BD6A91E3E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DBD2-41CF-024F-9950-059F1D1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5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9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3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37E392BA-1201-4A54-89E1-73583E5F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011C0009-B416-4020-9AFD-31A2BFD1C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="" xmlns:a16="http://schemas.microsoft.com/office/drawing/2014/main" id="{A53835F2-52A1-43BF-80C9-3F389B630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A1F306-F42A-4D56-9F5C-DE6464B3ABCE}" type="slidenum">
              <a:rPr lang="ru-RU" altLang="ru-RU" smtClean="0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1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4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="" xmlns:a16="http://schemas.microsoft.com/office/drawing/2014/main" id="{CE65D541-233A-4419-864E-EB507F159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="" xmlns:a16="http://schemas.microsoft.com/office/drawing/2014/main" id="{A4B10E32-13B4-482E-A0FB-ED42B75A7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="" xmlns:a16="http://schemas.microsoft.com/office/drawing/2014/main" id="{BD49BC40-3321-4B1F-9D02-2A8623513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A7052-C55D-4C58-B5BE-B4064322E8EB}" type="slidenum">
              <a:rPr lang="ru-RU" altLang="ru-RU" smtClean="0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="" xmlns:a16="http://schemas.microsoft.com/office/drawing/2014/main" id="{CE65D541-233A-4419-864E-EB507F159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="" xmlns:a16="http://schemas.microsoft.com/office/drawing/2014/main" id="{A4B10E32-13B4-482E-A0FB-ED42B75A7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="" xmlns:a16="http://schemas.microsoft.com/office/drawing/2014/main" id="{BD49BC40-3321-4B1F-9D02-2A8623513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A7052-C55D-4C58-B5BE-B4064322E8EB}" type="slidenum">
              <a:rPr lang="ru-RU" altLang="ru-RU" smtClean="0"/>
              <a:pPr>
                <a:spcBef>
                  <a:spcPct val="0"/>
                </a:spcBef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86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="" xmlns:a16="http://schemas.microsoft.com/office/drawing/2014/main" id="{59A36E02-44E8-4799-BA4C-8C4E28AB5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="" xmlns:a16="http://schemas.microsoft.com/office/drawing/2014/main" id="{63AC890D-E2B6-4936-8716-D82E25A9D6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5844" name="Номер слайда 3">
            <a:extLst>
              <a:ext uri="{FF2B5EF4-FFF2-40B4-BE49-F238E27FC236}">
                <a16:creationId xmlns="" xmlns:a16="http://schemas.microsoft.com/office/drawing/2014/main" id="{1FF53D1C-4035-47A7-9666-C81B84068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9939E-6D96-4083-9D15-278B266AC95D}" type="slidenum">
              <a:rPr lang="ru-RU" altLang="ru-RU" smtClean="0"/>
              <a:pPr>
                <a:spcBef>
                  <a:spcPct val="0"/>
                </a:spcBef>
              </a:pPr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="" xmlns:a16="http://schemas.microsoft.com/office/drawing/2014/main" id="{5B98C651-A40F-473F-92FA-C51404C152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="" xmlns:a16="http://schemas.microsoft.com/office/drawing/2014/main" id="{EA269829-419C-4527-8542-95BC423D6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9940" name="Номер слайда 3">
            <a:extLst>
              <a:ext uri="{FF2B5EF4-FFF2-40B4-BE49-F238E27FC236}">
                <a16:creationId xmlns="" xmlns:a16="http://schemas.microsoft.com/office/drawing/2014/main" id="{0095603D-12F7-4625-B94D-163F24A9C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0F584-A4C4-4CC4-93EE-42FE323FC5FA}" type="slidenum">
              <a:rPr lang="ru-RU" altLang="ru-RU" smtClean="0"/>
              <a:pPr>
                <a:spcBef>
                  <a:spcPct val="0"/>
                </a:spcBef>
              </a:pPr>
              <a:t>56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="" xmlns:a16="http://schemas.microsoft.com/office/drawing/2014/main" id="{45370BE0-7CAD-4223-8915-7E8FDF24CA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="" xmlns:a16="http://schemas.microsoft.com/office/drawing/2014/main" id="{D56123C8-F47C-46BE-8433-6B6BECC86D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</a:rPr>
              <a:t>(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>
            <a:extLst>
              <a:ext uri="{FF2B5EF4-FFF2-40B4-BE49-F238E27FC236}">
                <a16:creationId xmlns="" xmlns:a16="http://schemas.microsoft.com/office/drawing/2014/main" id="{38E7012A-F92A-4840-93A4-25D8D20B2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9D542-690E-437E-956C-31F63B1796FF}" type="slidenum">
              <a:rPr lang="ru-RU" altLang="ru-RU" smtClean="0"/>
              <a:pPr>
                <a:spcBef>
                  <a:spcPct val="0"/>
                </a:spcBef>
              </a:pPr>
              <a:t>57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="" xmlns:a16="http://schemas.microsoft.com/office/drawing/2014/main" id="{45370BE0-7CAD-4223-8915-7E8FDF24CA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="" xmlns:a16="http://schemas.microsoft.com/office/drawing/2014/main" id="{D56123C8-F47C-46BE-8433-6B6BECC86D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>
            <a:extLst>
              <a:ext uri="{FF2B5EF4-FFF2-40B4-BE49-F238E27FC236}">
                <a16:creationId xmlns="" xmlns:a16="http://schemas.microsoft.com/office/drawing/2014/main" id="{38E7012A-F92A-4840-93A4-25D8D20B2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9D542-690E-437E-956C-31F63B1796FF}" type="slidenum">
              <a:rPr lang="ru-RU" altLang="ru-RU" smtClean="0"/>
              <a:pPr>
                <a:spcBef>
                  <a:spcPct val="0"/>
                </a:spcBef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717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E0F118B8-0910-46DA-B662-C40A7BD04C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7E809B-8487-459B-8B09-F030A3B749D4}" type="slidenum">
              <a:rPr lang="ru-RU" altLang="ru-RU" smtClean="0"/>
              <a:pPr>
                <a:spcBef>
                  <a:spcPct val="0"/>
                </a:spcBef>
              </a:pPr>
              <a:t>59</a:t>
            </a:fld>
            <a:endParaRPr lang="ru-RU" altLang="ru-RU"/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E477AF78-2276-4AAA-B5F7-4DBDEFB5A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="" xmlns:a16="http://schemas.microsoft.com/office/drawing/2014/main" id="{3F094E0A-7202-4D48-B219-59BFCEAF9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BE980F51-586D-47AC-B818-AC76366F1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40426-4ECB-43D4-B78D-8D59A5ABDFB5}" type="slidenum">
              <a:rPr lang="ru-RU" altLang="ru-RU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60</a:t>
            </a:fld>
            <a:endParaRPr lang="ru-RU" altLang="ru-RU">
              <a:ea typeface="Microsoft YaHei" panose="020B0503020204020204" pitchFamily="34" charset="-122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="" xmlns:a16="http://schemas.microsoft.com/office/drawing/2014/main" id="{850A54B2-AE51-43FE-993C-6847E8350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8300" y="677863"/>
            <a:ext cx="612140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="" xmlns:a16="http://schemas.microsoft.com/office/drawing/2014/main" id="{233CC445-2642-49C0-80C9-AD861B962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5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0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662E52B7-3A17-4726-A28C-0B8AFB7A81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A0EE2A4E-7391-42B4-9107-8FE28ED16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196" name="Номер слайда 3">
            <a:extLst>
              <a:ext uri="{FF2B5EF4-FFF2-40B4-BE49-F238E27FC236}">
                <a16:creationId xmlns="" xmlns:a16="http://schemas.microsoft.com/office/drawing/2014/main" id="{74AA668E-F61C-40E2-A6EF-AC4109831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A4D66-7D4C-490A-9192-BEEF18E431B8}" type="slidenum">
              <a:rPr lang="en-US" altLang="ru-RU" smtClean="0"/>
              <a:pPr>
                <a:spcBef>
                  <a:spcPct val="0"/>
                </a:spcBef>
              </a:pPr>
              <a:t>66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836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4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24228-1F87-4E87-B6ED-96A608DE85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60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24228-1F87-4E87-B6ED-96A608DE85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882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24228-1F87-4E87-B6ED-96A608DE85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83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6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1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1228E1-EC0C-49CF-B785-E3CD4330B0EE}" type="slidenum">
              <a:rPr lang="ru-RU" altLang="ru-RU" smtClean="0"/>
              <a:pPr eaLnBrk="1" hangingPunct="1">
                <a:spcBef>
                  <a:spcPct val="0"/>
                </a:spcBef>
              </a:pPr>
              <a:t>73</a:t>
            </a:fld>
            <a:endParaRPr lang="ru-RU" altLang="ru-RU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43FE45-B894-45C2-8E39-FA4192103F5B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86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8" y="600075"/>
            <a:ext cx="63976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87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8" y="600075"/>
            <a:ext cx="63976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88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8" y="600075"/>
            <a:ext cx="63976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89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8" y="600075"/>
            <a:ext cx="63976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="" xmlns:a16="http://schemas.microsoft.com/office/drawing/2014/main" id="{D95DE191-7BD0-4CD8-B750-2E71B0C61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="" xmlns:a16="http://schemas.microsoft.com/office/drawing/2014/main" id="{D3A22DEE-BF51-44BA-B6AB-6E067473C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9A6ED50F-1891-4D14-9999-36EC0A55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0EDA5-865F-4CBE-BCF5-2CEA3FC5DE38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18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="" xmlns:a16="http://schemas.microsoft.com/office/drawing/2014/main" id="{D95DE191-7BD0-4CD8-B750-2E71B0C61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="" xmlns:a16="http://schemas.microsoft.com/office/drawing/2014/main" id="{D3A22DEE-BF51-44BA-B6AB-6E067473C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9A6ED50F-1891-4D14-9999-36EC0A55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0EDA5-865F-4CBE-BCF5-2CEA3FC5DE38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16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8" y="600075"/>
            <a:ext cx="63976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=""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=""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8" y="600075"/>
            <a:ext cx="63976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=""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0"/>
            <a:ext cx="743585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10.png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0" y="714375"/>
            <a:ext cx="2228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554163" y="4030766"/>
            <a:ext cx="13733462" cy="79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altLang="ru-RU" noProof="0" dirty="0">
                <a:sym typeface="Helvetica Light" charset="0"/>
              </a:rPr>
              <a:t>Текст</a:t>
            </a:r>
            <a:endParaRPr lang="en-US" altLang="ru-RU" noProof="0" dirty="0">
              <a:sym typeface="Helvetica Light" charset="0"/>
            </a:endParaRPr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BAE2E403-FC6F-4DD9-A8BE-A9BB2A22840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9" name="Прямоугольник 7"/>
          <p:cNvSpPr>
            <a:spLocks noChangeArrowheads="1"/>
          </p:cNvSpPr>
          <p:nvPr userDrawn="1"/>
        </p:nvSpPr>
        <p:spPr bwMode="auto">
          <a:xfrm>
            <a:off x="238125" y="233363"/>
            <a:ext cx="23907750" cy="13249275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9065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68FBD687-00B7-4F8D-A199-DB31407A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C7A6-A6D8-4D9A-BC4F-73B00D4A1532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D32014F-CA97-4458-A9A7-C822FC14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2515B0A-C881-4007-BD3F-C357CED5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275E-A41D-431D-BF9E-9A8165CF3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08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88522-A97C-429D-BC2A-79657A422B7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A3338-98F9-440B-81F5-016E21D2B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3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0" y="1463040"/>
            <a:ext cx="17068800" cy="69494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1DBBD-ACAB-4F7F-9E4C-6EB48AB07D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5035-A706-4180-B42E-B86998E4A92F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7FF193-04A3-4968-BA5A-ED46ABEAB0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9E3BB3-90DC-4DB3-A8D7-C1C9700BFC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B53CB88-0129-4639-90CB-F8527266C5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985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2741" y="713319"/>
            <a:ext cx="9628651" cy="1124147"/>
          </a:xfrm>
        </p:spPr>
        <p:txBody>
          <a:bodyPr>
            <a:noAutofit/>
          </a:bodyPr>
          <a:lstStyle>
            <a:lvl1pPr algn="l">
              <a:defRPr sz="7467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4763" y="12426619"/>
            <a:ext cx="4032448" cy="57606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21217004" y="12234597"/>
            <a:ext cx="2858381" cy="960107"/>
          </a:xfrm>
          <a:prstGeom prst="rect">
            <a:avLst/>
          </a:prstGeom>
        </p:spPr>
        <p:txBody>
          <a:bodyPr vert="horz" lIns="243840" tIns="121920" rIns="243840" bIns="1219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baseline="0" dirty="0">
                <a:solidFill>
                  <a:schemeClr val="bg1"/>
                </a:solidFill>
              </a:rPr>
              <a:t>spbu.ru</a:t>
            </a:r>
            <a:endParaRPr lang="ru-RU" sz="4800" baseline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2740" y="3785659"/>
            <a:ext cx="23212643" cy="8064896"/>
          </a:xfr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5E7076"/>
                </a:solidFill>
              </a:defRPr>
            </a:lvl1pPr>
            <a:lvl2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61994" y="2221505"/>
            <a:ext cx="23213389" cy="1564152"/>
          </a:xfrm>
        </p:spPr>
        <p:txBody>
          <a:bodyPr>
            <a:normAutofit/>
          </a:bodyPr>
          <a:lstStyle>
            <a:lvl1pPr marL="0" indent="0">
              <a:buNone/>
              <a:defRPr sz="7467" b="1">
                <a:solidFill>
                  <a:srgbClr val="5E7076"/>
                </a:solidFill>
              </a:defRPr>
            </a:lvl1pPr>
            <a:lvl2pPr marL="1219215" indent="0">
              <a:buNone/>
              <a:defRPr/>
            </a:lvl2pPr>
            <a:lvl3pPr marL="2438430" indent="0">
              <a:buNone/>
              <a:defRPr/>
            </a:lvl3pPr>
            <a:lvl4pPr marL="3657646" indent="0">
              <a:buNone/>
              <a:defRPr/>
            </a:lvl4pPr>
            <a:lvl5pPr marL="4876861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5523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718930"/>
            <a:ext cx="219456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696B-20DD-4F2B-89DC-801E87AC6B45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091B-876B-4F47-9618-04989882C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3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точн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0EE38-A904-43AD-8ED8-B3D49C88AF1C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4162" y="1400278"/>
            <a:ext cx="21248687" cy="2286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Используемые источники к модулю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1554163" y="4016375"/>
            <a:ext cx="21248687" cy="7959725"/>
          </a:xfrm>
          <a:prstGeom prst="rect">
            <a:avLst/>
          </a:prstGeom>
        </p:spPr>
        <p:txBody>
          <a:bodyPr/>
          <a:lstStyle>
            <a:lvl1pPr marL="742950" indent="-742950">
              <a:buFont typeface="+mj-lt"/>
              <a:buAutoNum type="arabicPeriod"/>
              <a:defRPr baseline="0"/>
            </a:lvl1pPr>
          </a:lstStyle>
          <a:p>
            <a:pPr lvl="0"/>
            <a:r>
              <a:rPr lang="ru-RU" dirty="0"/>
              <a:t>Ссылки на интернет-источники </a:t>
            </a:r>
          </a:p>
          <a:p>
            <a:pPr lvl="0"/>
            <a:r>
              <a:rPr lang="ru-RU" dirty="0"/>
              <a:t>Литература</a:t>
            </a:r>
          </a:p>
          <a:p>
            <a:pPr lvl="0"/>
            <a:r>
              <a:rPr lang="ru-RU" dirty="0"/>
              <a:t>Статьи и т.д.</a:t>
            </a:r>
          </a:p>
        </p:txBody>
      </p:sp>
    </p:spTree>
    <p:extLst>
      <p:ext uri="{BB962C8B-B14F-4D97-AF65-F5344CB8AC3E}">
        <p14:creationId xmlns:p14="http://schemas.microsoft.com/office/powerpoint/2010/main" val="16710891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 университ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0EE38-A904-43AD-8ED8-B3D49C88AF1C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98" y="5568251"/>
            <a:ext cx="9092915" cy="25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65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+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0"/>
            <a:ext cx="743585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10.png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0" y="714375"/>
            <a:ext cx="2228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403021" y="4030766"/>
            <a:ext cx="6884603" cy="79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altLang="ru-RU" noProof="0" dirty="0">
                <a:sym typeface="Helvetica Light" charset="0"/>
              </a:rPr>
              <a:t>Текст</a:t>
            </a:r>
            <a:endParaRPr lang="en-US" altLang="ru-RU" noProof="0" dirty="0">
              <a:sym typeface="Helvetica Light" charset="0"/>
            </a:endParaRPr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B201AF9-F0F0-4611-B635-E5589B55286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 userDrawn="1"/>
        </p:nvSpPr>
        <p:spPr bwMode="auto">
          <a:xfrm>
            <a:off x="238125" y="233363"/>
            <a:ext cx="23907750" cy="13249275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1554163" y="10550525"/>
            <a:ext cx="6276975" cy="1401763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ru-RU" dirty="0"/>
              <a:t>Подпись к изображению (+ссылка на изображение, если взято из сети</a:t>
            </a:r>
            <a:r>
              <a:rPr lang="en-US" dirty="0"/>
              <a:t> </a:t>
            </a:r>
            <a:r>
              <a:rPr lang="ru-RU" dirty="0"/>
              <a:t>Интернет)</a:t>
            </a:r>
          </a:p>
        </p:txBody>
      </p:sp>
    </p:spTree>
    <p:extLst>
      <p:ext uri="{BB962C8B-B14F-4D97-AF65-F5344CB8AC3E}">
        <p14:creationId xmlns:p14="http://schemas.microsoft.com/office/powerpoint/2010/main" val="28079372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+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0"/>
            <a:ext cx="743585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10.png" descr="image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0" y="714375"/>
            <a:ext cx="2228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B201AF9-F0F0-4611-B635-E5589B55286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 userDrawn="1"/>
        </p:nvSpPr>
        <p:spPr bwMode="auto">
          <a:xfrm>
            <a:off x="238125" y="233363"/>
            <a:ext cx="23907750" cy="13249275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1554163" y="10527323"/>
            <a:ext cx="12091499" cy="1008185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ru-RU" dirty="0"/>
              <a:t>Подпись к видео (+ссылка на видео для скачивания с указанием точного промежутка времени)</a:t>
            </a:r>
          </a:p>
        </p:txBody>
      </p:sp>
    </p:spTree>
    <p:extLst>
      <p:ext uri="{BB962C8B-B14F-4D97-AF65-F5344CB8AC3E}">
        <p14:creationId xmlns:p14="http://schemas.microsoft.com/office/powerpoint/2010/main" val="15845954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+текст+лек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0.png" descr="image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0" y="714375"/>
            <a:ext cx="2228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B201AF9-F0F0-4611-B635-E5589B55286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2" name="Прямоугольник 7"/>
          <p:cNvSpPr>
            <a:spLocks noChangeArrowheads="1"/>
          </p:cNvSpPr>
          <p:nvPr userDrawn="1"/>
        </p:nvSpPr>
        <p:spPr bwMode="auto">
          <a:xfrm>
            <a:off x="238125" y="233363"/>
            <a:ext cx="23907750" cy="13249275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4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900" y="9239250"/>
            <a:ext cx="307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7702213" y="3925888"/>
            <a:ext cx="5399087" cy="2932112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ru-RU" dirty="0"/>
              <a:t>Подпись к изображению (+ссылка на изображение, если взято из сети</a:t>
            </a:r>
            <a:r>
              <a:rPr lang="en-US" dirty="0"/>
              <a:t> </a:t>
            </a:r>
            <a:r>
              <a:rPr lang="ru-RU" dirty="0"/>
              <a:t>Интернет)</a:t>
            </a:r>
          </a:p>
        </p:txBody>
      </p:sp>
    </p:spTree>
    <p:extLst>
      <p:ext uri="{BB962C8B-B14F-4D97-AF65-F5344CB8AC3E}">
        <p14:creationId xmlns:p14="http://schemas.microsoft.com/office/powerpoint/2010/main" val="35462157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900" y="9239250"/>
            <a:ext cx="307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4162" y="1400278"/>
            <a:ext cx="21248687" cy="2286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54163" y="4030766"/>
            <a:ext cx="16639244" cy="79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ru-RU" noProof="0" dirty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ru-RU" noProof="0" dirty="0">
                <a:sym typeface="Helvetica Light" charset="0"/>
              </a:rPr>
              <a:t>Second level</a:t>
            </a:r>
          </a:p>
          <a:p>
            <a:pPr lvl="2"/>
            <a:r>
              <a:rPr lang="en-US" altLang="ru-RU" noProof="0" dirty="0">
                <a:sym typeface="Helvetica Light" charset="0"/>
              </a:rPr>
              <a:t>Third level</a:t>
            </a:r>
          </a:p>
          <a:p>
            <a:pPr lvl="3"/>
            <a:r>
              <a:rPr lang="en-US" altLang="ru-RU" noProof="0" dirty="0">
                <a:sym typeface="Helvetica Light" charset="0"/>
              </a:rPr>
              <a:t>Fourth level</a:t>
            </a:r>
          </a:p>
          <a:p>
            <a:pPr lvl="4"/>
            <a:r>
              <a:rPr lang="en-US" altLang="ru-RU" noProof="0" dirty="0">
                <a:sym typeface="Helvetica Light" charset="0"/>
              </a:rPr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A811AD86-BEF6-4BE2-B398-11A3FF07CB1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407149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162" y="1400175"/>
            <a:ext cx="20321099" cy="2286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4DF9D-ECB7-4BEF-942B-A9B9ECD11C73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72862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8E471E0E-154D-4223-92E0-88EC4DF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49FD-9482-4B5B-BC84-B9A77114CE94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Rectangle 20">
            <a:extLst>
              <a:ext uri="{FF2B5EF4-FFF2-40B4-BE49-F238E27FC236}">
                <a16:creationId xmlns="" xmlns:a16="http://schemas.microsoft.com/office/drawing/2014/main" id="{8CFD9A21-4370-4C32-B129-DDAD34E0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61E19900-84F1-419D-AC03-15BD448E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B723B-80E3-48B8-B327-CC968A10B4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527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4E32E-0A22-48D2-9CFF-6E340C476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98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8522-A97C-429D-BC2A-79657A422B7E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3338-98F9-440B-81F5-016E21D2B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54163" y="1400175"/>
            <a:ext cx="137334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>
                <a:sym typeface="Helvetica Light" charset="0"/>
              </a:rPr>
              <a:t>Заголовок слайда</a:t>
            </a:r>
            <a:endParaRPr lang="en-US" altLang="ru-RU" dirty="0">
              <a:sym typeface="Helvetica Light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4163" y="4030663"/>
            <a:ext cx="13733462" cy="79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>
                <a:sym typeface="Helvetica Light" charset="0"/>
              </a:rPr>
              <a:t>Текст</a:t>
            </a:r>
            <a:endParaRPr lang="en-US" altLang="ru-RU" dirty="0">
              <a:sym typeface="Helvetica Light" charset="0"/>
            </a:endParaRPr>
          </a:p>
        </p:txBody>
      </p:sp>
      <p:pic>
        <p:nvPicPr>
          <p:cNvPr id="2052" name="image10.png" descr="image10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0" y="714375"/>
            <a:ext cx="2228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238125" y="233363"/>
            <a:ext cx="23907750" cy="13249275"/>
          </a:xfrm>
          <a:prstGeom prst="rect">
            <a:avLst/>
          </a:prstGeom>
          <a:noFill/>
          <a:ln w="508000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25563" y="12419013"/>
            <a:ext cx="6477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4434DF9D-ECB7-4BEF-942B-A9B9ECD11C7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012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8" r:id="rId2"/>
    <p:sldLayoutId id="2147483752" r:id="rId3"/>
    <p:sldLayoutId id="2147483753" r:id="rId4"/>
    <p:sldLayoutId id="2147483749" r:id="rId5"/>
    <p:sldLayoutId id="2147483751" r:id="rId6"/>
    <p:sldLayoutId id="2147483755" r:id="rId7"/>
    <p:sldLayoutId id="2147483756" r:id="rId8"/>
    <p:sldLayoutId id="2147483758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Helvetica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25563" y="12419013"/>
            <a:ext cx="6477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000" b="1" baseline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C760EE38-A904-43AD-8ED8-B3D49C88AF1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238125" y="233363"/>
            <a:ext cx="23907750" cy="13249275"/>
          </a:xfrm>
          <a:prstGeom prst="rect">
            <a:avLst/>
          </a:prstGeom>
          <a:noFill/>
          <a:ln w="5080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6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Arial" panose="020B0604020202020204" pitchFamily="34" charset="0"/>
          <a:ea typeface="Heiti SC Light" charset="0"/>
          <a:cs typeface="Arial" panose="020B0604020202020204" pitchFamily="34" charset="0"/>
          <a:sym typeface="Helvetica Ligh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Helvetica Light" charset="0"/>
          <a:ea typeface="Heiti SC Light" charset="0"/>
          <a:cs typeface="Heiti SC Light" charset="0"/>
          <a:sym typeface="Helvetica Light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acebook.com/NinaChesskaja.58/photos/a.933159436800782/1950726185044097/?type=3&amp;eid=ARAGd9b2nNgAXZ4Y2GI9_BzoADI6vojlEHxNYIpwcsOAcUF4s5JRTzngFh_NvRMWKS1KSp9wm3OERjf2&amp;__xts__%5b0%5d=68.ARAKtfN4lxQ8kexgXhA3PWixxQHJqCHWhH1axLhCj6Ds_Ok2cFQA84q2-LUSJvnVQRhdo0-EMNg5kiRliVq8jx8BEQweiwMoyRtJyzKXuALUSPtaYfCXBtmbvyvkhRSIVV_m_8KIakpP29vmII49O7YPh27ooTqEmNSjRKxYfLE8Oz0Nki__DtFT-KaTO6ZlGy1XfHZQwHlN_6Nwqa0Hp7dB0hD9aX6DwqHVuKOmLJHTL-0Uo-qL2U2FL-es5V_cUketxgeQfgFCAeeTudI5ekBQji3BYSRVKvnpgEIGrmGat8RznRskcKuUiVy7cHBjp_HocNAv2sF93-Csx6_J6tCPjg&amp;__tn__=EEHH-R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gif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imija-online.ru/wp-content/uploads/2019/01/%D0%BE%D0%B7%D0%BE%D0%BD%D0%BE%D0%BB%D0%B8%D0%B7-%D0%B3%D0%B5%D0%BF%D1%82%D0%B5%D0%BD%D0%BE%D0%B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png"/><Relationship Id="rId5" Type="http://schemas.openxmlformats.org/officeDocument/2006/relationships/hyperlink" Target="https://commons.wikimedia.org/wiki/File:BirchReductionScheme.svg?uselang=ru" TargetMode="Externa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nzoic_acid_substance_photo.jpg?uselang=r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ege.ru/wp-content/uploads/2019/11/%D0%BE%D0%BA%D0%B8%D1%81%D0%BB%D0%B5%D0%BD%D0%B8%D0%B5-%D1%8D%D1%82%D0%B8%D0%BB%D0%B1%D0%B5%D0%BD%D0%B7%D0%BE%D0%BB%D0%B0-%D0%BF%D0%B5%D1%80%D0%BC%D0%B0%D0%BD%D0%B3%D0%B0%D0%BD%D0%B0%D1%82%D0%BE%D0%BC-%D0%B2-%D0%BA%D0%B8%D1%81%D0%BB%D0%BE%D0%B9-%D1%81%D1%80%D0%B5%D0%B4%D0%B5.jp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chemege.ru/wp-content/uploads/2019/12/%D0%B6%D0%B5%D1%81%D1%82%D0%BA%D0%BE%D0%B5-%D0%BE%D0%BA%D0%B8%D1%81%D0%BB%D0%B5%D0%BD%D0%B8%D0%B5-%D1%81%D1%82%D0%B8%D1%80%D0%BE%D0%BB%D0%B0.jpg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jpeg"/><Relationship Id="rId4" Type="http://schemas.openxmlformats.org/officeDocument/2006/relationships/hyperlink" Target="https://chemege.ru/wp-content/uploads/2019/12/%D1%81%D1%82%D0%B8%D1%80%D0%BE%D0%BB-%D1%81-%D0%B2%D0%BE%D0%B4%D0%BD%D1%8B%D0%BC-%D1%80%D0%B0%D1%81%D1%82%D0%B2%D0%BE%D1%80%D0%BE%D0%BC-%D0%BF%D0%B5%D1%80%D0%BC%D0%B0%D0%BD%D0%B3%D0%B0%D0%BD%D0%B0%D1%82%D0%B0.jp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oleObject" Target="../embeddings/oleObject59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8.jpeg"/><Relationship Id="rId5" Type="http://schemas.openxmlformats.org/officeDocument/2006/relationships/hyperlink" Target="https://himija-online.ru/wp-content/uploads/2019/01/2-%D0%BC%D0%B5%D1%82%D0%B8%D0%BB-2-%D0%BD%D0%B8%D1%82%D1%80%D0%BE%D0%B1%D1%83%D1%82%D0%B0%D0%BD.jpg" TargetMode="External"/><Relationship Id="rId4" Type="http://schemas.openxmlformats.org/officeDocument/2006/relationships/image" Target="../media/image6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8.jpe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5.png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7.wmf"/><Relationship Id="rId4" Type="http://schemas.openxmlformats.org/officeDocument/2006/relationships/image" Target="../media/image84.png"/><Relationship Id="rId9" Type="http://schemas.openxmlformats.org/officeDocument/2006/relationships/oleObject" Target="../embeddings/oleObject7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2%D0%BE%D0%BB%D0%BB%D0%B5%D0%BD%D1%81,_%D0%91%D0%B5%D1%80%D0%BD%D1%85%D0%B0%D1%80%D0%B4&amp;action=edit&amp;redlink=1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0.wmf"/><Relationship Id="rId9" Type="http://schemas.openxmlformats.org/officeDocument/2006/relationships/image" Target="../media/image9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5.wmf"/><Relationship Id="rId11" Type="http://schemas.openxmlformats.org/officeDocument/2006/relationships/image" Target="../media/image98.jpeg"/><Relationship Id="rId5" Type="http://schemas.openxmlformats.org/officeDocument/2006/relationships/oleObject" Target="../embeddings/oleObject83.bin"/><Relationship Id="rId10" Type="http://schemas.openxmlformats.org/officeDocument/2006/relationships/hyperlink" Target="https://www.google.com/search?sa=G&amp;hl=ru&amp;tbs=simg:CAQSmgIJOsDCOLy9PP0ajgILELCMpwgaYgpgCAMSKPMGowb5EpwGoAa3B6sdmgavEvQG0DbSNow-tie_1PvszsDbiNPgzpTYaMKSc184FdGHFhEqcOU6QFyYFXkxxDbCfwG87qInnthAnGBALtgMpkOgueHne3cKR1yAEDAsQjq7-CBoKCggIARIEztCedAwLEJ3twQkahgEKFgoDZG902qWI9gMLCgkvbS8wMjdjdGcKGwoIdmVydGljYWzapYj2AwsKCS9hLzRoaDNwMAobCgljaGVtaXN0cnnapYj2AwoKCC9tLzAxbGo5ChgKBnNwaGVyZdqliPYDCgoIL20vMDZ5NDcKGAoGY2lyY2xl2qWI9gMKCggvbS8wMXZrbAw&amp;q=%D1%84%D0%B5%D0%BD%D0%BE%D0%BB+%D0%BC%D0%BE%D0%BB%D0%B5%D0%BA%D1%83%D0%BB%D0%B0&amp;tbm=isch&amp;ved=2ahUKEwiNhu_7zMDuAhXHpYsKHYkqAIkQwg4oAHoECBAQMQ" TargetMode="External"/><Relationship Id="rId4" Type="http://schemas.openxmlformats.org/officeDocument/2006/relationships/image" Target="../media/image94.wmf"/><Relationship Id="rId9" Type="http://schemas.openxmlformats.org/officeDocument/2006/relationships/image" Target="../media/image9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G&amp;hl=ru&amp;tbs=simg:CAQS-gEJGfl7WVGlHWwa7gELELCMpwgaOgo4CAQSFLgt1QPPOJ8v3R7sKb4cgQGXCbo6Ghr-mz7kdUr_14zLNrzQ40Q9IcMHB8up3JL-0-yAFMAQMCxCOrv4IGgoKCAgBEgRYhOwEDAsQne3BCRqOAQoWCgNkb3TapYj2AwsKCS9tLzAyN2N0ZwobCgh2ZXJ0aWNhbNqliPYDCwoJL2EvNGhoM3AwCh0KCmhvcml6b250YWzapYj2AwsKCS9hLzJtcXZ6YwobCghsYW5ndWFnZdqliPYDCwoJL2ovMnNoX3k0ChsKCWNoZW1pc3RyedqliPYDCgoIL20vMDFsajkM&amp;q=%D1%84%D0%BE%D1%80%D0%BC%D0%B0%D0%BB%D1%8C%D0%B4%D0%B5%D0%B3%D0%B8%D0%B4+%D1%84%D0%BE%D1%80%D0%BC%D1%83%D0%BB%D0%B0&amp;tbm=isch&amp;ved=2ahUKEwjqq-3duozvAhXnsIsKHW95CHgQwg4oAHoECAUQMQ" TargetMode="External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0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05.wmf"/><Relationship Id="rId17" Type="http://schemas.openxmlformats.org/officeDocument/2006/relationships/image" Target="../media/image108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9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1.bin"/><Relationship Id="rId18" Type="http://schemas.openxmlformats.org/officeDocument/2006/relationships/oleObject" Target="../embeddings/oleObject104.bin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112.wmf"/><Relationship Id="rId15" Type="http://schemas.openxmlformats.org/officeDocument/2006/relationships/image" Target="../media/image114.emf"/><Relationship Id="rId10" Type="http://schemas.openxmlformats.org/officeDocument/2006/relationships/image" Target="../media/image113.emf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102.bin"/><Relationship Id="rId22" Type="http://schemas.openxmlformats.org/officeDocument/2006/relationships/image" Target="../media/image11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4.bin"/><Relationship Id="rId18" Type="http://schemas.openxmlformats.org/officeDocument/2006/relationships/oleObject" Target="../embeddings/oleObject117.bin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15.wmf"/><Relationship Id="rId25" Type="http://schemas.openxmlformats.org/officeDocument/2006/relationships/image" Target="../media/image119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2.bin"/><Relationship Id="rId24" Type="http://schemas.openxmlformats.org/officeDocument/2006/relationships/image" Target="../media/image117.wmf"/><Relationship Id="rId5" Type="http://schemas.openxmlformats.org/officeDocument/2006/relationships/image" Target="../media/image112.wmf"/><Relationship Id="rId15" Type="http://schemas.openxmlformats.org/officeDocument/2006/relationships/image" Target="../media/image114.e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113.emf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5.bin"/><Relationship Id="rId22" Type="http://schemas.openxmlformats.org/officeDocument/2006/relationships/image" Target="../media/image118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24.png"/><Relationship Id="rId5" Type="http://schemas.openxmlformats.org/officeDocument/2006/relationships/image" Target="../media/image120.wmf"/><Relationship Id="rId10" Type="http://schemas.openxmlformats.org/officeDocument/2006/relationships/image" Target="../media/image123.jpeg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8.jpeg"/><Relationship Id="rId11" Type="http://schemas.openxmlformats.org/officeDocument/2006/relationships/image" Target="../media/image127.wmf"/><Relationship Id="rId5" Type="http://schemas.openxmlformats.org/officeDocument/2006/relationships/image" Target="../media/image125.png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1.emf"/><Relationship Id="rId12" Type="http://schemas.openxmlformats.org/officeDocument/2006/relationships/image" Target="../media/image134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33.emf"/><Relationship Id="rId5" Type="http://schemas.openxmlformats.org/officeDocument/2006/relationships/image" Target="../media/image130.e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3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3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hyperlink" Target="https://commons.wikimedia.org/wiki/File:Glycerin_Skelett.svg?uselang=ru" TargetMode="External"/><Relationship Id="rId7" Type="http://schemas.openxmlformats.org/officeDocument/2006/relationships/hyperlink" Target="https://www.google.com/search?sa=G&amp;hl=ru&amp;tbs=simg:CAQShAIJZP9TujbVmCwa-AELELCMpwgaOwo5CAQSFII0oi2NKKAglxCtEJcJuDXyJJEkGhuTLSeuCQY5RvSJneceXNz3JqJ4KjyKLgOKPs8gBTAEDAsQjq7-CBoKCggIARIEx3vwTgwLEJ3twQkalwEKGwoIY3lsaW5kZXLapYj2AwsKCS9tLzAzaF80bQobCgh2ZXJ0aWNhbNqliPYDCwoJL2EvNGhoM3AwChwKCHRhbnRhbHVt2qWI9gMMCgovbS8wMjVzazdyCiEKDXBsdW1iaW5nIHBpcGXapYj2AwwKCi9tLzBoOGt2bHAKGgoIaW5kdXN0cnnapYj2AwoKCC9tLzAzcm5oDA&amp;q=cylinder&amp;tbm=isch&amp;ved=2ahUKEwj5hdafiLDvAhXnlYsKHYKTBJcQwg4oAHoECAUQMQ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9.jpeg"/><Relationship Id="rId5" Type="http://schemas.openxmlformats.org/officeDocument/2006/relationships/hyperlink" Target="https://commons.wikimedia.org/wiki/File:Sample_of_Glycerine.jpg?uselang=ru" TargetMode="External"/><Relationship Id="rId4" Type="http://schemas.openxmlformats.org/officeDocument/2006/relationships/image" Target="../media/image13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41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4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39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4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2.png"/><Relationship Id="rId7" Type="http://schemas.openxmlformats.org/officeDocument/2006/relationships/hyperlink" Target="https://commons.wikimedia.org/wiki/File:Tocotrienols.svg?uselang=r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hyperlink" Target="https://www.google.com/search?sa=G&amp;hl=ru&amp;tbs=simg:CAQS9gEJqMNrC7Zbpesa6gELELCMpwgaOgo4CAQSFLIR8SqnPocsxSyIFPUduCP1CbIcGhrBhu99dbO7yJBKOIV-QxcAb675fmFb8KlYOyAFMAQMCxCOrv4IGgoKCAgBEgQATNm5DAsQne3BCRqKAQocCglkaWV0IGZvb2TapYj2AwsKCS9tLzA5MG1ycgoXCgRib3ds2qWI9gMLCgkvbS8wNGtrZ20KHgoLYmFieSBjYXJyb3TapYj2AwsKCS9tLzBkOGpkMAoXCgVsZW1vbtqliPYDCgoIL20vMDlrX2IKGAoFZnJlc2japYj2AwsKCS9hL2ZiZzlwNww&amp;q=vitamini&amp;tbm=isch&amp;ved=2ahUKEwjgsaSKpJLvAhWaAxAIHWUeDj8Qwg4oAHoECAUQMQ" TargetMode="External"/><Relationship Id="rId4" Type="http://schemas.openxmlformats.org/officeDocument/2006/relationships/image" Target="../media/image153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eg"/><Relationship Id="rId3" Type="http://schemas.openxmlformats.org/officeDocument/2006/relationships/image" Target="../media/image157.png"/><Relationship Id="rId7" Type="http://schemas.openxmlformats.org/officeDocument/2006/relationships/hyperlink" Target="https://www.google.com/search?sa=G&amp;hl=ru&amp;tbs=simg:CAQS-gEJalitOWxSc1sa7gELELCMpwgaOwo5CAQSFMUY_1yDsGqsCpzmlIJYh4DL-FZEmGhtpfXwU_1-2FlCSLfo7ET7JZwXFFCHG4R1uMB30gBTAEDAsQjq7-CBoKCggIARIE_1bZA9gwLEJ3twQkajQEKGQoGdGVhY3Vw2qWI9gMLCgkvbS8wM3E1ZmoKGQoFcGxhbmvapYj2AwwKCi9tLzBmcTBmbmYKFgoDbGlk2qWI9gMLCgkvbS8wNzRjcTUKGQoGc2VuY2hh2qWI9gMLCgkvbS8wODQ3emQKIgoOYnJvd24gcmljZSB0ZWHapYj2AwwKCi9tLzAyejg1NTkM&amp;q=%D0%B7%D0%B5%D0%BB%D0%B5%D0%BD%D1%8B%D0%B9+%D1%87%D0%B0%D0%B9&amp;tbm=isch&amp;ved=2ahUKEwjkqr7HlaHvAhUwtYsKHRBVA4YQwg4oAHoECAUQMQ" TargetMode="Externa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43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76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152.bin"/><Relationship Id="rId4" Type="http://schemas.openxmlformats.org/officeDocument/2006/relationships/image" Target="../media/image169.e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74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0%D0%B9%D0%BB:%D0%9F%D0%B0%D0%BC%D1%8F%D1%82%D0%BD%D0%B8%D0%BA_%D0%B1%D1%83%D1%82%D0%BB%D0%B5%D1%80%D0%BE%D0%B2%D1%83.jp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9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84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88.w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187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190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93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2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169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99.w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16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02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201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04.wmf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206.wmf"/><Relationship Id="rId4" Type="http://schemas.openxmlformats.org/officeDocument/2006/relationships/image" Target="../media/image203.wmf"/><Relationship Id="rId9" Type="http://schemas.openxmlformats.org/officeDocument/2006/relationships/oleObject" Target="../embeddings/oleObject175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3241963" y="4917442"/>
            <a:ext cx="16647907" cy="25478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Окислительно-восстановительные реакции в органической химии.</a:t>
            </a:r>
            <a:b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Subtitle 1"/>
          <p:cNvSpPr>
            <a:spLocks/>
          </p:cNvSpPr>
          <p:nvPr/>
        </p:nvSpPr>
        <p:spPr bwMode="auto">
          <a:xfrm>
            <a:off x="5855296" y="9018240"/>
            <a:ext cx="13825536" cy="17281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000" b="1" dirty="0" err="1">
                <a:latin typeface="Calibri" pitchFamily="34" charset="0"/>
              </a:rPr>
              <a:t>Карцова</a:t>
            </a:r>
            <a:r>
              <a:rPr lang="ru-RU" sz="4000" b="1" dirty="0">
                <a:latin typeface="Calibri" pitchFamily="34" charset="0"/>
              </a:rPr>
              <a:t> Анна Алексеевна</a:t>
            </a:r>
            <a:r>
              <a:rPr lang="ru-RU" sz="4000" dirty="0">
                <a:latin typeface="Calibri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 dirty="0">
                <a:latin typeface="Calibri" pitchFamily="34" charset="0"/>
              </a:rPr>
              <a:t>профессор СПбГУ,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 dirty="0">
                <a:latin typeface="Calibri" pitchFamily="34" charset="0"/>
              </a:rPr>
              <a:t>доктор химических наук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591601" y="12672219"/>
            <a:ext cx="7026274" cy="45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4000" dirty="0"/>
              <a:t>2021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93" y="589781"/>
            <a:ext cx="13249472" cy="29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433138" y="1708484"/>
            <a:ext cx="19443030" cy="46682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r>
              <a:rPr lang="ru-RU" sz="6000" dirty="0">
                <a:solidFill>
                  <a:srgbClr val="C00000"/>
                </a:solidFill>
              </a:rPr>
              <a:t>Задание </a:t>
            </a:r>
          </a:p>
          <a:p>
            <a:r>
              <a:rPr lang="ru-RU" sz="6000" dirty="0"/>
              <a:t>                        </a:t>
            </a:r>
            <a:r>
              <a:rPr lang="en-US" sz="3600" dirty="0"/>
              <a:t>Cl</a:t>
            </a:r>
            <a:r>
              <a:rPr lang="ru-RU" sz="3600" baseline="-25000" dirty="0"/>
              <a:t>2                     </a:t>
            </a:r>
            <a:r>
              <a:rPr lang="ru-RU" sz="3600" dirty="0"/>
              <a:t>                                              </a:t>
            </a:r>
            <a:r>
              <a:rPr lang="en-US" sz="3600" dirty="0"/>
              <a:t>HCl</a:t>
            </a:r>
            <a:r>
              <a:rPr lang="ru-RU" sz="3600" dirty="0"/>
              <a:t>        </a:t>
            </a:r>
            <a:r>
              <a:rPr lang="en-US" sz="3600" dirty="0"/>
              <a:t>HNO</a:t>
            </a:r>
            <a:r>
              <a:rPr lang="ru-RU" sz="3600" baseline="-25000" dirty="0"/>
              <a:t>3</a:t>
            </a:r>
            <a:r>
              <a:rPr lang="ru-RU" sz="3600" dirty="0"/>
              <a:t>(изб.)</a:t>
            </a:r>
          </a:p>
          <a:p>
            <a:r>
              <a:rPr lang="en-US" sz="5400" dirty="0"/>
              <a:t>HCOOK </a:t>
            </a:r>
            <a:r>
              <a:rPr lang="ru-RU" sz="5400" dirty="0"/>
              <a:t>→   </a:t>
            </a:r>
            <a:r>
              <a:rPr lang="en-US" sz="5400" dirty="0"/>
              <a:t>X</a:t>
            </a:r>
            <a:r>
              <a:rPr lang="ru-RU" sz="5400" baseline="-25000" dirty="0"/>
              <a:t>1</a:t>
            </a:r>
            <a:r>
              <a:rPr lang="ru-RU" sz="5400" dirty="0"/>
              <a:t> → </a:t>
            </a:r>
            <a:r>
              <a:rPr lang="en-US" sz="5400" dirty="0"/>
              <a:t>CO</a:t>
            </a:r>
            <a:r>
              <a:rPr lang="ru-RU" sz="5400" baseline="-25000" dirty="0"/>
              <a:t>2    </a:t>
            </a:r>
            <a:r>
              <a:rPr lang="ru-RU" sz="5400" dirty="0"/>
              <a:t>→ </a:t>
            </a:r>
            <a:r>
              <a:rPr lang="en-US" sz="5400" dirty="0"/>
              <a:t>C</a:t>
            </a:r>
            <a:r>
              <a:rPr lang="ru-RU" sz="5400" baseline="-25000" dirty="0"/>
              <a:t>6</a:t>
            </a:r>
            <a:r>
              <a:rPr lang="en-US" sz="5400" dirty="0"/>
              <a:t>H</a:t>
            </a:r>
            <a:r>
              <a:rPr lang="ru-RU" sz="5400" baseline="-25000" dirty="0"/>
              <a:t>5</a:t>
            </a:r>
            <a:r>
              <a:rPr lang="en-US" sz="5400" dirty="0"/>
              <a:t>OH </a:t>
            </a:r>
            <a:r>
              <a:rPr lang="ru-RU" sz="5400" dirty="0"/>
              <a:t>→ </a:t>
            </a:r>
            <a:r>
              <a:rPr lang="en-US" sz="5400" dirty="0"/>
              <a:t>X</a:t>
            </a:r>
            <a:r>
              <a:rPr lang="ru-RU" sz="5400" baseline="-25000" dirty="0"/>
              <a:t>2</a:t>
            </a:r>
            <a:r>
              <a:rPr lang="ru-RU" sz="5400" dirty="0"/>
              <a:t>  →  </a:t>
            </a:r>
            <a:r>
              <a:rPr lang="en-US" sz="5400" dirty="0"/>
              <a:t>X</a:t>
            </a:r>
            <a:r>
              <a:rPr lang="ru-RU" sz="5400" baseline="-25000" dirty="0"/>
              <a:t>3 </a:t>
            </a:r>
            <a:r>
              <a:rPr lang="ru-RU" sz="5400" dirty="0"/>
              <a:t>  →    </a:t>
            </a:r>
            <a:r>
              <a:rPr lang="en-US" sz="5400" dirty="0"/>
              <a:t>X</a:t>
            </a:r>
            <a:r>
              <a:rPr lang="ru-RU" sz="5400" baseline="-25000" dirty="0"/>
              <a:t>4</a:t>
            </a:r>
            <a:endParaRPr lang="ru-RU" sz="5400" dirty="0"/>
          </a:p>
          <a:p>
            <a:r>
              <a:rPr lang="ru-RU" sz="4000" b="1" dirty="0">
                <a:solidFill>
                  <a:srgbClr val="C00000"/>
                </a:solidFill>
              </a:rPr>
              <a:t>                     1             2                 3                       4            5               6</a:t>
            </a:r>
            <a:r>
              <a:rPr lang="ru-RU" sz="6000" baseline="-25000" dirty="0"/>
              <a:t> </a:t>
            </a:r>
            <a:endParaRPr lang="ru-RU" sz="6000" dirty="0"/>
          </a:p>
          <a:p>
            <a:r>
              <a:rPr lang="ru-RU" sz="6000" dirty="0"/>
              <a:t>       </a:t>
            </a:r>
            <a:endParaRPr lang="en-US" sz="6000" dirty="0"/>
          </a:p>
          <a:p>
            <a:endParaRPr lang="ru-RU" sz="4800" dirty="0"/>
          </a:p>
          <a:p>
            <a:pPr lvl="0"/>
            <a:r>
              <a:rPr lang="ru-RU" sz="5400" dirty="0"/>
              <a:t> </a:t>
            </a:r>
          </a:p>
          <a:p>
            <a:endParaRPr lang="ru-RU" sz="5400" dirty="0"/>
          </a:p>
          <a:p>
            <a:endParaRPr lang="ru-RU" sz="6000" dirty="0"/>
          </a:p>
          <a:p>
            <a:endParaRPr lang="ru-RU" sz="6000" dirty="0"/>
          </a:p>
          <a:p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Какие реакции в данной цепочке превращений являются окислительно-восстановительными?</a:t>
            </a:r>
            <a:endParaRPr lang="ru-RU" sz="6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1068" y="4598893"/>
            <a:ext cx="1690200" cy="2242407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 type="none" w="sm" len="sm"/>
            <a:tailEnd type="none" w="med" len="lg"/>
          </a:ln>
        </p:spPr>
      </p:pic>
    </p:spTree>
    <p:extLst>
      <p:ext uri="{BB962C8B-B14F-4D97-AF65-F5344CB8AC3E}">
        <p14:creationId xmlns:p14="http://schemas.microsoft.com/office/powerpoint/2010/main" val="1448486718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810000" y="914400"/>
            <a:ext cx="1661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endParaRPr lang="ru-RU" sz="7200" dirty="0">
              <a:solidFill>
                <a:srgbClr val="97059B"/>
              </a:solidFill>
              <a:latin typeface="Georgia" pitchFamily="18" charset="0"/>
            </a:endParaRPr>
          </a:p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sz="7200" dirty="0">
                <a:solidFill>
                  <a:srgbClr val="97059B"/>
                </a:solidFill>
                <a:latin typeface="Georgia" pitchFamily="18" charset="0"/>
              </a:rPr>
              <a:t>                   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6400">
                <a:solidFill>
                  <a:srgbClr val="000066"/>
                </a:solidFill>
              </a:rPr>
              <a:pPr algn="ctr"/>
              <a:t>100</a:t>
            </a:fld>
            <a:endParaRPr lang="ru-RU" sz="6400" dirty="0">
              <a:solidFill>
                <a:srgbClr val="000066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3810000" y="3689647"/>
            <a:ext cx="17119600" cy="8257187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8400" i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marL="717550" algn="ctr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теории химического строения </a:t>
            </a:r>
            <a:r>
              <a:rPr lang="ru-RU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А.М.Бутлерова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algn="ctr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0" indent="-1143000" algn="ctr">
              <a:buFontTx/>
              <a:buChar char="-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sz="7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</a:t>
            </a:r>
          </a:p>
          <a:p>
            <a:pPr marL="1860550" indent="-1143000" algn="ctr">
              <a:buFontTx/>
              <a:buChar char="-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sz="7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электронные теории в органической химии</a:t>
            </a:r>
          </a:p>
          <a:p>
            <a:pPr marL="1860550" indent="-1143000" algn="ctr">
              <a:buFontTx/>
              <a:buChar char="-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0550" indent="-1143000" algn="ctr">
              <a:buFontTx/>
              <a:buChar char="-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02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1" y="2213389"/>
            <a:ext cx="18625930" cy="107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048000" y="7575550"/>
            <a:ext cx="18288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927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844033" y="582529"/>
            <a:ext cx="19731790" cy="12200021"/>
          </a:xfrm>
          <a:prstGeom prst="roundRect">
            <a:avLst/>
          </a:prstGeom>
          <a:solidFill>
            <a:schemeClr val="accent3"/>
          </a:solidFill>
          <a:ln>
            <a:solidFill>
              <a:srgbClr val="AD4597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endParaRPr lang="en-US" sz="6000" dirty="0">
              <a:solidFill>
                <a:srgbClr val="C00000"/>
              </a:solidFill>
            </a:endParaRPr>
          </a:p>
          <a:p>
            <a:r>
              <a:rPr lang="ru-RU" sz="3600" dirty="0"/>
              <a:t>                         </a:t>
            </a:r>
            <a:r>
              <a:rPr lang="en-US" sz="3600" dirty="0"/>
              <a:t>Cl</a:t>
            </a:r>
            <a:r>
              <a:rPr lang="ru-RU" sz="3600" baseline="-25000" dirty="0"/>
              <a:t>2                     </a:t>
            </a:r>
            <a:r>
              <a:rPr lang="ru-RU" sz="3600" dirty="0"/>
              <a:t>                        </a:t>
            </a:r>
            <a:r>
              <a:rPr lang="en-US" sz="3600" dirty="0"/>
              <a:t>HCl</a:t>
            </a:r>
            <a:r>
              <a:rPr lang="ru-RU" sz="3600" dirty="0"/>
              <a:t>       </a:t>
            </a:r>
            <a:r>
              <a:rPr lang="en-US" sz="3600" dirty="0"/>
              <a:t>HNO</a:t>
            </a:r>
            <a:r>
              <a:rPr lang="ru-RU" sz="3600" baseline="-25000" dirty="0"/>
              <a:t>3</a:t>
            </a:r>
            <a:r>
              <a:rPr lang="ru-RU" sz="3600" dirty="0"/>
              <a:t>(изб.)</a:t>
            </a:r>
          </a:p>
          <a:p>
            <a:r>
              <a:rPr lang="en-US" sz="3600" dirty="0"/>
              <a:t>HCOOK </a:t>
            </a:r>
            <a:r>
              <a:rPr lang="ru-RU" sz="3600" dirty="0"/>
              <a:t>→   </a:t>
            </a:r>
            <a:r>
              <a:rPr lang="en-US" sz="3600" dirty="0"/>
              <a:t>X</a:t>
            </a:r>
            <a:r>
              <a:rPr lang="ru-RU" sz="3600" baseline="-25000" dirty="0"/>
              <a:t>1</a:t>
            </a:r>
            <a:r>
              <a:rPr lang="ru-RU" sz="3600" dirty="0"/>
              <a:t> → </a:t>
            </a:r>
            <a:r>
              <a:rPr lang="en-US" sz="3600" dirty="0"/>
              <a:t>CO</a:t>
            </a:r>
            <a:r>
              <a:rPr lang="ru-RU" sz="3600" baseline="-25000" dirty="0"/>
              <a:t>2    </a:t>
            </a:r>
            <a:r>
              <a:rPr lang="ru-RU" sz="3600" dirty="0"/>
              <a:t>→ </a:t>
            </a:r>
            <a:r>
              <a:rPr lang="en-US" sz="3600" dirty="0"/>
              <a:t>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/>
              <a:t>OH </a:t>
            </a:r>
            <a:r>
              <a:rPr lang="ru-RU" sz="3600" dirty="0"/>
              <a:t>→ </a:t>
            </a:r>
            <a:r>
              <a:rPr lang="en-US" sz="3600" dirty="0"/>
              <a:t>X</a:t>
            </a:r>
            <a:r>
              <a:rPr lang="ru-RU" sz="3600" baseline="-25000" dirty="0"/>
              <a:t>2</a:t>
            </a:r>
            <a:r>
              <a:rPr lang="ru-RU" sz="3600" dirty="0"/>
              <a:t>  →  </a:t>
            </a:r>
            <a:r>
              <a:rPr lang="en-US" sz="3600" dirty="0"/>
              <a:t>X</a:t>
            </a:r>
            <a:r>
              <a:rPr lang="ru-RU" sz="3600" baseline="-25000" dirty="0"/>
              <a:t>3 </a:t>
            </a:r>
            <a:r>
              <a:rPr lang="ru-RU" sz="3600" dirty="0"/>
              <a:t>  →    </a:t>
            </a:r>
            <a:r>
              <a:rPr lang="en-US" sz="3600" dirty="0"/>
              <a:t>X</a:t>
            </a:r>
            <a:r>
              <a:rPr lang="ru-RU" sz="3600" baseline="-25000" dirty="0"/>
              <a:t>4</a:t>
            </a:r>
            <a:endParaRPr lang="ru-RU" sz="3600" dirty="0"/>
          </a:p>
          <a:p>
            <a:r>
              <a:rPr lang="ru-RU" sz="3600" b="1" dirty="0">
                <a:solidFill>
                  <a:srgbClr val="C00000"/>
                </a:solidFill>
              </a:rPr>
              <a:t>              1           2            3                  4        5          6</a:t>
            </a:r>
            <a:r>
              <a:rPr lang="ru-RU" sz="3600" baseline="-25000" dirty="0"/>
              <a:t> </a:t>
            </a:r>
            <a:r>
              <a:rPr lang="ru-RU" sz="3600" dirty="0"/>
              <a:t>   </a:t>
            </a:r>
            <a:endParaRPr lang="en-US" sz="3600" dirty="0"/>
          </a:p>
          <a:p>
            <a:r>
              <a:rPr lang="ru-RU" sz="3600" dirty="0"/>
              <a:t>      </a:t>
            </a:r>
            <a:r>
              <a:rPr lang="en-US" sz="3600" dirty="0"/>
              <a:t>     </a:t>
            </a:r>
            <a:r>
              <a:rPr lang="ru-RU" sz="3600" dirty="0"/>
              <a:t> </a:t>
            </a:r>
            <a:r>
              <a:rPr lang="en-US" sz="3600" dirty="0"/>
              <a:t> </a:t>
            </a:r>
            <a:r>
              <a:rPr lang="ru-RU" sz="3600" dirty="0"/>
              <a:t>       </a:t>
            </a:r>
            <a:r>
              <a:rPr lang="en-US" sz="3600" dirty="0"/>
              <a:t>HCl</a:t>
            </a:r>
            <a:r>
              <a:rPr lang="ru-RU" sz="3600" dirty="0"/>
              <a:t>                     </a:t>
            </a:r>
          </a:p>
          <a:p>
            <a:pPr marL="742950" lvl="0" indent="-742950">
              <a:buAutoNum type="arabicPeriod"/>
            </a:pPr>
            <a:r>
              <a:rPr lang="en-US" sz="3600" dirty="0"/>
              <a:t>HCOOK</a:t>
            </a:r>
            <a:r>
              <a:rPr lang="ru-RU" sz="3600" dirty="0"/>
              <a:t>  → </a:t>
            </a:r>
            <a:r>
              <a:rPr lang="en-US" sz="3600" dirty="0"/>
              <a:t>HCOOH + </a:t>
            </a:r>
            <a:r>
              <a:rPr lang="en-US" sz="3600" dirty="0" err="1"/>
              <a:t>KCl</a:t>
            </a:r>
            <a:endParaRPr lang="ru-RU" sz="3600" dirty="0"/>
          </a:p>
          <a:p>
            <a:pPr lvl="0"/>
            <a:endParaRPr lang="en-US" sz="3600" dirty="0">
              <a:highlight>
                <a:srgbClr val="FFFF00"/>
              </a:highlight>
            </a:endParaRPr>
          </a:p>
          <a:p>
            <a:pPr lvl="0"/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2. HCOOH + Cl</a:t>
            </a:r>
            <a:r>
              <a:rPr lang="en-US" sz="3600" b="1" baseline="-25000" dirty="0">
                <a:solidFill>
                  <a:srgbClr val="C00000"/>
                </a:solidFill>
                <a:highlight>
                  <a:srgbClr val="FFFF00"/>
                </a:highlight>
              </a:rPr>
              <a:t>2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ru-RU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→ </a:t>
            </a:r>
            <a:r>
              <a:rPr lang="en-US" sz="3600" dirty="0">
                <a:solidFill>
                  <a:schemeClr val="tx1"/>
                </a:solidFill>
                <a:highlight>
                  <a:srgbClr val="FFFF00"/>
                </a:highlight>
              </a:rPr>
              <a:t>2HCl + CO</a:t>
            </a:r>
            <a:r>
              <a:rPr lang="en-US" sz="3600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2</a:t>
            </a:r>
            <a:endParaRPr lang="ru-RU" sz="3600" baseline="-25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0"/>
            <a:endParaRPr lang="en-US" sz="3600" baseline="-25000" dirty="0"/>
          </a:p>
          <a:p>
            <a:pPr lvl="0"/>
            <a:r>
              <a:rPr lang="en-US" sz="3600" dirty="0">
                <a:solidFill>
                  <a:srgbClr val="C00000"/>
                </a:solidFill>
              </a:rPr>
              <a:t>3</a:t>
            </a:r>
            <a:r>
              <a:rPr lang="en-US" sz="3600" dirty="0"/>
              <a:t>.</a:t>
            </a:r>
            <a:r>
              <a:rPr lang="en-US" sz="3600" baseline="-25000" dirty="0"/>
              <a:t> </a:t>
            </a:r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n-US" sz="3600" dirty="0"/>
              <a:t> + H</a:t>
            </a:r>
            <a:r>
              <a:rPr lang="en-US" sz="3600" baseline="-25000" dirty="0"/>
              <a:t>2</a:t>
            </a:r>
            <a:r>
              <a:rPr lang="en-US" sz="3600" dirty="0"/>
              <a:t>O + 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 err="1"/>
              <a:t>ONa</a:t>
            </a:r>
            <a:r>
              <a:rPr lang="en-US" sz="3600" dirty="0"/>
              <a:t> </a:t>
            </a:r>
            <a:r>
              <a:rPr lang="ru-RU" sz="3600" dirty="0"/>
              <a:t>→ </a:t>
            </a:r>
            <a:r>
              <a:rPr lang="en-US" sz="3600" dirty="0"/>
              <a:t>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/>
              <a:t>OH + NaHCO</a:t>
            </a:r>
            <a:r>
              <a:rPr lang="en-US" sz="3600" baseline="-25000" dirty="0"/>
              <a:t>3</a:t>
            </a:r>
          </a:p>
          <a:p>
            <a:pPr lvl="0"/>
            <a:r>
              <a:rPr lang="en-US" sz="3600" baseline="-25000" dirty="0"/>
              <a:t>                          </a:t>
            </a:r>
          </a:p>
          <a:p>
            <a:pPr lvl="0"/>
            <a:r>
              <a:rPr lang="en-US" sz="3600" dirty="0">
                <a:solidFill>
                  <a:srgbClr val="C00000"/>
                </a:solidFill>
              </a:rPr>
              <a:t>4</a:t>
            </a:r>
            <a:r>
              <a:rPr lang="en-US" sz="3600" dirty="0"/>
              <a:t>.</a:t>
            </a:r>
            <a:r>
              <a:rPr lang="en-US" sz="3600" baseline="-25000" dirty="0"/>
              <a:t> </a:t>
            </a:r>
            <a:r>
              <a:rPr lang="en-US" sz="3600" dirty="0"/>
              <a:t>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/>
              <a:t>O</a:t>
            </a:r>
            <a:r>
              <a:rPr lang="ru-RU" sz="3600" dirty="0"/>
              <a:t>Н</a:t>
            </a:r>
            <a:r>
              <a:rPr lang="en-US" sz="3600" dirty="0"/>
              <a:t>  + NaOH  </a:t>
            </a:r>
            <a:r>
              <a:rPr lang="ru-RU" sz="3600" dirty="0"/>
              <a:t>→ </a:t>
            </a:r>
            <a:r>
              <a:rPr lang="en-US" sz="3600" dirty="0"/>
              <a:t>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 err="1"/>
              <a:t>ONa</a:t>
            </a:r>
            <a:r>
              <a:rPr lang="en-US" sz="3600" dirty="0"/>
              <a:t> + 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endParaRPr lang="ru-RU" sz="3600" dirty="0"/>
          </a:p>
          <a:p>
            <a:pPr lvl="0"/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ru-RU" sz="3600" dirty="0">
                <a:solidFill>
                  <a:srgbClr val="C00000"/>
                </a:solidFill>
              </a:rPr>
              <a:t>5. </a:t>
            </a:r>
            <a:r>
              <a:rPr lang="en-US" sz="3600" dirty="0"/>
              <a:t>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 err="1"/>
              <a:t>ONa</a:t>
            </a:r>
            <a:r>
              <a:rPr lang="en-US" sz="3600" dirty="0"/>
              <a:t> + HCl</a:t>
            </a:r>
            <a:r>
              <a:rPr lang="ru-RU" sz="3600" dirty="0"/>
              <a:t> → </a:t>
            </a:r>
            <a:r>
              <a:rPr lang="en-US" sz="3600" dirty="0"/>
              <a:t>C</a:t>
            </a:r>
            <a:r>
              <a:rPr lang="ru-RU" sz="3600" baseline="-25000" dirty="0"/>
              <a:t>6</a:t>
            </a:r>
            <a:r>
              <a:rPr lang="en-US" sz="3600" dirty="0"/>
              <a:t>H</a:t>
            </a:r>
            <a:r>
              <a:rPr lang="ru-RU" sz="3600" baseline="-25000" dirty="0"/>
              <a:t>5</a:t>
            </a:r>
            <a:r>
              <a:rPr lang="en-US" sz="3600" dirty="0"/>
              <a:t>OH + NaCl</a:t>
            </a:r>
            <a:endParaRPr lang="ru-RU" sz="3600" dirty="0">
              <a:solidFill>
                <a:srgbClr val="C00000"/>
              </a:solidFill>
            </a:endParaRPr>
          </a:p>
          <a:p>
            <a:pPr lvl="0"/>
            <a:endParaRPr lang="en-US" sz="3600" dirty="0"/>
          </a:p>
          <a:p>
            <a:r>
              <a:rPr lang="en-US" sz="3600" b="1" dirty="0">
                <a:solidFill>
                  <a:srgbClr val="C00000"/>
                </a:solidFill>
              </a:rPr>
              <a:t>6</a:t>
            </a:r>
            <a:r>
              <a:rPr lang="en-US" sz="3600" b="1" dirty="0">
                <a:highlight>
                  <a:srgbClr val="FFFF00"/>
                </a:highlight>
              </a:rPr>
              <a:t>.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C</a:t>
            </a:r>
            <a:r>
              <a:rPr lang="ru-RU" sz="3600" b="1" baseline="-25000" dirty="0">
                <a:solidFill>
                  <a:srgbClr val="C00000"/>
                </a:solidFill>
                <a:highlight>
                  <a:srgbClr val="FFFF00"/>
                </a:highlight>
              </a:rPr>
              <a:t>6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H</a:t>
            </a:r>
            <a:r>
              <a:rPr lang="ru-RU" sz="3600" b="1" baseline="-25000" dirty="0">
                <a:solidFill>
                  <a:srgbClr val="C00000"/>
                </a:solidFill>
                <a:highlight>
                  <a:srgbClr val="FFFF00"/>
                </a:highlight>
              </a:rPr>
              <a:t>5</a:t>
            </a:r>
            <a:r>
              <a:rPr 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OH + 3 HNO</a:t>
            </a:r>
            <a:r>
              <a:rPr lang="en-US" sz="3600" b="1" baseline="-25000" dirty="0">
                <a:solidFill>
                  <a:srgbClr val="C00000"/>
                </a:solidFill>
                <a:highlight>
                  <a:srgbClr val="FFFF00"/>
                </a:highlight>
              </a:rPr>
              <a:t>3  </a:t>
            </a:r>
            <a:r>
              <a:rPr lang="ru-RU" sz="3600" dirty="0">
                <a:highlight>
                  <a:srgbClr val="FFFF00"/>
                </a:highlight>
              </a:rPr>
              <a:t>→            </a:t>
            </a:r>
            <a:r>
              <a:rPr lang="en-US" sz="3600" dirty="0">
                <a:highlight>
                  <a:srgbClr val="FFFF00"/>
                </a:highlight>
              </a:rPr>
              <a:t>              +  </a:t>
            </a:r>
            <a:r>
              <a:rPr lang="ru-RU" sz="3600" dirty="0">
                <a:highlight>
                  <a:srgbClr val="FFFF00"/>
                </a:highlight>
              </a:rPr>
              <a:t>3</a:t>
            </a:r>
            <a:r>
              <a:rPr lang="en-US" sz="3600" dirty="0">
                <a:highlight>
                  <a:srgbClr val="FFFF00"/>
                </a:highlight>
              </a:rPr>
              <a:t>H</a:t>
            </a:r>
            <a:r>
              <a:rPr lang="en-US" sz="3600" baseline="-25000" dirty="0">
                <a:highlight>
                  <a:srgbClr val="FFFF00"/>
                </a:highlight>
              </a:rPr>
              <a:t>2</a:t>
            </a:r>
            <a:r>
              <a:rPr lang="en-US" sz="3600" dirty="0">
                <a:highlight>
                  <a:srgbClr val="FFFF00"/>
                </a:highlight>
              </a:rPr>
              <a:t>O  </a:t>
            </a:r>
            <a:endParaRPr lang="ru-RU" sz="3600" dirty="0">
              <a:highlight>
                <a:srgbClr val="FFFF00"/>
              </a:highlight>
            </a:endParaRPr>
          </a:p>
          <a:p>
            <a:pPr lvl="0"/>
            <a:endParaRPr lang="en-US" sz="4000" baseline="-25000" dirty="0">
              <a:highlight>
                <a:srgbClr val="FFFF00"/>
              </a:highlight>
            </a:endParaRPr>
          </a:p>
          <a:p>
            <a:pPr lvl="0"/>
            <a:endParaRPr lang="ru-RU" sz="4800" dirty="0"/>
          </a:p>
          <a:p>
            <a:pPr lvl="0"/>
            <a:endParaRPr lang="ru-RU" sz="4800" dirty="0"/>
          </a:p>
          <a:p>
            <a:endParaRPr lang="ru-RU" sz="4800" dirty="0"/>
          </a:p>
          <a:p>
            <a:pPr lvl="0"/>
            <a:r>
              <a:rPr lang="ru-RU" sz="5400" dirty="0"/>
              <a:t> </a:t>
            </a:r>
          </a:p>
          <a:p>
            <a:endParaRPr lang="ru-RU" sz="5400" dirty="0"/>
          </a:p>
          <a:p>
            <a:endParaRPr lang="ru-RU" sz="6000" dirty="0"/>
          </a:p>
          <a:p>
            <a:endParaRPr lang="ru-RU" sz="6000" dirty="0"/>
          </a:p>
          <a:p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90" y="9029700"/>
            <a:ext cx="3128210" cy="28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697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образование">
            <a:extLst>
              <a:ext uri="{FF2B5EF4-FFF2-40B4-BE49-F238E27FC236}">
                <a16:creationId xmlns="" xmlns:a16="http://schemas.microsoft.com/office/drawing/2014/main" id="{9605CA4D-ADD2-42C4-8603-B0E787C6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005" y="8633637"/>
            <a:ext cx="2947794" cy="363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Загнутый угол 19">
            <a:extLst>
              <a:ext uri="{FF2B5EF4-FFF2-40B4-BE49-F238E27FC236}">
                <a16:creationId xmlns="" xmlns:a16="http://schemas.microsoft.com/office/drawing/2014/main" id="{F59E7F90-3DBC-4C34-8050-EC3C68F08EDB}"/>
              </a:ext>
            </a:extLst>
          </p:cNvPr>
          <p:cNvSpPr/>
          <p:nvPr/>
        </p:nvSpPr>
        <p:spPr>
          <a:xfrm>
            <a:off x="3402419" y="3593804"/>
            <a:ext cx="16012632" cy="229562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углеводородов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591E74AB-6E49-4941-B789-D5A7ED69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12</a:t>
            </a:fld>
            <a:endParaRPr lang="ru-RU" sz="5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48F96D3-7C20-41FE-9F5D-94F737D43023}"/>
              </a:ext>
            </a:extLst>
          </p:cNvPr>
          <p:cNvSpPr/>
          <p:nvPr/>
        </p:nvSpPr>
        <p:spPr>
          <a:xfrm>
            <a:off x="2230244" y="5151863"/>
            <a:ext cx="19581541" cy="61701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0484" name="Object 4">
            <a:extLst>
              <a:ext uri="{FF2B5EF4-FFF2-40B4-BE49-F238E27FC236}">
                <a16:creationId xmlns="" xmlns:a16="http://schemas.microsoft.com/office/drawing/2014/main" id="{52ABA669-C0DC-4889-9645-574C8C020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70826" y="8153401"/>
          <a:ext cx="70231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02" name="CS ChemDraw Drawing" r:id="rId4" imgW="1903352" imgH="742475" progId="ChemDraw.Document.6.0">
                  <p:embed/>
                </p:oleObj>
              </mc:Choice>
              <mc:Fallback>
                <p:oleObj name="CS ChemDraw Drawing" r:id="rId4" imgW="1903352" imgH="742475" progId="ChemDraw.Document.6.0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="" xmlns:a16="http://schemas.microsoft.com/office/drawing/2014/main" id="{52ABA669-C0DC-4889-9645-574C8C020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6" y="8153401"/>
                        <a:ext cx="702310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="" xmlns:a16="http://schemas.microsoft.com/office/drawing/2014/main" id="{DA381D9B-8FE4-4E50-AE8D-02BC43860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80969"/>
              </p:ext>
            </p:extLst>
          </p:nvPr>
        </p:nvGraphicFramePr>
        <p:xfrm>
          <a:off x="3405778" y="5910146"/>
          <a:ext cx="17012649" cy="198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03" name="CS ChemDraw Drawing" r:id="rId6" imgW="5088636" imgH="595884" progId="ChemDraw.Document.6.0">
                  <p:embed/>
                </p:oleObj>
              </mc:Choice>
              <mc:Fallback>
                <p:oleObj name="CS ChemDraw Drawing" r:id="rId6" imgW="5088636" imgH="595884" progId="ChemDraw.Document.6.0">
                  <p:embed/>
                  <p:pic>
                    <p:nvPicPr>
                      <p:cNvPr id="20485" name="Object 5">
                        <a:extLst>
                          <a:ext uri="{FF2B5EF4-FFF2-40B4-BE49-F238E27FC236}">
                            <a16:creationId xmlns="" xmlns:a16="http://schemas.microsoft.com/office/drawing/2014/main" id="{DA381D9B-8FE4-4E50-AE8D-02BC43860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778" y="5910146"/>
                        <a:ext cx="17012649" cy="1986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0E90B06-E170-417E-9C3B-660D4983F4BB}"/>
              </a:ext>
            </a:extLst>
          </p:cNvPr>
          <p:cNvSpPr txBox="1"/>
          <p:nvPr/>
        </p:nvSpPr>
        <p:spPr>
          <a:xfrm flipH="1">
            <a:off x="16013150" y="1315844"/>
            <a:ext cx="395442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Вагнер Егор Егорович</a:t>
            </a:r>
            <a:r>
              <a:rPr lang="ru-RU" sz="3600" dirty="0"/>
              <a:t> (1849–1903), русский химик-органик</a:t>
            </a:r>
          </a:p>
        </p:txBody>
      </p:sp>
      <p:pic>
        <p:nvPicPr>
          <p:cNvPr id="4117" name="Picture 21" descr="Georg Wagner.jpg">
            <a:extLst>
              <a:ext uri="{FF2B5EF4-FFF2-40B4-BE49-F238E27FC236}">
                <a16:creationId xmlns="" xmlns:a16="http://schemas.microsoft.com/office/drawing/2014/main" id="{649E1F9C-7C2C-4F60-B1B6-644DBABC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18427" y="774895"/>
            <a:ext cx="3209304" cy="495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DC24BA00-6CCD-434E-A1D5-8EEF45CB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13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22FC609-7BCD-426E-AFFC-649F2E39FD66}"/>
              </a:ext>
            </a:extLst>
          </p:cNvPr>
          <p:cNvSpPr/>
          <p:nvPr/>
        </p:nvSpPr>
        <p:spPr>
          <a:xfrm>
            <a:off x="756270" y="3007514"/>
            <a:ext cx="60601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Реакция Вагнера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4400" i="1" dirty="0">
                <a:solidFill>
                  <a:srgbClr val="002060"/>
                </a:solidFill>
              </a:rPr>
              <a:t>(мягкое окисление)</a:t>
            </a:r>
            <a:endParaRPr lang="ru-RU" dirty="0"/>
          </a:p>
        </p:txBody>
      </p:sp>
      <p:sp>
        <p:nvSpPr>
          <p:cNvPr id="14" name="Загнутый угол 19">
            <a:extLst>
              <a:ext uri="{FF2B5EF4-FFF2-40B4-BE49-F238E27FC236}">
                <a16:creationId xmlns="" xmlns:a16="http://schemas.microsoft.com/office/drawing/2014/main" id="{06D8399E-838E-4CE1-982D-1A7AB9F3F477}"/>
              </a:ext>
            </a:extLst>
          </p:cNvPr>
          <p:cNvSpPr/>
          <p:nvPr/>
        </p:nvSpPr>
        <p:spPr>
          <a:xfrm>
            <a:off x="1421287" y="774896"/>
            <a:ext cx="7265513" cy="170942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Алкены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14</a:t>
            </a:fld>
            <a:endParaRPr lang="en-US" alt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B156A0FD-DA7D-4006-AF12-2B0FD2B64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5785"/>
              </p:ext>
            </p:extLst>
          </p:nvPr>
        </p:nvGraphicFramePr>
        <p:xfrm>
          <a:off x="1781201" y="4493157"/>
          <a:ext cx="20279257" cy="33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6" r:id="rId4" imgW="4646676" imgH="816864" progId="ChemDraw.Document.6.0">
                  <p:embed/>
                </p:oleObj>
              </mc:Choice>
              <mc:Fallback>
                <p:oleObj r:id="rId4" imgW="4646676" imgH="816864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B156A0FD-DA7D-4006-AF12-2B0FD2B64E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201" y="4493157"/>
                        <a:ext cx="20279257" cy="33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181" name="Picture 45" descr="https://lh3.googleusercontent.com/eQQZNb-DGzyUwKFCb8f1gBL7rnZ0Xjab4wSiBIxaYtd-2Dj5z2donOIba-ENzuQ4SnPh=s110">
            <a:extLst>
              <a:ext uri="{FF2B5EF4-FFF2-40B4-BE49-F238E27FC236}">
                <a16:creationId xmlns="" xmlns:a16="http://schemas.microsoft.com/office/drawing/2014/main" id="{E6935DB7-2B7D-4FE6-83D9-41BC2530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33" y="799373"/>
            <a:ext cx="4601912" cy="35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51346FB-9C16-4EC0-9224-FC18E611712B}"/>
              </a:ext>
            </a:extLst>
          </p:cNvPr>
          <p:cNvSpPr/>
          <p:nvPr/>
        </p:nvSpPr>
        <p:spPr>
          <a:xfrm rot="10800000" flipV="1">
            <a:off x="1973262" y="7948524"/>
            <a:ext cx="19157327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        Промышленный метод получения этиленгликоля. 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10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</a:rPr>
              <a:t>атм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 и 190‒200 °С или при 1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</a:rPr>
              <a:t>атм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 и 50‒100 °С в присутствии 0,1‒0,5% серной или ортофосфорной кислоты, 90% выход.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F0C0987-93B9-4ED2-9FF1-95E81BFB0979}"/>
              </a:ext>
            </a:extLst>
          </p:cNvPr>
          <p:cNvSpPr/>
          <p:nvPr/>
        </p:nvSpPr>
        <p:spPr>
          <a:xfrm>
            <a:off x="1906354" y="10791287"/>
            <a:ext cx="2079462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HelveticaNeue"/>
              </a:rPr>
              <a:t>	</a:t>
            </a:r>
            <a:r>
              <a:rPr lang="ru-RU" dirty="0">
                <a:solidFill>
                  <a:srgbClr val="C00000"/>
                </a:solidFill>
                <a:latin typeface="HelveticaNeue"/>
              </a:rPr>
              <a:t>Антифриз </a:t>
            </a:r>
            <a:r>
              <a:rPr lang="ru-RU" dirty="0">
                <a:solidFill>
                  <a:srgbClr val="444444"/>
                </a:solidFill>
                <a:latin typeface="HelveticaNeue"/>
              </a:rPr>
              <a:t>– раствор </a:t>
            </a:r>
            <a:r>
              <a:rPr lang="ru-RU" dirty="0">
                <a:solidFill>
                  <a:srgbClr val="002060"/>
                </a:solidFill>
                <a:latin typeface="HelveticaNeue"/>
              </a:rPr>
              <a:t>этиленгликоля (60 %) + воды (40 %). Такая смесь характеризуется температурой замерзания - </a:t>
            </a:r>
            <a:r>
              <a:rPr lang="ru-RU" dirty="0"/>
              <a:t>45</a:t>
            </a:r>
            <a:r>
              <a:rPr lang="ru-RU" baseline="30000" dirty="0"/>
              <a:t>0</a:t>
            </a:r>
            <a:r>
              <a:rPr lang="ru-RU" dirty="0"/>
              <a:t> С;</a:t>
            </a:r>
          </a:p>
          <a:p>
            <a:r>
              <a:rPr lang="ru-RU" dirty="0">
                <a:solidFill>
                  <a:srgbClr val="002060"/>
                </a:solidFill>
                <a:latin typeface="HelveticaNeue"/>
              </a:rPr>
              <a:t>       трудно найти более подходящую жидкость для автомобильных систем охлаждения.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9A9664D7-7875-4C33-89C4-F170E050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14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B9ED08-6747-4E9A-8900-F404AD1068C7}"/>
              </a:ext>
            </a:extLst>
          </p:cNvPr>
          <p:cNvSpPr/>
          <p:nvPr/>
        </p:nvSpPr>
        <p:spPr bwMode="auto">
          <a:xfrm>
            <a:off x="2389910" y="4273381"/>
            <a:ext cx="914400" cy="914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5895284-90A7-4B6A-B6E2-A7C9468B83D6}"/>
              </a:ext>
            </a:extLst>
          </p:cNvPr>
          <p:cNvSpPr/>
          <p:nvPr/>
        </p:nvSpPr>
        <p:spPr bwMode="auto">
          <a:xfrm>
            <a:off x="3948545" y="4273381"/>
            <a:ext cx="914400" cy="914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9E9F618-F6DC-4CD7-A83A-5BBDAF609786}"/>
              </a:ext>
            </a:extLst>
          </p:cNvPr>
          <p:cNvSpPr/>
          <p:nvPr/>
        </p:nvSpPr>
        <p:spPr bwMode="auto">
          <a:xfrm>
            <a:off x="11255244" y="4579406"/>
            <a:ext cx="914401" cy="6083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7B06914-46C3-4A39-8426-48CEDBA753AA}"/>
              </a:ext>
            </a:extLst>
          </p:cNvPr>
          <p:cNvSpPr/>
          <p:nvPr/>
        </p:nvSpPr>
        <p:spPr bwMode="auto">
          <a:xfrm>
            <a:off x="13300363" y="4579404"/>
            <a:ext cx="1288473" cy="60837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16" name="Загнутый угол 19">
            <a:extLst>
              <a:ext uri="{FF2B5EF4-FFF2-40B4-BE49-F238E27FC236}">
                <a16:creationId xmlns="" xmlns:a16="http://schemas.microsoft.com/office/drawing/2014/main" id="{0F417337-3F6D-4A41-9CE0-237D41D65A15}"/>
              </a:ext>
            </a:extLst>
          </p:cNvPr>
          <p:cNvSpPr/>
          <p:nvPr/>
        </p:nvSpPr>
        <p:spPr>
          <a:xfrm rot="10800000" flipV="1">
            <a:off x="1325562" y="1292860"/>
            <a:ext cx="12203401" cy="271322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alt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Каталитическое окисление этилена</a:t>
            </a:r>
          </a:p>
          <a:p>
            <a:pPr>
              <a:defRPr/>
            </a:pP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012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3096491" y="3546477"/>
            <a:ext cx="17560636" cy="748866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=""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6" y="3546477"/>
          <a:ext cx="15808324" cy="1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21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21509" name="Object 20">
                        <a:extLst>
                          <a:ext uri="{FF2B5EF4-FFF2-40B4-BE49-F238E27FC236}">
                            <a16:creationId xmlns="" xmlns:a16="http://schemas.microsoft.com/office/drawing/2014/main" id="{6DF63EE7-D8BC-4CA6-AA74-43581113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6" y="3546477"/>
                        <a:ext cx="15808324" cy="143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8159750" y="7578726"/>
            <a:ext cx="0" cy="24479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>
            <a:extLst>
              <a:ext uri="{FF2B5EF4-FFF2-40B4-BE49-F238E27FC236}">
                <a16:creationId xmlns=""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7108826" y="427355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=""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8677" y="7578726"/>
          <a:ext cx="6226174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22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21521" name="Object 26">
                        <a:extLst>
                          <a:ext uri="{FF2B5EF4-FFF2-40B4-BE49-F238E27FC236}">
                            <a16:creationId xmlns="" xmlns:a16="http://schemas.microsoft.com/office/drawing/2014/main" id="{0883F05E-85E9-4DDE-963B-6DF1A76B0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7" y="7578726"/>
                        <a:ext cx="6226174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=""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7417" y="5446154"/>
          <a:ext cx="15101455" cy="145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23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21522" name="Object 27">
                        <a:extLst>
                          <a:ext uri="{FF2B5EF4-FFF2-40B4-BE49-F238E27FC236}">
                            <a16:creationId xmlns="" xmlns:a16="http://schemas.microsoft.com/office/drawing/2014/main" id="{68A2FAC7-F435-4E0B-AD38-AE79AC270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417" y="5446154"/>
                        <a:ext cx="15101455" cy="145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CE33296A-DC8B-46ED-9C10-B6165113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15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14" name="Загнутый угол 19">
            <a:extLst>
              <a:ext uri="{FF2B5EF4-FFF2-40B4-BE49-F238E27FC236}">
                <a16:creationId xmlns="" xmlns:a16="http://schemas.microsoft.com/office/drawing/2014/main" id="{70BC0B6B-11A5-4425-8214-2CB9BA2F13C1}"/>
              </a:ext>
            </a:extLst>
          </p:cNvPr>
          <p:cNvSpPr/>
          <p:nvPr/>
        </p:nvSpPr>
        <p:spPr>
          <a:xfrm>
            <a:off x="1675390" y="1264757"/>
            <a:ext cx="12664064" cy="170470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403497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3838576" y="3134555"/>
            <a:ext cx="16916400" cy="7918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=""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6" y="3546477"/>
          <a:ext cx="15808324" cy="1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1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21509" name="Object 20">
                        <a:extLst>
                          <a:ext uri="{FF2B5EF4-FFF2-40B4-BE49-F238E27FC236}">
                            <a16:creationId xmlns="" xmlns:a16="http://schemas.microsoft.com/office/drawing/2014/main" id="{6DF63EE7-D8BC-4CA6-AA74-43581113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6" y="3546477"/>
                        <a:ext cx="15808324" cy="143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8159750" y="7578726"/>
            <a:ext cx="0" cy="24479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2" y="7578726"/>
            <a:ext cx="5746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9163878"/>
            <a:ext cx="8635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=""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7108826" y="427355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=""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8677" y="7578726"/>
          <a:ext cx="6226174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2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21521" name="Object 26">
                        <a:extLst>
                          <a:ext uri="{FF2B5EF4-FFF2-40B4-BE49-F238E27FC236}">
                            <a16:creationId xmlns="" xmlns:a16="http://schemas.microsoft.com/office/drawing/2014/main" id="{0883F05E-85E9-4DDE-963B-6DF1A76B0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7" y="7578726"/>
                        <a:ext cx="6226174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=""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53432"/>
              </p:ext>
            </p:extLst>
          </p:nvPr>
        </p:nvGraphicFramePr>
        <p:xfrm>
          <a:off x="5098479" y="5404071"/>
          <a:ext cx="14048497" cy="145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3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21522" name="Object 27">
                        <a:extLst>
                          <a:ext uri="{FF2B5EF4-FFF2-40B4-BE49-F238E27FC236}">
                            <a16:creationId xmlns="" xmlns:a16="http://schemas.microsoft.com/office/drawing/2014/main" id="{68A2FAC7-F435-4E0B-AD38-AE79AC270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479" y="5404071"/>
                        <a:ext cx="14048497" cy="1453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3B016534-6291-4DA0-8111-F4B30CD94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16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15" name="Загнутый угол 19">
            <a:extLst>
              <a:ext uri="{FF2B5EF4-FFF2-40B4-BE49-F238E27FC236}">
                <a16:creationId xmlns="" xmlns:a16="http://schemas.microsoft.com/office/drawing/2014/main" id="{E35F86E7-CB61-447A-B1F9-166502DAF8EE}"/>
              </a:ext>
            </a:extLst>
          </p:cNvPr>
          <p:cNvSpPr/>
          <p:nvPr/>
        </p:nvSpPr>
        <p:spPr>
          <a:xfrm>
            <a:off x="964119" y="921914"/>
            <a:ext cx="12664064" cy="170470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3838576" y="3114677"/>
            <a:ext cx="16916400" cy="7918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=""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6" y="3546477"/>
          <a:ext cx="15808324" cy="1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1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21509" name="Object 20">
                        <a:extLst>
                          <a:ext uri="{FF2B5EF4-FFF2-40B4-BE49-F238E27FC236}">
                            <a16:creationId xmlns="" xmlns:a16="http://schemas.microsoft.com/office/drawing/2014/main" id="{6DF63EE7-D8BC-4CA6-AA74-43581113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6" y="3546477"/>
                        <a:ext cx="15808324" cy="143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8159750" y="7578726"/>
            <a:ext cx="0" cy="24479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7289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88741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7" y="3979311"/>
            <a:ext cx="577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201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1" y="3975102"/>
            <a:ext cx="577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=""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7108826" y="427355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=""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8677" y="7578726"/>
          <a:ext cx="6226174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2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21521" name="Object 26">
                        <a:extLst>
                          <a:ext uri="{FF2B5EF4-FFF2-40B4-BE49-F238E27FC236}">
                            <a16:creationId xmlns="" xmlns:a16="http://schemas.microsoft.com/office/drawing/2014/main" id="{0883F05E-85E9-4DDE-963B-6DF1A76B0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7" y="7578726"/>
                        <a:ext cx="6226174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=""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296151" y="5416550"/>
          <a:ext cx="12671424" cy="12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53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21522" name="Object 27">
                        <a:extLst>
                          <a:ext uri="{FF2B5EF4-FFF2-40B4-BE49-F238E27FC236}">
                            <a16:creationId xmlns="" xmlns:a16="http://schemas.microsoft.com/office/drawing/2014/main" id="{68A2FAC7-F435-4E0B-AD38-AE79AC270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1" y="5416550"/>
                        <a:ext cx="12671424" cy="1236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20D7F465-3783-402A-B455-D884A677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17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20" name="Загнутый угол 19">
            <a:extLst>
              <a:ext uri="{FF2B5EF4-FFF2-40B4-BE49-F238E27FC236}">
                <a16:creationId xmlns="" xmlns:a16="http://schemas.microsoft.com/office/drawing/2014/main" id="{597F00DD-1227-44A0-BC81-03F8731C4060}"/>
              </a:ext>
            </a:extLst>
          </p:cNvPr>
          <p:cNvSpPr/>
          <p:nvPr/>
        </p:nvSpPr>
        <p:spPr>
          <a:xfrm>
            <a:off x="1142999" y="1059541"/>
            <a:ext cx="12780818" cy="164438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330952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3838576" y="3114677"/>
            <a:ext cx="16916400" cy="7918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=""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6" y="3546477"/>
          <a:ext cx="15808324" cy="1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28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21509" name="Object 20">
                        <a:extLst>
                          <a:ext uri="{FF2B5EF4-FFF2-40B4-BE49-F238E27FC236}">
                            <a16:creationId xmlns="" xmlns:a16="http://schemas.microsoft.com/office/drawing/2014/main" id="{6DF63EE7-D8BC-4CA6-AA74-43581113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6" y="3546477"/>
                        <a:ext cx="15808324" cy="143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8159750" y="7578726"/>
            <a:ext cx="0" cy="24479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7289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88741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7" y="3979311"/>
            <a:ext cx="577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A2E9F0-A4C4-4BD2-B6AA-1FCCAB3C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7" y="568960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400" dirty="0">
                <a:solidFill>
                  <a:srgbClr val="C00000"/>
                </a:solidFill>
              </a:rPr>
              <a:t>10</a:t>
            </a:r>
            <a:endParaRPr lang="ru-RU" altLang="ru-RU" sz="64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201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1" y="3975102"/>
            <a:ext cx="577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05F449-6E47-4894-AA22-E766095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1727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=""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7108826" y="427355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=""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8677" y="7578726"/>
          <a:ext cx="6226174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29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21521" name="Object 26">
                        <a:extLst>
                          <a:ext uri="{FF2B5EF4-FFF2-40B4-BE49-F238E27FC236}">
                            <a16:creationId xmlns="" xmlns:a16="http://schemas.microsoft.com/office/drawing/2014/main" id="{0883F05E-85E9-4DDE-963B-6DF1A76B0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7" y="7578726"/>
                        <a:ext cx="6226174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=""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7520"/>
              </p:ext>
            </p:extLst>
          </p:nvPr>
        </p:nvGraphicFramePr>
        <p:xfrm>
          <a:off x="7439027" y="5416550"/>
          <a:ext cx="12674567" cy="12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30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21522" name="Object 27">
                        <a:extLst>
                          <a:ext uri="{FF2B5EF4-FFF2-40B4-BE49-F238E27FC236}">
                            <a16:creationId xmlns="" xmlns:a16="http://schemas.microsoft.com/office/drawing/2014/main" id="{68A2FAC7-F435-4E0B-AD38-AE79AC270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7" y="5416550"/>
                        <a:ext cx="12674567" cy="1236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4F6ED73A-782F-4DF0-B3E2-B10BB09A0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18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20" name="Загнутый угол 19">
            <a:extLst>
              <a:ext uri="{FF2B5EF4-FFF2-40B4-BE49-F238E27FC236}">
                <a16:creationId xmlns="" xmlns:a16="http://schemas.microsoft.com/office/drawing/2014/main" id="{ACA1623A-756D-4432-92DB-D38792B7A81B}"/>
              </a:ext>
            </a:extLst>
          </p:cNvPr>
          <p:cNvSpPr/>
          <p:nvPr/>
        </p:nvSpPr>
        <p:spPr>
          <a:xfrm>
            <a:off x="1675390" y="1264757"/>
            <a:ext cx="12664064" cy="170470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283105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3838576" y="3134555"/>
            <a:ext cx="16916400" cy="7918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=""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6" y="3546477"/>
          <a:ext cx="15808324" cy="1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52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21509" name="Object 20">
                        <a:extLst>
                          <a:ext uri="{FF2B5EF4-FFF2-40B4-BE49-F238E27FC236}">
                            <a16:creationId xmlns="" xmlns:a16="http://schemas.microsoft.com/office/drawing/2014/main" id="{6DF63EE7-D8BC-4CA6-AA74-43581113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6" y="3546477"/>
                        <a:ext cx="15808324" cy="143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8159750" y="7578726"/>
            <a:ext cx="0" cy="24479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7289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88741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7" y="3979310"/>
            <a:ext cx="553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A2E9F0-A4C4-4BD2-B6AA-1FCCAB3C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7" y="5648323"/>
            <a:ext cx="601445" cy="11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201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1" y="3979310"/>
            <a:ext cx="4265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EC31ED6-83F8-449A-80FC-B0168374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1" y="3975102"/>
            <a:ext cx="1175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05F449-6E47-4894-AA22-E766095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1727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=""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7108826" y="427355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=""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8677" y="7578726"/>
          <a:ext cx="6226174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53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21521" name="Object 26">
                        <a:extLst>
                          <a:ext uri="{FF2B5EF4-FFF2-40B4-BE49-F238E27FC236}">
                            <a16:creationId xmlns="" xmlns:a16="http://schemas.microsoft.com/office/drawing/2014/main" id="{0883F05E-85E9-4DDE-963B-6DF1A76B0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7" y="7578726"/>
                        <a:ext cx="6226174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=""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59550"/>
              </p:ext>
            </p:extLst>
          </p:nvPr>
        </p:nvGraphicFramePr>
        <p:xfrm>
          <a:off x="7054257" y="5297313"/>
          <a:ext cx="12913313" cy="127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54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21522" name="Object 27">
                        <a:extLst>
                          <a:ext uri="{FF2B5EF4-FFF2-40B4-BE49-F238E27FC236}">
                            <a16:creationId xmlns="" xmlns:a16="http://schemas.microsoft.com/office/drawing/2014/main" id="{68A2FAC7-F435-4E0B-AD38-AE79AC270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257" y="5297313"/>
                        <a:ext cx="12913313" cy="1274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DC4F945D-9A2E-4300-9273-84D5F02D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19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28" name="Загнутый угол 19">
            <a:extLst>
              <a:ext uri="{FF2B5EF4-FFF2-40B4-BE49-F238E27FC236}">
                <a16:creationId xmlns="" xmlns:a16="http://schemas.microsoft.com/office/drawing/2014/main" id="{63B23F6F-2D39-4260-8FC4-4FA08E7A1C43}"/>
              </a:ext>
            </a:extLst>
          </p:cNvPr>
          <p:cNvSpPr/>
          <p:nvPr/>
        </p:nvSpPr>
        <p:spPr>
          <a:xfrm>
            <a:off x="1548840" y="955429"/>
            <a:ext cx="13362709" cy="1795016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327395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21983703" y="12474576"/>
            <a:ext cx="220556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14281" tIns="111426" rIns="214281" bIns="111426"/>
          <a:lstStyle/>
          <a:p>
            <a:pPr algn="ctr" eaLnBrk="1" hangingPunct="1">
              <a:tabLst>
                <a:tab pos="0" algn="l"/>
                <a:tab pos="1065869" algn="l"/>
                <a:tab pos="2135520" algn="l"/>
                <a:tab pos="3205168" algn="l"/>
                <a:tab pos="4274818" algn="l"/>
                <a:tab pos="5344466" algn="l"/>
                <a:tab pos="6414116" algn="l"/>
                <a:tab pos="7483764" algn="l"/>
                <a:tab pos="8553414" algn="l"/>
                <a:tab pos="9623062" algn="l"/>
                <a:tab pos="10692712" algn="l"/>
                <a:tab pos="11762360" algn="l"/>
                <a:tab pos="12832011" algn="l"/>
                <a:tab pos="13901658" algn="l"/>
                <a:tab pos="14971309" algn="l"/>
                <a:tab pos="16040957" algn="l"/>
                <a:tab pos="17110607" algn="l"/>
                <a:tab pos="18180255" algn="l"/>
                <a:tab pos="19249905" algn="l"/>
                <a:tab pos="20319553" algn="l"/>
                <a:tab pos="21389203" algn="l"/>
              </a:tabLst>
            </a:pPr>
            <a:fld id="{864918D1-115B-4BE0-AC0B-3E06B41319E1}" type="slidenum">
              <a:rPr lang="ru-RU" altLang="ru-RU" sz="670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</a:rPr>
              <a:pPr algn="ctr" eaLnBrk="1" hangingPunct="1">
                <a:tabLst>
                  <a:tab pos="0" algn="l"/>
                  <a:tab pos="1065869" algn="l"/>
                  <a:tab pos="2135520" algn="l"/>
                  <a:tab pos="3205168" algn="l"/>
                  <a:tab pos="4274818" algn="l"/>
                  <a:tab pos="5344466" algn="l"/>
                  <a:tab pos="6414116" algn="l"/>
                  <a:tab pos="7483764" algn="l"/>
                  <a:tab pos="8553414" algn="l"/>
                  <a:tab pos="9623062" algn="l"/>
                  <a:tab pos="10692712" algn="l"/>
                  <a:tab pos="11762360" algn="l"/>
                  <a:tab pos="12832011" algn="l"/>
                  <a:tab pos="13901658" algn="l"/>
                  <a:tab pos="14971309" algn="l"/>
                  <a:tab pos="16040957" algn="l"/>
                  <a:tab pos="17110607" algn="l"/>
                  <a:tab pos="18180255" algn="l"/>
                  <a:tab pos="19249905" algn="l"/>
                  <a:tab pos="20319553" algn="l"/>
                  <a:tab pos="21389203" algn="l"/>
                </a:tabLst>
              </a:pPr>
              <a:t>2</a:t>
            </a:fld>
            <a:endParaRPr lang="ru-RU" altLang="ru-RU" sz="6700">
              <a:solidFill>
                <a:srgbClr val="000066"/>
              </a:solidFill>
              <a:latin typeface="Verdana" pitchFamily="34" charset="0"/>
              <a:ea typeface="Microsoft YaHei" pitchFamily="34" charset="-122"/>
            </a:endParaRPr>
          </a:p>
        </p:txBody>
      </p:sp>
      <p:pic>
        <p:nvPicPr>
          <p:cNvPr id="20483" name="Рисунок 4" descr="Нет описания фото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8" y="520700"/>
            <a:ext cx="19587635" cy="118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3838576" y="3114677"/>
            <a:ext cx="16916400" cy="7918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=""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426" y="3546477"/>
          <a:ext cx="15808324" cy="1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79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21509" name="Object 20">
                        <a:extLst>
                          <a:ext uri="{FF2B5EF4-FFF2-40B4-BE49-F238E27FC236}">
                            <a16:creationId xmlns="" xmlns:a16="http://schemas.microsoft.com/office/drawing/2014/main" id="{6DF63EE7-D8BC-4CA6-AA74-43581113D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6" y="3546477"/>
                        <a:ext cx="15808324" cy="1438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8159750" y="7578726"/>
            <a:ext cx="0" cy="244792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7289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1" y="88741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7" y="3975102"/>
            <a:ext cx="5778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DA2E9F0-A4C4-4BD2-B6AA-1FCCAB3C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7" y="568960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400" dirty="0">
                <a:solidFill>
                  <a:srgbClr val="C00000"/>
                </a:solidFill>
              </a:rPr>
              <a:t>10</a:t>
            </a:r>
            <a:endParaRPr lang="ru-RU" altLang="ru-RU" sz="64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201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2" y="3975102"/>
            <a:ext cx="577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EC31ED6-83F8-449A-80FC-B0168374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4" y="3975103"/>
            <a:ext cx="1018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205F449-6E47-4894-AA22-E766095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1727" y="57054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3AE599-1CEE-4EA7-A7D7-D9B68056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451" y="5705476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=""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7108826" y="427355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=""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8677" y="7578726"/>
          <a:ext cx="6226174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80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21521" name="Object 26">
                        <a:extLst>
                          <a:ext uri="{FF2B5EF4-FFF2-40B4-BE49-F238E27FC236}">
                            <a16:creationId xmlns="" xmlns:a16="http://schemas.microsoft.com/office/drawing/2014/main" id="{0883F05E-85E9-4DDE-963B-6DF1A76B0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7" y="7578726"/>
                        <a:ext cx="6226174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=""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6439"/>
              </p:ext>
            </p:extLst>
          </p:nvPr>
        </p:nvGraphicFramePr>
        <p:xfrm>
          <a:off x="7439027" y="5387884"/>
          <a:ext cx="12674599" cy="132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81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21522" name="Object 27">
                        <a:extLst>
                          <a:ext uri="{FF2B5EF4-FFF2-40B4-BE49-F238E27FC236}">
                            <a16:creationId xmlns="" xmlns:a16="http://schemas.microsoft.com/office/drawing/2014/main" id="{68A2FAC7-F435-4E0B-AD38-AE79AC270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7" y="5387884"/>
                        <a:ext cx="12674599" cy="1327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E92971B0-1851-49ED-8AE8-5D104E36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20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29" name="Загнутый угол 19">
            <a:extLst>
              <a:ext uri="{FF2B5EF4-FFF2-40B4-BE49-F238E27FC236}">
                <a16:creationId xmlns="" xmlns:a16="http://schemas.microsoft.com/office/drawing/2014/main" id="{10C2F5A8-2C51-4D45-8520-7563A2892465}"/>
              </a:ext>
            </a:extLst>
          </p:cNvPr>
          <p:cNvSpPr/>
          <p:nvPr/>
        </p:nvSpPr>
        <p:spPr>
          <a:xfrm>
            <a:off x="1454726" y="831274"/>
            <a:ext cx="12884727" cy="1760422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46074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21</a:t>
            </a:fld>
            <a:endParaRPr lang="en-US" altLang="ru-RU" dirty="0"/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B998DF99-9493-4E89-B6FF-D83FDA01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6400" b="1">
                <a:solidFill>
                  <a:srgbClr val="000066"/>
                </a:solidFill>
              </a:rPr>
              <a:pPr algn="ctr"/>
              <a:t>21</a:t>
            </a:fld>
            <a:endParaRPr lang="ru-RU" sz="6400" b="1" dirty="0">
              <a:solidFill>
                <a:srgbClr val="000066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EF4D8F3-1548-4335-9B3A-6DDD8D4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49" y="257907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97A4C9D-54E5-456A-8C54-2308F40F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137" y="847492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нутый угол 19">
            <a:extLst>
              <a:ext uri="{FF2B5EF4-FFF2-40B4-BE49-F238E27FC236}">
                <a16:creationId xmlns="" xmlns:a16="http://schemas.microsoft.com/office/drawing/2014/main" id="{44BAEB69-5612-4FD1-92E3-17616BE3D9D4}"/>
              </a:ext>
            </a:extLst>
          </p:cNvPr>
          <p:cNvSpPr/>
          <p:nvPr/>
        </p:nvSpPr>
        <p:spPr>
          <a:xfrm>
            <a:off x="1325563" y="2579077"/>
            <a:ext cx="18089488" cy="3897923"/>
          </a:xfrm>
          <a:prstGeom prst="foldedCorne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1365660-376C-452E-AD71-9341806F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озонирования </a:t>
            </a:r>
            <a:r>
              <a:rPr lang="ru-RU" altLang="ru-RU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алкенов</a:t>
            </a: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диенов</a:t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altLang="ru-RU" sz="5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altLang="ru-RU" sz="54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Гарриеса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6990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22</a:t>
            </a:fld>
            <a:endParaRPr lang="en-US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EF4D8F3-1548-4335-9B3A-6DDD8D4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49" y="257907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0B0F3C05-0F03-4C21-AEBA-505C3806B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51800"/>
              </p:ext>
            </p:extLst>
          </p:nvPr>
        </p:nvGraphicFramePr>
        <p:xfrm>
          <a:off x="1428072" y="5058410"/>
          <a:ext cx="21527855" cy="2854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86" r:id="rId4" imgW="6148920" imgH="853338" progId="ChemDraw.Document.6.0">
                  <p:embed/>
                </p:oleObj>
              </mc:Choice>
              <mc:Fallback>
                <p:oleObj r:id="rId4" imgW="6148920" imgH="85333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072" y="5058410"/>
                        <a:ext cx="21527855" cy="2854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97A4C9D-54E5-456A-8C54-2308F40F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137" y="847492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10" descr="http://persons-info.com/userfiles/image/persons/0-10000/7000-8000/7533/GARRIES_Karl_Ditrikh1.gif">
            <a:extLst>
              <a:ext uri="{FF2B5EF4-FFF2-40B4-BE49-F238E27FC236}">
                <a16:creationId xmlns="" xmlns:a16="http://schemas.microsoft.com/office/drawing/2014/main" id="{D20ED18C-063A-415B-B092-1C3BF397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56137" y="712480"/>
            <a:ext cx="2996579" cy="315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DBB1500D-B6B0-4C2D-BF4F-1AB9375A9A1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040464" y="1172708"/>
            <a:ext cx="5958349" cy="25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atin typeface="+mn-lt"/>
                <a:cs typeface="+mn-cs"/>
              </a:rPr>
              <a:t>Гарриес</a:t>
            </a:r>
            <a:r>
              <a:rPr lang="ru-RU" sz="3600" b="1" dirty="0">
                <a:latin typeface="+mn-lt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Карл Дитрих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cs typeface="+mn-cs"/>
              </a:rPr>
              <a:t> (1866–1923)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cs typeface="+mn-cs"/>
              </a:rPr>
              <a:t>немецкий химик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cs typeface="+mn-cs"/>
            </a:endParaRPr>
          </a:p>
        </p:txBody>
      </p:sp>
      <p:pic>
        <p:nvPicPr>
          <p:cNvPr id="168027" name="Picture 91" descr="https://lh3.googleusercontent.com/SeVlRYvHKG_iW1zXJ-wcp6Iy8E5r_i7biiuIYJ_pE3OIjy57j-CIDzKu_uvS-o-9i9fqYg=s151">
            <a:extLst>
              <a:ext uri="{FF2B5EF4-FFF2-40B4-BE49-F238E27FC236}">
                <a16:creationId xmlns="" xmlns:a16="http://schemas.microsoft.com/office/drawing/2014/main" id="{3F9275F5-5A1A-4AB1-B3A9-3AF97251D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101913"/>
            <a:ext cx="9834273" cy="37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E0A5F2-B16C-4940-A2A0-30DC92E53349}"/>
              </a:ext>
            </a:extLst>
          </p:cNvPr>
          <p:cNvSpPr/>
          <p:nvPr/>
        </p:nvSpPr>
        <p:spPr>
          <a:xfrm rot="10800000" flipV="1">
            <a:off x="11562735" y="3842921"/>
            <a:ext cx="1044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altLang="ru-RU" sz="3600" dirty="0">
                <a:solidFill>
                  <a:srgbClr val="002060"/>
                </a:solidFill>
              </a:rPr>
              <a:t>Разработал (1902) метод озонирования каучука</a:t>
            </a:r>
            <a:r>
              <a:rPr lang="ru-RU" alt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791B758F-E3DB-44CB-93F5-1F2EFCFE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22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15" name="Загнутый угол 19">
            <a:extLst>
              <a:ext uri="{FF2B5EF4-FFF2-40B4-BE49-F238E27FC236}">
                <a16:creationId xmlns="" xmlns:a16="http://schemas.microsoft.com/office/drawing/2014/main" id="{2E77E929-35C6-4DA7-9236-9C3D629268A2}"/>
              </a:ext>
            </a:extLst>
          </p:cNvPr>
          <p:cNvSpPr/>
          <p:nvPr/>
        </p:nvSpPr>
        <p:spPr>
          <a:xfrm>
            <a:off x="677863" y="1080057"/>
            <a:ext cx="9665674" cy="170470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Реакция </a:t>
            </a:r>
            <a:r>
              <a:rPr lang="ru-RU" altLang="ru-RU" sz="6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Гарриеса</a:t>
            </a: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восстановитель - цинк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981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40" y="723468"/>
            <a:ext cx="10041086" cy="1855609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altLang="ru-RU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Гарриеса</a:t>
            </a: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9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озонолиз</a:t>
            </a:r>
            <a:r>
              <a:rPr lang="ru-RU" altLang="ru-RU" sz="49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изомерных </a:t>
            </a:r>
            <a:r>
              <a:rPr lang="ru-RU" altLang="ru-RU" sz="49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гептенов</a:t>
            </a:r>
            <a:endParaRPr lang="en-US" sz="49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23</a:t>
            </a:fld>
            <a:endParaRPr lang="en-US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EF4D8F3-1548-4335-9B3A-6DDD8D4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49" y="257907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97A4C9D-54E5-456A-8C54-2308F40F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137" y="847492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1666" name="Picture 2" descr="https://himija-online.ru/wp-content/uploads/2019/01/%D0%BE%D0%B7%D0%BE%D0%BD%D0%BE%D0%BB%D0%B8%D0%B7-%D0%B3%D0%B5%D0%BF%D1%82%D0%B5%D0%BD%D0%BE%D0%B2.jpg">
            <a:hlinkClick r:id="rId3"/>
            <a:extLst>
              <a:ext uri="{FF2B5EF4-FFF2-40B4-BE49-F238E27FC236}">
                <a16:creationId xmlns="" xmlns:a16="http://schemas.microsoft.com/office/drawing/2014/main" id="{ABF676EF-9388-4B81-92FF-FF5600377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65" y="3458820"/>
            <a:ext cx="12769730" cy="72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34FF5A6-BB63-4F92-9663-3891ECD8B8D2}"/>
              </a:ext>
            </a:extLst>
          </p:cNvPr>
          <p:cNvCxnSpPr/>
          <p:nvPr/>
        </p:nvCxnSpPr>
        <p:spPr bwMode="auto">
          <a:xfrm>
            <a:off x="4103649" y="3878236"/>
            <a:ext cx="9144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 descr="https://himija-online.ru/wp-content/uploads/2019/01/%D0%BE%D0%B7%D0%BE%D0%BD%D0%BE%D0%BB%D0%B8%D0%B7-%D0%B3%D0%B5%D0%BF%D1%82%D0%B5%D0%BD%D0%BE%D0%B2.jpg">
            <a:hlinkClick r:id="rId3"/>
            <a:extLst>
              <a:ext uri="{FF2B5EF4-FFF2-40B4-BE49-F238E27FC236}">
                <a16:creationId xmlns="" xmlns:a16="http://schemas.microsoft.com/office/drawing/2014/main" id="{5DB8F1F7-0ED3-42CB-ADF0-278C14F5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11" y="2962917"/>
            <a:ext cx="14062337" cy="79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лилиния 10">
            <a:extLst>
              <a:ext uri="{FF2B5EF4-FFF2-40B4-BE49-F238E27FC236}">
                <a16:creationId xmlns="" xmlns:a16="http://schemas.microsoft.com/office/drawing/2014/main" id="{9039E011-0291-4E8A-A364-93059114F1A1}"/>
              </a:ext>
            </a:extLst>
          </p:cNvPr>
          <p:cNvSpPr/>
          <p:nvPr/>
        </p:nvSpPr>
        <p:spPr>
          <a:xfrm rot="15923364">
            <a:off x="3660189" y="3691216"/>
            <a:ext cx="1066800" cy="650874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9" name="Полилиния 10">
            <a:extLst>
              <a:ext uri="{FF2B5EF4-FFF2-40B4-BE49-F238E27FC236}">
                <a16:creationId xmlns="" xmlns:a16="http://schemas.microsoft.com/office/drawing/2014/main" id="{62E9CEBA-B68D-44DF-952E-84B98D34477B}"/>
              </a:ext>
            </a:extLst>
          </p:cNvPr>
          <p:cNvSpPr/>
          <p:nvPr/>
        </p:nvSpPr>
        <p:spPr>
          <a:xfrm rot="18549995" flipH="1" flipV="1">
            <a:off x="4521520" y="6783279"/>
            <a:ext cx="527987" cy="149442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20" name="Полилиния 10">
            <a:extLst>
              <a:ext uri="{FF2B5EF4-FFF2-40B4-BE49-F238E27FC236}">
                <a16:creationId xmlns="" xmlns:a16="http://schemas.microsoft.com/office/drawing/2014/main" id="{8F99CC60-EFF4-4E5A-8227-C7BD08FEA89B}"/>
              </a:ext>
            </a:extLst>
          </p:cNvPr>
          <p:cNvSpPr/>
          <p:nvPr/>
        </p:nvSpPr>
        <p:spPr>
          <a:xfrm rot="1197198" flipH="1">
            <a:off x="4270601" y="8894784"/>
            <a:ext cx="1614221" cy="735299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21" name="Загнутый угол 19">
            <a:extLst>
              <a:ext uri="{FF2B5EF4-FFF2-40B4-BE49-F238E27FC236}">
                <a16:creationId xmlns="" xmlns:a16="http://schemas.microsoft.com/office/drawing/2014/main" id="{5F8B334D-4E12-48A4-BFCE-CA527293DC5E}"/>
              </a:ext>
            </a:extLst>
          </p:cNvPr>
          <p:cNvSpPr/>
          <p:nvPr/>
        </p:nvSpPr>
        <p:spPr>
          <a:xfrm>
            <a:off x="17066511" y="3458819"/>
            <a:ext cx="5773611" cy="487017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600" dirty="0">
                <a:solidFill>
                  <a:srgbClr val="002060"/>
                </a:solidFill>
              </a:rPr>
              <a:t>     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     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Зная число и порядок расположения атомов углерода в полученных альдегидах и кетонах, можно установить структуру исходного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алкена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4F386B44-9D86-48CB-9823-B62B1C3A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23</a:t>
            </a:fld>
            <a:endParaRPr lang="ru-RU" sz="5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162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40" y="723468"/>
            <a:ext cx="17213120" cy="1855609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altLang="ru-RU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Гарриеса</a:t>
            </a: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восстановитель – </a:t>
            </a:r>
            <a:r>
              <a:rPr lang="ru-RU" altLang="ru-RU" sz="40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боргидрид</a:t>
            </a:r>
            <a:r>
              <a:rPr lang="ru-RU" altLang="ru-RU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натрия</a:t>
            </a:r>
            <a:endParaRPr lang="en-US" sz="4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24</a:t>
            </a:fld>
            <a:endParaRPr lang="en-US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EF4D8F3-1548-4335-9B3A-6DDD8D4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49" y="257907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897A4C9D-54E5-456A-8C54-2308F40F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137" y="847492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Загнутый угол 19">
            <a:extLst>
              <a:ext uri="{FF2B5EF4-FFF2-40B4-BE49-F238E27FC236}">
                <a16:creationId xmlns="" xmlns:a16="http://schemas.microsoft.com/office/drawing/2014/main" id="{5F8B334D-4E12-48A4-BFCE-CA527293DC5E}"/>
              </a:ext>
            </a:extLst>
          </p:cNvPr>
          <p:cNvSpPr/>
          <p:nvPr/>
        </p:nvSpPr>
        <p:spPr>
          <a:xfrm>
            <a:off x="16737497" y="3816628"/>
            <a:ext cx="4969564" cy="6301402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dirty="0"/>
              <a:t>     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Модификация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озонолиза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sz="3600" dirty="0"/>
              <a:t>  </a:t>
            </a:r>
          </a:p>
          <a:p>
            <a:r>
              <a:rPr lang="ru-RU" sz="3600" dirty="0"/>
              <a:t>      </a:t>
            </a:r>
            <a:r>
              <a:rPr lang="ru-RU" sz="3200" dirty="0"/>
              <a:t>в качестве восстановителя </a:t>
            </a:r>
            <a:r>
              <a:rPr lang="ru-RU" sz="3200" dirty="0" err="1"/>
              <a:t>озонида</a:t>
            </a:r>
            <a:endParaRPr lang="ru-RU" sz="3200" dirty="0"/>
          </a:p>
          <a:p>
            <a:r>
              <a:rPr lang="ru-RU" sz="3200" dirty="0"/>
              <a:t>  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боргидрид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натрия</a:t>
            </a:r>
            <a:r>
              <a:rPr lang="ru-RU" sz="3200" dirty="0"/>
              <a:t>, </a:t>
            </a:r>
          </a:p>
          <a:p>
            <a:endParaRPr lang="ru-RU" sz="3200" dirty="0"/>
          </a:p>
          <a:p>
            <a:r>
              <a:rPr lang="ru-RU" sz="3200" dirty="0"/>
              <a:t>    Конечные продукты реакции -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или вторичные спирты</a:t>
            </a:r>
            <a:r>
              <a:rPr lang="ru-RU" sz="3200" dirty="0"/>
              <a:t>,</a:t>
            </a:r>
          </a:p>
        </p:txBody>
      </p:sp>
      <p:pic>
        <p:nvPicPr>
          <p:cNvPr id="242690" name="Picture 2" descr="http://www.chem.msu.su/rus/teaching/alken2/Image302.gif">
            <a:extLst>
              <a:ext uri="{FF2B5EF4-FFF2-40B4-BE49-F238E27FC236}">
                <a16:creationId xmlns="" xmlns:a16="http://schemas.microsoft.com/office/drawing/2014/main" id="{1F9F0786-6A2A-4F87-8DEF-F4F49FDA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5526156"/>
            <a:ext cx="13894905" cy="28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Линия со стрелкой: изгиб по часовой стрелке">
            <a:extLst>
              <a:ext uri="{FF2B5EF4-FFF2-40B4-BE49-F238E27FC236}">
                <a16:creationId xmlns="" xmlns:a16="http://schemas.microsoft.com/office/drawing/2014/main" id="{5BF67F9E-2E64-4D37-B695-CF0F3DFC9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14992" flipH="1" flipV="1">
            <a:off x="6758401" y="7294770"/>
            <a:ext cx="537304" cy="17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40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>
            <a:extLst>
              <a:ext uri="{FF2B5EF4-FFF2-40B4-BE49-F238E27FC236}">
                <a16:creationId xmlns="" xmlns:a16="http://schemas.microsoft.com/office/drawing/2014/main" id="{26334A54-CE77-4C69-A55F-DBE588B76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3746"/>
              </p:ext>
            </p:extLst>
          </p:nvPr>
        </p:nvGraphicFramePr>
        <p:xfrm>
          <a:off x="2656088" y="8528051"/>
          <a:ext cx="18321138" cy="259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18" name="CS ChemDraw Drawing" r:id="rId3" imgW="5769864" imgH="688848" progId="ChemDraw.Document.6.0">
                  <p:embed/>
                </p:oleObj>
              </mc:Choice>
              <mc:Fallback>
                <p:oleObj name="CS ChemDraw Drawing" r:id="rId3" imgW="5769864" imgH="688848" progId="ChemDraw.Document.6.0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="" xmlns:a16="http://schemas.microsoft.com/office/drawing/2014/main" id="{26334A54-CE77-4C69-A55F-DBE588B762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088" y="8528051"/>
                        <a:ext cx="18321138" cy="2597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>
            <a:extLst>
              <a:ext uri="{FF2B5EF4-FFF2-40B4-BE49-F238E27FC236}">
                <a16:creationId xmlns="" xmlns:a16="http://schemas.microsoft.com/office/drawing/2014/main" id="{42D49474-02A1-4B30-A262-E88289DF9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76" y="3114677"/>
          <a:ext cx="99949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19" name="CS ChemDraw Drawing" r:id="rId5" imgW="2795016" imgH="614172" progId="ChemDraw.Document.6.0">
                  <p:embed/>
                </p:oleObj>
              </mc:Choice>
              <mc:Fallback>
                <p:oleObj name="CS ChemDraw Drawing" r:id="rId5" imgW="2795016" imgH="614172" progId="ChemDraw.Document.6.0">
                  <p:embed/>
                  <p:pic>
                    <p:nvPicPr>
                      <p:cNvPr id="25604" name="Object 6">
                        <a:extLst>
                          <a:ext uri="{FF2B5EF4-FFF2-40B4-BE49-F238E27FC236}">
                            <a16:creationId xmlns="" xmlns:a16="http://schemas.microsoft.com/office/drawing/2014/main" id="{42D49474-02A1-4B30-A262-E88289DF9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6" y="3114677"/>
                        <a:ext cx="99949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>
            <a:extLst>
              <a:ext uri="{FF2B5EF4-FFF2-40B4-BE49-F238E27FC236}">
                <a16:creationId xmlns="" xmlns:a16="http://schemas.microsoft.com/office/drawing/2014/main" id="{C01D046E-9983-4B2A-8492-24751AEE9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9776" y="4699001"/>
          <a:ext cx="14030324" cy="224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20" name="CS ChemDraw Drawing" r:id="rId7" imgW="4119372" imgH="658368" progId="ChemDraw.Document.6.0">
                  <p:embed/>
                </p:oleObj>
              </mc:Choice>
              <mc:Fallback>
                <p:oleObj name="CS ChemDraw Drawing" r:id="rId7" imgW="4119372" imgH="658368" progId="ChemDraw.Document.6.0">
                  <p:embed/>
                  <p:pic>
                    <p:nvPicPr>
                      <p:cNvPr id="25605" name="Object 7">
                        <a:extLst>
                          <a:ext uri="{FF2B5EF4-FFF2-40B4-BE49-F238E27FC236}">
                            <a16:creationId xmlns="" xmlns:a16="http://schemas.microsoft.com/office/drawing/2014/main" id="{C01D046E-9983-4B2A-8492-24751AEE9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6" y="4699001"/>
                        <a:ext cx="14030324" cy="2244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AD29EA1C-F1B6-483F-9BDC-1D4DA6EEA274}"/>
              </a:ext>
            </a:extLst>
          </p:cNvPr>
          <p:cNvSpPr/>
          <p:nvPr/>
        </p:nvSpPr>
        <p:spPr>
          <a:xfrm rot="18549995">
            <a:off x="7350126" y="3552826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="" xmlns:a16="http://schemas.microsoft.com/office/drawing/2014/main" id="{307CB630-1FC8-4FC4-A2D5-38E80BE1A79B}"/>
              </a:ext>
            </a:extLst>
          </p:cNvPr>
          <p:cNvSpPr/>
          <p:nvPr/>
        </p:nvSpPr>
        <p:spPr>
          <a:xfrm rot="18549995">
            <a:off x="5046664" y="3694113"/>
            <a:ext cx="1066800" cy="650874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9E7A87AB-2C63-4D6C-8C55-EF5775DA3A00}"/>
              </a:ext>
            </a:extLst>
          </p:cNvPr>
          <p:cNvSpPr/>
          <p:nvPr/>
        </p:nvSpPr>
        <p:spPr>
          <a:xfrm rot="18549995">
            <a:off x="3199881" y="9371013"/>
            <a:ext cx="1066800" cy="650876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5BB277DE-FD45-4A29-9EA5-AD2C1E5D5112}"/>
              </a:ext>
            </a:extLst>
          </p:cNvPr>
          <p:cNvSpPr/>
          <p:nvPr/>
        </p:nvSpPr>
        <p:spPr>
          <a:xfrm rot="18549995">
            <a:off x="5321302" y="9371014"/>
            <a:ext cx="1066800" cy="650874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aphicFrame>
        <p:nvGraphicFramePr>
          <p:cNvPr id="25610" name="Object 8">
            <a:extLst>
              <a:ext uri="{FF2B5EF4-FFF2-40B4-BE49-F238E27FC236}">
                <a16:creationId xmlns="" xmlns:a16="http://schemas.microsoft.com/office/drawing/2014/main" id="{DF1D5C79-942B-448C-9ED5-7FA88FCCE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2177" y="5562600"/>
          <a:ext cx="2305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21" name="CS ChemDraw Drawing" r:id="rId9" imgW="894654" imgH="142780" progId="ChemDraw.Document.6.0">
                  <p:embed/>
                </p:oleObj>
              </mc:Choice>
              <mc:Fallback>
                <p:oleObj name="CS ChemDraw Drawing" r:id="rId9" imgW="894654" imgH="142780" progId="ChemDraw.Document.6.0">
                  <p:embed/>
                  <p:pic>
                    <p:nvPicPr>
                      <p:cNvPr id="25610" name="Object 8">
                        <a:extLst>
                          <a:ext uri="{FF2B5EF4-FFF2-40B4-BE49-F238E27FC236}">
                            <a16:creationId xmlns="" xmlns:a16="http://schemas.microsoft.com/office/drawing/2014/main" id="{DF1D5C79-942B-448C-9ED5-7FA88FCCE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7" y="5562600"/>
                        <a:ext cx="23050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Картинки по запросу образование">
            <a:extLst>
              <a:ext uri="{FF2B5EF4-FFF2-40B4-BE49-F238E27FC236}">
                <a16:creationId xmlns="" xmlns:a16="http://schemas.microsoft.com/office/drawing/2014/main" id="{890FA4D2-C65B-4B9B-8727-16ECCDB0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1955" y="2913929"/>
            <a:ext cx="21780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" name="Загнутый угол 19">
            <a:extLst>
              <a:ext uri="{FF2B5EF4-FFF2-40B4-BE49-F238E27FC236}">
                <a16:creationId xmlns="" xmlns:a16="http://schemas.microsoft.com/office/drawing/2014/main" id="{BCA806F4-24FC-47FA-8B33-EA841951B364}"/>
              </a:ext>
            </a:extLst>
          </p:cNvPr>
          <p:cNvSpPr/>
          <p:nvPr/>
        </p:nvSpPr>
        <p:spPr>
          <a:xfrm>
            <a:off x="976745" y="866808"/>
            <a:ext cx="9767455" cy="1697488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диенов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4695AAB-6DC4-4ADA-807B-6E58C30D7BA0}"/>
              </a:ext>
            </a:extLst>
          </p:cNvPr>
          <p:cNvSpPr/>
          <p:nvPr/>
        </p:nvSpPr>
        <p:spPr>
          <a:xfrm>
            <a:off x="3695701" y="7867651"/>
            <a:ext cx="17138650" cy="4175126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200F8A8-6E9F-4864-B6A7-1981BD254D79}"/>
              </a:ext>
            </a:extLst>
          </p:cNvPr>
          <p:cNvSpPr/>
          <p:nvPr/>
        </p:nvSpPr>
        <p:spPr>
          <a:xfrm>
            <a:off x="3838576" y="2825750"/>
            <a:ext cx="16916400" cy="4041776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D995D523-8D93-41D9-97BC-BBF8C6E4ABAF}"/>
              </a:ext>
            </a:extLst>
          </p:cNvPr>
          <p:cNvSpPr/>
          <p:nvPr/>
        </p:nvSpPr>
        <p:spPr>
          <a:xfrm rot="18549995">
            <a:off x="6630988" y="4271962"/>
            <a:ext cx="1066800" cy="650876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26630" name="Rectangle 30">
            <a:extLst>
              <a:ext uri="{FF2B5EF4-FFF2-40B4-BE49-F238E27FC236}">
                <a16:creationId xmlns="" xmlns:a16="http://schemas.microsoft.com/office/drawing/2014/main" id="{E00EE141-C053-4CD5-88AA-ECCE71F9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B1DD74B-C17E-424A-9518-155105CA1A2A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graphicFrame>
        <p:nvGraphicFramePr>
          <p:cNvPr id="26631" name="Object 7">
            <a:extLst>
              <a:ext uri="{FF2B5EF4-FFF2-40B4-BE49-F238E27FC236}">
                <a16:creationId xmlns="" xmlns:a16="http://schemas.microsoft.com/office/drawing/2014/main" id="{D29D40C0-636B-4C89-AAF8-9E5E3D868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90346"/>
              </p:ext>
            </p:extLst>
          </p:nvPr>
        </p:nvGraphicFramePr>
        <p:xfrm>
          <a:off x="3984626" y="3400427"/>
          <a:ext cx="16770349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0" name="CS ChemDraw Drawing" r:id="rId3" imgW="5058156" imgH="905256" progId="ChemDraw.Document.6.0">
                  <p:embed/>
                </p:oleObj>
              </mc:Choice>
              <mc:Fallback>
                <p:oleObj name="CS ChemDraw Drawing" r:id="rId3" imgW="5058156" imgH="905256" progId="ChemDraw.Document.6.0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="" xmlns:a16="http://schemas.microsoft.com/office/drawing/2014/main" id="{D29D40C0-636B-4C89-AAF8-9E5E3D868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6" y="3400427"/>
                        <a:ext cx="16770349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>
            <a:extLst>
              <a:ext uri="{FF2B5EF4-FFF2-40B4-BE49-F238E27FC236}">
                <a16:creationId xmlns="" xmlns:a16="http://schemas.microsoft.com/office/drawing/2014/main" id="{9A30A94C-038D-4A07-9DFE-8E050076F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1" y="8585201"/>
          <a:ext cx="16417926" cy="282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1" name="CS ChemDraw Drawing" r:id="rId5" imgW="4988052" imgH="861060" progId="ChemDraw.Document.6.0">
                  <p:embed/>
                </p:oleObj>
              </mc:Choice>
              <mc:Fallback>
                <p:oleObj name="CS ChemDraw Drawing" r:id="rId5" imgW="4988052" imgH="861060" progId="ChemDraw.Document.6.0">
                  <p:embed/>
                  <p:pic>
                    <p:nvPicPr>
                      <p:cNvPr id="26632" name="Object 8">
                        <a:extLst>
                          <a:ext uri="{FF2B5EF4-FFF2-40B4-BE49-F238E27FC236}">
                            <a16:creationId xmlns="" xmlns:a16="http://schemas.microsoft.com/office/drawing/2014/main" id="{9A30A94C-038D-4A07-9DFE-8E050076FF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1" y="8585201"/>
                        <a:ext cx="16417926" cy="2828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олилиния 17">
            <a:extLst>
              <a:ext uri="{FF2B5EF4-FFF2-40B4-BE49-F238E27FC236}">
                <a16:creationId xmlns="" xmlns:a16="http://schemas.microsoft.com/office/drawing/2014/main" id="{1344CA43-8775-4ECE-8004-56838368B58A}"/>
              </a:ext>
            </a:extLst>
          </p:cNvPr>
          <p:cNvSpPr/>
          <p:nvPr/>
        </p:nvSpPr>
        <p:spPr>
          <a:xfrm rot="18549995">
            <a:off x="4470400" y="9169400"/>
            <a:ext cx="1066800" cy="64770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B3469E1-CBBE-403F-9089-EC6F45B8E6D6}"/>
              </a:ext>
            </a:extLst>
          </p:cNvPr>
          <p:cNvSpPr/>
          <p:nvPr/>
        </p:nvSpPr>
        <p:spPr bwMode="auto">
          <a:xfrm>
            <a:off x="6559788" y="3546509"/>
            <a:ext cx="675899" cy="64445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8E0E64B-1FA1-40AC-931D-69295916B8D6}"/>
              </a:ext>
            </a:extLst>
          </p:cNvPr>
          <p:cNvSpPr/>
          <p:nvPr/>
        </p:nvSpPr>
        <p:spPr bwMode="auto">
          <a:xfrm flipH="1">
            <a:off x="7381738" y="3546509"/>
            <a:ext cx="517901" cy="64445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BDC9B78-3904-45ED-B0B0-491B3C4D2BD0}"/>
              </a:ext>
            </a:extLst>
          </p:cNvPr>
          <p:cNvSpPr/>
          <p:nvPr/>
        </p:nvSpPr>
        <p:spPr bwMode="auto">
          <a:xfrm rot="10800000" flipH="1" flipV="1">
            <a:off x="15604435" y="3484495"/>
            <a:ext cx="675899" cy="64445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328B47A-FB76-4E86-AA55-EDB0B3884E52}"/>
              </a:ext>
            </a:extLst>
          </p:cNvPr>
          <p:cNvSpPr/>
          <p:nvPr/>
        </p:nvSpPr>
        <p:spPr bwMode="auto">
          <a:xfrm rot="10800000" flipH="1" flipV="1">
            <a:off x="18855496" y="3484495"/>
            <a:ext cx="923374" cy="64445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6086C75-724D-49BF-AEE9-9864EFBEE4EC}"/>
              </a:ext>
            </a:extLst>
          </p:cNvPr>
          <p:cNvSpPr/>
          <p:nvPr/>
        </p:nvSpPr>
        <p:spPr bwMode="auto">
          <a:xfrm>
            <a:off x="4126907" y="8585201"/>
            <a:ext cx="822779" cy="51904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61A6F46-F5AF-46AE-AE34-6FEA2BF51AB1}"/>
              </a:ext>
            </a:extLst>
          </p:cNvPr>
          <p:cNvSpPr/>
          <p:nvPr/>
        </p:nvSpPr>
        <p:spPr bwMode="auto">
          <a:xfrm rot="10800000" flipV="1">
            <a:off x="5238015" y="8585201"/>
            <a:ext cx="642084" cy="7178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rgbClr val="C00000"/>
                </a:solidFill>
              </a:rPr>
              <a:t>0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A40B8D1-65E4-43AE-BAB3-D4C6D5568209}"/>
              </a:ext>
            </a:extLst>
          </p:cNvPr>
          <p:cNvSpPr/>
          <p:nvPr/>
        </p:nvSpPr>
        <p:spPr bwMode="auto">
          <a:xfrm rot="10800000" flipH="1" flipV="1">
            <a:off x="18859878" y="8522492"/>
            <a:ext cx="675899" cy="64445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F812FF3-A0CC-4642-92AA-04E697E39E07}"/>
              </a:ext>
            </a:extLst>
          </p:cNvPr>
          <p:cNvSpPr/>
          <p:nvPr/>
        </p:nvSpPr>
        <p:spPr bwMode="auto">
          <a:xfrm rot="10800000" flipH="1" flipV="1">
            <a:off x="13649740" y="8585201"/>
            <a:ext cx="675899" cy="64445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+4</a:t>
            </a:r>
          </a:p>
        </p:txBody>
      </p:sp>
      <p:sp>
        <p:nvSpPr>
          <p:cNvPr id="21" name="Загнутый угол 19">
            <a:extLst>
              <a:ext uri="{FF2B5EF4-FFF2-40B4-BE49-F238E27FC236}">
                <a16:creationId xmlns="" xmlns:a16="http://schemas.microsoft.com/office/drawing/2014/main" id="{527AB275-81E1-460A-9CB8-82D6EB74A722}"/>
              </a:ext>
            </a:extLst>
          </p:cNvPr>
          <p:cNvSpPr/>
          <p:nvPr/>
        </p:nvSpPr>
        <p:spPr>
          <a:xfrm>
            <a:off x="976745" y="637230"/>
            <a:ext cx="10120746" cy="1927066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</a:t>
            </a:r>
            <a:r>
              <a:rPr lang="ru-RU" sz="6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алкинов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7BFC775-D441-4420-9190-8C893330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765" y="910424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нутый угол 19">
            <a:extLst>
              <a:ext uri="{FF2B5EF4-FFF2-40B4-BE49-F238E27FC236}">
                <a16:creationId xmlns="" xmlns:a16="http://schemas.microsoft.com/office/drawing/2014/main" id="{83A35917-FBB7-43C7-9C28-FEDF079CBA62}"/>
              </a:ext>
            </a:extLst>
          </p:cNvPr>
          <p:cNvSpPr/>
          <p:nvPr/>
        </p:nvSpPr>
        <p:spPr>
          <a:xfrm>
            <a:off x="3018760" y="4933512"/>
            <a:ext cx="16374140" cy="2849515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и восстановление  </a:t>
            </a:r>
            <a:r>
              <a:rPr lang="ru-RU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аренов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81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79219"/>
              </p:ext>
            </p:extLst>
          </p:nvPr>
        </p:nvGraphicFramePr>
        <p:xfrm>
          <a:off x="4094889" y="4081275"/>
          <a:ext cx="4911724" cy="275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74" name="Image" r:id="rId3" imgW="13861777" imgH="7768688" progId="">
                  <p:embed/>
                </p:oleObj>
              </mc:Choice>
              <mc:Fallback>
                <p:oleObj name="Image" r:id="rId3" imgW="13861777" imgH="7768688" progId="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889" y="4081275"/>
                        <a:ext cx="4911724" cy="275272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 rot="10800000" flipV="1">
            <a:off x="3374278" y="7429985"/>
            <a:ext cx="69734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cs typeface="Arial" charset="0"/>
              </a:rPr>
              <a:t>Схема образования </a:t>
            </a:r>
            <a:r>
              <a:rPr lang="el-GR" sz="3200" dirty="0">
                <a:solidFill>
                  <a:srgbClr val="002060"/>
                </a:solidFill>
                <a:cs typeface="Arial" charset="0"/>
              </a:rPr>
              <a:t>π</a:t>
            </a:r>
            <a:r>
              <a:rPr lang="ru-RU" sz="3200" dirty="0">
                <a:solidFill>
                  <a:srgbClr val="002060"/>
                </a:solidFill>
                <a:cs typeface="Arial" charset="0"/>
              </a:rPr>
              <a:t>-связей в молекуле бензола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036316" y="8225396"/>
            <a:ext cx="56553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002060"/>
                </a:solidFill>
                <a:latin typeface="Arial" pitchFamily="34" charset="0"/>
              </a:rPr>
              <a:t>Делокализация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</a:rPr>
              <a:t> электронной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</a:rPr>
              <a:t> плотности в молекуле бензола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44565" t="33743" r="40934" b="48498"/>
          <a:stretch/>
        </p:blipFill>
        <p:spPr>
          <a:xfrm>
            <a:off x="14036316" y="3666519"/>
            <a:ext cx="4513310" cy="4143377"/>
          </a:xfrm>
          <a:prstGeom prst="rect">
            <a:avLst/>
          </a:prstGeom>
        </p:spPr>
      </p:pic>
      <p:pic>
        <p:nvPicPr>
          <p:cNvPr id="26" name="Picture 2" descr="https://paulingblog.files.wordpress.com/2019/07/1988i.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4" y="637230"/>
            <a:ext cx="3091540" cy="37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нутый угол 19">
            <a:extLst>
              <a:ext uri="{FF2B5EF4-FFF2-40B4-BE49-F238E27FC236}">
                <a16:creationId xmlns="" xmlns:a16="http://schemas.microsoft.com/office/drawing/2014/main" id="{A180A2F8-7C1B-4FBB-AEDE-7B9CD556690F}"/>
              </a:ext>
            </a:extLst>
          </p:cNvPr>
          <p:cNvSpPr/>
          <p:nvPr/>
        </p:nvSpPr>
        <p:spPr>
          <a:xfrm>
            <a:off x="670837" y="637230"/>
            <a:ext cx="9387564" cy="1927066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Вспомним!</a:t>
            </a:r>
          </a:p>
          <a:p>
            <a:pPr>
              <a:defRPr/>
            </a:pP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Электронная структура бензола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A80462C-52FE-45B9-8E97-EF07DAB7493E}"/>
              </a:ext>
            </a:extLst>
          </p:cNvPr>
          <p:cNvSpPr/>
          <p:nvPr/>
        </p:nvSpPr>
        <p:spPr>
          <a:xfrm flipH="1">
            <a:off x="20621624" y="4750905"/>
            <a:ext cx="3015820" cy="1413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25"/>
              </a:lnSpc>
              <a:spcAft>
                <a:spcPts val="0"/>
              </a:spcAft>
            </a:pPr>
            <a:r>
              <a:rPr lang="ru-RU" sz="3200" dirty="0" err="1">
                <a:solidFill>
                  <a:srgbClr val="7075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Лайнус</a:t>
            </a:r>
            <a:r>
              <a:rPr lang="ru-RU" sz="3200" dirty="0">
                <a:solidFill>
                  <a:srgbClr val="7075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Карл </a:t>
            </a:r>
            <a:r>
              <a:rPr lang="ru-RU" sz="3200" dirty="0" err="1">
                <a:solidFill>
                  <a:srgbClr val="7075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Полинг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1901-1994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FCE719-7B52-49B8-BB9B-394A7AB51923}"/>
              </a:ext>
            </a:extLst>
          </p:cNvPr>
          <p:cNvSpPr/>
          <p:nvPr/>
        </p:nvSpPr>
        <p:spPr>
          <a:xfrm>
            <a:off x="12384156" y="981430"/>
            <a:ext cx="7752522" cy="2173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1954 г.  Нобелевская премия по химии «За изучение природы химической связи и его применение к объяснению строения сложных молекул».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A1C7C073-539F-4DBF-ABB5-75DDE00A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6613" y="9938643"/>
            <a:ext cx="5365370" cy="2173544"/>
          </a:xfrm>
          <a:prstGeom prst="rect">
            <a:avLst/>
          </a:prstGeom>
          <a:solidFill>
            <a:srgbClr val="FFFFFF"/>
          </a:solidFill>
          <a:ln w="9360">
            <a:solidFill>
              <a:srgbClr val="FF3399"/>
            </a:solidFill>
            <a:miter lim="800000"/>
            <a:headEnd/>
            <a:tailEnd/>
          </a:ln>
        </p:spPr>
        <p:txBody>
          <a:bodyPr lIns="180000" tIns="93600" rIns="180000" bIns="936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ru-RU" sz="32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ru-RU" sz="5400" dirty="0">
                <a:solidFill>
                  <a:srgbClr val="000000"/>
                </a:solidFill>
              </a:rPr>
              <a:t>C</a:t>
            </a:r>
            <a:r>
              <a:rPr lang="en-US" altLang="ru-RU" sz="5400" baseline="-25000" dirty="0">
                <a:solidFill>
                  <a:srgbClr val="000000"/>
                </a:solidFill>
              </a:rPr>
              <a:t>n</a:t>
            </a:r>
            <a:r>
              <a:rPr lang="en-US" altLang="ru-RU" sz="5400" dirty="0">
                <a:solidFill>
                  <a:srgbClr val="000000"/>
                </a:solidFill>
              </a:rPr>
              <a:t>H</a:t>
            </a:r>
            <a:r>
              <a:rPr lang="en-US" altLang="ru-RU" sz="5400" baseline="-25000" dirty="0">
                <a:solidFill>
                  <a:srgbClr val="000000"/>
                </a:solidFill>
              </a:rPr>
              <a:t>2n-6</a:t>
            </a:r>
          </a:p>
        </p:txBody>
      </p:sp>
    </p:spTree>
    <p:extLst>
      <p:ext uri="{BB962C8B-B14F-4D97-AF65-F5344CB8AC3E}">
        <p14:creationId xmlns:p14="http://schemas.microsoft.com/office/powerpoint/2010/main" val="2321232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6400" b="1" dirty="0">
              <a:solidFill>
                <a:srgbClr val="000066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E222134-5689-4951-9E9D-14183DA4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манганата калия</a:t>
            </a: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— качественная реакция на стирол: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13C4A5"/>
                </a:solidFill>
                <a:effectLst/>
                <a:latin typeface="Roboto"/>
              </a:rPr>
              <a:t>  </a:t>
            </a:r>
            <a:r>
              <a:rPr kumimoji="0" lang="ru-RU" altLang="ru-RU" sz="6600" b="0" i="0" u="none" strike="noStrike" cap="none" normalizeH="0" baseline="0">
                <a:ln>
                  <a:noFill/>
                </a:ln>
                <a:solidFill>
                  <a:srgbClr val="13C4A5"/>
                </a:solidFill>
                <a:effectLst/>
                <a:latin typeface="Roboto"/>
              </a:rPr>
              <a:t>                           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65AA0A3B-D9A1-46B4-B889-8AB9422A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5C84B1FD-A015-4680-B2F2-1FE89680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669" y="5764696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BB7C60E8-81D6-4B2D-B746-346972CA4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2200"/>
              </p:ext>
            </p:extLst>
          </p:nvPr>
        </p:nvGraphicFramePr>
        <p:xfrm>
          <a:off x="1267691" y="4366691"/>
          <a:ext cx="15336982" cy="278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4" r:id="rId3" imgW="2206080" imgH="432720" progId="ChemDraw.Document.6.0">
                  <p:embed/>
                </p:oleObj>
              </mc:Choice>
              <mc:Fallback>
                <p:oleObj r:id="rId3" imgW="2206080" imgH="4327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691" y="4366691"/>
                        <a:ext cx="15336982" cy="278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BirchReductionScheme.svg">
            <a:hlinkClick r:id="rId5"/>
            <a:extLst>
              <a:ext uri="{FF2B5EF4-FFF2-40B4-BE49-F238E27FC236}">
                <a16:creationId xmlns="" xmlns:a16="http://schemas.microsoft.com/office/drawing/2014/main" id="{FCF0A6E4-D704-41DF-85D0-682216EB08D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8030818"/>
            <a:ext cx="9811434" cy="4194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06BFBF9-0E7A-4646-8B52-B9918F2336CD}"/>
              </a:ext>
            </a:extLst>
          </p:cNvPr>
          <p:cNvSpPr/>
          <p:nvPr/>
        </p:nvSpPr>
        <p:spPr>
          <a:xfrm rot="10800000" flipV="1">
            <a:off x="11617036" y="9047986"/>
            <a:ext cx="9430040" cy="233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по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Берчу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/>
              <a:t>        (Артур Джон </a:t>
            </a:r>
            <a:r>
              <a:rPr lang="ru-RU" i="1" dirty="0" err="1"/>
              <a:t>Бёрч</a:t>
            </a:r>
            <a:r>
              <a:rPr lang="ru-RU" i="1" dirty="0"/>
              <a:t> ( 1915 —  1995) — австралийский учёный)</a:t>
            </a:r>
            <a:endParaRPr lang="ru-RU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нутый угол 19">
            <a:extLst>
              <a:ext uri="{FF2B5EF4-FFF2-40B4-BE49-F238E27FC236}">
                <a16:creationId xmlns="" xmlns:a16="http://schemas.microsoft.com/office/drawing/2014/main" id="{E8335C5C-02CE-49D0-A0A9-BDECAEA50A18}"/>
              </a:ext>
            </a:extLst>
          </p:cNvPr>
          <p:cNvSpPr/>
          <p:nvPr/>
        </p:nvSpPr>
        <p:spPr>
          <a:xfrm>
            <a:off x="727364" y="637229"/>
            <a:ext cx="10351761" cy="184419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бензола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arson.ru/images/Himia_jpeg_big/4-13.jpg">
            <a:extLst>
              <a:ext uri="{FF2B5EF4-FFF2-40B4-BE49-F238E27FC236}">
                <a16:creationId xmlns="" xmlns:a16="http://schemas.microsoft.com/office/drawing/2014/main" id="{5B2D161F-1D72-43A9-B7F8-BED9704D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9785" r="49442" b="61768"/>
          <a:stretch>
            <a:fillRect/>
          </a:stretch>
        </p:blipFill>
        <p:spPr bwMode="auto">
          <a:xfrm>
            <a:off x="5349875" y="1933189"/>
            <a:ext cx="5330824" cy="43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5">
            <a:extLst>
              <a:ext uri="{FF2B5EF4-FFF2-40B4-BE49-F238E27FC236}">
                <a16:creationId xmlns="" xmlns:a16="http://schemas.microsoft.com/office/drawing/2014/main" id="{E979E3E3-F508-40F6-8891-BCC06BB0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817236"/>
            <a:ext cx="22636975" cy="142907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5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 окислительно-восстановительных процессов</a:t>
            </a:r>
            <a:endParaRPr lang="ru-RU" altLang="ru-RU" sz="5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2" descr="http://www.varson.ru/images/Himia_jpeg_big/4-13.jpg">
            <a:extLst>
              <a:ext uri="{FF2B5EF4-FFF2-40B4-BE49-F238E27FC236}">
                <a16:creationId xmlns="" xmlns:a16="http://schemas.microsoft.com/office/drawing/2014/main" id="{CBAFFF3B-7FCC-43A4-B084-D576D471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2" t="9785" r="1068" b="61768"/>
          <a:stretch>
            <a:fillRect/>
          </a:stretch>
        </p:blipFill>
        <p:spPr bwMode="auto">
          <a:xfrm>
            <a:off x="12198351" y="1933189"/>
            <a:ext cx="5397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varson.ru/images/Himia_jpeg_big/4-13.jpg">
            <a:extLst>
              <a:ext uri="{FF2B5EF4-FFF2-40B4-BE49-F238E27FC236}">
                <a16:creationId xmlns="" xmlns:a16="http://schemas.microsoft.com/office/drawing/2014/main" id="{BA6ABB2A-FC86-4B08-A84E-D1151138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39180" r="49442" b="33322"/>
          <a:stretch>
            <a:fillRect/>
          </a:stretch>
        </p:blipFill>
        <p:spPr bwMode="auto">
          <a:xfrm>
            <a:off x="1249365" y="5416549"/>
            <a:ext cx="532765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http://www.varson.ru/images/Himia_jpeg_big/4-13.jpg">
            <a:extLst>
              <a:ext uri="{FF2B5EF4-FFF2-40B4-BE49-F238E27FC236}">
                <a16:creationId xmlns="" xmlns:a16="http://schemas.microsoft.com/office/drawing/2014/main" id="{6C639D33-1401-4D79-86AE-6B7E160A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8" t="37871" r="1723" b="33682"/>
          <a:stretch>
            <a:fillRect/>
          </a:stretch>
        </p:blipFill>
        <p:spPr bwMode="auto">
          <a:xfrm>
            <a:off x="17089439" y="4090601"/>
            <a:ext cx="5184776" cy="43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http://www.varson.ru/images/Himia_jpeg_big/4-13.jpg">
            <a:extLst>
              <a:ext uri="{FF2B5EF4-FFF2-40B4-BE49-F238E27FC236}">
                <a16:creationId xmlns="" xmlns:a16="http://schemas.microsoft.com/office/drawing/2014/main" id="{CDC01EFE-8251-4EC9-B112-7FB365A2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66318" r="49442" b="5235"/>
          <a:stretch>
            <a:fillRect/>
          </a:stretch>
        </p:blipFill>
        <p:spPr bwMode="auto">
          <a:xfrm>
            <a:off x="5965032" y="8445602"/>
            <a:ext cx="5327650" cy="43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0" name="Object 1">
            <a:extLst>
              <a:ext uri="{FF2B5EF4-FFF2-40B4-BE49-F238E27FC236}">
                <a16:creationId xmlns="" xmlns:a16="http://schemas.microsoft.com/office/drawing/2014/main" id="{FD8D62F4-F595-4553-A757-234F565D3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2277" y="5994401"/>
          <a:ext cx="6051550" cy="115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4" name="Формула" r:id="rId5" imgW="1396394" imgH="266584" progId="Equation.3">
                  <p:embed/>
                </p:oleObj>
              </mc:Choice>
              <mc:Fallback>
                <p:oleObj name="Формула" r:id="rId5" imgW="1396394" imgH="266584" progId="Equation.3">
                  <p:embed/>
                  <p:pic>
                    <p:nvPicPr>
                      <p:cNvPr id="5130" name="Object 1">
                        <a:extLst>
                          <a:ext uri="{FF2B5EF4-FFF2-40B4-BE49-F238E27FC236}">
                            <a16:creationId xmlns="" xmlns:a16="http://schemas.microsoft.com/office/drawing/2014/main" id="{FD8D62F4-F595-4553-A757-234F565D3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77" y="5994401"/>
                        <a:ext cx="6051550" cy="1152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2">
            <a:extLst>
              <a:ext uri="{FF2B5EF4-FFF2-40B4-BE49-F238E27FC236}">
                <a16:creationId xmlns="" xmlns:a16="http://schemas.microsoft.com/office/drawing/2014/main" id="{6A163BE8-58A0-4643-8A1F-45309736C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55151" y="6858001"/>
          <a:ext cx="5441950" cy="100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5" name="Формула" r:id="rId7" imgW="1447172" imgH="266584" progId="Equation.3">
                  <p:embed/>
                </p:oleObj>
              </mc:Choice>
              <mc:Fallback>
                <p:oleObj name="Формула" r:id="rId7" imgW="1447172" imgH="266584" progId="Equation.3">
                  <p:embed/>
                  <p:pic>
                    <p:nvPicPr>
                      <p:cNvPr id="5131" name="Object 2">
                        <a:extLst>
                          <a:ext uri="{FF2B5EF4-FFF2-40B4-BE49-F238E27FC236}">
                            <a16:creationId xmlns="" xmlns:a16="http://schemas.microsoft.com/office/drawing/2014/main" id="{6A163BE8-58A0-4643-8A1F-45309736C4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1" y="6858001"/>
                        <a:ext cx="5441950" cy="1000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989" name="Picture 125" descr="https://res.cloudinary.com/mel-science/image/upload/fl_progressive:steep,q_auto:good,w_700/v1/article/451/images/3134_jasm5w.jpg">
            <a:extLst>
              <a:ext uri="{FF2B5EF4-FFF2-40B4-BE49-F238E27FC236}">
                <a16:creationId xmlns="" xmlns:a16="http://schemas.microsoft.com/office/drawing/2014/main" id="{71B8ADDC-E693-49AD-B772-AC8B2D23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22" y="8351456"/>
            <a:ext cx="7691092" cy="43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079306E8-43F8-405D-9082-E8AC3EF9A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3</a:t>
            </a:fld>
            <a:endParaRPr lang="ru-RU" sz="5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08D8EA6-B8DF-4218-9AA5-F17F73A7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5" y="1490870"/>
            <a:ext cx="8647044" cy="12324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бензола?!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E222134-5689-4951-9E9D-14183DA4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манганата калия</a:t>
            </a: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— качественная реакция на стирол: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rgbClr val="13C4A5"/>
                </a:solidFill>
                <a:effectLst/>
                <a:latin typeface="Roboto"/>
              </a:rPr>
              <a:t>  </a:t>
            </a:r>
            <a:r>
              <a:rPr kumimoji="0" lang="ru-RU" altLang="ru-RU" sz="6600" b="0" i="0" u="none" strike="noStrike" cap="none" normalizeH="0" baseline="0">
                <a:ln>
                  <a:noFill/>
                </a:ln>
                <a:solidFill>
                  <a:srgbClr val="13C4A5"/>
                </a:solidFill>
                <a:effectLst/>
                <a:latin typeface="Roboto"/>
              </a:rPr>
              <a:t>                           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65AA0A3B-D9A1-46B4-B889-8AB9422A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942DD563-3F31-4335-B148-847D357DB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37201"/>
              </p:ext>
            </p:extLst>
          </p:nvPr>
        </p:nvGraphicFramePr>
        <p:xfrm>
          <a:off x="2345634" y="4163253"/>
          <a:ext cx="13066029" cy="269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2" r:id="rId3" imgW="2565189" imgH="663358" progId="ChemDraw.Document.6.0">
                  <p:embed/>
                </p:oleObj>
              </mc:Choice>
              <mc:Fallback>
                <p:oleObj r:id="rId3" imgW="2565189" imgH="66335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634" y="4163253"/>
                        <a:ext cx="13066029" cy="2694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464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1224768"/>
            <a:ext cx="14247628" cy="1858674"/>
          </a:xfrm>
          <a:solidFill>
            <a:schemeClr val="accent3">
              <a:lumMod val="95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аренов</a:t>
            </a: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толуола</a:t>
            </a: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pic>
        <p:nvPicPr>
          <p:cNvPr id="6" name="Рисунок 5" descr="https://acetyl.ru/pics/a/r6001.png">
            <a:extLst>
              <a:ext uri="{FF2B5EF4-FFF2-40B4-BE49-F238E27FC236}">
                <a16:creationId xmlns="" xmlns:a16="http://schemas.microsoft.com/office/drawing/2014/main" id="{22E3CAC4-534A-4245-A001-9A4DD05827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3595256"/>
            <a:ext cx="17010170" cy="3918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3399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F5F9EB-60A8-449D-8536-91C281BD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 боковая цепь арена состоит из двух или более углеродов, происходит разрыв боковой цепи между первым и вторым атомами углерода, образуется бензойная кислота и продукт окисления остатка боковой цепи. Например, при окислении пропилбензола отщепляется фрагмент из </a:t>
            </a:r>
            <a:r>
              <a:rPr kumimoji="0" lang="ru-RU" altLang="ru-RU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углеродов, который далее окисляется до уксусной кислоты: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0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7818" name="Picture 10" descr="Benzoic acid substance photo.jpg">
            <a:hlinkClick r:id="rId3"/>
            <a:extLst>
              <a:ext uri="{FF2B5EF4-FFF2-40B4-BE49-F238E27FC236}">
                <a16:creationId xmlns="" xmlns:a16="http://schemas.microsoft.com/office/drawing/2014/main" id="{AF3E19C2-EA9E-44F3-86D9-C8ED596D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95" y="7709528"/>
            <a:ext cx="5661535" cy="34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A068E3E-5D10-4DD3-B6EF-C9BE7D469B87}"/>
              </a:ext>
            </a:extLst>
          </p:cNvPr>
          <p:cNvSpPr/>
          <p:nvPr/>
        </p:nvSpPr>
        <p:spPr>
          <a:xfrm>
            <a:off x="377687" y="11907078"/>
            <a:ext cx="2066938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Бензойная кислота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 — белые кристаллы, плохо растворимые в воде, хорошо — в хлороформе, этаноле, диэтиловом эфире 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9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15204C1F-959A-405E-8BC7-ECF3622F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769288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Пиромеллитовая кислота получается из гексаметилбензола через мелли- товую кислоту: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7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43714" name="Picture 2" descr="https://studme.org/htm/img/33/3670/514.png">
            <a:extLst>
              <a:ext uri="{FF2B5EF4-FFF2-40B4-BE49-F238E27FC236}">
                <a16:creationId xmlns="" xmlns:a16="http://schemas.microsoft.com/office/drawing/2014/main" id="{0757B69A-EDA3-4A5F-BEE7-1B92F4DF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56" y="3692217"/>
            <a:ext cx="15417209" cy="76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A6CFD769-CAC6-4044-97CE-733A5B55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893135"/>
            <a:ext cx="9739422" cy="2186340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6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аренов</a:t>
            </a: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49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гексаметилбензола</a:t>
            </a:r>
            <a:endParaRPr lang="ru-RU" sz="49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EF7647D-45B4-4659-9F4A-43D578F73E49}"/>
              </a:ext>
            </a:extLst>
          </p:cNvPr>
          <p:cNvSpPr/>
          <p:nvPr/>
        </p:nvSpPr>
        <p:spPr>
          <a:xfrm>
            <a:off x="16969563" y="2381692"/>
            <a:ext cx="6500036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ru-RU" sz="40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Меллитовая</a:t>
            </a:r>
            <a:r>
              <a:rPr lang="ru-RU" sz="4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кислота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 тонкие шелковисто-блестящие иглы, легко растворимые в воде и в этаноле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Mellitic-acid-3D-balls.png">
            <a:extLst>
              <a:ext uri="{FF2B5EF4-FFF2-40B4-BE49-F238E27FC236}">
                <a16:creationId xmlns="" xmlns:a16="http://schemas.microsoft.com/office/drawing/2014/main" id="{2A2DD880-12B1-45DA-A5D7-026EF396B3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893" y="276447"/>
            <a:ext cx="3481720" cy="3415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170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5" y="993913"/>
            <a:ext cx="8587410" cy="1749287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6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аренов</a:t>
            </a:r>
            <a:endParaRPr lang="ru-RU" sz="66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F5F9EB-60A8-449D-8536-91C281BD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 боковая цепь арена состоит из двух или более углеродов, происходит разрыв боковой цепи между первым и вторым атомами углерода, образуется бензойная кислота и продукт окисления остатка боковой цепи. Например, при окислении пропилбензола отщепляется фрагмент из </a:t>
            </a:r>
            <a:r>
              <a:rPr kumimoji="0" lang="ru-RU" altLang="ru-RU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углеродов, который далее окисляется до уксусной кислоты: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0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7810" name="Picture 2" descr="https://acetyl.ru/pics/a/r6004.png">
            <a:extLst>
              <a:ext uri="{FF2B5EF4-FFF2-40B4-BE49-F238E27FC236}">
                <a16:creationId xmlns="" xmlns:a16="http://schemas.microsoft.com/office/drawing/2014/main" id="{0A2A03FF-015B-4591-83D7-FAFAFDC8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4" y="7351623"/>
            <a:ext cx="15350299" cy="334246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hemege.ru/wp-content/uploads/2019/11/%D0%BE%D0%BA%D0%B8%D1%81%D0%BB%D0%B5%D0%BD%D0%B8%D0%B5-%D1%8D%D1%82%D0%B8%D0%BB%D0%B1%D0%B5%D0%BD%D0%B7%D0%BE%D0%BB%D0%B0-%D0%BF%D0%B5%D1%80%D0%BC%D0%B0%D0%BD%D0%B3%D0%B0%D0%BD%D0%B0%D1%82%D0%BE%D0%BC-%D0%B2-%D0%BA%D0%B8%D1%81%D0%BB%D0%BE%D0%B9-%D1%81%D1%80%D0%B5%D0%B4%D0%B5.jpg">
            <a:hlinkClick r:id="rId3"/>
            <a:extLst>
              <a:ext uri="{FF2B5EF4-FFF2-40B4-BE49-F238E27FC236}">
                <a16:creationId xmlns="" xmlns:a16="http://schemas.microsoft.com/office/drawing/2014/main" id="{18A57079-A036-46C1-8B68-C1D40575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5" y="3021909"/>
            <a:ext cx="15350298" cy="3342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3399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89617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pic>
        <p:nvPicPr>
          <p:cNvPr id="245762" name="Picture 2" descr="https://chemege.ru/wp-content/uploads/2019/12/%D0%B6%D0%B5%D1%81%D1%82%D0%BA%D0%BE%D0%B5-%D0%BE%D0%BA%D0%B8%D1%81%D0%BB%D0%B5%D0%BD%D0%B8%D0%B5-%D1%81%D1%82%D0%B8%D1%80%D0%BE%D0%BB%D0%B0.jpg">
            <a:hlinkClick r:id="rId2"/>
            <a:extLst>
              <a:ext uri="{FF2B5EF4-FFF2-40B4-BE49-F238E27FC236}">
                <a16:creationId xmlns="" xmlns:a16="http://schemas.microsoft.com/office/drawing/2014/main" id="{CD1AFB47-0240-4010-AFBB-96DCC462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6" y="4131303"/>
            <a:ext cx="14482185" cy="25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hemege.ru/wp-content/uploads/2019/12/%D1%81%D1%82%D0%B8%D1%80%D0%BE%D0%BB-%D1%81-%D0%B2%D0%BE%D0%B4%D0%BD%D1%8B%D0%BC-%D1%80%D0%B0%D1%81%D1%82%D0%B2%D0%BE%D1%80%D0%BE%D0%BC-%D0%BF%D0%B5%D1%80%D0%BC%D0%B0%D0%BD%D0%B3%D0%B0%D0%BD%D0%B0%D1%82%D0%B0.jpg">
            <a:hlinkClick r:id="rId4"/>
            <a:extLst>
              <a:ext uri="{FF2B5EF4-FFF2-40B4-BE49-F238E27FC236}">
                <a16:creationId xmlns="" xmlns:a16="http://schemas.microsoft.com/office/drawing/2014/main" id="{1F94BA8E-22AE-4FCE-836E-5E4223B8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76" y="8508310"/>
            <a:ext cx="14705729" cy="228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  <a:extLst/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5B9698E-9474-4BDF-A815-2D6E95A6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46464"/>
                </a:solidFill>
                <a:effectLst/>
                <a:latin typeface="Roboto"/>
              </a:rPr>
              <a:t>зонирование бензола и последующее разложение озо- нида водой приводит к образованию глиоксаля:</a:t>
            </a: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3EED97E-F2A9-43E2-9B63-BB6A6479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98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90EF49-1020-4931-B7EA-3439C3AF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609604"/>
            <a:ext cx="14462435" cy="1631945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кумола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C98E95C-0D94-4D5A-8DA8-42A50147208C}"/>
              </a:ext>
            </a:extLst>
          </p:cNvPr>
          <p:cNvSpPr/>
          <p:nvPr/>
        </p:nvSpPr>
        <p:spPr>
          <a:xfrm>
            <a:off x="3771900" y="2825750"/>
            <a:ext cx="16840200" cy="3377723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="" xmlns:a16="http://schemas.microsoft.com/office/drawing/2014/main" id="{4F425CB4-4A8F-4211-9EC7-2C69421C9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1" y="3114677"/>
          <a:ext cx="15681326" cy="345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4" name="CS ChemDraw Drawing" r:id="rId4" imgW="5661660" imgH="1249680" progId="ChemDraw.Document.6.0">
                  <p:embed/>
                </p:oleObj>
              </mc:Choice>
              <mc:Fallback>
                <p:oleObj name="CS ChemDraw Drawing" r:id="rId4" imgW="5661660" imgH="1249680" progId="ChemDraw.Document.6.0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="" xmlns:a16="http://schemas.microsoft.com/office/drawing/2014/main" id="{4F425CB4-4A8F-4211-9EC7-2C69421C9B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1" y="3114677"/>
                        <a:ext cx="15681326" cy="3457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FD9C98A-865A-42CC-B45F-878F54B5918E}"/>
              </a:ext>
            </a:extLst>
          </p:cNvPr>
          <p:cNvSpPr/>
          <p:nvPr/>
        </p:nvSpPr>
        <p:spPr>
          <a:xfrm>
            <a:off x="4127500" y="9305927"/>
            <a:ext cx="16560799" cy="345757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28678" name="Object 5">
            <a:extLst>
              <a:ext uri="{FF2B5EF4-FFF2-40B4-BE49-F238E27FC236}">
                <a16:creationId xmlns="" xmlns:a16="http://schemas.microsoft.com/office/drawing/2014/main" id="{F491F24B-4578-4F50-B871-46F068C63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48530"/>
              </p:ext>
            </p:extLst>
          </p:nvPr>
        </p:nvGraphicFramePr>
        <p:xfrm>
          <a:off x="5565777" y="9234488"/>
          <a:ext cx="12255500" cy="331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5" name="CS ChemDraw Drawing" r:id="rId6" imgW="4434840" imgH="1200912" progId="ChemDraw.Document.6.0">
                  <p:embed/>
                </p:oleObj>
              </mc:Choice>
              <mc:Fallback>
                <p:oleObj name="CS ChemDraw Drawing" r:id="rId6" imgW="4434840" imgH="1200912" progId="ChemDraw.Document.6.0">
                  <p:embed/>
                  <p:pic>
                    <p:nvPicPr>
                      <p:cNvPr id="28678" name="Object 5">
                        <a:extLst>
                          <a:ext uri="{FF2B5EF4-FFF2-40B4-BE49-F238E27FC236}">
                            <a16:creationId xmlns="" xmlns:a16="http://schemas.microsoft.com/office/drawing/2014/main" id="{F491F24B-4578-4F50-B871-46F068C63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7" y="9234488"/>
                        <a:ext cx="12255500" cy="3311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7" descr="Кумол: вид молекулы">
            <a:extLst>
              <a:ext uri="{FF2B5EF4-FFF2-40B4-BE49-F238E27FC236}">
                <a16:creationId xmlns="" xmlns:a16="http://schemas.microsoft.com/office/drawing/2014/main" id="{93646FF3-BA97-4FEC-BD79-F58A3529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0" y="4438185"/>
            <a:ext cx="2654610" cy="442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9" descr="data:image/jpeg;base64,/9j/4AAQSkZJRgABAQAAAQABAAD/2wCEAAkGBhQSEBQUEhQVFBQUGBgXFRcXFxcXFxcXFxcXFBcXFxcXHCYeFxokGhQXHy8gIycpLCwsHB8xNTAqNSYrLCkBCQoKDgwOGg8PGiwkHyQsLCwpLCwpLCwsKSwsLCwsLCksLCwsLCwsLCwsLCwsLCwsLCwpKSwsLCwsLCwsLCwsLP/AABEIAPkAygMBIgACEQEDEQH/xAAcAAABBQEBAQAAAAAAAAAAAAACAQMEBQYHAAj/xABGEAABAwIEAgUIBgcIAgMAAAABAAIDBBEFEiExBkETIlFhcQcycoGRobHBFCMzUtHwFSRCQ2Kywhc0goOSotLhs/EWU3P/xAAaAQADAQEBAQAAAAAAAAAAAAAAAQIDBAUG/8QALhEAAgIBAwIDBwQDAAAAAAAAAAECEQMSITEEUUFh8BMUMnGRsdEFIoGhFcHx/9oADAMBAAIRAxEAPwDqIOqK6AI1qAt0V0IRJiPW9a8UoSEqRiFDdLdCUAIvFeXiiwEuvJbJCkB5CURSFNjPJC1ezJS5T4DSByo2Ic6JidjoNqMIWo2pCPJUtl6yYrBXrpUl0CEJSIkl0WA0EQQgIwtCTyK6SyUJMZ5ISishcpoYhQrxchzIYClJZLdeCQHrLxXkVkDBATc0rWglxDQNyTYJ0hc68pFY4zNiucobe3Ik8z2o5GXWNeUSlp2OcHGUt2a0aE7AZjoBcrDz+V2peeoIIx2ZXOI/xOIHuWcxsfUO/wAP8wVAwa+pc2abT2PW6HDCauSvc3f9pNaT9oy3cxlvgU/D5Uqxu74T3OYP6XBYmHzSgnK5vayPYfRYtN0vodu4J8oLa1z43sDJGDNdtyxzb2vrqDqNNd1sWG+y4n5I/wC+SjthP/kYux0G5Hcu3FLVHc+b6zHHHlcYrYmtXgETQlstTjAQo7JCE6AGyEtRkJLIAABKAvWRNVEHgEoCUBKgoEpqUp8qPJukMbJSErxXnFJ2AjXIwUNkbAkVQYRJGogECPWXMfKE39cPoN+a6iGrmnHtS19XZv7AAJ70FIx9TQdK0sGhcN9+9U7+FZ2nQB3gbfGy2+E0X7Z9XzKu4qUKJ4lM68HVvCtjmceAzAfYuPbqPkUEvD85P2Th6x+K7DTUgHIexBUUg7Fj7qu53v8AWZtVpRnPJhw6+F8sshAJaGhouTq4G5O3LZdLom9b1LMUDujeDy5+BWqo3a+I0W8YKKo8nPmeaeuRLAS2RkJLJmABCEhOFBdUABCWyUheQA2lCRKFRAQShIlSGhCozypEhWc4tx/6JCHAAvcbNB9pKEUXB/N1Q1/HFFEbPqYyRuGnOR/ouuV8VcSVEsL88rrGwLQbNsSARYLGxylY5cjg9ju6bp45Fcmd2PlQoB+9ef8AKk/BSqTylUDjbpw302Pb7y2y4O1xSFxXP7dno/4+Fcv6r8H09RV0czA+J7JGHZzHBzdO8KS1cg8jVS69Sy5y/Vut3nO0n2AexdZpZSd+S6YS1Kzyc+P2c3EaxzFBBA6Q72s0drjsuTNYZJNdS43JPtJWj43xjpZuiaepHv3u5qsw6n0vzOg8P+/kqXFmJZU8QAAA05erRTomqPG3QKTGNVojJk6BJU6r0KKZHIWQjurnB6m4y8xqPBU7napylqMjwR+QkyjaRPuERUSjmGhGztlNIU0ABCApxAQmAFl5LZJbxTENXXg5IvAqiQ0qEIkhgyLA+VHzYfF3wC3rlzLyg4iZKjo9MsY08TqbpoZz3iCQCLKTq4iw7bEErOs+a1+NcOzTMY6Juci/V2Ottr77Ki/QFQ3R0Eo/wO+IC4s13Z7HRadPIwxecpkWFTX+yk/0O/BPs4bqXmzaeY/5bvjay5N7Pc2Ubs0vkkxSOOpkje6zp2tbGLE5nNLnEXA007V1bFcUFPA9+mYizR3lcr4S4FrI6mKd8fRNidm6xFzodA0HvVrxjj3S1TWtNmM0PiQL38F3Yr07nznXaPa3F2RoWlz7ncm5PxKt4X22G22/coVKzS/5spkLVojkfBNZKpDJgoIKeiVoyaLOOcBHJMLaqCwo5NAnfiKgJZwEx9L7EEjkwUmwRq+HMQzAsO41HhzC0sL7jvXOsPqix4cOR2+S3UM2oPI/BIZNJQFEUCYCJF4oSUANJbIbomq6ICaEq80JUAMVEoa1zjyBPsC4pUzF73OOpcSfaV1fjCr6OjlN9SMo9ZsuU0kd3tHf7t/khDNLg0NiB2WHs0W0oRssthEfNayjGiHQUXlNbTQJK4ar1NuEtdusiitqWXC5DxbRZKt/8Vne3Q+8FdimGi595QaKxjktzLT69R8CmBDwcXhb7PZ/6Uws/P4KJgI+pHifiVPcFJd9wWhSGBMgp2MqStiZGxFKxMNcie4q/EiiFMoripM59aivPanxySOwlbqldeNnot+CwkI1W4pD9Wz0W/AIQFpC67Qlum6Y9UJwosBCUKUhJZMBopV4JQrIFBRptzUYCAMT5Squ0Ucf3nFx9WnzWMwxnWJ7B7zp+Ku/KHWZqoN5MaB6zqfkq3B4+qTbc/D/ANqq2A02FNWmpBss/hjVoaUbKWgRc03JHXBN051CertlkWVz9ll+MqXPTP083rezX8VqCqfFXdUjkRY/BAGCwTEGNjs85dyCdrdp7PXor1kGYAtLXDuN1j4cbbC7oZWZmtc6xHnNtqfnqCFoMOwmnqWtlic8XuA46m4Ourhm371SSYW1wWIoZPuH4/BGyik+472H5K7pYC2MC5JDbXtre2+pPzWfgqJ4ww9JWCN7GvF6dry3NciOS5L84DTcnQXGoRoHqJbKOT7j/wDSU7+jZT+7d7LIKWWoklaxtXUNve5dQhrdAT9oTladhrfW3epmK8RMw+N30id08jrFkdmNftbZo6rb/tH385clHdlwhPJJRgrbKjEaF8UbpJbRsbqXPcBa/r1JOgHNYit45jAOVjjbts0fP4Ku4o4slrH5pSGsabsjF8rf+Trcz7tlknOdPI2OMXLjZo5k/hz7lzLNKb/bslyz2ZdBj6XHefeT4SNfScRVUxZKMjIC8tADhmJFgA7W9i4iw6t/j3SBlmNHY0D2Cy+fIcKFNW08Rdexidzt0j5LOLRyBygepfQrR1R4BdGPRNLJF3aPEm3qcWqom0w6oRoafzUaokAhJZOIbIsBpKCvWRALQgG6K69ZecNCkBxjiCp6Sqld2vNvVoPgpmFnqt7Nb+1VuIMtNIOx7v5inqGqc0sGW7XEgEciTz/I9a0EjbYbrbW6vqULHR4xDC5rZZGsz7F2jdDaxdawJvoCbnVaKjxSF3mzRHwkb7dCoasqzTQHUKRWbKogqgbASNJ5Wdf2WOqPE8RbFGZJpQxjd3O0Hh3knkNSsq7lJW6R5zlSY08ZHLEYx5WX53CmYwMB0fICXEduUEBvgbrD4vxXNWPLKipcyPK42aAGkiwDbCxI1J53ttrpEMim9Mdzvy9Blw49eWl5eP0HMVrWuqiQRlcXEHkbt963vk9kvSNHY9/xv81geHIs5GfVuVu+4JA2K6Vw1QNiZlZo3MXW7za+y2jF+Jwur2NZFspcJUSPZPmTK0uDS8gaNbbM48gLkD2lNkrdkbivHRSUkkhdlfYtj7TIfNAHPt8AVwXEsQc9zpJXF73G7id3HZafyi8SF01pspMd2xwsfmjaQTmdM7S7thZvZbTVYqjw+aslyxtzPO9hZjB2m2jWj83K4csNf75uorv9z6TossOkxPSrm/HwXl5/Ygue+Z7WMaSXGzWt1JK6TwrwgKVoc/rTyCxtrlB/Yb8zz8FacMcHR0bbjrzOFnPtt/Cwch7z7lrKTDcnWd5x2HZ/2vFn1Ev1DJ7v020F8T7+v78jhzZWm8mR22YnEcEhjqmyyDNK1jbXILWkOcQWsGpcO02HjqF1GnH1bPRbv4Bc84ht9KGhPUbvfLa7762ty5a+1dGg+zZ6LfgF9HjxrFFQjwjyrcnbJdOOqE7ZJT+aESYCJESFMBoBKEgK9daEClCXJboXJDOK4l9tJ6bv5ipODHUjv/pHaouIfayek74lTcGj1v2nT2WPwWy5EXrsLM37wtFi3RrHWJI64zg9YNDm9nWNwULuDZXgX+gSHtfSEa6/ceLahu3Ye3Sxw/dWddirKaB8sh6rBe3MnYNHeTYLKdLdlRi5NRXLKbFsUoMMymOCL6QAQxsbWtI0sczgOoNe89y5xxJxTNVvzTP6o81guGN8BzPedVCxvEXvkdPKLGYlwHwtfXKBpdVBD5XNY0FznaNa0Xue4LzWsmffiPr12PrsOLp/0+F/Fkr6fj7sbmqC5wa0HU2AAuSToAAN1ocV4ZNLhznyAdM98ZI3yjMLM8dde/wWm4R4JFMRLNZ0/IbiPuHa7tPqHadLxLAIaR0jm3dmZbqtJbdwtYO0Dudze3YVwQ6t5+ojh6X4YtOUu9ev5+SPJ6zM5pyybt8HMMDncwBzo3EAMuGtuRpqMu+nzXT8IOg71h8ILJXOa45XF5cNSCTc6g8zutnhVA+LzpHSNsA0EAkW3Nxqb/nv96Ld7nkeFGpjO6rOKcPmmhaIWtcQ4aHMCDsHNc1wy27dT2WULjPF5aekLqc/XPexkegOrnXOh080FNy8WyCLDJI8tqyWJktxfR4bmy22IN0a9JpDHJ00QuH/ACbjJmqo2h5Njaz3N5dXMDa/3iToNACbrV0HDMUEeSJgaBrYCxJ2vI7nt7gqPEOM52RYm5vR5qN8bYrtJBa8gHPrqbE9igYlxDiow/6S2SkLW3dIY7PLWOEWQWcDZ93PuOyy4uqxR6laZ8dvX+zpjHI/FL+fI2sWHtYb2u61u7vI701UutusNNVYlIaWkdUtZNUh87pmAdSEMBYywa2xzXvbu13VLWY9UdHQyuaaieKSsgc1pPXLW9Hm0BvZpJOnI7arTBjxYIaccaRnLDKT3kvV/gvcYla+oYWuBa5jXBwF2kEuF8w5a30vyXRIT1GD+EfBcz4cpXSQUtm9VtPCC43+6CLcr6nXfx1XSmaNaOwAe5dN3uc7jRY056oRgpqm80Jy6Qhbr2ZDdeQA0CvJGogtCDxQu2SlC7ZJjOK15+uk9J3xKscI2b4lVmJfbSem74lT8EedBbmbe5ap9yTXYcFiOL8a6V7RHFM+UHqtkLTEx1wGhrGnJId7uJOpA11tsMLrInSSRZgXsAMjTya4aE91keC8IUYkbPE6+cHJlkGRwJvdmXkASOryUyUX8W50YJ+zerezk1JwjV1MpGUl28j3OBDb/eIJ9g+WnTOHuDY6RoygvkIAdIRqb8m/dHd8Vt207LC5Zpy0AHqG6ktMYNg9rnEX85pNhuQBsF4PX9N1HWPQpaYdu/z/ABx52dfvVcIqaLCsvWf53Idn/aofKHNajfoD1o9/THcVopeIqYxyyNmjkbAC6Xo3B5YGgk3DbnYFYXjvGWzwSRxtJ+rp5QTsWzPOXQa36huvQ6XpcXTQ9njX5fzOTJKUncjm2GYvEJA2Y2DgSCdG+c4WuQbHTS4t3rWzeUBtNG0sIe0WyRnz3N289pLbd/LvXLcWHWHcCP8Ae9QLrSacmqdLy8SYtLlHZ5cUqsTNM2FjYXRyGbMSXtjAYREZera7uvoL99kDaWpgoaRjoJZH0NeTla15zxt+sDmHLfITcB1lzTB+MaulBFPO5gOpFmuBPg4FXtP5ZMSb+9Y7vdGz5AJ6dW7e5us6htFbGxirpKhuMAwSxvqI4pWRlpz9R4ZoMoLrnsHIq+w2hz4FVxQ0csDyACxweXSyZY7yNa7XW1tOxcv/ALW676R9IvF0pjEWbo/2A4vAte25KdqPLPibm6TtZ6Mcd/8AcCkod2VPqb+Fdnz2/wCHTsewqrY6gqqSMSTQw9FLE4hps6Mb3I2N+d7271Gp+Hfo0dJJUzRRuhdUyzFxABfUNcCGkm2mbU87aLkdXx/iM9muq5zc2AY7JcnlaO11R1vSZrzZ8zhe775iLkXu7U7FVSRi8rr15/k6xWeUenpKdlNRk1D42CNshFoxlFg4/fPcNO9daoX3hjJNyWNJPbdoJPtXybSbr6xw77CL/wDNn8oWiZkWlOOqE5dN0/mhGpA9dJmXrryNgBCWyUNRZVoSNoXp4tQuYkFHDsXFqiX03fEp/C69kbfrHBozE3cbDYbnkUOPx2qZvTd8VkOKaksLNi29y07Ejt7VUnW6CKV0zUcO4rGcYmyvuZmzRkcrRsiMZB2N8knvU7hzzeH3djp2+3KPkqXhzibDssHSPfDLE8yFxZfM94LZA5zQ7qHMTbS2id/R1LT/AEeWnxQS9DLGWxF7QQC8B7mjMMtm3J6q53qqzshKF8+X9NFxwlgENVW1sUsE5L5qhhqGG0bG579GdCM5I0v2piXAo6fDMRnjDhLHK+ka6+hhdJGx1xs4kEjMtJw8ynpauWcYtSmCWSWR0IkiALpL5SXdIbltxy5KX9KwtlNUwS4hTvZVySSOyyR3b0jrjLYm5aQCDbcbLP2T7dzp96irSe37e/hz64KDE8BhpKqSOnGVkuFzOkbcm5A0ce82+Kr8E4enlL45Z87pKakkDtskR6YNjAtra3d431TuH8R4PRdMDVzVj5GdETlebRW+zY4gADvB5aWVLjHljAaGYfTNhsxsfSy2dIGMBDGgA20vpmLuemquMWnuc+TOmqTvz7lJxdwTIx7nQgytjOVwbq4E9fNYakdf1LFubYkHQjlzXU+DKt74Q97i5zy5ziTqSXHVX9Vg0M32kbH97mgn27qmctHDFMwytETnOLQ4ljmtuAQ1zhYOs4EaLqkvk2o3X6jmHta92n+q4UR3kmpuUk/rLP8AgEWFGQq+Iacsd0cGR5As7JCbEF5DLFtsozN69sxyi/ckHFLWdM9sXXfLnj0jDY25S1rQA29wCB2EC1tTfYjyR0//AN03+z/ij/slpgNZZz62D+hXyKjGVHG7iG5IWMLXteLkkXazo9ALW07Dt6yaTEMRkqHgvsXAZWhrQNLkgWG/neK6rF5PKNn7sutzc9x9wsFY0eERRfZxsZ6LQPfzSe4HN+GuBp53AvaYY+bnCziP4Wnn3nTxX0nTstGwDYNaPYAFhaZq6DE3qN9EfAJoCVTjqhOWRU7OqEXRJANWSZU7kXsiYHmtSliQFEqEDZJZE5N3SA41xLF+uTemVhOOGWEfrXROKB+uTel8lQYvwwKyLR+R7D1Tu2xGoI+a0atWSjlKujwrLydGbAk9YiwaGF7iSLWb0jb689L2Ums8nlazaEyDtjIf7vO9yhCkrYv2KmPUHzZG6jYnTcWWHHJYn/x2Quja0xuMoeWWkbYhhLTqdBq0geB5KwPBc7mBw6OzW7hzjezBLyboSHtFjrdVrZaoODh0+YBwvZ97PJLh4EuJI53Kejpa14s1lU7NqQBKbkgNuQNzlAHhoqtCDr+FnwwdK+Rl8rHZL9brlwI35WGo7VStWlovJtiU1stLKBsOktHYf5hBAWywLyFvuHVsrQ0fu4rknxeQA31A+KTGRuAm/qzP8X8xW3giTdDhUcT5Io2hrIy1rRroAxvM6nxVgIlD5NIpUNsZqjDPWnY2ogErsrSAGIXNTwakcxMnggTNUYx6lTpWqM5naqRDQUDfiFvYT1G+i34LCUzfkt7COoz0R8AqQidTnqhOgpuBvVTllIHkK8QksmBFDkQkKERogwrQkXOhShiUNSA5PxcP1yXxHwCawkaO8R81I4yZasl77fAJjB9neLf6ltWwjSYcNle0yqMPZoFcwBZyAmNCMnRAwJ4t0WZQ1ZNSjRP5UErUmBjmf3io9Jv8gUgtUcf3qoHew/7VK8VDZrFggJQvJbJI0PISiSFUZvkjSKKWXUqYGyZcjgihYm/m628MnUb6I+AWJgFjfb8hbOnb1G+iPgqSEWMEnVCPOm4GHKEeQoA9nSdKlMZQ9GexMAROUXTphrUVldIkeFT3LwqR2JghCQlQ0c142q2mreLbW+AUHCJAQ4Dtb/UmeMZ/1yXbf5BN8PvuJLfw6e1beBLN1hhuFdwMWfwl2i0FO9ZSGiayJPGPRMxSJ98lwoGNFqZqHaJ4lR6gJMZix/e6nxZ/KphKhOsK6oGm0bj3aOHyUxyhmkT1krSkuiASruXZ438UJunAUrnhUkQyDLf1JlTJlDI1uhIgOILbU9R9W3bzR8AsU3RaiCrZkaM480fBWvIReQVByhH0xUCnrWZR1wnPp0f3wlQEozFe6cqIa6P7wSfT4/vD3p0Bmv0jJ99yX6fJ993tKr+kSmRdLRnZNdWvP7bvaU2+pf8Afd7SovSJDIiqEUmL4M2Qk/tnW55+KpsKjMcrhsbbd4K0U83WKiT0rX67OGxG/h3hNx2GaDDZLhX8D1j8Oqiw2cPWNQtJR17DzWLoZcRyKQHaKHFUNT/0lvasyg0xUOsFHfjcXIlx/hBPv296gVOKl+gGUe/8AihmRpq3NXVBve+gPbk6v4q4z9ijSYawvzMs1w9h8UZvsR+HqUyXcaHg9ONeo9u9G0oodseD9l5zkgK8SEIVjUhQZfz8k44+1KGJ/MQwVPgGoUPYjuU3prq13FySmu9qISBQ2yJTIU67gSelCLpVD6RLnKVBZALu9ISlH4fNNHzl1EBapSV5J2qb2sdEGZvWTbWpybdANvV8038Nk0SIWp9tlHTrfz7lPKsoktmI5ozMe1RhzRHb89yWnawHhNZC6pUaTc+KHsU0UKajXdIau3NMDzimzufz2qbBImfSrJRWdyinkhO6bSXgMsP0g37p9qE4gPu+/wD6UI7rx5eCWlICacRPIAe/4pt1YTuVHO357kgToRJbL61Ma/RV0fJTG7jwTQiUx6LOmufs+aU80NUyhxFn8EB81eSodH//2Q==">
            <a:extLst>
              <a:ext uri="{FF2B5EF4-FFF2-40B4-BE49-F238E27FC236}">
                <a16:creationId xmlns="" xmlns:a16="http://schemas.microsoft.com/office/drawing/2014/main" id="{20830916-F61A-4EA9-B52A-75A447A17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sp>
        <p:nvSpPr>
          <p:cNvPr id="28681" name="AutoShape 15" descr="data:image/jpeg;base64,/9j/4AAQSkZJRgABAQAAAQABAAD/2wCEAAkGBhQSEBQUEhQVFBQUGBgXFRcXFxcXFxcXFxcXFBcXFxcXHCYeFxokGhQXHy8gIycpLCwsHB8xNTAqNSYrLCkBCQoKDgwOGg8PGiwkHyQsLCwpLCwpLCwsKSwsLCwsLCksLCwsLCwsLCwsLCwsLCwsLCwpKSwsLCwsLCwsLCwsLP/AABEIAPkAygMBIgACEQEDEQH/xAAcAAABBQEBAQAAAAAAAAAAAAACAQMEBQYHAAj/xABGEAABAwIEAgUIBgcIAgMAAAABAAIDBBEFEiExBkETIlFhcQcycoGRobHBFCMzUtHwFSRCQ2Kywhc0goOSotLhs/EWU3P/xAAaAQADAQEBAQAAAAAAAAAAAAAAAQIDBAUG/8QALhEAAgIBAwIDBwQDAAAAAAAAAAECEQMSITEEUUFh8BMUMnGRsdEFIoGhFcHx/9oADAMBAAIRAxEAPwDqIOqK6AI1qAt0V0IRJiPW9a8UoSEqRiFDdLdCUAIvFeXiiwEuvJbJCkB5CURSFNjPJC1ezJS5T4DSByo2Ic6JidjoNqMIWo2pCPJUtl6yYrBXrpUl0CEJSIkl0WA0EQQgIwtCTyK6SyUJMZ5ISishcpoYhQrxchzIYClJZLdeCQHrLxXkVkDBATc0rWglxDQNyTYJ0hc68pFY4zNiucobe3Ik8z2o5GXWNeUSlp2OcHGUt2a0aE7AZjoBcrDz+V2peeoIIx2ZXOI/xOIHuWcxsfUO/wAP8wVAwa+pc2abT2PW6HDCauSvc3f9pNaT9oy3cxlvgU/D5Uqxu74T3OYP6XBYmHzSgnK5vayPYfRYtN0vodu4J8oLa1z43sDJGDNdtyxzb2vrqDqNNd1sWG+y4n5I/wC+SjthP/kYux0G5Hcu3FLVHc+b6zHHHlcYrYmtXgETQlstTjAQo7JCE6AGyEtRkJLIAABKAvWRNVEHgEoCUBKgoEpqUp8qPJukMbJSErxXnFJ2AjXIwUNkbAkVQYRJGogECPWXMfKE39cPoN+a6iGrmnHtS19XZv7AAJ70FIx9TQdK0sGhcN9+9U7+FZ2nQB3gbfGy2+E0X7Z9XzKu4qUKJ4lM68HVvCtjmceAzAfYuPbqPkUEvD85P2Th6x+K7DTUgHIexBUUg7Fj7qu53v8AWZtVpRnPJhw6+F8sshAJaGhouTq4G5O3LZdLom9b1LMUDujeDy5+BWqo3a+I0W8YKKo8nPmeaeuRLAS2RkJLJmABCEhOFBdUABCWyUheQA2lCRKFRAQShIlSGhCozypEhWc4tx/6JCHAAvcbNB9pKEUXB/N1Q1/HFFEbPqYyRuGnOR/ouuV8VcSVEsL88rrGwLQbNsSARYLGxylY5cjg9ju6bp45Fcmd2PlQoB+9ef8AKk/BSqTylUDjbpw302Pb7y2y4O1xSFxXP7dno/4+Fcv6r8H09RV0czA+J7JGHZzHBzdO8KS1cg8jVS69Sy5y/Vut3nO0n2AexdZpZSd+S6YS1Kzyc+P2c3EaxzFBBA6Q72s0drjsuTNYZJNdS43JPtJWj43xjpZuiaepHv3u5qsw6n0vzOg8P+/kqXFmJZU8QAAA05erRTomqPG3QKTGNVojJk6BJU6r0KKZHIWQjurnB6m4y8xqPBU7napylqMjwR+QkyjaRPuERUSjmGhGztlNIU0ABCApxAQmAFl5LZJbxTENXXg5IvAqiQ0qEIkhgyLA+VHzYfF3wC3rlzLyg4iZKjo9MsY08TqbpoZz3iCQCLKTq4iw7bEErOs+a1+NcOzTMY6Juci/V2Ottr77Ki/QFQ3R0Eo/wO+IC4s13Z7HRadPIwxecpkWFTX+yk/0O/BPs4bqXmzaeY/5bvjay5N7Pc2Ubs0vkkxSOOpkje6zp2tbGLE5nNLnEXA007V1bFcUFPA9+mYizR3lcr4S4FrI6mKd8fRNidm6xFzodA0HvVrxjj3S1TWtNmM0PiQL38F3Yr07nznXaPa3F2RoWlz7ncm5PxKt4X22G22/coVKzS/5spkLVojkfBNZKpDJgoIKeiVoyaLOOcBHJMLaqCwo5NAnfiKgJZwEx9L7EEjkwUmwRq+HMQzAsO41HhzC0sL7jvXOsPqix4cOR2+S3UM2oPI/BIZNJQFEUCYCJF4oSUANJbIbomq6ICaEq80JUAMVEoa1zjyBPsC4pUzF73OOpcSfaV1fjCr6OjlN9SMo9ZsuU0kd3tHf7t/khDNLg0NiB2WHs0W0oRssthEfNayjGiHQUXlNbTQJK4ar1NuEtdusiitqWXC5DxbRZKt/8Vne3Q+8FdimGi595QaKxjktzLT69R8CmBDwcXhb7PZ/6Uws/P4KJgI+pHifiVPcFJd9wWhSGBMgp2MqStiZGxFKxMNcie4q/EiiFMoripM59aivPanxySOwlbqldeNnot+CwkI1W4pD9Wz0W/AIQFpC67Qlum6Y9UJwosBCUKUhJZMBopV4JQrIFBRptzUYCAMT5Squ0Ucf3nFx9WnzWMwxnWJ7B7zp+Ku/KHWZqoN5MaB6zqfkq3B4+qTbc/D/ANqq2A02FNWmpBss/hjVoaUbKWgRc03JHXBN051CertlkWVz9ll+MqXPTP083rezX8VqCqfFXdUjkRY/BAGCwTEGNjs85dyCdrdp7PXor1kGYAtLXDuN1j4cbbC7oZWZmtc6xHnNtqfnqCFoMOwmnqWtlic8XuA46m4Ourhm371SSYW1wWIoZPuH4/BGyik+472H5K7pYC2MC5JDbXtre2+pPzWfgqJ4ww9JWCN7GvF6dry3NciOS5L84DTcnQXGoRoHqJbKOT7j/wDSU7+jZT+7d7LIKWWoklaxtXUNve5dQhrdAT9oTladhrfW3epmK8RMw+N30id08jrFkdmNftbZo6rb/tH385clHdlwhPJJRgrbKjEaF8UbpJbRsbqXPcBa/r1JOgHNYit45jAOVjjbts0fP4Ku4o4slrH5pSGsabsjF8rf+Trcz7tlknOdPI2OMXLjZo5k/hz7lzLNKb/bslyz2ZdBj6XHefeT4SNfScRVUxZKMjIC8tADhmJFgA7W9i4iw6t/j3SBlmNHY0D2Cy+fIcKFNW08Rdexidzt0j5LOLRyBygepfQrR1R4BdGPRNLJF3aPEm3qcWqom0w6oRoafzUaokAhJZOIbIsBpKCvWRALQgG6K69ZecNCkBxjiCp6Sqld2vNvVoPgpmFnqt7Nb+1VuIMtNIOx7v5inqGqc0sGW7XEgEciTz/I9a0EjbYbrbW6vqULHR4xDC5rZZGsz7F2jdDaxdawJvoCbnVaKjxSF3mzRHwkb7dCoasqzTQHUKRWbKogqgbASNJ5Wdf2WOqPE8RbFGZJpQxjd3O0Hh3knkNSsq7lJW6R5zlSY08ZHLEYx5WX53CmYwMB0fICXEduUEBvgbrD4vxXNWPLKipcyPK42aAGkiwDbCxI1J53ttrpEMim9Mdzvy9Blw49eWl5eP0HMVrWuqiQRlcXEHkbt963vk9kvSNHY9/xv81geHIs5GfVuVu+4JA2K6Vw1QNiZlZo3MXW7za+y2jF+Jwur2NZFspcJUSPZPmTK0uDS8gaNbbM48gLkD2lNkrdkbivHRSUkkhdlfYtj7TIfNAHPt8AVwXEsQc9zpJXF73G7id3HZafyi8SF01pspMd2xwsfmjaQTmdM7S7thZvZbTVYqjw+aslyxtzPO9hZjB2m2jWj83K4csNf75uorv9z6TossOkxPSrm/HwXl5/Ygue+Z7WMaSXGzWt1JK6TwrwgKVoc/rTyCxtrlB/Yb8zz8FacMcHR0bbjrzOFnPtt/Cwch7z7lrKTDcnWd5x2HZ/2vFn1Ev1DJ7v020F8T7+v78jhzZWm8mR22YnEcEhjqmyyDNK1jbXILWkOcQWsGpcO02HjqF1GnH1bPRbv4Bc84ht9KGhPUbvfLa7762ty5a+1dGg+zZ6LfgF9HjxrFFQjwjyrcnbJdOOqE7ZJT+aESYCJESFMBoBKEgK9daEClCXJboXJDOK4l9tJ6bv5ipODHUjv/pHaouIfayek74lTcGj1v2nT2WPwWy5EXrsLM37wtFi3RrHWJI64zg9YNDm9nWNwULuDZXgX+gSHtfSEa6/ceLahu3Ye3Sxw/dWddirKaB8sh6rBe3MnYNHeTYLKdLdlRi5NRXLKbFsUoMMymOCL6QAQxsbWtI0sczgOoNe89y5xxJxTNVvzTP6o81guGN8BzPedVCxvEXvkdPKLGYlwHwtfXKBpdVBD5XNY0FznaNa0Xue4LzWsmffiPr12PrsOLp/0+F/Fkr6fj7sbmqC5wa0HU2AAuSToAAN1ocV4ZNLhznyAdM98ZI3yjMLM8dde/wWm4R4JFMRLNZ0/IbiPuHa7tPqHadLxLAIaR0jm3dmZbqtJbdwtYO0Dudze3YVwQ6t5+ojh6X4YtOUu9ev5+SPJ6zM5pyybt8HMMDncwBzo3EAMuGtuRpqMu+nzXT8IOg71h8ILJXOa45XF5cNSCTc6g8zutnhVA+LzpHSNsA0EAkW3Nxqb/nv96Ld7nkeFGpjO6rOKcPmmhaIWtcQ4aHMCDsHNc1wy27dT2WULjPF5aekLqc/XPexkegOrnXOh080FNy8WyCLDJI8tqyWJktxfR4bmy22IN0a9JpDHJ00QuH/ACbjJmqo2h5Njaz3N5dXMDa/3iToNACbrV0HDMUEeSJgaBrYCxJ2vI7nt7gqPEOM52RYm5vR5qN8bYrtJBa8gHPrqbE9igYlxDiow/6S2SkLW3dIY7PLWOEWQWcDZ93PuOyy4uqxR6laZ8dvX+zpjHI/FL+fI2sWHtYb2u61u7vI701UutusNNVYlIaWkdUtZNUh87pmAdSEMBYywa2xzXvbu13VLWY9UdHQyuaaieKSsgc1pPXLW9Hm0BvZpJOnI7arTBjxYIaccaRnLDKT3kvV/gvcYla+oYWuBa5jXBwF2kEuF8w5a30vyXRIT1GD+EfBcz4cpXSQUtm9VtPCC43+6CLcr6nXfx1XSmaNaOwAe5dN3uc7jRY056oRgpqm80Jy6Qhbr2ZDdeQA0CvJGogtCDxQu2SlC7ZJjOK15+uk9J3xKscI2b4lVmJfbSem74lT8EedBbmbe5ap9yTXYcFiOL8a6V7RHFM+UHqtkLTEx1wGhrGnJId7uJOpA11tsMLrInSSRZgXsAMjTya4aE91keC8IUYkbPE6+cHJlkGRwJvdmXkASOryUyUX8W50YJ+zerezk1JwjV1MpGUl28j3OBDb/eIJ9g+WnTOHuDY6RoygvkIAdIRqb8m/dHd8Vt207LC5Zpy0AHqG6ktMYNg9rnEX85pNhuQBsF4PX9N1HWPQpaYdu/z/ABx52dfvVcIqaLCsvWf53Idn/aofKHNajfoD1o9/THcVopeIqYxyyNmjkbAC6Xo3B5YGgk3DbnYFYXjvGWzwSRxtJ+rp5QTsWzPOXQa36huvQ6XpcXTQ9njX5fzOTJKUncjm2GYvEJA2Y2DgSCdG+c4WuQbHTS4t3rWzeUBtNG0sIe0WyRnz3N289pLbd/LvXLcWHWHcCP8Ae9QLrSacmqdLy8SYtLlHZ5cUqsTNM2FjYXRyGbMSXtjAYREZera7uvoL99kDaWpgoaRjoJZH0NeTla15zxt+sDmHLfITcB1lzTB+MaulBFPO5gOpFmuBPg4FXtP5ZMSb+9Y7vdGz5AJ6dW7e5us6htFbGxirpKhuMAwSxvqI4pWRlpz9R4ZoMoLrnsHIq+w2hz4FVxQ0csDyACxweXSyZY7yNa7XW1tOxcv/ALW676R9IvF0pjEWbo/2A4vAte25KdqPLPibm6TtZ6Mcd/8AcCkod2VPqb+Fdnz2/wCHTsewqrY6gqqSMSTQw9FLE4hps6Mb3I2N+d7271Gp+Hfo0dJJUzRRuhdUyzFxABfUNcCGkm2mbU87aLkdXx/iM9muq5zc2AY7JcnlaO11R1vSZrzZ8zhe775iLkXu7U7FVSRi8rr15/k6xWeUenpKdlNRk1D42CNshFoxlFg4/fPcNO9daoX3hjJNyWNJPbdoJPtXybSbr6xw77CL/wDNn8oWiZkWlOOqE5dN0/mhGpA9dJmXrryNgBCWyUNRZVoSNoXp4tQuYkFHDsXFqiX03fEp/C69kbfrHBozE3cbDYbnkUOPx2qZvTd8VkOKaksLNi29y07Ejt7VUnW6CKV0zUcO4rGcYmyvuZmzRkcrRsiMZB2N8knvU7hzzeH3djp2+3KPkqXhzibDssHSPfDLE8yFxZfM94LZA5zQ7qHMTbS2id/R1LT/AEeWnxQS9DLGWxF7QQC8B7mjMMtm3J6q53qqzshKF8+X9NFxwlgENVW1sUsE5L5qhhqGG0bG579GdCM5I0v2piXAo6fDMRnjDhLHK+ka6+hhdJGx1xs4kEjMtJw8ynpauWcYtSmCWSWR0IkiALpL5SXdIbltxy5KX9KwtlNUwS4hTvZVySSOyyR3b0jrjLYm5aQCDbcbLP2T7dzp96irSe37e/hz64KDE8BhpKqSOnGVkuFzOkbcm5A0ce82+Kr8E4enlL45Z87pKakkDtskR6YNjAtra3d431TuH8R4PRdMDVzVj5GdETlebRW+zY4gADvB5aWVLjHljAaGYfTNhsxsfSy2dIGMBDGgA20vpmLuemquMWnuc+TOmqTvz7lJxdwTIx7nQgytjOVwbq4E9fNYakdf1LFubYkHQjlzXU+DKt74Q97i5zy5ziTqSXHVX9Vg0M32kbH97mgn27qmctHDFMwytETnOLQ4ljmtuAQ1zhYOs4EaLqkvk2o3X6jmHta92n+q4UR3kmpuUk/rLP8AgEWFGQq+Iacsd0cGR5As7JCbEF5DLFtsozN69sxyi/ckHFLWdM9sXXfLnj0jDY25S1rQA29wCB2EC1tTfYjyR0//AN03+z/ij/slpgNZZz62D+hXyKjGVHG7iG5IWMLXteLkkXazo9ALW07Dt6yaTEMRkqHgvsXAZWhrQNLkgWG/neK6rF5PKNn7sutzc9x9wsFY0eERRfZxsZ6LQPfzSe4HN+GuBp53AvaYY+bnCziP4Wnn3nTxX0nTstGwDYNaPYAFhaZq6DE3qN9EfAJoCVTjqhOWRU7OqEXRJANWSZU7kXsiYHmtSliQFEqEDZJZE5N3SA41xLF+uTemVhOOGWEfrXROKB+uTel8lQYvwwKyLR+R7D1Tu2xGoI+a0atWSjlKujwrLydGbAk9YiwaGF7iSLWb0jb689L2Ums8nlazaEyDtjIf7vO9yhCkrYv2KmPUHzZG6jYnTcWWHHJYn/x2Quja0xuMoeWWkbYhhLTqdBq0geB5KwPBc7mBw6OzW7hzjezBLyboSHtFjrdVrZaoODh0+YBwvZ97PJLh4EuJI53Kejpa14s1lU7NqQBKbkgNuQNzlAHhoqtCDr+FnwwdK+Rl8rHZL9brlwI35WGo7VStWlovJtiU1stLKBsOktHYf5hBAWywLyFvuHVsrQ0fu4rknxeQA31A+KTGRuAm/qzP8X8xW3giTdDhUcT5Io2hrIy1rRroAxvM6nxVgIlD5NIpUNsZqjDPWnY2ogErsrSAGIXNTwakcxMnggTNUYx6lTpWqM5naqRDQUDfiFvYT1G+i34LCUzfkt7COoz0R8AqQidTnqhOgpuBvVTllIHkK8QksmBFDkQkKERogwrQkXOhShiUNSA5PxcP1yXxHwCawkaO8R81I4yZasl77fAJjB9neLf6ltWwjSYcNle0yqMPZoFcwBZyAmNCMnRAwJ4t0WZQ1ZNSjRP5UErUmBjmf3io9Jv8gUgtUcf3qoHew/7VK8VDZrFggJQvJbJI0PISiSFUZvkjSKKWXUqYGyZcjgihYm/m628MnUb6I+AWJgFjfb8hbOnb1G+iPgqSEWMEnVCPOm4GHKEeQoA9nSdKlMZQ9GexMAROUXTphrUVldIkeFT3LwqR2JghCQlQ0c142q2mreLbW+AUHCJAQ4Dtb/UmeMZ/1yXbf5BN8PvuJLfw6e1beBLN1hhuFdwMWfwl2i0FO9ZSGiayJPGPRMxSJ98lwoGNFqZqHaJ4lR6gJMZix/e6nxZ/KphKhOsK6oGm0bj3aOHyUxyhmkT1krSkuiASruXZ438UJunAUrnhUkQyDLf1JlTJlDI1uhIgOILbU9R9W3bzR8AsU3RaiCrZkaM480fBWvIReQVByhH0xUCnrWZR1wnPp0f3wlQEozFe6cqIa6P7wSfT4/vD3p0Bmv0jJ99yX6fJ993tKr+kSmRdLRnZNdWvP7bvaU2+pf8Afd7SovSJDIiqEUmL4M2Qk/tnW55+KpsKjMcrhsbbd4K0U83WKiT0rX67OGxG/h3hNx2GaDDZLhX8D1j8Oqiw2cPWNQtJR17DzWLoZcRyKQHaKHFUNT/0lvasyg0xUOsFHfjcXIlx/hBPv296gVOKl+gGUe/8AihmRpq3NXVBve+gPbk6v4q4z9ijSYawvzMs1w9h8UZvsR+HqUyXcaHg9ONeo9u9G0oodseD9l5zkgK8SEIVjUhQZfz8k44+1KGJ/MQwVPgGoUPYjuU3prq13FySmu9qISBQ2yJTIU67gSelCLpVD6RLnKVBZALu9ISlH4fNNHzl1EBapSV5J2qb2sdEGZvWTbWpybdANvV8038Nk0SIWp9tlHTrfz7lPKsoktmI5ozMe1RhzRHb89yWnawHhNZC6pUaTc+KHsU0UKajXdIau3NMDzimzufz2qbBImfSrJRWdyinkhO6bSXgMsP0g37p9qE4gPu+/wD6UI7rx5eCWlICacRPIAe/4pt1YTuVHO357kgToRJbL61Ma/RV0fJTG7jwTQiUx6LOmufs+aU80NUyhxFn8EB81eSodH//2Q==">
            <a:extLst>
              <a:ext uri="{FF2B5EF4-FFF2-40B4-BE49-F238E27FC236}">
                <a16:creationId xmlns="" xmlns:a16="http://schemas.microsoft.com/office/drawing/2014/main" id="{C6641E9D-CE2D-4768-A1B1-9E15352C37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pic>
        <p:nvPicPr>
          <p:cNvPr id="28682" name="Picture 17" descr="http://gortest.su/wp-content/uploads/2009/01/aceton1.jpg">
            <a:extLst>
              <a:ext uri="{FF2B5EF4-FFF2-40B4-BE49-F238E27FC236}">
                <a16:creationId xmlns="" xmlns:a16="http://schemas.microsoft.com/office/drawing/2014/main" id="{AA932367-F6CB-489D-BFD3-1D1D0BFF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27" y="6283326"/>
            <a:ext cx="2327274" cy="28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30">
            <a:extLst>
              <a:ext uri="{FF2B5EF4-FFF2-40B4-BE49-F238E27FC236}">
                <a16:creationId xmlns="" xmlns:a16="http://schemas.microsoft.com/office/drawing/2014/main" id="{08E09361-3369-4FFC-84DD-5590E652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A04A21A-EFCC-49D4-8419-2E13DFAD27E8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29AED1-00AA-4FA9-9A0B-12500BCB7577}"/>
              </a:ext>
            </a:extLst>
          </p:cNvPr>
          <p:cNvSpPr/>
          <p:nvPr/>
        </p:nvSpPr>
        <p:spPr>
          <a:xfrm>
            <a:off x="11410122" y="1536700"/>
            <a:ext cx="9278178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Кумольный</a:t>
            </a:r>
            <a:r>
              <a:rPr lang="ru-RU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 синтеза фенола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A77426-20DE-40FB-9FDD-FE174FA531B8}"/>
              </a:ext>
            </a:extLst>
          </p:cNvPr>
          <p:cNvSpPr/>
          <p:nvPr/>
        </p:nvSpPr>
        <p:spPr>
          <a:xfrm>
            <a:off x="4333461" y="7013577"/>
            <a:ext cx="1348781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Метод был разработан в нашей стране Р.Ю. </a:t>
            </a:r>
            <a:r>
              <a:rPr lang="ru-RU" altLang="ru-RU" dirty="0" err="1">
                <a:solidFill>
                  <a:srgbClr val="002060"/>
                </a:solidFill>
              </a:rPr>
              <a:t>Удрисом</a:t>
            </a:r>
            <a:r>
              <a:rPr lang="ru-RU" altLang="ru-RU" dirty="0">
                <a:solidFill>
                  <a:srgbClr val="002060"/>
                </a:solidFill>
              </a:rPr>
              <a:t>, Б.Д. </a:t>
            </a:r>
            <a:r>
              <a:rPr lang="ru-RU" altLang="ru-RU" dirty="0" err="1">
                <a:solidFill>
                  <a:srgbClr val="002060"/>
                </a:solidFill>
              </a:rPr>
              <a:t>Кружаловым</a:t>
            </a:r>
            <a:r>
              <a:rPr lang="ru-RU" altLang="ru-RU" dirty="0">
                <a:solidFill>
                  <a:srgbClr val="002060"/>
                </a:solidFill>
              </a:rPr>
              <a:t> и др. в 1949 г.</a:t>
            </a:r>
            <a:br>
              <a:rPr lang="ru-RU" alt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2178590" y="1329103"/>
            <a:ext cx="19856220" cy="1036908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=""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1" y="5705476"/>
            <a:ext cx="10801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dirty="0"/>
              <a:t>+    CO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  +      H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O  +       MnSO</a:t>
            </a:r>
            <a:r>
              <a:rPr lang="en-US" altLang="ru-RU" sz="4800" baseline="-25000" dirty="0"/>
              <a:t>4 </a:t>
            </a:r>
            <a:r>
              <a:rPr lang="en-US" altLang="ru-RU" sz="4800" dirty="0"/>
              <a:t> +     K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SO</a:t>
            </a:r>
            <a:r>
              <a:rPr lang="en-US" altLang="ru-RU" sz="4800" baseline="-25000" dirty="0"/>
              <a:t>4</a:t>
            </a:r>
            <a:endParaRPr lang="ru-RU" altLang="ru-RU" sz="48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=""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86950" y="7578726"/>
          <a:ext cx="5870576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6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30724" name="Object 6">
                        <a:extLst>
                          <a:ext uri="{FF2B5EF4-FFF2-40B4-BE49-F238E27FC236}">
                            <a16:creationId xmlns="" xmlns:a16="http://schemas.microsoft.com/office/drawing/2014/main" id="{7F1D4E50-08B4-4141-9335-188DD2CA35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950" y="7578726"/>
                        <a:ext cx="5870576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9455150" y="7578726"/>
            <a:ext cx="0" cy="1295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9455150" y="9163050"/>
            <a:ext cx="0" cy="187007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Rectangle 30">
            <a:extLst>
              <a:ext uri="{FF2B5EF4-FFF2-40B4-BE49-F238E27FC236}">
                <a16:creationId xmlns=""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53172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=""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1" y="3257551"/>
            <a:ext cx="100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600"/>
              <a:t>t</a:t>
            </a:r>
            <a:endParaRPr lang="ru-RU" altLang="ru-RU" sz="56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=""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24924"/>
              </p:ext>
            </p:extLst>
          </p:nvPr>
        </p:nvGraphicFramePr>
        <p:xfrm>
          <a:off x="4682836" y="1603374"/>
          <a:ext cx="14436438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7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30739" name="Object 7">
                        <a:extLst>
                          <a:ext uri="{FF2B5EF4-FFF2-40B4-BE49-F238E27FC236}">
                            <a16:creationId xmlns="" xmlns:a16="http://schemas.microsoft.com/office/drawing/2014/main" id="{E5C94FAE-152E-49EE-9852-9A71BF2A1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836" y="1603374"/>
                        <a:ext cx="14436438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=""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76" y="5273677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CC"/>
                </a:solidFill>
              </a:rPr>
              <a:t>+4</a:t>
            </a:r>
            <a:endParaRPr lang="ru-RU" altLang="ru-RU" sz="360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2178590" y="1329103"/>
            <a:ext cx="19856220" cy="1036908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=""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1" y="5705476"/>
            <a:ext cx="10801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dirty="0"/>
              <a:t>+    CO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  +      H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O  +       MnSO</a:t>
            </a:r>
            <a:r>
              <a:rPr lang="en-US" altLang="ru-RU" sz="4800" baseline="-25000" dirty="0"/>
              <a:t>4 </a:t>
            </a:r>
            <a:r>
              <a:rPr lang="en-US" altLang="ru-RU" sz="4800" dirty="0"/>
              <a:t> +     K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SO</a:t>
            </a:r>
            <a:r>
              <a:rPr lang="en-US" altLang="ru-RU" sz="4800" baseline="-25000" dirty="0"/>
              <a:t>4</a:t>
            </a:r>
            <a:endParaRPr lang="ru-RU" altLang="ru-RU" sz="48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=""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86950" y="7578726"/>
          <a:ext cx="5870576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0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30724" name="Object 6">
                        <a:extLst>
                          <a:ext uri="{FF2B5EF4-FFF2-40B4-BE49-F238E27FC236}">
                            <a16:creationId xmlns="" xmlns:a16="http://schemas.microsoft.com/office/drawing/2014/main" id="{7F1D4E50-08B4-4141-9335-188DD2CA35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950" y="7578726"/>
                        <a:ext cx="5870576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1" y="7578726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677" y="9448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9455150" y="7578726"/>
            <a:ext cx="0" cy="1295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9455150" y="9163050"/>
            <a:ext cx="0" cy="187007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Rectangle 30">
            <a:extLst>
              <a:ext uri="{FF2B5EF4-FFF2-40B4-BE49-F238E27FC236}">
                <a16:creationId xmlns=""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53172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=""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1" y="3257551"/>
            <a:ext cx="100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600"/>
              <a:t>t</a:t>
            </a:r>
            <a:endParaRPr lang="ru-RU" altLang="ru-RU" sz="56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=""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69127"/>
              </p:ext>
            </p:extLst>
          </p:nvPr>
        </p:nvGraphicFramePr>
        <p:xfrm>
          <a:off x="4035287" y="1593917"/>
          <a:ext cx="16002000" cy="367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1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30739" name="Object 7">
                        <a:extLst>
                          <a:ext uri="{FF2B5EF4-FFF2-40B4-BE49-F238E27FC236}">
                            <a16:creationId xmlns="" xmlns:a16="http://schemas.microsoft.com/office/drawing/2014/main" id="{E5C94FAE-152E-49EE-9852-9A71BF2A1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287" y="1593917"/>
                        <a:ext cx="16002000" cy="367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=""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76" y="5273677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CC"/>
                </a:solidFill>
              </a:rPr>
              <a:t>+4</a:t>
            </a:r>
            <a:endParaRPr lang="ru-RU" altLang="ru-RU" sz="36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39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1974966" y="1309225"/>
            <a:ext cx="19856220" cy="1036908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=""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5705476"/>
            <a:ext cx="11811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dirty="0"/>
              <a:t>+    CO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 +      H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O  +       MnSO</a:t>
            </a:r>
            <a:r>
              <a:rPr lang="en-US" altLang="ru-RU" sz="4800" baseline="-25000" dirty="0"/>
              <a:t>4 </a:t>
            </a:r>
            <a:r>
              <a:rPr lang="en-US" altLang="ru-RU" sz="4800" dirty="0"/>
              <a:t> +     K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SO</a:t>
            </a:r>
            <a:r>
              <a:rPr lang="en-US" altLang="ru-RU" sz="4800" baseline="-25000" dirty="0"/>
              <a:t>4</a:t>
            </a:r>
            <a:endParaRPr lang="ru-RU" altLang="ru-RU" sz="48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=""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86950" y="7578726"/>
          <a:ext cx="5870576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4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30724" name="Object 6">
                        <a:extLst>
                          <a:ext uri="{FF2B5EF4-FFF2-40B4-BE49-F238E27FC236}">
                            <a16:creationId xmlns="" xmlns:a16="http://schemas.microsoft.com/office/drawing/2014/main" id="{7F1D4E50-08B4-4141-9335-188DD2CA35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950" y="7578726"/>
                        <a:ext cx="5870576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1" y="7578726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677" y="9448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9455150" y="7578726"/>
            <a:ext cx="0" cy="1295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9455150" y="9163050"/>
            <a:ext cx="0" cy="187007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49C869E-70CC-418F-83D9-4B94324A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1" y="39782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AEF8CB6-8AB9-4619-AF19-F82098A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27" y="38322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7184EA-B2CC-4F9A-B94B-365D730F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5073" y="5529727"/>
            <a:ext cx="2143005" cy="10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C996B8-028D-4217-8B1F-BF20F5F5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36893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12B91FC-9AC1-47F2-A367-D89443A2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079" y="5562600"/>
            <a:ext cx="1861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10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6D6829D-2FD5-4728-9B5B-ABCA07C9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2261" y="5662770"/>
            <a:ext cx="1681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0737" name="Rectangle 30">
            <a:extLst>
              <a:ext uri="{FF2B5EF4-FFF2-40B4-BE49-F238E27FC236}">
                <a16:creationId xmlns=""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53172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=""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1" y="3257551"/>
            <a:ext cx="100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600"/>
              <a:t>t</a:t>
            </a:r>
            <a:endParaRPr lang="ru-RU" altLang="ru-RU" sz="56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=""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895932"/>
              </p:ext>
            </p:extLst>
          </p:nvPr>
        </p:nvGraphicFramePr>
        <p:xfrm>
          <a:off x="4092576" y="1530350"/>
          <a:ext cx="15443200" cy="365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5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30739" name="Object 7">
                        <a:extLst>
                          <a:ext uri="{FF2B5EF4-FFF2-40B4-BE49-F238E27FC236}">
                            <a16:creationId xmlns="" xmlns:a16="http://schemas.microsoft.com/office/drawing/2014/main" id="{E5C94FAE-152E-49EE-9852-9A71BF2A1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6" y="1530350"/>
                        <a:ext cx="15443200" cy="3659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=""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76" y="5273677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CC"/>
                </a:solidFill>
              </a:rPr>
              <a:t>+4</a:t>
            </a:r>
            <a:endParaRPr lang="ru-RU" altLang="ru-RU" sz="36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8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2178590" y="1329103"/>
            <a:ext cx="20800680" cy="1036908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=""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1" y="5705476"/>
            <a:ext cx="113416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dirty="0"/>
              <a:t>+    CO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  +      H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O  +       MnSO</a:t>
            </a:r>
            <a:r>
              <a:rPr lang="en-US" altLang="ru-RU" sz="4800" baseline="-25000" dirty="0"/>
              <a:t>4 </a:t>
            </a:r>
            <a:r>
              <a:rPr lang="en-US" altLang="ru-RU" sz="4800" dirty="0"/>
              <a:t> +     K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SO</a:t>
            </a:r>
            <a:r>
              <a:rPr lang="en-US" altLang="ru-RU" sz="4800" baseline="-25000" dirty="0"/>
              <a:t>4</a:t>
            </a:r>
            <a:endParaRPr lang="ru-RU" altLang="ru-RU" sz="48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=""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86950" y="7578726"/>
          <a:ext cx="5870576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0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30724" name="Object 6">
                        <a:extLst>
                          <a:ext uri="{FF2B5EF4-FFF2-40B4-BE49-F238E27FC236}">
                            <a16:creationId xmlns="" xmlns:a16="http://schemas.microsoft.com/office/drawing/2014/main" id="{7F1D4E50-08B4-4141-9335-188DD2CA35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950" y="7578726"/>
                        <a:ext cx="5870576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1" y="7578726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677" y="9448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9455150" y="7578726"/>
            <a:ext cx="0" cy="1295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9455150" y="9163050"/>
            <a:ext cx="0" cy="187007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49C869E-70CC-418F-83D9-4B94324A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1" y="39782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AEF8CB6-8AB9-4619-AF19-F82098A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27" y="38322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7184EA-B2CC-4F9A-B94B-365D730F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9851" y="55435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C996B8-028D-4217-8B1F-BF20F5F5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36893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522B170-46F2-48D7-8241-EBD501C0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8401" y="36893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12B91FC-9AC1-47F2-A367-D89443A2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8459" y="5509849"/>
            <a:ext cx="13705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 </a:t>
            </a:r>
            <a:r>
              <a:rPr lang="ru-RU" altLang="ru-RU" sz="6000" dirty="0">
                <a:solidFill>
                  <a:srgbClr val="C00000"/>
                </a:solidFill>
              </a:rPr>
              <a:t>10</a:t>
            </a:r>
            <a:r>
              <a:rPr lang="ru-RU" altLang="ru-RU" sz="6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6D6829D-2FD5-4728-9B5B-ABCA07C9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177" y="541655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0737" name="Rectangle 30">
            <a:extLst>
              <a:ext uri="{FF2B5EF4-FFF2-40B4-BE49-F238E27FC236}">
                <a16:creationId xmlns=""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53172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=""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1" y="3257551"/>
            <a:ext cx="100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600"/>
              <a:t>t</a:t>
            </a:r>
            <a:endParaRPr lang="ru-RU" altLang="ru-RU" sz="56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=""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576" y="1530351"/>
          <a:ext cx="154432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21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30739" name="Object 7">
                        <a:extLst>
                          <a:ext uri="{FF2B5EF4-FFF2-40B4-BE49-F238E27FC236}">
                            <a16:creationId xmlns="" xmlns:a16="http://schemas.microsoft.com/office/drawing/2014/main" id="{E5C94FAE-152E-49EE-9852-9A71BF2A1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6" y="1530351"/>
                        <a:ext cx="15443200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=""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76" y="5273677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CC"/>
                </a:solidFill>
              </a:rPr>
              <a:t>+4</a:t>
            </a:r>
            <a:endParaRPr lang="ru-RU" altLang="ru-RU" sz="36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3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005" y="3523368"/>
            <a:ext cx="21053502" cy="7738320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4800" b="0" dirty="0"/>
              <a:t>H</a:t>
            </a:r>
            <a:r>
              <a:rPr lang="ru-RU" sz="4800" b="0" baseline="-25000" dirty="0"/>
              <a:t>2</a:t>
            </a:r>
            <a:r>
              <a:rPr lang="en-US" sz="4800" b="0" dirty="0"/>
              <a:t>C</a:t>
            </a:r>
            <a:r>
              <a:rPr lang="ru-RU" sz="4800" b="0" dirty="0"/>
              <a:t>=</a:t>
            </a:r>
            <a:r>
              <a:rPr lang="en-US" sz="4800" b="0" dirty="0"/>
              <a:t>CH</a:t>
            </a:r>
            <a:r>
              <a:rPr lang="ru-RU" sz="4800" b="0" dirty="0"/>
              <a:t>–</a:t>
            </a:r>
            <a:r>
              <a:rPr lang="en-US" sz="4800" b="0" dirty="0"/>
              <a:t>CH</a:t>
            </a:r>
            <a:r>
              <a:rPr lang="ru-RU" sz="4800" b="0" baseline="-25000" dirty="0"/>
              <a:t>3</a:t>
            </a:r>
            <a:endParaRPr lang="ru-RU" sz="4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834B781-4306-40D1-8F20-3ACDAD3B0CBC}"/>
              </a:ext>
            </a:extLst>
          </p:cNvPr>
          <p:cNvSpPr/>
          <p:nvPr/>
        </p:nvSpPr>
        <p:spPr>
          <a:xfrm>
            <a:off x="959005" y="5107260"/>
            <a:ext cx="8274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</a:t>
            </a:r>
            <a:r>
              <a:rPr lang="ru-RU" sz="4800" baseline="-25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–С</a:t>
            </a: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</a:t>
            </a: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B3ABFA0-4B17-49EC-B3BA-22B334AFCE6E}"/>
              </a:ext>
            </a:extLst>
          </p:cNvPr>
          <p:cNvSpPr/>
          <p:nvPr/>
        </p:nvSpPr>
        <p:spPr>
          <a:xfrm>
            <a:off x="959005" y="6497912"/>
            <a:ext cx="8038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4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=CH-CH</a:t>
            </a:r>
            <a:r>
              <a:rPr lang="en-US" sz="4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-CH=CH</a:t>
            </a:r>
            <a:r>
              <a:rPr lang="en-US" sz="4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E3AFC7C2-E054-4EF5-9C9C-3EB8B316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A793F47D-EB30-4AA5-B6E5-0BC7C6151F2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998713" y="3964625"/>
          <a:ext cx="8118088" cy="228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22" r:id="rId4" imgW="3052572" imgH="699516" progId="ChemDraw.Document.6.0">
                  <p:embed/>
                </p:oleObj>
              </mc:Choice>
              <mc:Fallback>
                <p:oleObj r:id="rId4" imgW="3052572" imgH="699516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A793F47D-EB30-4AA5-B6E5-0BC7C6151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8713" y="3964625"/>
                        <a:ext cx="8118088" cy="22852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25C9DF3-A1ED-4FD8-A493-62E207F9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0164B8FD-7320-482E-BDD8-DF7253CF6EB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08747" y="6858000"/>
          <a:ext cx="3277653" cy="228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23" r:id="rId6" imgW="869531" imgH="795265" progId="ChemDraw.Document.6.0">
                  <p:embed/>
                </p:oleObj>
              </mc:Choice>
              <mc:Fallback>
                <p:oleObj r:id="rId6" imgW="869531" imgH="795265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0164B8FD-7320-482E-BDD8-DF7253CF6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747" y="6858000"/>
                        <a:ext cx="3277653" cy="22863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E5D7B61-9382-4672-9028-700B9251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017C2E8E-6CA0-42F7-B5E1-D9EF46C9554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500594" y="6688506"/>
          <a:ext cx="3382105" cy="245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24" r:id="rId8" imgW="977409" imgH="700784" progId="ChemDraw.Document.6.0">
                  <p:embed/>
                </p:oleObj>
              </mc:Choice>
              <mc:Fallback>
                <p:oleObj r:id="rId8" imgW="977409" imgH="700784" progId="ChemDraw.Document.6.0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="" xmlns:a16="http://schemas.microsoft.com/office/drawing/2014/main" id="{017C2E8E-6CA0-42F7-B5E1-D9EF46C95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0594" y="6688506"/>
                        <a:ext cx="3382105" cy="2455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CD2F928-7F88-4A33-81D4-588C4DC37866}"/>
              </a:ext>
            </a:extLst>
          </p:cNvPr>
          <p:cNvSpPr/>
          <p:nvPr/>
        </p:nvSpPr>
        <p:spPr>
          <a:xfrm>
            <a:off x="12108747" y="9582913"/>
            <a:ext cx="9240505" cy="9420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</a:t>
            </a:r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                                      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</a:t>
            </a:r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5400" baseline="-25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://republika.mk/wp-content/uploads/2015/04/%D0%B7%D0%B0%D0%B4%D0%B0%D1%87%D0%B0.png">
            <a:extLst>
              <a:ext uri="{FF2B5EF4-FFF2-40B4-BE49-F238E27FC236}">
                <a16:creationId xmlns="" xmlns:a16="http://schemas.microsoft.com/office/drawing/2014/main" id="{F5FE8E7A-8A25-40EA-9AB5-345C030B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74" y="4490958"/>
            <a:ext cx="1828800" cy="273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11ABE31A-A6E5-4AB2-8EBA-1F191AD7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4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19" name="Загнутый угол 19">
            <a:extLst>
              <a:ext uri="{FF2B5EF4-FFF2-40B4-BE49-F238E27FC236}">
                <a16:creationId xmlns="" xmlns:a16="http://schemas.microsoft.com/office/drawing/2014/main" id="{F0A04BBF-5732-46D7-9437-634088AC1C2B}"/>
              </a:ext>
            </a:extLst>
          </p:cNvPr>
          <p:cNvSpPr/>
          <p:nvPr/>
        </p:nvSpPr>
        <p:spPr>
          <a:xfrm>
            <a:off x="1325563" y="967592"/>
            <a:ext cx="20686944" cy="1996120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органические соединения легко окисляются?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2782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2178590" y="1329103"/>
            <a:ext cx="19856220" cy="1036908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=""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800" y="5705476"/>
            <a:ext cx="1285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dirty="0"/>
              <a:t>+    CO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  +      H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O  +       MnSO</a:t>
            </a:r>
            <a:r>
              <a:rPr lang="en-US" altLang="ru-RU" sz="4800" baseline="-25000" dirty="0"/>
              <a:t>4 </a:t>
            </a:r>
            <a:r>
              <a:rPr lang="en-US" altLang="ru-RU" sz="4800" dirty="0"/>
              <a:t> +     K</a:t>
            </a:r>
            <a:r>
              <a:rPr lang="en-US" altLang="ru-RU" sz="4800" baseline="-25000" dirty="0"/>
              <a:t>2</a:t>
            </a:r>
            <a:r>
              <a:rPr lang="en-US" altLang="ru-RU" sz="4800" dirty="0"/>
              <a:t>SO</a:t>
            </a:r>
            <a:r>
              <a:rPr lang="en-US" altLang="ru-RU" sz="4800" baseline="-25000" dirty="0"/>
              <a:t>4</a:t>
            </a:r>
            <a:endParaRPr lang="ru-RU" altLang="ru-RU" sz="48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=""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86950" y="7578726"/>
          <a:ext cx="5870576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44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30724" name="Object 6">
                        <a:extLst>
                          <a:ext uri="{FF2B5EF4-FFF2-40B4-BE49-F238E27FC236}">
                            <a16:creationId xmlns="" xmlns:a16="http://schemas.microsoft.com/office/drawing/2014/main" id="{7F1D4E50-08B4-4141-9335-188DD2CA35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950" y="7578726"/>
                        <a:ext cx="5870576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1" y="7578726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677" y="944880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9455150" y="7578726"/>
            <a:ext cx="0" cy="12954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9455150" y="9163050"/>
            <a:ext cx="0" cy="187007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49C869E-70CC-418F-83D9-4B94324A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1" y="397827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AEF8CB6-8AB9-4619-AF19-F82098A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27" y="3832226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7184EA-B2CC-4F9A-B94B-365D730F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9851" y="55435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C996B8-028D-4217-8B1F-BF20F5F5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36893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522B170-46F2-48D7-8241-EBD501C0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8401" y="368935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D5094C6-9F30-4A1D-B0D8-2F4C612C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1927" y="556260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42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12B91FC-9AC1-47F2-A367-D89443A2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801" y="5562600"/>
            <a:ext cx="1018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6D6829D-2FD5-4728-9B5B-ABCA07C9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177" y="5416550"/>
            <a:ext cx="6014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4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0737" name="Rectangle 30">
            <a:extLst>
              <a:ext uri="{FF2B5EF4-FFF2-40B4-BE49-F238E27FC236}">
                <a16:creationId xmlns=""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53172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=""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1" y="3257551"/>
            <a:ext cx="100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5600"/>
              <a:t>t</a:t>
            </a:r>
            <a:endParaRPr lang="ru-RU" altLang="ru-RU" sz="56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=""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576" y="1530351"/>
          <a:ext cx="154432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45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30739" name="Object 7">
                        <a:extLst>
                          <a:ext uri="{FF2B5EF4-FFF2-40B4-BE49-F238E27FC236}">
                            <a16:creationId xmlns="" xmlns:a16="http://schemas.microsoft.com/office/drawing/2014/main" id="{E5C94FAE-152E-49EE-9852-9A71BF2A13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6" y="1530351"/>
                        <a:ext cx="15443200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=""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76" y="5273677"/>
            <a:ext cx="86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CC"/>
                </a:solidFill>
              </a:rPr>
              <a:t>+4</a:t>
            </a:r>
            <a:endParaRPr lang="ru-RU" altLang="ru-RU" sz="36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88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834887"/>
            <a:ext cx="19003617" cy="2297307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ароматических углеводородов</a:t>
            </a:r>
          </a:p>
        </p:txBody>
      </p:sp>
      <p:graphicFrame>
        <p:nvGraphicFramePr>
          <p:cNvPr id="27651" name="Object 7">
            <a:extLst>
              <a:ext uri="{FF2B5EF4-FFF2-40B4-BE49-F238E27FC236}">
                <a16:creationId xmlns="" xmlns:a16="http://schemas.microsoft.com/office/drawing/2014/main" id="{B31D2A21-A023-4D61-BAE5-8225EB21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0027" y="4267201"/>
          <a:ext cx="13681074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2" name="CS ChemDraw Drawing" r:id="rId3" imgW="4602480" imgH="2132076" progId="ChemDraw.Document.6.0">
                  <p:embed/>
                </p:oleObj>
              </mc:Choice>
              <mc:Fallback>
                <p:oleObj name="CS ChemDraw Drawing" r:id="rId3" imgW="4602480" imgH="2132076" progId="ChemDraw.Document.6.0">
                  <p:embed/>
                  <p:pic>
                    <p:nvPicPr>
                      <p:cNvPr id="27651" name="Object 7">
                        <a:extLst>
                          <a:ext uri="{FF2B5EF4-FFF2-40B4-BE49-F238E27FC236}">
                            <a16:creationId xmlns="" xmlns:a16="http://schemas.microsoft.com/office/drawing/2014/main" id="{B31D2A21-A023-4D61-BAE5-8225EB214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7" y="4267201"/>
                        <a:ext cx="13681074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9CF6D47A-992E-43E8-80AF-3589168E5815}"/>
              </a:ext>
            </a:extLst>
          </p:cNvPr>
          <p:cNvSpPr/>
          <p:nvPr/>
        </p:nvSpPr>
        <p:spPr>
          <a:xfrm rot="1883946">
            <a:off x="6810376" y="8582027"/>
            <a:ext cx="1066800" cy="650874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48" y="1400175"/>
            <a:ext cx="18339352" cy="1657348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ароматических углеводородов</a:t>
            </a:r>
          </a:p>
        </p:txBody>
      </p:sp>
      <p:graphicFrame>
        <p:nvGraphicFramePr>
          <p:cNvPr id="27651" name="Object 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31D2A21-A023-4D61-BAE5-8225EB2142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21001" y="4327527"/>
          <a:ext cx="13681074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0" name="CS ChemDraw Drawing" r:id="rId3" imgW="4602480" imgH="2132076" progId="ChemDraw.Document.6.0">
                  <p:embed/>
                </p:oleObj>
              </mc:Choice>
              <mc:Fallback>
                <p:oleObj name="CS ChemDraw Drawing" r:id="rId3" imgW="4602480" imgH="2132076" progId="ChemDraw.Document.6.0">
                  <p:embed/>
                  <p:pic>
                    <p:nvPicPr>
                      <p:cNvPr id="27651" name="Object 7">
                        <a:hlinkClick r:id="" action="ppaction://noaction" highlightClick="1"/>
                        <a:extLst>
                          <a:ext uri="{FF2B5EF4-FFF2-40B4-BE49-F238E27FC236}">
                            <a16:creationId xmlns="" xmlns:a16="http://schemas.microsoft.com/office/drawing/2014/main" id="{B31D2A21-A023-4D61-BAE5-8225EB214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001" y="4327527"/>
                        <a:ext cx="13681074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9CF6D47A-992E-43E8-80AF-3589168E5815}"/>
              </a:ext>
            </a:extLst>
          </p:cNvPr>
          <p:cNvSpPr/>
          <p:nvPr/>
        </p:nvSpPr>
        <p:spPr>
          <a:xfrm rot="1883946">
            <a:off x="6810376" y="8582027"/>
            <a:ext cx="1066800" cy="650874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2EBBECCC-8592-4D2E-9CE3-6EDCA16A96E1}"/>
              </a:ext>
            </a:extLst>
          </p:cNvPr>
          <p:cNvSpPr/>
          <p:nvPr/>
        </p:nvSpPr>
        <p:spPr>
          <a:xfrm>
            <a:off x="6864350" y="9074151"/>
            <a:ext cx="1295400" cy="1584326"/>
          </a:xfrm>
          <a:prstGeom prst="roundRect">
            <a:avLst/>
          </a:prstGeom>
          <a:noFill/>
          <a:ln w="190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17" name="Object 8">
            <a:extLst>
              <a:ext uri="{FF2B5EF4-FFF2-40B4-BE49-F238E27FC236}">
                <a16:creationId xmlns="" xmlns:a16="http://schemas.microsoft.com/office/drawing/2014/main" id="{08F4A07F-1113-4D6F-A3CD-421865549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1550" y="8010526"/>
          <a:ext cx="11090276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1" name="CS ChemDraw Drawing" r:id="rId5" imgW="3512820" imgH="1336548" progId="ChemDraw.Document.6.0">
                  <p:embed/>
                </p:oleObj>
              </mc:Choice>
              <mc:Fallback>
                <p:oleObj name="CS ChemDraw Drawing" r:id="rId5" imgW="3512820" imgH="1336548" progId="ChemDraw.Document.6.0">
                  <p:embed/>
                  <p:pic>
                    <p:nvPicPr>
                      <p:cNvPr id="17" name="Object 8">
                        <a:extLst>
                          <a:ext uri="{FF2B5EF4-FFF2-40B4-BE49-F238E27FC236}">
                            <a16:creationId xmlns="" xmlns:a16="http://schemas.microsoft.com/office/drawing/2014/main" id="{08F4A07F-1113-4D6F-A3CD-421865549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550" y="8010526"/>
                        <a:ext cx="11090276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30">
            <a:extLst>
              <a:ext uri="{FF2B5EF4-FFF2-40B4-BE49-F238E27FC236}">
                <a16:creationId xmlns=""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900" y="12763500"/>
            <a:ext cx="16541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pic>
        <p:nvPicPr>
          <p:cNvPr id="3" name="Рисунок 2" descr="Направленный вправо указательный палец, тыльная сторона руки">
            <a:extLst>
              <a:ext uri="{FF2B5EF4-FFF2-40B4-BE49-F238E27FC236}">
                <a16:creationId xmlns="" xmlns:a16="http://schemas.microsoft.com/office/drawing/2014/main" id="{0A9FAB94-C1CB-44D5-A85A-19CE8CA70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8100" y="3447636"/>
            <a:ext cx="2107650" cy="21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>
            <a:extLst>
              <a:ext uri="{FF2B5EF4-FFF2-40B4-BE49-F238E27FC236}">
                <a16:creationId xmlns="" xmlns:a16="http://schemas.microsoft.com/office/drawing/2014/main" id="{65E0DCB5-83EF-41A7-AF4E-A93E87BF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437323"/>
            <a:ext cx="18824713" cy="198571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окисления </a:t>
            </a:r>
            <a:r>
              <a:rPr lang="ru-RU" altLang="ru-RU" sz="6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алканов</a:t>
            </a:r>
            <a:r>
              <a:rPr lang="ru-RU" alt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азотной кислотой</a:t>
            </a:r>
            <a:br>
              <a:rPr lang="ru-RU" alt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</a:t>
            </a:r>
            <a:r>
              <a:rPr lang="ru-RU" altLang="ru-RU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Коновалова</a:t>
            </a:r>
          </a:p>
        </p:txBody>
      </p:sp>
      <p:graphicFrame>
        <p:nvGraphicFramePr>
          <p:cNvPr id="15364" name="Object 6">
            <a:extLst>
              <a:ext uri="{FF2B5EF4-FFF2-40B4-BE49-F238E27FC236}">
                <a16:creationId xmlns="" xmlns:a16="http://schemas.microsoft.com/office/drawing/2014/main" id="{4991FFCB-B751-4AE7-A8B1-6C8997412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05815"/>
              </p:ext>
            </p:extLst>
          </p:nvPr>
        </p:nvGraphicFramePr>
        <p:xfrm>
          <a:off x="3145479" y="3275423"/>
          <a:ext cx="12430428" cy="159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4" name="CS ChemDraw Drawing" r:id="rId3" imgW="2793408" imgH="362108" progId="ChemDraw.Document.6.0">
                  <p:embed/>
                </p:oleObj>
              </mc:Choice>
              <mc:Fallback>
                <p:oleObj name="CS ChemDraw Drawing" r:id="rId3" imgW="2793408" imgH="362108" progId="ChemDraw.Document.6.0">
                  <p:embed/>
                  <p:pic>
                    <p:nvPicPr>
                      <p:cNvPr id="15364" name="Object 6">
                        <a:extLst>
                          <a:ext uri="{FF2B5EF4-FFF2-40B4-BE49-F238E27FC236}">
                            <a16:creationId xmlns="" xmlns:a16="http://schemas.microsoft.com/office/drawing/2014/main" id="{4991FFCB-B751-4AE7-A8B1-6C89974120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479" y="3275423"/>
                        <a:ext cx="12430428" cy="1599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Box 19">
            <a:extLst>
              <a:ext uri="{FF2B5EF4-FFF2-40B4-BE49-F238E27FC236}">
                <a16:creationId xmlns="" xmlns:a16="http://schemas.microsoft.com/office/drawing/2014/main" id="{9979513F-0140-402F-A611-D5A51200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452" y="4866910"/>
            <a:ext cx="2273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err="1"/>
              <a:t>разб</a:t>
            </a:r>
            <a:endParaRPr lang="ru-RU" altLang="ru-RU" sz="3600" dirty="0"/>
          </a:p>
        </p:txBody>
      </p:sp>
      <p:sp>
        <p:nvSpPr>
          <p:cNvPr id="15371" name="Rectangle 30">
            <a:extLst>
              <a:ext uri="{FF2B5EF4-FFF2-40B4-BE49-F238E27FC236}">
                <a16:creationId xmlns="" xmlns:a16="http://schemas.microsoft.com/office/drawing/2014/main" id="{1A531D6C-B00F-4655-A17B-5F5500FC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61745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1168899-9C90-4452-A097-4D79A6A9884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" name="Rectangle 91">
            <a:extLst>
              <a:ext uri="{FF2B5EF4-FFF2-40B4-BE49-F238E27FC236}">
                <a16:creationId xmlns="" xmlns:a16="http://schemas.microsoft.com/office/drawing/2014/main" id="{3C82F1FC-69C5-4430-B930-99614022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128" y="1064081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47" name="Picture 7" descr="https://himija-online.ru/wp-content/uploads/2019/01/2-%D0%BC%D0%B5%D1%82%D0%B8%D0%BB-2-%D0%BD%D0%B8%D1%82%D1%80%D0%BE%D0%B1%D1%83%D1%82%D0%B0%D0%BD.jpg">
            <a:hlinkClick r:id="rId5"/>
            <a:extLst>
              <a:ext uri="{FF2B5EF4-FFF2-40B4-BE49-F238E27FC236}">
                <a16:creationId xmlns="" xmlns:a16="http://schemas.microsoft.com/office/drawing/2014/main" id="{06E3D567-511B-4EE9-A8BD-116503FF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21" y="5918204"/>
            <a:ext cx="18363297" cy="334506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FF3399"/>
            </a:solidFill>
          </a:ln>
          <a:extLst/>
        </p:spPr>
      </p:pic>
      <p:pic>
        <p:nvPicPr>
          <p:cNvPr id="215050" name="Picture 10" descr="https://lh3.googleusercontent.com/yw0p8V8H3H5pJo23RDRmsPGGLC-7boUJb2x7cGVRRxhN01kQ6_sek5YxHmBSg8hbbH6h=s85">
            <a:extLst>
              <a:ext uri="{FF2B5EF4-FFF2-40B4-BE49-F238E27FC236}">
                <a16:creationId xmlns="" xmlns:a16="http://schemas.microsoft.com/office/drawing/2014/main" id="{06D089B9-0331-40F2-8E29-E5FC827D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87" y="493332"/>
            <a:ext cx="2945540" cy="36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771D2AA-4154-4722-844E-F8CF76C91887}"/>
              </a:ext>
            </a:extLst>
          </p:cNvPr>
          <p:cNvSpPr/>
          <p:nvPr/>
        </p:nvSpPr>
        <p:spPr>
          <a:xfrm>
            <a:off x="1113183" y="9668233"/>
            <a:ext cx="21806452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   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29 октября 1893 г. Коноваловым  защищена докторская диссертация 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«Нитрующее действие азотной кислоты на углеводороды предельного характера»</a:t>
            </a:r>
          </a:p>
          <a:p>
            <a:endParaRPr lang="ru-RU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</a:rPr>
              <a:t>             10—25%-ной азотная кислота в запаянных ампулах при температуре 140 °C.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D7CDADC-EE39-4FD7-AF34-6F1445F5A369}"/>
              </a:ext>
            </a:extLst>
          </p:cNvPr>
          <p:cNvSpPr/>
          <p:nvPr/>
        </p:nvSpPr>
        <p:spPr>
          <a:xfrm flipH="1">
            <a:off x="20156557" y="4338838"/>
            <a:ext cx="3498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М.И.Коновалов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1858 - 1906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96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>
            <a:extLst>
              <a:ext uri="{FF2B5EF4-FFF2-40B4-BE49-F238E27FC236}">
                <a16:creationId xmlns="" xmlns:a16="http://schemas.microsoft.com/office/drawing/2014/main" id="{65E0DCB5-83EF-41A7-AF4E-A93E87BF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5" y="663229"/>
            <a:ext cx="21610380" cy="175980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бензола с бромом и азотной кислотой</a:t>
            </a:r>
            <a:endParaRPr lang="ru-RU" alt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365" name="Object 7">
            <a:extLst>
              <a:ext uri="{FF2B5EF4-FFF2-40B4-BE49-F238E27FC236}">
                <a16:creationId xmlns="" xmlns:a16="http://schemas.microsoft.com/office/drawing/2014/main" id="{02EA32DF-B674-466D-9012-3CF0A4AF2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79202"/>
              </p:ext>
            </p:extLst>
          </p:nvPr>
        </p:nvGraphicFramePr>
        <p:xfrm>
          <a:off x="1404010" y="7947566"/>
          <a:ext cx="11037372" cy="2859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3" name="CS ChemDraw Drawing" r:id="rId3" imgW="3250692" imgH="795528" progId="ChemDraw.Document.6.0">
                  <p:embed/>
                </p:oleObj>
              </mc:Choice>
              <mc:Fallback>
                <p:oleObj name="CS ChemDraw Drawing" r:id="rId3" imgW="3250692" imgH="795528" progId="ChemDraw.Document.6.0">
                  <p:embed/>
                  <p:pic>
                    <p:nvPicPr>
                      <p:cNvPr id="15365" name="Object 7">
                        <a:extLst>
                          <a:ext uri="{FF2B5EF4-FFF2-40B4-BE49-F238E27FC236}">
                            <a16:creationId xmlns="" xmlns:a16="http://schemas.microsoft.com/office/drawing/2014/main" id="{02EA32DF-B674-466D-9012-3CF0A4AF2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10" y="7947566"/>
                        <a:ext cx="11037372" cy="28591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Box 17">
            <a:extLst>
              <a:ext uri="{FF2B5EF4-FFF2-40B4-BE49-F238E27FC236}">
                <a16:creationId xmlns="" xmlns:a16="http://schemas.microsoft.com/office/drawing/2014/main" id="{5CBEDF50-6EB0-4851-BBBA-5992C8DEB8A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72000" y="10002571"/>
            <a:ext cx="1893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err="1"/>
              <a:t>конц</a:t>
            </a:r>
            <a:endParaRPr lang="ru-RU" altLang="ru-RU" sz="3600" dirty="0"/>
          </a:p>
        </p:txBody>
      </p:sp>
      <p:sp>
        <p:nvSpPr>
          <p:cNvPr id="15369" name="TextBox 18">
            <a:extLst>
              <a:ext uri="{FF2B5EF4-FFF2-40B4-BE49-F238E27FC236}">
                <a16:creationId xmlns="" xmlns:a16="http://schemas.microsoft.com/office/drawing/2014/main" id="{E14694BF-A4B1-436A-B37C-206ECE4FC41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005945" y="9053965"/>
            <a:ext cx="1433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   </a:t>
            </a:r>
            <a:r>
              <a:rPr lang="ru-RU" altLang="ru-RU" sz="3600" dirty="0" err="1"/>
              <a:t>конц</a:t>
            </a:r>
            <a:endParaRPr lang="ru-RU" altLang="ru-RU" sz="3600" dirty="0"/>
          </a:p>
        </p:txBody>
      </p:sp>
      <p:sp>
        <p:nvSpPr>
          <p:cNvPr id="15371" name="Rectangle 30">
            <a:extLst>
              <a:ext uri="{FF2B5EF4-FFF2-40B4-BE49-F238E27FC236}">
                <a16:creationId xmlns="" xmlns:a16="http://schemas.microsoft.com/office/drawing/2014/main" id="{1A531D6C-B00F-4655-A17B-5F5500FC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61745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1168899-9C90-4452-A097-4D79A6A9884C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" name="Rectangle 91">
            <a:extLst>
              <a:ext uri="{FF2B5EF4-FFF2-40B4-BE49-F238E27FC236}">
                <a16:creationId xmlns="" xmlns:a16="http://schemas.microsoft.com/office/drawing/2014/main" id="{3C82F1FC-69C5-4430-B930-99614022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128" y="1064081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0">
            <a:extLst>
              <a:ext uri="{FF2B5EF4-FFF2-40B4-BE49-F238E27FC236}">
                <a16:creationId xmlns="" xmlns:a16="http://schemas.microsoft.com/office/drawing/2014/main" id="{81B7F85D-0972-4494-95D7-CE220CD4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Механизм нитрования бензола: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35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50">
            <a:extLst>
              <a:ext uri="{FF2B5EF4-FFF2-40B4-BE49-F238E27FC236}">
                <a16:creationId xmlns="" xmlns:a16="http://schemas.microsoft.com/office/drawing/2014/main" id="{8A1657D1-CD5E-49E3-9985-03D99D37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236" y="430556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E2503231-E9F7-46F3-BA79-86CBB3112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35131"/>
              </p:ext>
            </p:extLst>
          </p:nvPr>
        </p:nvGraphicFramePr>
        <p:xfrm>
          <a:off x="898356" y="3529436"/>
          <a:ext cx="11037375" cy="332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4" r:id="rId5" imgW="2570988" imgH="792480" progId="ChemDraw.Document.6.0">
                  <p:embed/>
                </p:oleObj>
              </mc:Choice>
              <mc:Fallback>
                <p:oleObj r:id="rId5" imgW="2570988" imgH="792480" progId="ChemDraw.Document.6.0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356" y="3529436"/>
                        <a:ext cx="11037375" cy="3328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241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45</a:t>
            </a:fld>
            <a:endParaRPr lang="en-US" altLang="ru-RU" dirty="0"/>
          </a:p>
        </p:txBody>
      </p:sp>
      <p:sp>
        <p:nvSpPr>
          <p:cNvPr id="3" name="Rectangle 439">
            <a:extLst>
              <a:ext uri="{FF2B5EF4-FFF2-40B4-BE49-F238E27FC236}">
                <a16:creationId xmlns="" xmlns:a16="http://schemas.microsoft.com/office/drawing/2014/main" id="{0C5C51FF-8097-433D-92EF-04EE893EC7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500156" y="9601532"/>
            <a:ext cx="336923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E3B4E00-C3C8-439F-8FA4-B6F6E70E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17832"/>
            <a:ext cx="21098021" cy="21774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конденсированных ароматических углеводородов. </a:t>
            </a:r>
            <a:r>
              <a:rPr 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Нафталин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F00C2C90-3850-4332-8A0A-C70305A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AB9AA506-9A34-4286-82CA-CD0364D311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97369" y="3314397"/>
          <a:ext cx="11364351" cy="395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74" r:id="rId4" imgW="3430524" imgH="1210056" progId="ChemDraw.Document.6.0">
                  <p:embed/>
                </p:oleObj>
              </mc:Choice>
              <mc:Fallback>
                <p:oleObj r:id="rId4" imgW="3430524" imgH="1210056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AB9AA506-9A34-4286-82CA-CD0364D311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369" y="3314397"/>
                        <a:ext cx="11364351" cy="3954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1A3C9CAA-63BF-4BD9-922B-9ED6724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0F0440A1-7E1C-4C4B-820C-81E7C9B43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00680"/>
              </p:ext>
            </p:extLst>
          </p:nvPr>
        </p:nvGraphicFramePr>
        <p:xfrm>
          <a:off x="5941789" y="8283264"/>
          <a:ext cx="16003811" cy="406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75" r:id="rId6" imgW="5786628" imgH="1502664" progId="ChemDraw.Document.6.0">
                  <p:embed/>
                </p:oleObj>
              </mc:Choice>
              <mc:Fallback>
                <p:oleObj r:id="rId6" imgW="5786628" imgH="1502664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0F0440A1-7E1C-4C4B-820C-81E7C9B43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789" y="8283264"/>
                        <a:ext cx="16003811" cy="406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33" name="Picture 9" descr="https://lh3.googleusercontent.com/64a9pkEAoNhCXfZ9P6avLZ80z9_H0YGOKh6_oCebHXyZvpAJMPlBnEGeU26y7LQvKjZ_oA=s99">
            <a:extLst>
              <a:ext uri="{FF2B5EF4-FFF2-40B4-BE49-F238E27FC236}">
                <a16:creationId xmlns="" xmlns:a16="http://schemas.microsoft.com/office/drawing/2014/main" id="{DAE531CD-C311-4F92-9103-B75AED00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437" y="632950"/>
            <a:ext cx="4054944" cy="3481518"/>
          </a:xfrm>
          <a:prstGeom prst="rect">
            <a:avLst/>
          </a:prstGeom>
          <a:solidFill>
            <a:schemeClr val="accent3">
              <a:lumMod val="95000"/>
            </a:schemeClr>
          </a:solidFill>
          <a:extLst/>
        </p:spPr>
      </p:pic>
      <p:pic>
        <p:nvPicPr>
          <p:cNvPr id="205837" name="Picture 13" descr="https://lh3.googleusercontent.com/loLls8JkKTRPGO0P11o7EOjXl6yUIO1ycb_K01MU0yt48Kjj3MERH9gY7wDhSiZTxDu5mw=s85">
            <a:extLst>
              <a:ext uri="{FF2B5EF4-FFF2-40B4-BE49-F238E27FC236}">
                <a16:creationId xmlns="" xmlns:a16="http://schemas.microsoft.com/office/drawing/2014/main" id="{6FAD5A6E-853F-4BFD-BFCF-F98D393F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8481052"/>
            <a:ext cx="4381163" cy="438116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09">
            <a:extLst>
              <a:ext uri="{FF2B5EF4-FFF2-40B4-BE49-F238E27FC236}">
                <a16:creationId xmlns="" xmlns:a16="http://schemas.microsoft.com/office/drawing/2014/main" id="{4D42AAF0-5EC4-46D6-8ED8-485DE2AA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6861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46</a:t>
            </a:fld>
            <a:endParaRPr lang="en-US" altLang="ru-RU" dirty="0"/>
          </a:p>
        </p:txBody>
      </p:sp>
      <p:sp>
        <p:nvSpPr>
          <p:cNvPr id="3" name="Rectangle 439">
            <a:extLst>
              <a:ext uri="{FF2B5EF4-FFF2-40B4-BE49-F238E27FC236}">
                <a16:creationId xmlns="" xmlns:a16="http://schemas.microsoft.com/office/drawing/2014/main" id="{0C5C51FF-8097-433D-92EF-04EE893EC7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500156" y="9601532"/>
            <a:ext cx="336923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E3B4E00-C3C8-439F-8FA4-B6F6E70E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17832"/>
            <a:ext cx="10600349" cy="21774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нафталина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F00C2C90-3850-4332-8A0A-C70305A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1A3C9CAA-63BF-4BD9-922B-9ED6724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09">
            <a:extLst>
              <a:ext uri="{FF2B5EF4-FFF2-40B4-BE49-F238E27FC236}">
                <a16:creationId xmlns="" xmlns:a16="http://schemas.microsoft.com/office/drawing/2014/main" id="{4D42AAF0-5EC4-46D6-8ED8-485DE2AA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F2B9AC88-3BB9-4ABF-BDE6-0137B1D47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22329"/>
              </p:ext>
            </p:extLst>
          </p:nvPr>
        </p:nvGraphicFramePr>
        <p:xfrm>
          <a:off x="1671715" y="4274939"/>
          <a:ext cx="20106775" cy="316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4" r:id="rId4" imgW="5830824" imgH="836676" progId="ChemDraw.Document.6.0">
                  <p:embed/>
                </p:oleObj>
              </mc:Choice>
              <mc:Fallback>
                <p:oleObj r:id="rId4" imgW="5830824" imgH="836676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F2B9AC88-3BB9-4ABF-BDE6-0137B1D473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715" y="4274939"/>
                        <a:ext cx="20106775" cy="3167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42638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47</a:t>
            </a:fld>
            <a:endParaRPr lang="en-US" altLang="ru-RU" dirty="0"/>
          </a:p>
        </p:txBody>
      </p:sp>
      <p:sp>
        <p:nvSpPr>
          <p:cNvPr id="3" name="Rectangle 439">
            <a:extLst>
              <a:ext uri="{FF2B5EF4-FFF2-40B4-BE49-F238E27FC236}">
                <a16:creationId xmlns="" xmlns:a16="http://schemas.microsoft.com/office/drawing/2014/main" id="{0C5C51FF-8097-433D-92EF-04EE893EC7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500156" y="9601532"/>
            <a:ext cx="336923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E3B4E00-C3C8-439F-8FA4-B6F6E70E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31"/>
            <a:ext cx="21098021" cy="21774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конденсированных ароматических углеводородов. </a:t>
            </a:r>
            <a:r>
              <a:rPr 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Антрацен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F00C2C90-3850-4332-8A0A-C70305A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1A3C9CAA-63BF-4BD9-922B-9ED6724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B3FB2259-7E1B-4AD2-9F9A-9EF4EFCA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B24D948-FA7A-41A3-AAD3-AE567EDDE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79332"/>
              </p:ext>
            </p:extLst>
          </p:nvPr>
        </p:nvGraphicFramePr>
        <p:xfrm>
          <a:off x="1839093" y="4653766"/>
          <a:ext cx="16288887" cy="546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0" r:id="rId4" imgW="4596384" imgH="1418844" progId="ChemDraw.Document.6.0">
                  <p:embed/>
                </p:oleObj>
              </mc:Choice>
              <mc:Fallback>
                <p:oleObj r:id="rId4" imgW="4596384" imgH="1418844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6B24D948-FA7A-41A3-AAD3-AE567EDDE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093" y="4653766"/>
                        <a:ext cx="16288887" cy="5460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77" name="Picture 5" descr="Pk-zvlQlCteRN5UJjLt2AC2-lq4AAWXnA_Le7fQ2O6IgmjzBGPba_ryPZnJ15ciBQ7WGMyc=s127">
            <a:extLst>
              <a:ext uri="{FF2B5EF4-FFF2-40B4-BE49-F238E27FC236}">
                <a16:creationId xmlns="" xmlns:a16="http://schemas.microsoft.com/office/drawing/2014/main" id="{C2B1266C-3173-4F2A-B0AE-94AFC0D1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056" y="1509124"/>
            <a:ext cx="6064430" cy="34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3856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10">
            <a:extLst>
              <a:ext uri="{FF2B5EF4-FFF2-40B4-BE49-F238E27FC236}">
                <a16:creationId xmlns="" xmlns:a16="http://schemas.microsoft.com/office/drawing/2014/main" id="{4DDD4E46-1E0F-42CF-8B1C-04E6306968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38809" y="2890240"/>
            <a:ext cx="9701796" cy="6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5600" i="1" dirty="0">
                <a:solidFill>
                  <a:srgbClr val="002060"/>
                </a:solidFill>
                <a:latin typeface="Corbel" panose="020B0503020204020204" pitchFamily="34" charset="0"/>
              </a:rPr>
              <a:t>Первичные спирты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C58D857-7D4D-4675-9B70-5A89D5BE4570}"/>
              </a:ext>
            </a:extLst>
          </p:cNvPr>
          <p:cNvSpPr/>
          <p:nvPr/>
        </p:nvSpPr>
        <p:spPr>
          <a:xfrm>
            <a:off x="3041374" y="3800103"/>
            <a:ext cx="17962117" cy="8242671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1749" name="Object 13">
            <a:extLst>
              <a:ext uri="{FF2B5EF4-FFF2-40B4-BE49-F238E27FC236}">
                <a16:creationId xmlns="" xmlns:a16="http://schemas.microsoft.com/office/drawing/2014/main" id="{08BC2288-B9D8-4E02-8704-5A7B6D3D3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49418"/>
              </p:ext>
            </p:extLst>
          </p:nvPr>
        </p:nvGraphicFramePr>
        <p:xfrm>
          <a:off x="5393325" y="3800103"/>
          <a:ext cx="84264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6" name="CS ChemDraw Drawing" r:id="rId4" imgW="2526792" imgH="647700" progId="ChemDraw.Document.6.0">
                  <p:embed/>
                </p:oleObj>
              </mc:Choice>
              <mc:Fallback>
                <p:oleObj name="CS ChemDraw Drawing" r:id="rId4" imgW="2526792" imgH="647700" progId="ChemDraw.Document.6.0">
                  <p:embed/>
                  <p:pic>
                    <p:nvPicPr>
                      <p:cNvPr id="31749" name="Object 13">
                        <a:extLst>
                          <a:ext uri="{FF2B5EF4-FFF2-40B4-BE49-F238E27FC236}">
                            <a16:creationId xmlns="" xmlns:a16="http://schemas.microsoft.com/office/drawing/2014/main" id="{08BC2288-B9D8-4E02-8704-5A7B6D3D3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325" y="3800103"/>
                        <a:ext cx="842645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4">
            <a:extLst>
              <a:ext uri="{FF2B5EF4-FFF2-40B4-BE49-F238E27FC236}">
                <a16:creationId xmlns="" xmlns:a16="http://schemas.microsoft.com/office/drawing/2014/main" id="{30FB3DD0-D21B-4B6D-9FCF-F5F6D3859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227127"/>
              </p:ext>
            </p:extLst>
          </p:nvPr>
        </p:nvGraphicFramePr>
        <p:xfrm>
          <a:off x="5322957" y="6245451"/>
          <a:ext cx="10404476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7" name="CS ChemDraw Drawing" r:id="rId6" imgW="3134868" imgH="627888" progId="ChemDraw.Document.6.0">
                  <p:embed/>
                </p:oleObj>
              </mc:Choice>
              <mc:Fallback>
                <p:oleObj name="CS ChemDraw Drawing" r:id="rId6" imgW="3134868" imgH="627888" progId="ChemDraw.Document.6.0">
                  <p:embed/>
                  <p:pic>
                    <p:nvPicPr>
                      <p:cNvPr id="31750" name="Object 14">
                        <a:extLst>
                          <a:ext uri="{FF2B5EF4-FFF2-40B4-BE49-F238E27FC236}">
                            <a16:creationId xmlns="" xmlns:a16="http://schemas.microsoft.com/office/drawing/2014/main" id="{30FB3DD0-D21B-4B6D-9FCF-F5F6D3859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957" y="6245451"/>
                        <a:ext cx="10404476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5">
            <a:extLst>
              <a:ext uri="{FF2B5EF4-FFF2-40B4-BE49-F238E27FC236}">
                <a16:creationId xmlns="" xmlns:a16="http://schemas.microsoft.com/office/drawing/2014/main" id="{D907E707-E68D-44BA-AB83-2C544B02F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6312"/>
              </p:ext>
            </p:extLst>
          </p:nvPr>
        </p:nvGraphicFramePr>
        <p:xfrm>
          <a:off x="5989707" y="8994085"/>
          <a:ext cx="9070976" cy="206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8" name="CS ChemDraw Drawing" r:id="rId8" imgW="3049014" imgH="695309" progId="ChemDraw.Document.6.0">
                  <p:embed/>
                </p:oleObj>
              </mc:Choice>
              <mc:Fallback>
                <p:oleObj name="CS ChemDraw Drawing" r:id="rId8" imgW="3049014" imgH="695309" progId="ChemDraw.Document.6.0">
                  <p:embed/>
                  <p:pic>
                    <p:nvPicPr>
                      <p:cNvPr id="31751" name="Object 15">
                        <a:extLst>
                          <a:ext uri="{FF2B5EF4-FFF2-40B4-BE49-F238E27FC236}">
                            <a16:creationId xmlns="" xmlns:a16="http://schemas.microsoft.com/office/drawing/2014/main" id="{D907E707-E68D-44BA-AB83-2C544B02F6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707" y="8994085"/>
                        <a:ext cx="9070976" cy="2060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нутый угол 19">
            <a:extLst>
              <a:ext uri="{FF2B5EF4-FFF2-40B4-BE49-F238E27FC236}">
                <a16:creationId xmlns="" xmlns:a16="http://schemas.microsoft.com/office/drawing/2014/main" id="{BBFF4F4F-1B4F-4068-923A-8FAC26F4DB35}"/>
              </a:ext>
            </a:extLst>
          </p:cNvPr>
          <p:cNvSpPr/>
          <p:nvPr/>
        </p:nvSpPr>
        <p:spPr>
          <a:xfrm>
            <a:off x="923561" y="590550"/>
            <a:ext cx="19203267" cy="2221440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спиртов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67C8623-ED31-43CB-B7F0-59F38276D548}"/>
              </a:ext>
            </a:extLst>
          </p:cNvPr>
          <p:cNvSpPr/>
          <p:nvPr/>
        </p:nvSpPr>
        <p:spPr>
          <a:xfrm>
            <a:off x="1868557" y="3629222"/>
            <a:ext cx="17234451" cy="419431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1753" name="Object 16">
            <a:extLst>
              <a:ext uri="{FF2B5EF4-FFF2-40B4-BE49-F238E27FC236}">
                <a16:creationId xmlns="" xmlns:a16="http://schemas.microsoft.com/office/drawing/2014/main" id="{8EE3DE03-48D2-46F2-906C-D78CF5B63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81665"/>
              </p:ext>
            </p:extLst>
          </p:nvPr>
        </p:nvGraphicFramePr>
        <p:xfrm>
          <a:off x="4686300" y="5094192"/>
          <a:ext cx="104013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28" name="CS ChemDraw Drawing" r:id="rId4" imgW="3051048" imgH="598932" progId="ChemDraw.Document.6.0">
                  <p:embed/>
                </p:oleObj>
              </mc:Choice>
              <mc:Fallback>
                <p:oleObj name="CS ChemDraw Drawing" r:id="rId4" imgW="3051048" imgH="598932" progId="ChemDraw.Document.6.0">
                  <p:embed/>
                  <p:pic>
                    <p:nvPicPr>
                      <p:cNvPr id="31753" name="Object 16">
                        <a:extLst>
                          <a:ext uri="{FF2B5EF4-FFF2-40B4-BE49-F238E27FC236}">
                            <a16:creationId xmlns="" xmlns:a16="http://schemas.microsoft.com/office/drawing/2014/main" id="{8EE3DE03-48D2-46F2-906C-D78CF5B63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5094192"/>
                        <a:ext cx="104013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Прямоугольник 23">
            <a:extLst>
              <a:ext uri="{FF2B5EF4-FFF2-40B4-BE49-F238E27FC236}">
                <a16:creationId xmlns="" xmlns:a16="http://schemas.microsoft.com/office/drawing/2014/main" id="{77E22A3B-4274-48D0-802B-F48A85A5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3" y="2946399"/>
            <a:ext cx="8843082" cy="6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5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Вторичные спирты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BCA0C7-C4E3-48C6-833E-84B9AD48D54A}"/>
              </a:ext>
            </a:extLst>
          </p:cNvPr>
          <p:cNvSpPr/>
          <p:nvPr/>
        </p:nvSpPr>
        <p:spPr>
          <a:xfrm>
            <a:off x="2107234" y="9195931"/>
            <a:ext cx="16995774" cy="228917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1756" name="Прямоугольник 25">
            <a:extLst>
              <a:ext uri="{FF2B5EF4-FFF2-40B4-BE49-F238E27FC236}">
                <a16:creationId xmlns="" xmlns:a16="http://schemas.microsoft.com/office/drawing/2014/main" id="{8BDA2922-8233-4DAA-BB2C-75884B36A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557" y="8388627"/>
            <a:ext cx="8223141" cy="6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5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Третичные спирты</a:t>
            </a:r>
          </a:p>
        </p:txBody>
      </p:sp>
      <p:graphicFrame>
        <p:nvGraphicFramePr>
          <p:cNvPr id="31757" name="Object 17">
            <a:extLst>
              <a:ext uri="{FF2B5EF4-FFF2-40B4-BE49-F238E27FC236}">
                <a16:creationId xmlns="" xmlns:a16="http://schemas.microsoft.com/office/drawing/2014/main" id="{B671339A-C1BC-43BE-B2A2-D67846721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41755"/>
              </p:ext>
            </p:extLst>
          </p:nvPr>
        </p:nvGraphicFramePr>
        <p:xfrm>
          <a:off x="7779855" y="9102727"/>
          <a:ext cx="6048376" cy="232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29" name="CS ChemDraw Drawing" r:id="rId6" imgW="2026590" imgH="780511" progId="ChemDraw.Document.6.0">
                  <p:embed/>
                </p:oleObj>
              </mc:Choice>
              <mc:Fallback>
                <p:oleObj name="CS ChemDraw Drawing" r:id="rId6" imgW="2026590" imgH="780511" progId="ChemDraw.Document.6.0">
                  <p:embed/>
                  <p:pic>
                    <p:nvPicPr>
                      <p:cNvPr id="31757" name="Object 17">
                        <a:extLst>
                          <a:ext uri="{FF2B5EF4-FFF2-40B4-BE49-F238E27FC236}">
                            <a16:creationId xmlns="" xmlns:a16="http://schemas.microsoft.com/office/drawing/2014/main" id="{B671339A-C1BC-43BE-B2A2-D67846721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855" y="9102727"/>
                        <a:ext cx="6048376" cy="2320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2D9CED3-E2ED-4CD7-BB59-0E44C23E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нутый угол 19">
            <a:extLst>
              <a:ext uri="{FF2B5EF4-FFF2-40B4-BE49-F238E27FC236}">
                <a16:creationId xmlns="" xmlns:a16="http://schemas.microsoft.com/office/drawing/2014/main" id="{F8406B70-8B3D-4AA3-82D8-F3E7EC3AA336}"/>
              </a:ext>
            </a:extLst>
          </p:cNvPr>
          <p:cNvSpPr/>
          <p:nvPr/>
        </p:nvSpPr>
        <p:spPr>
          <a:xfrm>
            <a:off x="942109" y="969818"/>
            <a:ext cx="18160899" cy="163483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спиртов</a:t>
            </a:r>
          </a:p>
        </p:txBody>
      </p:sp>
    </p:spTree>
    <p:extLst>
      <p:ext uri="{BB962C8B-B14F-4D97-AF65-F5344CB8AC3E}">
        <p14:creationId xmlns:p14="http://schemas.microsoft.com/office/powerpoint/2010/main" val="344356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="" xmlns:a16="http://schemas.microsoft.com/office/drawing/2014/main" id="{84AD7A84-38D9-4FBE-95F6-F5062AE5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7" y="2582805"/>
            <a:ext cx="10801350" cy="10649069"/>
          </a:xfrm>
          <a:prstGeom prst="rect">
            <a:avLst/>
          </a:prstGeom>
          <a:ln w="19050">
            <a:headEnd/>
            <a:tailEnd/>
          </a:ln>
          <a:effectLst>
            <a:outerShdw blurRad="177800" dist="114300" dir="195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Галогены C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en-US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, Br</a:t>
            </a:r>
            <a:r>
              <a:rPr lang="en-US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, I</a:t>
            </a:r>
            <a:r>
              <a:rPr lang="en-US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endParaRPr lang="ru-RU" altLang="ru-RU" sz="48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Хлорат-анион C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en-US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ru-RU" altLang="ru-RU" sz="48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en-US" altLang="ru-RU" sz="48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Перманганат анион 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MnO</a:t>
            </a:r>
            <a:r>
              <a:rPr lang="en-US" altLang="ru-RU" sz="4800" baseline="-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4800" baseline="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altLang="ru-RU" sz="4800" dirty="0">
                <a:cs typeface="Times New Roman" panose="02020603050405020304" pitchFamily="18" charset="0"/>
              </a:rPr>
              <a:t>KMnO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4</a:t>
            </a:r>
            <a:r>
              <a:rPr lang="en-US" altLang="ru-RU" sz="4800" dirty="0">
                <a:cs typeface="Times New Roman" panose="02020603050405020304" pitchFamily="18" charset="0"/>
              </a:rPr>
              <a:t> +H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SO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4</a:t>
            </a:r>
            <a:endParaRPr lang="ru-RU" altLang="ru-RU" sz="4800" baseline="-30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altLang="ru-RU" sz="4800" dirty="0">
                <a:solidFill>
                  <a:srgbClr val="000000"/>
                </a:solidFill>
                <a:cs typeface="Times New Roman" panose="02020603050405020304" pitchFamily="18" charset="0"/>
              </a:rPr>
              <a:t>KMnO</a:t>
            </a:r>
            <a:r>
              <a:rPr lang="en-US" altLang="ru-RU" sz="48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ru-RU" sz="4800" dirty="0">
                <a:solidFill>
                  <a:srgbClr val="000000"/>
                </a:solidFill>
                <a:cs typeface="Times New Roman" panose="02020603050405020304" pitchFamily="18" charset="0"/>
              </a:rPr>
              <a:t> +H</a:t>
            </a:r>
            <a:r>
              <a:rPr lang="en-US" altLang="ru-RU" sz="48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endParaRPr lang="ru-RU" altLang="ru-RU" sz="4800" baseline="-30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Дихромат-анион Cr</a:t>
            </a:r>
            <a:r>
              <a:rPr lang="ru-RU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ru-RU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7</a:t>
            </a:r>
            <a:r>
              <a:rPr lang="ru-RU" altLang="ru-RU" sz="48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2–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ru-RU" sz="4800" dirty="0">
                <a:cs typeface="Times New Roman" panose="02020603050405020304" pitchFamily="18" charset="0"/>
              </a:rPr>
              <a:t>K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Cr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O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7</a:t>
            </a:r>
            <a:r>
              <a:rPr lang="en-US" altLang="ru-RU" sz="4800" dirty="0">
                <a:cs typeface="Times New Roman" panose="02020603050405020304" pitchFamily="18" charset="0"/>
              </a:rPr>
              <a:t> + H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SO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4</a:t>
            </a:r>
            <a:endParaRPr lang="ru-RU" altLang="ru-RU" sz="4800" dirty="0"/>
          </a:p>
          <a:p>
            <a:pPr algn="ctr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Азотная кислота Н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en-US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3 </a:t>
            </a:r>
            <a:endParaRPr lang="ru-RU" altLang="ru-RU" sz="48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Серная(</a:t>
            </a:r>
            <a:r>
              <a:rPr lang="ru-RU" altLang="ru-RU" sz="4800" dirty="0" err="1">
                <a:solidFill>
                  <a:srgbClr val="002060"/>
                </a:solidFill>
                <a:latin typeface="Calibri" panose="020F0502020204030204" pitchFamily="34" charset="0"/>
              </a:rPr>
              <a:t>конц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) кислота 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en-US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ru-RU" altLang="ru-RU" sz="48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n-US" altLang="ru-RU" sz="48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dirty="0"/>
              <a:t>О</a:t>
            </a:r>
            <a:r>
              <a:rPr lang="ru-RU" baseline="-25000" dirty="0"/>
              <a:t>3  </a:t>
            </a:r>
            <a:r>
              <a:rPr lang="en-US" altLang="ru-RU" sz="4800" dirty="0">
                <a:cs typeface="Times New Roman" panose="02020603050405020304" pitchFamily="18" charset="0"/>
              </a:rPr>
              <a:t>O</a:t>
            </a:r>
            <a:r>
              <a:rPr lang="en-US" altLang="ru-RU" sz="48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4800" dirty="0">
                <a:cs typeface="Times New Roman" panose="02020603050405020304" pitchFamily="18" charset="0"/>
              </a:rPr>
              <a:t> </a:t>
            </a:r>
            <a:endParaRPr lang="ru-RU" altLang="ru-RU" sz="4800" dirty="0"/>
          </a:p>
          <a:p>
            <a:pPr algn="ctr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Оксид меди (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II</a:t>
            </a: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altLang="ru-RU" sz="4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CuO</a:t>
            </a:r>
            <a:endParaRPr lang="en-US" altLang="ru-RU" sz="4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Катионы серебра 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Ag</a:t>
            </a:r>
            <a:r>
              <a:rPr lang="en-US" altLang="ru-RU" sz="48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+ </a:t>
            </a:r>
            <a:r>
              <a:rPr lang="en-US" altLang="ru-RU" sz="4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4800" dirty="0">
                <a:solidFill>
                  <a:srgbClr val="002060"/>
                </a:solidFill>
              </a:rPr>
              <a:t>([Ag(NH</a:t>
            </a:r>
            <a:r>
              <a:rPr lang="en-US" altLang="ru-RU" sz="4800" baseline="-25000" dirty="0">
                <a:solidFill>
                  <a:srgbClr val="002060"/>
                </a:solidFill>
              </a:rPr>
              <a:t>3</a:t>
            </a:r>
            <a:r>
              <a:rPr lang="en-US" altLang="ru-RU" sz="4800" dirty="0">
                <a:solidFill>
                  <a:srgbClr val="002060"/>
                </a:solidFill>
              </a:rPr>
              <a:t>)</a:t>
            </a:r>
            <a:r>
              <a:rPr lang="en-US" altLang="ru-RU" sz="4800" baseline="-25000" dirty="0">
                <a:solidFill>
                  <a:srgbClr val="002060"/>
                </a:solidFill>
              </a:rPr>
              <a:t>2</a:t>
            </a:r>
            <a:r>
              <a:rPr lang="en-US" altLang="ru-RU" sz="4800" dirty="0">
                <a:solidFill>
                  <a:srgbClr val="002060"/>
                </a:solidFill>
              </a:rPr>
              <a:t>]OH 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0AB2A48-C46C-4D10-A28C-A0D0C032120E}"/>
              </a:ext>
            </a:extLst>
          </p:cNvPr>
          <p:cNvSpPr/>
          <p:nvPr/>
        </p:nvSpPr>
        <p:spPr>
          <a:xfrm>
            <a:off x="15360651" y="5848350"/>
            <a:ext cx="4895850" cy="345757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14341" name="Object 3">
            <a:extLst>
              <a:ext uri="{FF2B5EF4-FFF2-40B4-BE49-F238E27FC236}">
                <a16:creationId xmlns="" xmlns:a16="http://schemas.microsoft.com/office/drawing/2014/main" id="{63C61CC5-753F-4F19-ADD9-9BD68E220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48309"/>
              </p:ext>
            </p:extLst>
          </p:nvPr>
        </p:nvGraphicFramePr>
        <p:xfrm>
          <a:off x="16656051" y="6707188"/>
          <a:ext cx="23050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6" name="CS ChemDraw Drawing" r:id="rId4" imgW="868756" imgH="547727" progId="ChemDraw.Document.6.0">
                  <p:embed/>
                </p:oleObj>
              </mc:Choice>
              <mc:Fallback>
                <p:oleObj name="CS ChemDraw Drawing" r:id="rId4" imgW="868756" imgH="547727" progId="ChemDraw.Document.6.0">
                  <p:embed/>
                  <p:pic>
                    <p:nvPicPr>
                      <p:cNvPr id="14341" name="Object 3">
                        <a:extLst>
                          <a:ext uri="{FF2B5EF4-FFF2-40B4-BE49-F238E27FC236}">
                            <a16:creationId xmlns="" xmlns:a16="http://schemas.microsoft.com/office/drawing/2014/main" id="{63C61CC5-753F-4F19-ADD9-9BD68E220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6051" y="6707188"/>
                        <a:ext cx="2305050" cy="173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4">
            <a:extLst>
              <a:ext uri="{FF2B5EF4-FFF2-40B4-BE49-F238E27FC236}">
                <a16:creationId xmlns="" xmlns:a16="http://schemas.microsoft.com/office/drawing/2014/main" id="{F6E338E5-A4D6-44BD-AA62-A564818D2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74678"/>
              </p:ext>
            </p:extLst>
          </p:nvPr>
        </p:nvGraphicFramePr>
        <p:xfrm>
          <a:off x="14821676" y="1378942"/>
          <a:ext cx="907415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97" name="Формула" r:id="rId6" imgW="1396394" imgH="266584" progId="Equation.3">
                  <p:embed/>
                </p:oleObj>
              </mc:Choice>
              <mc:Fallback>
                <p:oleObj name="Формула" r:id="rId6" imgW="1396394" imgH="266584" progId="Equation.3">
                  <p:embed/>
                  <p:pic>
                    <p:nvPicPr>
                      <p:cNvPr id="14343" name="Object 4">
                        <a:extLst>
                          <a:ext uri="{FF2B5EF4-FFF2-40B4-BE49-F238E27FC236}">
                            <a16:creationId xmlns="" xmlns:a16="http://schemas.microsoft.com/office/drawing/2014/main" id="{F6E338E5-A4D6-44BD-AA62-A564818D2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1676" y="1378942"/>
                        <a:ext cx="907415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B5B0A87B-222E-43DA-96EE-21FD635F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5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10" name="Загнутый угол 19">
            <a:extLst>
              <a:ext uri="{FF2B5EF4-FFF2-40B4-BE49-F238E27FC236}">
                <a16:creationId xmlns="" xmlns:a16="http://schemas.microsoft.com/office/drawing/2014/main" id="{3054C8BE-43D7-4B28-94CA-6AFD6C82DFA3}"/>
              </a:ext>
            </a:extLst>
          </p:cNvPr>
          <p:cNvSpPr/>
          <p:nvPr/>
        </p:nvSpPr>
        <p:spPr>
          <a:xfrm>
            <a:off x="794949" y="706582"/>
            <a:ext cx="13648416" cy="1412381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Окислители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2">
            <a:extLst>
              <a:ext uri="{FF2B5EF4-FFF2-40B4-BE49-F238E27FC236}">
                <a16:creationId xmlns="" xmlns:a16="http://schemas.microsoft.com/office/drawing/2014/main" id="{DA1CDF22-4192-48FC-BF7F-9D769DCC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12188826"/>
            <a:ext cx="107981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2060"/>
                </a:solidFill>
              </a:rPr>
              <a:t>Признак реакции – изменение цвета</a:t>
            </a:r>
            <a:r>
              <a:rPr lang="en-US" altLang="ru-RU" sz="3600" b="1" i="1" dirty="0">
                <a:solidFill>
                  <a:srgbClr val="002060"/>
                </a:solidFill>
              </a:rPr>
              <a:t> </a:t>
            </a:r>
            <a:r>
              <a:rPr lang="ru-RU" altLang="ru-RU" sz="3600" b="1" i="1" dirty="0">
                <a:solidFill>
                  <a:srgbClr val="002060"/>
                </a:solidFill>
              </a:rPr>
              <a:t>осадка</a:t>
            </a:r>
            <a:endParaRPr lang="en-US" altLang="ru-RU" sz="3600" b="1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002060"/>
                </a:solidFill>
              </a:rPr>
              <a:t>с голубого на кирпично-красный</a:t>
            </a:r>
          </a:p>
        </p:txBody>
      </p:sp>
      <p:graphicFrame>
        <p:nvGraphicFramePr>
          <p:cNvPr id="33796" name="Object 14">
            <a:extLst>
              <a:ext uri="{FF2B5EF4-FFF2-40B4-BE49-F238E27FC236}">
                <a16:creationId xmlns="" xmlns:a16="http://schemas.microsoft.com/office/drawing/2014/main" id="{C9A3F879-CB9E-47F4-BDE2-F2F242587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0101" y="8648701"/>
          <a:ext cx="27241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2" name="Фотография Photo Editor" r:id="rId3" imgW="3600000" imgH="3952381" progId="">
                  <p:embed/>
                </p:oleObj>
              </mc:Choice>
              <mc:Fallback>
                <p:oleObj name="Фотография Photo Editor" r:id="rId3" imgW="3600000" imgH="3952381" progId="">
                  <p:embed/>
                  <p:pic>
                    <p:nvPicPr>
                      <p:cNvPr id="33796" name="Object 14">
                        <a:extLst>
                          <a:ext uri="{FF2B5EF4-FFF2-40B4-BE49-F238E27FC236}">
                            <a16:creationId xmlns="" xmlns:a16="http://schemas.microsoft.com/office/drawing/2014/main" id="{C9A3F879-CB9E-47F4-BDE2-F2F242587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1" y="8648701"/>
                        <a:ext cx="272415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6">
            <a:extLst>
              <a:ext uri="{FF2B5EF4-FFF2-40B4-BE49-F238E27FC236}">
                <a16:creationId xmlns="" xmlns:a16="http://schemas.microsoft.com/office/drawing/2014/main" id="{D55651AB-71FE-4236-BFB2-C5FFDF6AB2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1" y="8588377"/>
          <a:ext cx="2787650" cy="301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3" name="Фотография Photo Editor" r:id="rId5" imgW="4296375" imgH="3734321" progId="">
                  <p:embed/>
                </p:oleObj>
              </mc:Choice>
              <mc:Fallback>
                <p:oleObj name="Фотография Photo Editor" r:id="rId5" imgW="4296375" imgH="3734321" progId="">
                  <p:embed/>
                  <p:pic>
                    <p:nvPicPr>
                      <p:cNvPr id="33797" name="Object 16">
                        <a:extLst>
                          <a:ext uri="{FF2B5EF4-FFF2-40B4-BE49-F238E27FC236}">
                            <a16:creationId xmlns="" xmlns:a16="http://schemas.microsoft.com/office/drawing/2014/main" id="{D55651AB-71FE-4236-BFB2-C5FFDF6AB2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1" y="8588377"/>
                        <a:ext cx="2787650" cy="301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5">
            <a:extLst>
              <a:ext uri="{FF2B5EF4-FFF2-40B4-BE49-F238E27FC236}">
                <a16:creationId xmlns="" xmlns:a16="http://schemas.microsoft.com/office/drawing/2014/main" id="{480EA857-2018-4FC3-B4BB-32C1608FC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76327" y="8588376"/>
          <a:ext cx="281305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4" name="Фотография Photo Editor" r:id="rId7" imgW="3600000" imgH="3952381" progId="">
                  <p:embed/>
                </p:oleObj>
              </mc:Choice>
              <mc:Fallback>
                <p:oleObj name="Фотография Photo Editor" r:id="rId7" imgW="3600000" imgH="3952381" progId="">
                  <p:embed/>
                  <p:pic>
                    <p:nvPicPr>
                      <p:cNvPr id="33798" name="Object 15">
                        <a:extLst>
                          <a:ext uri="{FF2B5EF4-FFF2-40B4-BE49-F238E27FC236}">
                            <a16:creationId xmlns="" xmlns:a16="http://schemas.microsoft.com/office/drawing/2014/main" id="{480EA857-2018-4FC3-B4BB-32C1608FC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6327" y="8588376"/>
                        <a:ext cx="281305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E3FFBEB-438C-4DEE-B05C-0EC95224A746}"/>
              </a:ext>
            </a:extLst>
          </p:cNvPr>
          <p:cNvSpPr/>
          <p:nvPr/>
        </p:nvSpPr>
        <p:spPr>
          <a:xfrm>
            <a:off x="3549650" y="4121151"/>
            <a:ext cx="16995776" cy="360045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3800" name="Object 6">
            <a:extLst>
              <a:ext uri="{FF2B5EF4-FFF2-40B4-BE49-F238E27FC236}">
                <a16:creationId xmlns="" xmlns:a16="http://schemas.microsoft.com/office/drawing/2014/main" id="{2F3F352E-35C5-4FE5-8F57-5A9F7861D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3976" y="4552950"/>
          <a:ext cx="14401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5" name="CS ChemDraw Drawing" r:id="rId9" imgW="4655820" imgH="829056" progId="ChemDraw.Document.6.0">
                  <p:embed/>
                </p:oleObj>
              </mc:Choice>
              <mc:Fallback>
                <p:oleObj name="CS ChemDraw Drawing" r:id="rId9" imgW="4655820" imgH="829056" progId="ChemDraw.Document.6.0">
                  <p:embed/>
                  <p:pic>
                    <p:nvPicPr>
                      <p:cNvPr id="33800" name="Object 6">
                        <a:extLst>
                          <a:ext uri="{FF2B5EF4-FFF2-40B4-BE49-F238E27FC236}">
                            <a16:creationId xmlns="" xmlns:a16="http://schemas.microsoft.com/office/drawing/2014/main" id="{2F3F352E-35C5-4FE5-8F57-5A9F7861D6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6" y="4552950"/>
                        <a:ext cx="14401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9">
            <a:extLst>
              <a:ext uri="{FF2B5EF4-FFF2-40B4-BE49-F238E27FC236}">
                <a16:creationId xmlns="" xmlns:a16="http://schemas.microsoft.com/office/drawing/2014/main" id="{0D339A31-B1AF-4AA0-A1B7-137EF1AB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273" y="2705099"/>
            <a:ext cx="15081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dirty="0"/>
              <a:t>Получение </a:t>
            </a:r>
            <a:r>
              <a:rPr lang="ru-RU" altLang="ru-RU" sz="4000" dirty="0">
                <a:solidFill>
                  <a:srgbClr val="002060"/>
                </a:solidFill>
              </a:rPr>
              <a:t>гидроксида меди(</a:t>
            </a:r>
            <a:r>
              <a:rPr lang="en-US" altLang="ru-RU" sz="4000" dirty="0">
                <a:solidFill>
                  <a:srgbClr val="002060"/>
                </a:solidFill>
              </a:rPr>
              <a:t>II</a:t>
            </a:r>
            <a:r>
              <a:rPr lang="ru-RU" altLang="ru-RU" sz="4000" dirty="0">
                <a:solidFill>
                  <a:srgbClr val="002060"/>
                </a:solidFill>
              </a:rPr>
              <a:t>):  </a:t>
            </a:r>
            <a:r>
              <a:rPr lang="ru-RU" altLang="ru-RU" sz="4000" b="1" dirty="0"/>
              <a:t> </a:t>
            </a:r>
            <a:r>
              <a:rPr lang="en-US" altLang="ru-RU" sz="4000" dirty="0"/>
              <a:t>Cu</a:t>
            </a:r>
            <a:r>
              <a:rPr lang="en-US" altLang="ru-RU" sz="4000" baseline="30000" dirty="0"/>
              <a:t>2+</a:t>
            </a:r>
            <a:r>
              <a:rPr lang="en-US" altLang="ru-RU" sz="4000" dirty="0"/>
              <a:t> + 2OH</a:t>
            </a:r>
            <a:r>
              <a:rPr lang="en-US" altLang="ru-RU" sz="4000" baseline="30000" dirty="0"/>
              <a:t>-</a:t>
            </a:r>
            <a:r>
              <a:rPr lang="en-US" altLang="ru-RU" sz="4000" dirty="0"/>
              <a:t> = Cu(OH)</a:t>
            </a:r>
            <a:r>
              <a:rPr lang="en-US" altLang="ru-RU" sz="4000" baseline="-25000" dirty="0"/>
              <a:t>2</a:t>
            </a:r>
            <a:r>
              <a:rPr lang="en-US" altLang="ru-RU" sz="4000" dirty="0">
                <a:sym typeface="Symbol" panose="05050102010706020507" pitchFamily="18" charset="2"/>
              </a:rPr>
              <a:t> 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363CC29-2DE0-4B1C-96B8-24B0E0046BB2}"/>
              </a:ext>
            </a:extLst>
          </p:cNvPr>
          <p:cNvSpPr txBox="1">
            <a:spLocks/>
          </p:cNvSpPr>
          <p:nvPr/>
        </p:nvSpPr>
        <p:spPr>
          <a:xfrm>
            <a:off x="5133976" y="231777"/>
            <a:ext cx="13128624" cy="10096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7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803" name="Rectangle 30">
            <a:extLst>
              <a:ext uri="{FF2B5EF4-FFF2-40B4-BE49-F238E27FC236}">
                <a16:creationId xmlns="" xmlns:a16="http://schemas.microsoft.com/office/drawing/2014/main" id="{672EB4F6-D271-4018-86E6-14315E60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53172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D204D08-EDE3-41C3-B8DC-E5083FD9794D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3804" name="Прямоугольник 12">
            <a:extLst>
              <a:ext uri="{FF2B5EF4-FFF2-40B4-BE49-F238E27FC236}">
                <a16:creationId xmlns="" xmlns:a16="http://schemas.microsoft.com/office/drawing/2014/main" id="{CCD4A371-6ED7-4C64-B787-80C0A2DF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6776" y="5562601"/>
            <a:ext cx="463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ym typeface="Symbol" panose="05050102010706020507" pitchFamily="18" charset="2"/>
              </a:rPr>
              <a:t></a:t>
            </a:r>
            <a:endParaRPr lang="ru-RU" altLang="ru-RU" sz="3600"/>
          </a:p>
        </p:txBody>
      </p:sp>
      <p:sp>
        <p:nvSpPr>
          <p:cNvPr id="15" name="Загнутый угол 19">
            <a:extLst>
              <a:ext uri="{FF2B5EF4-FFF2-40B4-BE49-F238E27FC236}">
                <a16:creationId xmlns="" xmlns:a16="http://schemas.microsoft.com/office/drawing/2014/main" id="{96476C4E-CC06-4862-B093-07CA2D79655B}"/>
              </a:ext>
            </a:extLst>
          </p:cNvPr>
          <p:cNvSpPr/>
          <p:nvPr/>
        </p:nvSpPr>
        <p:spPr>
          <a:xfrm>
            <a:off x="1136073" y="590550"/>
            <a:ext cx="18990755" cy="152717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 альдегидов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08228AD-9D99-4765-B21F-6B5583224D86}"/>
              </a:ext>
            </a:extLst>
          </p:cNvPr>
          <p:cNvSpPr/>
          <p:nvPr/>
        </p:nvSpPr>
        <p:spPr>
          <a:xfrm>
            <a:off x="3100039" y="4984751"/>
            <a:ext cx="17734312" cy="3334059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4820" name="Object 10">
            <a:extLst>
              <a:ext uri="{FF2B5EF4-FFF2-40B4-BE49-F238E27FC236}">
                <a16:creationId xmlns="" xmlns:a16="http://schemas.microsoft.com/office/drawing/2014/main" id="{A9929F4B-12A1-4AB9-A972-6729DB96E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9301" y="5273677"/>
          <a:ext cx="150177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84" name="CS ChemDraw Drawing" r:id="rId4" imgW="5413248" imgH="861060" progId="ChemDraw.Document.6.0">
                  <p:embed/>
                </p:oleObj>
              </mc:Choice>
              <mc:Fallback>
                <p:oleObj name="CS ChemDraw Drawing" r:id="rId4" imgW="5413248" imgH="861060" progId="ChemDraw.Document.6.0">
                  <p:embed/>
                  <p:pic>
                    <p:nvPicPr>
                      <p:cNvPr id="34820" name="Object 10">
                        <a:extLst>
                          <a:ext uri="{FF2B5EF4-FFF2-40B4-BE49-F238E27FC236}">
                            <a16:creationId xmlns="" xmlns:a16="http://schemas.microsoft.com/office/drawing/2014/main" id="{A9929F4B-12A1-4AB9-A972-6729DB96E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1" y="5273677"/>
                        <a:ext cx="1501775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17">
            <a:extLst>
              <a:ext uri="{FF2B5EF4-FFF2-40B4-BE49-F238E27FC236}">
                <a16:creationId xmlns="" xmlns:a16="http://schemas.microsoft.com/office/drawing/2014/main" id="{89DE6C0D-448E-4443-8DED-E320066C0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93399"/>
              </p:ext>
            </p:extLst>
          </p:nvPr>
        </p:nvGraphicFramePr>
        <p:xfrm>
          <a:off x="9456738" y="8677935"/>
          <a:ext cx="4597192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85" name="Фотография Photo Editor" r:id="rId6" imgW="2886478" imgH="3428571" progId="">
                  <p:embed/>
                </p:oleObj>
              </mc:Choice>
              <mc:Fallback>
                <p:oleObj name="Фотография Photo Editor" r:id="rId6" imgW="2886478" imgH="3428571" progId="">
                  <p:embed/>
                  <p:pic>
                    <p:nvPicPr>
                      <p:cNvPr id="34821" name="Object 17">
                        <a:extLst>
                          <a:ext uri="{FF2B5EF4-FFF2-40B4-BE49-F238E27FC236}">
                            <a16:creationId xmlns="" xmlns:a16="http://schemas.microsoft.com/office/drawing/2014/main" id="{89DE6C0D-448E-4443-8DED-E320066C0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738" y="8677935"/>
                        <a:ext cx="4597192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6">
            <a:extLst>
              <a:ext uri="{FF2B5EF4-FFF2-40B4-BE49-F238E27FC236}">
                <a16:creationId xmlns="" xmlns:a16="http://schemas.microsoft.com/office/drawing/2014/main" id="{690AEB76-3FF6-4650-BAC4-C559DE7F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20" y="3653571"/>
            <a:ext cx="19169282" cy="27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5600" i="1" dirty="0">
                <a:solidFill>
                  <a:srgbClr val="002060"/>
                </a:solidFill>
                <a:latin typeface="Corbel" panose="020B0503020204020204" pitchFamily="34" charset="0"/>
              </a:rPr>
              <a:t>Реактив </a:t>
            </a:r>
            <a:r>
              <a:rPr lang="ru-RU" altLang="ru-RU" sz="5600" i="1" dirty="0" err="1">
                <a:solidFill>
                  <a:srgbClr val="002060"/>
                </a:solidFill>
                <a:latin typeface="Corbel" panose="020B0503020204020204" pitchFamily="34" charset="0"/>
              </a:rPr>
              <a:t>Толленса</a:t>
            </a:r>
            <a:r>
              <a:rPr lang="ru-RU" altLang="ru-RU" sz="5600" i="1" dirty="0">
                <a:solidFill>
                  <a:srgbClr val="0000CC"/>
                </a:solidFill>
                <a:latin typeface="Corbel" panose="020B0503020204020204" pitchFamily="34" charset="0"/>
              </a:rPr>
              <a:t>: </a:t>
            </a:r>
            <a:r>
              <a:rPr lang="ru-RU" altLang="ru-RU" sz="5600" i="1" dirty="0">
                <a:solidFill>
                  <a:srgbClr val="C00000"/>
                </a:solidFill>
                <a:latin typeface="Corbel" panose="020B0503020204020204" pitchFamily="34" charset="0"/>
              </a:rPr>
              <a:t>   </a:t>
            </a:r>
            <a:r>
              <a:rPr lang="en-US" altLang="ru-RU" sz="4400" dirty="0"/>
              <a:t>Ag</a:t>
            </a:r>
            <a:r>
              <a:rPr lang="en-US" altLang="ru-RU" sz="4400" baseline="-25000" dirty="0"/>
              <a:t>2</a:t>
            </a:r>
            <a:r>
              <a:rPr lang="en-US" altLang="ru-RU" sz="4400" dirty="0"/>
              <a:t>O + 4NH</a:t>
            </a:r>
            <a:r>
              <a:rPr lang="en-US" altLang="ru-RU" sz="4400" baseline="-25000" dirty="0"/>
              <a:t>3</a:t>
            </a:r>
            <a:r>
              <a:rPr lang="en-US" altLang="ru-RU" sz="4400" dirty="0"/>
              <a:t> + 2H</a:t>
            </a:r>
            <a:r>
              <a:rPr lang="en-US" altLang="ru-RU" sz="4400" baseline="-25000" dirty="0"/>
              <a:t>2</a:t>
            </a:r>
            <a:r>
              <a:rPr lang="en-US" altLang="ru-RU" sz="4400" dirty="0"/>
              <a:t>O → </a:t>
            </a:r>
            <a:r>
              <a:rPr lang="en-US" altLang="ru-RU" sz="4400" dirty="0">
                <a:solidFill>
                  <a:srgbClr val="002060"/>
                </a:solidFill>
              </a:rPr>
              <a:t>2[Ag(NH</a:t>
            </a:r>
            <a:r>
              <a:rPr lang="en-US" altLang="ru-RU" sz="4400" baseline="-25000" dirty="0">
                <a:solidFill>
                  <a:srgbClr val="002060"/>
                </a:solidFill>
              </a:rPr>
              <a:t>3</a:t>
            </a:r>
            <a:r>
              <a:rPr lang="en-US" altLang="ru-RU" sz="4400" dirty="0">
                <a:solidFill>
                  <a:srgbClr val="002060"/>
                </a:solidFill>
              </a:rPr>
              <a:t>)</a:t>
            </a:r>
            <a:r>
              <a:rPr lang="en-US" altLang="ru-RU" sz="4400" baseline="-25000" dirty="0">
                <a:solidFill>
                  <a:srgbClr val="002060"/>
                </a:solidFill>
              </a:rPr>
              <a:t>2</a:t>
            </a:r>
            <a:r>
              <a:rPr lang="en-US" altLang="ru-RU" sz="4400" dirty="0">
                <a:solidFill>
                  <a:srgbClr val="002060"/>
                </a:solidFill>
              </a:rPr>
              <a:t>]OH</a:t>
            </a:r>
            <a:endParaRPr lang="ru-RU" altLang="ru-RU" sz="4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4400" i="1" dirty="0">
                <a:solidFill>
                  <a:srgbClr val="002060"/>
                </a:solidFill>
              </a:rPr>
              <a:t>(Предложен </a:t>
            </a:r>
            <a:r>
              <a:rPr lang="ru-RU" altLang="ru-RU" sz="4400" i="1" dirty="0" err="1">
                <a:solidFill>
                  <a:srgbClr val="002060"/>
                </a:solidFill>
                <a:hlinkClick r:id="rId8" tooltip="Толленс, Бернхард (страница отсутствует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Бернхардом</a:t>
            </a:r>
            <a:r>
              <a:rPr lang="ru-RU" altLang="ru-RU" sz="4400" i="1" dirty="0">
                <a:solidFill>
                  <a:srgbClr val="002060"/>
                </a:solidFill>
                <a:hlinkClick r:id="rId8" tooltip="Толленс, Бернхард (страница отсутствует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altLang="ru-RU" sz="4400" i="1" dirty="0" err="1">
                <a:solidFill>
                  <a:srgbClr val="002060"/>
                </a:solidFill>
                <a:hlinkClick r:id="rId8" tooltip="Толленс, Бернхард (страница отсутствует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Толленсом</a:t>
            </a:r>
            <a:r>
              <a:rPr lang="ru-RU" altLang="ru-RU" sz="4400" i="1" dirty="0">
                <a:solidFill>
                  <a:srgbClr val="002060"/>
                </a:solidFill>
              </a:rPr>
              <a:t> в 1881)</a:t>
            </a:r>
            <a:r>
              <a:rPr lang="ru-RU" altLang="ru-RU" sz="440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altLang="ru-RU" sz="4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ru-RU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826" name="AutoShape 15" descr="data:image/jpeg;base64,/9j/4AAQSkZJRgABAQAAAQABAAD/2wCEAAkGBxQSEhQUEhQUFRQXGBcWFBQVFBcXFRQXFBUWFxUYFRcYHSggGBolHBQUITEhJSkrLi4uFx8zODMsNygtLisBCgoKDg0OFw8QFCwcFBwsKywsLCwsLCwsLCwsLCwsLCwsLCwsLCssNywsLCwsKys3Kys3NysrKysrKyssKyssK//AABEIAR0AsQMBIgACEQEDEQH/xAAbAAABBQEBAAAAAAAAAAAAAAAAAgMEBQYBB//EAEMQAAIBAgMEBQUPBAICAwAAAAECAwARBBIhBQYTMSJBUWFxIzRzgZEUFiQyM0JTVJOhsbK00fBScpLBFeEHYkNEgv/EABgBAQEBAQEAAAAAAAAAAAAAAAABAgME/8QAHBEBAQEAAwEBAQAAAAAAAAAAAAERAjFREiFB/9oADAMBAAIRAxEAPwDw2iinIIWdlRAWZiAqgXJJ0AA6zQN0Va+9zFfQv7BR73MV9A/soKqirX3uYr6B/YKPe5ivoH9lBVUVa+9zFfQP7BR728V9A/sFBVUVa+9vFfQP7BR73MV9A/sFBVUVa+9vFfQP7BR73MV9A/soKqirX3uYr6B/YKPe3ivoH9goKqirX3uYr6F/YKPe5ivoH9goKqirX3uYr6F/YKPe3ivoH9goKqirX3uYr6F/YKPe5ivoX9goKqipWO2fJCQJUZCRdcwtcXIuO3UGotAUUUUBVzub59hfTR/mFU1XO5vn2F9NH+YUHom7uwsM+FgZoI2YxqWJUEk9p76mHd/C/V4f8BXd1l+B4fW3k1q0cjs17q8t5Xe3eSYp32Bhfq8X+Apptg4X6CL/ABFWri566bYVdqZFWNhYX6CL/GursLDfV4v8BU8pXOIL21v6/wAfWPbWpb6mRBOw8L9BF/gK4NiYb6CL/AVLkY/NAPibeHVTZxA0va9gbA6AE2vfspt9MhobDw30EP8AgtJOwsPf5GL7NP2p+PEgkAAk68vG1ieo9dLklYkWUjXW46j6+fd3VNvq5PDa7Gw30EP2SftXf+Hw31eD7JP2qUXC8zz5DUknuA/mlIWcWDWsDY3OnPuGvtt11NvpJPHE2LhrebwfZJ+1KfYuGH/1oPsU/ahcW1xZDr2kDquev+Wp5o2OrNp/QvLTlckX9XdWbeXq5Ec7Fw31fD/Yp+1A2Lh/q2H+xT9qkxU4vOn1fT5iIdj4b6th/sU/aujYuH+r4f7CP9qml6VGL1JyvpkeSbzi0OEA0AXEWA5D4VNyrO1o96vksJ4Yj9XNWcr2OAooooCrnc3z7C+mj/MKpqudzfPsL6aP8woPUd11vg8P6Nfwqxc2qBusfgWH9Gv4VLkNeWz9d50SXF6Zfto1oVKsK4TUWWMlr21BFje1gfjW7fCppSmmFqrJDrcc7d4NrX7KSigdXVa55kd9LAoYVR0vTUbNawFjY2vr0h291Ly05yGtRQMPf4x7DppY2toezu7zQmHC/FAH4+rupRkpa1FNFdRe+lOo966y6UyFoFqbUvNe1qRHD111FsT/AAVjkHLVJj0tTKVIHVWVeRb1fJYTwxH6uas5Wj3p+Swn9uI/VzVnK9zziiiigKudzfPsL6aP8wqmq53N8+wvpo/zCg9R3ZYe48P6Nalsb8hVfuyfgmH9GtWLHsrz3t2nRIoN9KFpTGpA2aaNOsKZrSGMfiREhY29Z66ymJ3tcXCBT3kVdb0RIY14mbLmvZTY6A29WtY87JRjdX6PtYX5af7qzA1NvJMWvnIPdUaba88nx5HI7L6VzGbLeMnNp48/XTRU2reREzDbami+JI/gTcew1b4TfaZT01Rx1gCzeojrrKNz/Cuov850+YPXNkbYixKkxk3HxlOjD1dnfU4rWB/8eQFsQz62VCD35iAB9x9leiWrlZlajiCllKSBrTtxaudajkaU8BSUalBqyrx/er5LC+GI/VzVnK0e9XyWE8MR+rmrOV7nmFFFFAVc7m+fYX00f5hVNVzub59hfTR/mFB6husg9x4fT/41qfJUDdk/A8P6Nf8AdT68/wDXWUlRXWpZptjVUkVxloJrgNEQsfAGIBOgBJv/ADuqixsqRnyUa3JuxK3v2X6hatBjIizKFFyQRYddQsbu3iXXkg7if+6DA4/EMzksxa5vc6+2or4snQ2t4Vpp9ysWb6Rj/wDVqr59zcUt9Iz4P+9bliKOXEEgL80XsPGkIe6pU+xp05xt4jX8KhlSOYI8QRWkehf+PcUnDeMABw2Yn+oHQey1q14avM9xGtiltyKtf2f9V6YK5cu246FrgpSmnUjrDRsa04gpwJoK6q1mxXju9XyWE8MR+rmrOVo96vksJ4Yj9XNWcr2PMKKKKAq53N8+wvpo/wAwqmq53N8+wvpo/wAwoPUd1z8Dw/o1qW0lQd2j8Dw/o1qW615727R0yU0zXpL31pAWkKUXoL9lItagmqi52NHYM58L/jakS7QdnyAFdL9IWuKc2ZN0VUX1vc2Nh2AHqNVbbvAzE8RwSSV6Q6PZbS+lh/uopveLbhwiC4u7LpfkLddZTB7anmJZ1d0HMhbKO+/WKut9o/K54z0lHTDdLQcioNwGFZ/FvdV8pMx5m7KAbjt05a663vVmYi2TFK5sDeoO0YQ1swFhqLgdVVmx1e5ZddTqeWhPdr6qs8cxOQE3JuNBpVwPbr4SJZc66GzAfdeteDWBwE/Au69K2oF7L2Ek1usJPxERrWzKGt2XF7VnksSYqkUzGlPqKy04WoBpL0CsjyHer5LCeGI/VzVnK0e9XyWE8MR+rmrOV7HnFFFFAVc7m+fYX00f5hVNVzub59hfTR/mFB6Zu95nh/RrUxmqDu75nB6NalHUV5/67GXkpKteh1oy1QZq5eustSMLhi9rX5/y1EWOwDo48KkYqdIrsqFmNgcq3Ougv2C5o2dhuHmBPM1S7349o4mSP4z3BPXYjU86yrJ7U26jTPdXVweTDnbq++puDw8DrnAykjUAkC/eL2qtjxCTKDkGdSAB1nQa+u5+6puE2XnY2LLz0Ui3jr4VpEbF4z5osANLDqHhUWA/PbkL5R29Wn30vbWzzCCTz5c/xt/qndk4biyImnLrFxYanSroZ3fwDSu0bXEejG/UL3sPHlXoMcdrAchTOEwKxXy9fM9ZtUsCsWtQ4tKFJFFjUV0ilZaAK6DWR47vV8lhPDEfq5qzlaPer5LCeGI/VzVnK9jziiiigKudzfPsL6aP8wqmq53N8+wvpo/zCg9L3c8zw9/o1qVeom7h+B4f0a1OK153WGSt6TTrU0aquVYYWS3xb3PK3dUICpuzG6QHtqC1ytbU61T7SwIY3OpOgPWL9Zq8eQAVX4icW9v+v3qRWZh3fCljzYG630INha1vVTahuUeh1JDWPqF9at8VPqVHO1we8aHT1VGmjyjMdOWbs5A/vWkUW0nLKok5k6Ffi2076h7yM2FMMsb2kJNgBpkUdY69TVntHEIrXlIEa69p5XK269RWL3h2ucTLnIsoGVF52F73Pea1Iza3Gx9+IZLLMOG50vzjJ8eY9daqJweWoPWNQa8My1MwO1JoT5OR08G09nKnx4uvbgKVavP9k7+OLLMgcdbKcrezkfurW7M3lw82ivlb+lxlPqPI1y5cbGpVram27KcZqQ9ZV47vV8lhP7cR+rmrOVo96vksJ4Yj9XNWcr2POKKKKAq53N8+wvpo/wAwqmq53N8+wvpo/wAwoPSt3TbB4f0a1LaSoW7vmcHo1/3Upq897do4z0gtXXfupoSCqH1NKixYUix1/nOsxPiGmxWS5yIt7DkSe376uoQAOX3c6C/915l6r9YqvxJupHiRry5aeuopm069ardq4xhG1uYBt6v9UFyjdZ52HIc7kU3jsSpUj+kXPVc6j/dZLCb4+T6QGcL3gXHK9qh7Sx8kcCh75nNzfQnQWNa+U0zvDjsy5Brrc+vUGqJALcufI+HPSkvISbnnQGrpJjBZpFK50FaByA2NS1ktUSFaXm1qWNRb4Xb88Q6EjADqJuPvrf7q7YOKiu/yi6PbQHsYdl9a8sGunt7q1+4eNCYgoeTrlH9wNxf76xykxYz29PyWE8MR+rmrOVpN6/ksL4Yj9XNWbrq5CiiigKudzfPsL6aP8wqmq53N8+wvpo/zCg9H2AfgmH9GtTLVE3dt7kw/o1/CpbNXndYjy02QADTjtULH4kRozdgoqg2PNbFSqevQeomtaq3UVhdmyXxat/Ve/wDjW2kcL4W1rVgalmA0Gp7hp6zyFRcRqD4H76Hxl2IHIHn1dtF83V/P4agze7GyBJOoYXAexHr669U27sXDzxHjqMqqSG5FABqVPVoK8+3ckUYt1b5rhwL2vp9+tav/AMgbRtAsEZ6cxF9eSDn9/wCBq3diSfjySaIZmKAhCxyZjdstza/fa1NqlT8WmtgLAaDuA5euoyofVXTWcNhaDS5DamGN61EOrXE566UlTehRRdPRC505VOwcxjdWB1Ugg+BqNHpy5/hS0BvWcXTu8j5oMGe1Zz7cVLWfq9295tgfRzfqZaoq05iiiigKudzfPsL6aP8AMKpqudzfPsL6aP8AMKD0XdtvgsHo1qVK1Qd3D8Fg/sWpchNed1hoteqXeFc0bJ3c6ti1VOMBzHsOoqxWW2IrHExKeo3v3KCT+FbmeTtNjWW2XHlxV7fMbXtJIH+6tcZirvl7PZWqkJkPSVRbU8/511aBLCxrMzMb3F9NQew9tXeC2gJE0+OPjC/3jxqYM1j8UYMXnHUdR2g86sodpNiXknfQKMqXvppoB6r+2qHeOS8xq1MZigji6yM7+L6gHwFhWr0kRnW5JpiQW1PKpUiiNbvoPxqjxOILnu6hWoVySXMe6hbUR0m1aZO3rqrrSBS0Y3FUTIqUimkK5pQBrIVt3zbA+jm/Uy1RVe7d82wPo5v1MtUVVkUUUUBVzub59hfTR/mFU1XO5vn2F9NH+YUHoW7g+CQf2LUuWoW7vmsPo1qRIbHtvXnvbtOkbFnq5X0vVTjccqC1r209lT8ZqdOr8arsSY2uXB5cvxpFVeyMaZMXduWUgAdViDUyc2Yn+Cq3ATx+6lCLYG4udSdNPDlVji3yntN+VbqI7qesEdfZcdo7qg4mVo/KIbEf7OoPaNKc2ljGkddCALi56725Wpvai2QDrv8A6/7qhjZkHujEJfUE537gupHh1eur3bWLSIkvq51Cj/fYKrdh44YfDyS2Bdjw4+3ldj4cqocROXJZjcnmauaxpzGYtpGu3qA5Dwpha4BTqR6VoOCkjwrtreFJJqmOkUtGtSAaUoqokg0+hvTSGlq9ZgXt3zbA+jm/Uy1RVe7d82wPo5v1MtUVVkUUUUBVzub59hfTR/mFU1XO5vn2F9NH+YUG62C3wWEf+i1LZuvsqJu8B7mhv/QKZ2htGOM2Zh4DU3rhY6z+GsZjCPirc9tVO0nbh3PPUfhScTvAhNgD46VCx22FaMooNzbU8gOukjSBhHyyxn/2H4/91cYw5m9Z0qhiPSX+4fjWhni6d9eutckJZBmA7NfCoO15LZbEg3Bqzy6k1T7X+Pbs0pOxBxDEhQOSL3c2NyfaR7Kj0/i1sxH85Cm1FdGLCotedPIKRGlq6DUVxjSVFLYURr1VpK5alA101y+lBIgGanjDbqNQ41671ZYeYmwNSr+GtvebYH0c36mWqKr7b/m2C/sm/VS1Q1XMUUUUBVzub59hfTR/mFU1XG55tjsKToONHqf7hQbbYHSw0Sg2PDA5ctKjSbtQjpSOx+6/rpGyMS8UcathsVdVANoG7KVtCd5W1gxYXqAgauNl8dZYrNs4CEAcCwI5g9It6zyqgdLc1t31q5iVQiPCYksRa7Qt7ao8PsmYk54cSB/6wuSf2rXGU2K+IC415EfjW2wuGWRzfqF9Os30rNT7Pna1sLMAOvhNmPjpVmDPqPc+JAIsbQuD7RTlLSWERYoFGYdRt7D1VWYSISTAHt1/GpzYOQJlTDYnn9C1N4TZ0gJL4fFctMsL/jUkpsVm1ovLSW5ZjY+yo2SrTG7LnZyUw+Itpa8TX5eFMf8AEYn6vP8AZP8AtW4mxCpFTzsfEfV5/sm/aj/hZ/q8/wBk9VNiATSr1NGxsR9XxH2TftR/w+I+rz/Yt+1aTUPNSkF6mHY+I+r4j7Jv2pceypxzw+I+xb9qfhrvuQBb0pYOVqnQ4STKVbD4q3oGrqQyrouGxNu+Fr1F2Kzb3m2B9HN+plqirQbyRssGCV1KsI5SVYWZb4mUi4OouKz9GBRRRQFdFcooNdu5hA+FFlg4pxccSGaLOH4kbHhsQpIBYLrpbtFci3Ou8Mckwjll4LBBE7qqTuUBzjonKbA3PWQDca0OE2xPEmSOaRFvmyoxUZiLZtOu2l6k7H3imgeC7yPDBIJUgMjCPMpzaDULr2DrNBaQboK8QlSe6lUZQyoh1xJw7g5pLCxGZTfpctDeuY7dNI3jj4zs0k80C2huLwTLGzEKxJuDmsB1W76h7PlxmIZ+BJIczRqQZlUsczPCnSIzEFWIA6wTUfaOOxaPGZZpM6kzRMJQ1jIcxdHViASRckG9xQWx3PQDM+IITLhmBWIO1sUZFGgkt0TH1E3B07Kh4jd1UTEZpDxIA5ZQoKPkxUeG6LZr2Jkve3zSKTBvROIpUaSRnk4QWUynNGsTO2UdxMjdYtUZt4cQVZDKSjR8IpYZCgtYZe0EBr88wvzoLvdTDR4iExvEmeOQPAwVA2KcKx9yMx5ltCDY9hvmUVEGw1njE5kEbyri5EiSECNfcicRkvm6IKXtodRr21TptWcCICVwITmhsx8mTY3T+k6DUdgqdj95ZZYEiZnuGlaRzITxuMUvnFurIOs3uaC4xu4ZTiWlLFHcZcgzGOPDHEFgoY9I5SAvr5VWHYcPBmmE0hEXC0MOXNxwxTm/UUNzy1uL0lMZj2MTiTEEyylomDtmeaNVjLKQb5wrKt+w03ImNeQwkyu+JKOVz5xOQTkbNchwCGsb6WNBb7Q3HEWe8xOWQp8nrkGHabO1mOQEqV1sAOkSBTse4Q4mQzj5fg3yr8U4dZwwBcZj0gMov1m9UY2tjsjT8afJxQGk4jaytEVF9bljGpHgLUYfauNdWkWaciHLIzcQ9AkCBWuTe9iqX7Dagd2Gq+5Ma+VCyCAxs6KxXNLla2YHmDUifYAcGSR1jb3NHiykcYCGIssfQ6QHENwxFgLlhpa1VhjxUMTDppFKVDqG6LEjOgkUHQkdIBrXGop/3DjTmw1pLRsFaIvZVZ2uqWJtctqFHM8hegvNmbrRx41VZ+IkU2FSRXiBEhxLrlULmtlylrk8iBprTB3OQlGM5VZpIEjAivlOK42TN0xYK0LA2voQR2VT7P2/NFilxDvI7qyFwXIaQRspCOddOgo1HVTx3nl4UqBpA0kqScTinMqxpIix8tRaQ63HIUEzH7n8KBpmlvlihkyhR0jLLw3C9LkuhDdd7dRtXbf2KuHWJkdnEnG0ZApXgymPqY3uVJprC7w4mMgrM+iqgBN1yxkmMZTpZSSQOo60xjdrzTIiSuXCFimbUrntmAPO1xe3bftoIV65RRQFFFFAUUV0UHKK1mzoMG8MaytGgIAdrsMQJjNr2qIuH12IHP416ei3fwRClp8mcnLeVcoEU4SQ5zGucMhupyi5R+ygpd0MWkWMw8krBI0kV2YhjYLryUEk+qrPBYrCrAqMYz5LERyqY2LtMWk9zzJJl0VQ0fYQFfQ5rGXNsDZ6BFbENxCAXHFQR9KLOAHCMQNUObKQc1udJwGytmSRKXneN/JggyqQCxGc24eawueQNramgVLtbD5IPKxlopHZ7RPeRFw2HjULeP5zriCA1rZ7m16k7Q2rgmWUo0BchQwfDytxVOEiQiIqFCusyytdsou4a5tVRtbAYBFXgzOxLRZmLBrI+cSdAIOkuVTz+dyqYdjbNAbNinBuQAjpJYBWN75EDXbINLfO56GgssTtfZ7lwWQBpIzmEJYLbBPHxAnDHQWcxMUuc2QmxrE7bkVpbq6P0VDPHGY0ZgoBZVIB10uSBc3Nq0I2Zs0q1ppAwC5RxUysTJIpJYx9EZVjOgOXPextaocOBwPuiZGkfhBoxDIJFGhkRZL9AhrKzG4/o+dQObJ2jFGmAvMUaHEyyScMNxI1fgZWF1yn5JrgX0I0N7VcYfebCDGYaVlK2EQkMDFYIeHI5ZYY3jLcNug5UWsSwBsai4bYOAk6AnYOelmEiskaqrl83kxcLkIzXFwym2tRxszZ2TNxmBKAhOKpKsyZrtaLqYMpXuBv0hQV2HxMIwcqE6nEwyiEk52ijSZW6YTKD5VRfxNtLUvCYzD5McEHBEkCJFG7tIzMs8MjDOqAco25gcwO+pU+ysAuJZPdDcARxkOpVyXaWNXW9lFspdr9QF7G1imTZWCGJjQTkxNDmdhIthLdxk4nD6KkBW1W+ttOoE7X24JYWU8MzTtA0zorhAMOjIpOb55z3OUADLpe9hew7y4dMdi5RIrxyyQsoZHyMqm7OvQzpOmmQ2AF258jVDZWzdL4lwLAhhZi3kpGOZMgMdnVVtdydNBmBEpNi7Lt0sS4OcA2kRgAVjJAOQZtWfp2AFteWocwe2cOk2BHERoELe6eJFmawxErqZOgczmJkBK36xWPxuIaRrsQSBa4AF7aAmwFz3861e7+ycC74sPKSiEiItIqER5tZL5GDsO63rvoRbH2Z5MHFS6hMx6AF2jlL98YDLGNQSL8tbgMZRWt2hsvZyxnh4hy9lKtcPfoqGHDCg/GzfO0FufXV43B4ZcLE6SFsQx8pHcWQXlHLLe/Rj6/nd+gU1FFFAUUUUBRRRQFdrlFBpd3Ts/hfCw/EzvomfVGWPIdNLqyyeOfXkKnJPsvOQ0VkDMQUfEMSPg+UXYjo3OK+aDZVHPU4yig2om2VmjGQZc1pGPun4qrLYiz3ux4XVpflzpObZVrZTpfpeXuwLKe344XOBoFzWvcVQ7vYuGKRjiI+IpSwGVW1zoToxFrqHXNzXPcAkVpG27s8xgthlLcQAxiJFZowwYHOp6Ommly1rGwN6CK82zCjeSYNnltkklUlBG4hsHDDVshJJ0N9MulTGw+yZM/DZUuGjTimcAPIi5JNL2VGVgc2nS1vpRHtjZoDExAkniZPcqgA3VAoPFNhZTJkvlOYi46mzvBs/l7kFsrZTwE+MzBjcCS9rXUdIleY7KBvEjZbRSLHZZTYROTPlS7kKSDcGyFc5PWGygiwqt2OcFwl4w8rne+YTZbcM8K/DI8nn526fZpVqm39nAeZa5v6VIy8YvfVvjFQq9g1FiKjYPauD4ksskC5Q0DRw5VJJyhJxYAKUtnYcukF0FzYJccOy2U2ZFJzouc4gEFy3CdraBlAUN8zW/cI+0m2YEl4IzMU8mfLjK4Da2Y2s3Q0Oa1j6zD7eweS0mFVmyWzCCMDOwBfRXXS+YA36IsQByqTNtrZskhHucxowVbiFLrZ5STZX0IDRdIXLZLEAG9AhG2Rl+K7MVvYtMoVskakZgGucySuDa15ADoKbwn/GyEZgkVsrEE4ixyxRM63zNozDEL/Vcx20vUgbc2cHzcDOGsxX3NGoQhUQC3EtYZHbKNG4wuQV1ye2Z45J5HhTJGzEolgMo7LAkDwvQavFDZKggXZ+iylTOYxmdmCm5zWClA3XzA1F6zm8kUCTZcPqgUXObMCzXcgMCQcoYJcaHIT11U0UHb1yiigKKKKAooooCiiigKKKKAooooCiiigKKKKAooooCiiigKKKKB/DYOSS/Djd7fGyKWte/Ow05H2GrKbdfFJIsTQuHYRG2ll90ECHO3xUzEgdIim9hbwz4PicBgOIuVwVVuVwCLjQjM2vfU/Bb84yIyMjoDJwgx4af/AAIqR9XLKi6d1BAk3cxQLKYJSysysqoWYFAha6jXLaWM5uXTGutLXdjFFHcQPZPjAizjVQfJnpfOXq5G/Kp3v8xt1PEW6lSvk00KPhnXq/qwcH+J7TXI9+cYIzEHXhmPgleGljHw44sp0/ohjHqvQUuH2XNIFMcMrhyVQrGzBmUEkLYakAE2HZXZNlTqnEaGUR2B4hjYJYkAHMRaxJHtq2wu+eJjKFOEvDzhAIYwFSS5dLAWyliWt21zGb6YyWJopJAUdSjeTQEgmInUDn5GPXu76DPUUUUH/9k=">
            <a:extLst>
              <a:ext uri="{FF2B5EF4-FFF2-40B4-BE49-F238E27FC236}">
                <a16:creationId xmlns="" xmlns:a16="http://schemas.microsoft.com/office/drawing/2014/main" id="{24145B6F-ED22-4904-9AE1-18FBB39BE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sp>
        <p:nvSpPr>
          <p:cNvPr id="34829" name="Rectangle 30">
            <a:extLst>
              <a:ext uri="{FF2B5EF4-FFF2-40B4-BE49-F238E27FC236}">
                <a16:creationId xmlns="" xmlns:a16="http://schemas.microsoft.com/office/drawing/2014/main" id="{E452C575-1F03-491A-A73B-7708FF6C2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7E25011-3269-4BD4-B651-3AC0DCA5C63B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34830" name="Прямоугольник 13">
            <a:extLst>
              <a:ext uri="{FF2B5EF4-FFF2-40B4-BE49-F238E27FC236}">
                <a16:creationId xmlns="" xmlns:a16="http://schemas.microsoft.com/office/drawing/2014/main" id="{A04EA843-B296-4652-BEAE-FDD5E97B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7276" y="6407151"/>
            <a:ext cx="463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ym typeface="Symbol" panose="05050102010706020507" pitchFamily="18" charset="2"/>
              </a:rPr>
              <a:t></a:t>
            </a:r>
            <a:endParaRPr lang="ru-RU" altLang="ru-RU" sz="3600"/>
          </a:p>
        </p:txBody>
      </p:sp>
      <p:sp>
        <p:nvSpPr>
          <p:cNvPr id="34831" name="TextBox 14">
            <a:extLst>
              <a:ext uri="{FF2B5EF4-FFF2-40B4-BE49-F238E27FC236}">
                <a16:creationId xmlns="" xmlns:a16="http://schemas.microsoft.com/office/drawing/2014/main" id="{CA8B1655-8DA4-4CCA-B1FA-C5FDB225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5848351"/>
            <a:ext cx="86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/>
              <a:t>t</a:t>
            </a:r>
            <a:endParaRPr lang="ru-RU" altLang="ru-RU" sz="4800"/>
          </a:p>
        </p:txBody>
      </p:sp>
      <p:sp>
        <p:nvSpPr>
          <p:cNvPr id="12" name="Загнутый угол 19">
            <a:extLst>
              <a:ext uri="{FF2B5EF4-FFF2-40B4-BE49-F238E27FC236}">
                <a16:creationId xmlns="" xmlns:a16="http://schemas.microsoft.com/office/drawing/2014/main" id="{731C5D7E-AE36-4412-B328-A92D6FA5C03B}"/>
              </a:ext>
            </a:extLst>
          </p:cNvPr>
          <p:cNvSpPr/>
          <p:nvPr/>
        </p:nvSpPr>
        <p:spPr>
          <a:xfrm>
            <a:off x="969819" y="828985"/>
            <a:ext cx="17734311" cy="1933226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альдегидов</a:t>
            </a:r>
            <a:r>
              <a:rPr lang="ru-RU" alt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«серебряного зеркала»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CE3D76-EB4B-48C3-867B-87A5D355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9" y="547708"/>
            <a:ext cx="21120409" cy="1268392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Внутримолекулярное окисление-восстановление </a:t>
            </a:r>
            <a:br>
              <a:rPr lang="ru-RU" sz="48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sz="40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Канниццаро</a:t>
            </a:r>
            <a:endParaRPr lang="ru-RU" sz="4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D83A5FB-6D5B-4AF8-8583-B23947A2E338}"/>
              </a:ext>
            </a:extLst>
          </p:cNvPr>
          <p:cNvSpPr txBox="1">
            <a:spLocks/>
          </p:cNvSpPr>
          <p:nvPr/>
        </p:nvSpPr>
        <p:spPr>
          <a:xfrm>
            <a:off x="3858322" y="7578726"/>
            <a:ext cx="16439454" cy="139047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Альдольная  конденсация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C823650-2F74-4793-84D3-F65B4BDE5B2A}"/>
              </a:ext>
            </a:extLst>
          </p:cNvPr>
          <p:cNvSpPr/>
          <p:nvPr/>
        </p:nvSpPr>
        <p:spPr>
          <a:xfrm>
            <a:off x="3549650" y="2201922"/>
            <a:ext cx="17427576" cy="5344201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0DBEF5C-9EAE-41A7-8975-3AB12D907B8E}"/>
              </a:ext>
            </a:extLst>
          </p:cNvPr>
          <p:cNvSpPr/>
          <p:nvPr/>
        </p:nvSpPr>
        <p:spPr>
          <a:xfrm>
            <a:off x="3549650" y="9001804"/>
            <a:ext cx="17427576" cy="3844402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6870" name="Object 12">
            <a:extLst>
              <a:ext uri="{FF2B5EF4-FFF2-40B4-BE49-F238E27FC236}">
                <a16:creationId xmlns="" xmlns:a16="http://schemas.microsoft.com/office/drawing/2014/main" id="{2EE69B39-3D0D-4752-9355-122005232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2277" y="4876800"/>
          <a:ext cx="44640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05" name="CS ChemDraw Drawing" r:id="rId3" imgW="1517904" imgH="675132" progId="ChemDraw.Document.6.0">
                  <p:embed/>
                </p:oleObj>
              </mc:Choice>
              <mc:Fallback>
                <p:oleObj name="CS ChemDraw Drawing" r:id="rId3" imgW="1517904" imgH="675132" progId="ChemDraw.Document.6.0">
                  <p:embed/>
                  <p:pic>
                    <p:nvPicPr>
                      <p:cNvPr id="36870" name="Object 12">
                        <a:extLst>
                          <a:ext uri="{FF2B5EF4-FFF2-40B4-BE49-F238E27FC236}">
                            <a16:creationId xmlns="" xmlns:a16="http://schemas.microsoft.com/office/drawing/2014/main" id="{2EE69B39-3D0D-4752-9355-122005232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77" y="4876800"/>
                        <a:ext cx="446405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735CB61E-B8B8-463E-B498-3E713C568412}"/>
              </a:ext>
            </a:extLst>
          </p:cNvPr>
          <p:cNvCxnSpPr/>
          <p:nvPr/>
        </p:nvCxnSpPr>
        <p:spPr>
          <a:xfrm>
            <a:off x="9023350" y="5022850"/>
            <a:ext cx="0" cy="172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872" name="TextBox 21">
            <a:extLst>
              <a:ext uri="{FF2B5EF4-FFF2-40B4-BE49-F238E27FC236}">
                <a16:creationId xmlns="" xmlns:a16="http://schemas.microsoft.com/office/drawing/2014/main" id="{71F99579-5BEA-4187-A733-2E941F3D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5970" y="11998712"/>
            <a:ext cx="30806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i="1" dirty="0" err="1">
                <a:solidFill>
                  <a:srgbClr val="002060"/>
                </a:solidFill>
              </a:rPr>
              <a:t>Альдоль</a:t>
            </a:r>
            <a:endParaRPr lang="ru-RU" altLang="ru-RU" sz="4800" i="1" dirty="0">
              <a:solidFill>
                <a:srgbClr val="002060"/>
              </a:solidFill>
            </a:endParaRPr>
          </a:p>
        </p:txBody>
      </p:sp>
      <p:graphicFrame>
        <p:nvGraphicFramePr>
          <p:cNvPr id="36873" name="Object 13">
            <a:extLst>
              <a:ext uri="{FF2B5EF4-FFF2-40B4-BE49-F238E27FC236}">
                <a16:creationId xmlns="" xmlns:a16="http://schemas.microsoft.com/office/drawing/2014/main" id="{EE319898-D5BD-42E3-9C1B-9EC8E8BFF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800283"/>
              </p:ext>
            </p:extLst>
          </p:nvPr>
        </p:nvGraphicFramePr>
        <p:xfrm>
          <a:off x="3291331" y="9157919"/>
          <a:ext cx="17006445" cy="317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06" name="CS ChemDraw Drawing" r:id="rId5" imgW="5323332" imgH="990600" progId="ChemDraw.Document.6.0">
                  <p:embed/>
                </p:oleObj>
              </mc:Choice>
              <mc:Fallback>
                <p:oleObj name="CS ChemDraw Drawing" r:id="rId5" imgW="5323332" imgH="990600" progId="ChemDraw.Document.6.0">
                  <p:embed/>
                  <p:pic>
                    <p:nvPicPr>
                      <p:cNvPr id="36873" name="Object 13">
                        <a:extLst>
                          <a:ext uri="{FF2B5EF4-FFF2-40B4-BE49-F238E27FC236}">
                            <a16:creationId xmlns="" xmlns:a16="http://schemas.microsoft.com/office/drawing/2014/main" id="{EE319898-D5BD-42E3-9C1B-9EC8E8BFF4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331" y="9157919"/>
                        <a:ext cx="17006445" cy="3173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5">
            <a:extLst>
              <a:ext uri="{FF2B5EF4-FFF2-40B4-BE49-F238E27FC236}">
                <a16:creationId xmlns="" xmlns:a16="http://schemas.microsoft.com/office/drawing/2014/main" id="{93D1D017-E141-4CC2-9ED4-F5A21FBA2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8227" y="2393950"/>
          <a:ext cx="12096750" cy="179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07" name="CS ChemDraw Drawing" r:id="rId7" imgW="4258056" imgH="633984" progId="ChemDraw.Document.6.0">
                  <p:embed/>
                </p:oleObj>
              </mc:Choice>
              <mc:Fallback>
                <p:oleObj name="CS ChemDraw Drawing" r:id="rId7" imgW="4258056" imgH="633984" progId="ChemDraw.Document.6.0">
                  <p:embed/>
                  <p:pic>
                    <p:nvPicPr>
                      <p:cNvPr id="36874" name="Object 15">
                        <a:extLst>
                          <a:ext uri="{FF2B5EF4-FFF2-40B4-BE49-F238E27FC236}">
                            <a16:creationId xmlns="" xmlns:a16="http://schemas.microsoft.com/office/drawing/2014/main" id="{93D1D017-E141-4CC2-9ED4-F5A21FBA2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7" y="2393950"/>
                        <a:ext cx="12096750" cy="179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5" name="Picture 5" descr="Cannizzaro Stanislao.jpg">
            <a:extLst>
              <a:ext uri="{FF2B5EF4-FFF2-40B4-BE49-F238E27FC236}">
                <a16:creationId xmlns="" xmlns:a16="http://schemas.microsoft.com/office/drawing/2014/main" id="{3D06DC6B-F574-4A24-9F79-C820530F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b="16000"/>
          <a:stretch>
            <a:fillRect/>
          </a:stretch>
        </p:blipFill>
        <p:spPr bwMode="auto">
          <a:xfrm>
            <a:off x="18199101" y="1962150"/>
            <a:ext cx="234632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Box 25">
            <a:extLst>
              <a:ext uri="{FF2B5EF4-FFF2-40B4-BE49-F238E27FC236}">
                <a16:creationId xmlns="" xmlns:a16="http://schemas.microsoft.com/office/drawing/2014/main" id="{5C144095-3B51-4EC5-A7F0-2258A1B2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9026" y="5130800"/>
            <a:ext cx="337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Станислао Канниццаро</a:t>
            </a:r>
            <a:endParaRPr lang="ru-RU" altLang="ru-RU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(1826 - 1910)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итальянский химик</a:t>
            </a:r>
          </a:p>
        </p:txBody>
      </p:sp>
      <p:sp>
        <p:nvSpPr>
          <p:cNvPr id="36878" name="TextBox 14">
            <a:extLst>
              <a:ext uri="{FF2B5EF4-FFF2-40B4-BE49-F238E27FC236}">
                <a16:creationId xmlns="" xmlns:a16="http://schemas.microsoft.com/office/drawing/2014/main" id="{09D4A5B3-FA13-4709-9866-16AEACE6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77" y="2682876"/>
            <a:ext cx="14414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400"/>
              <a:t>2</a:t>
            </a:r>
            <a:endParaRPr lang="ru-RU" altLang="ru-RU" sz="6400"/>
          </a:p>
        </p:txBody>
      </p:sp>
      <p:sp>
        <p:nvSpPr>
          <p:cNvPr id="36879" name="Прямоугольник 15">
            <a:extLst>
              <a:ext uri="{FF2B5EF4-FFF2-40B4-BE49-F238E27FC236}">
                <a16:creationId xmlns="" xmlns:a16="http://schemas.microsoft.com/office/drawing/2014/main" id="{2DC59534-12B4-4FFB-A7D4-9ECAEE63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676" y="9842501"/>
            <a:ext cx="5613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5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sz="560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>
            <a:extLst>
              <a:ext uri="{FF2B5EF4-FFF2-40B4-BE49-F238E27FC236}">
                <a16:creationId xmlns="" xmlns:a16="http://schemas.microsoft.com/office/drawing/2014/main" id="{65E0DCB5-83EF-41A7-AF4E-A93E87BF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263" y="981075"/>
            <a:ext cx="18533327" cy="1441961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7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окисления фенола</a:t>
            </a:r>
            <a:endParaRPr lang="ru-RU" altLang="ru-RU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91">
            <a:extLst>
              <a:ext uri="{FF2B5EF4-FFF2-40B4-BE49-F238E27FC236}">
                <a16:creationId xmlns="" xmlns:a16="http://schemas.microsoft.com/office/drawing/2014/main" id="{3C82F1FC-69C5-4430-B930-99614022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128" y="1064081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4B43D238-2FBF-49E7-9220-CA5835FB9B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65067" y="3071630"/>
          <a:ext cx="17016760" cy="528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5" r:id="rId3" imgW="4495800" imgH="1551432" progId="ChemDraw.Document.6.0">
                  <p:embed/>
                </p:oleObj>
              </mc:Choice>
              <mc:Fallback>
                <p:oleObj r:id="rId3" imgW="4495800" imgH="1551432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4B43D238-2FBF-49E7-9220-CA5835FB9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067" y="3071630"/>
                        <a:ext cx="17016760" cy="5285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27D97C-53DF-4896-95A8-854AE331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2977CA1-3F2E-4500-A60C-D368137B910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46029" y="8357303"/>
          <a:ext cx="11450556" cy="231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6" r:id="rId5" imgW="2854452" imgH="675132" progId="ChemDraw.Document.6.0">
                  <p:embed/>
                </p:oleObj>
              </mc:Choice>
              <mc:Fallback>
                <p:oleObj r:id="rId5" imgW="2854452" imgH="675132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="" xmlns:a16="http://schemas.microsoft.com/office/drawing/2014/main" id="{62977CA1-3F2E-4500-A60C-D368137B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029" y="8357303"/>
                        <a:ext cx="11450556" cy="2319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6A5046D1-4807-498A-9456-7560E0670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108" y="1196769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D589B499-304E-446E-84FE-EB73BFC6E22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46029" y="10838988"/>
          <a:ext cx="11450556" cy="222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7" r:id="rId7" imgW="3128772" imgH="656844" progId="ChemDraw.Document.6.0">
                  <p:embed/>
                </p:oleObj>
              </mc:Choice>
              <mc:Fallback>
                <p:oleObj r:id="rId7" imgW="3128772" imgH="656844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D589B499-304E-446E-84FE-EB73BFC6E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029" y="10838988"/>
                        <a:ext cx="11450556" cy="2224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58" name="Picture 14" descr="https://lh3.googleusercontent.com/h5LPIZaHMVxET0fcCmD8e-6K9XLxhonvZG5UhWKWoAAJW-2DXUIpFpZdI5I6UQgMvSvoyn8=s125">
            <a:extLst>
              <a:ext uri="{FF2B5EF4-FFF2-40B4-BE49-F238E27FC236}">
                <a16:creationId xmlns="" xmlns:a16="http://schemas.microsoft.com/office/drawing/2014/main" id="{3145C57B-0CFB-4896-B9A9-1CEF6065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827" y="6049222"/>
            <a:ext cx="3167526" cy="21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s://lh3.googleusercontent.com/q9MLswRqO41FG-PBxeWNjcVUoNKdcwoiVWwvfXAyzhhl3yUOiczERVgUDUTMUqY-7T3EuQ=s88">
            <a:hlinkClick r:id="rId10"/>
            <a:extLst>
              <a:ext uri="{FF2B5EF4-FFF2-40B4-BE49-F238E27FC236}">
                <a16:creationId xmlns="" xmlns:a16="http://schemas.microsoft.com/office/drawing/2014/main" id="{13942961-217B-4646-A7E8-C8CB84E9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826" y="533946"/>
            <a:ext cx="3911527" cy="37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15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3d человечек - преимущества в использовании вертол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3871" y="8474697"/>
            <a:ext cx="2736850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D7C5D165-D051-4EFF-80FA-6EECEB3B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6400" b="1">
                <a:solidFill>
                  <a:srgbClr val="000066"/>
                </a:solidFill>
              </a:rPr>
              <a:pPr algn="ctr"/>
              <a:t>54</a:t>
            </a:fld>
            <a:endParaRPr lang="ru-RU" sz="6400" b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6FA2EBF-728B-470B-A184-7E12A4887D25}"/>
              </a:ext>
            </a:extLst>
          </p:cNvPr>
          <p:cNvSpPr/>
          <p:nvPr/>
        </p:nvSpPr>
        <p:spPr>
          <a:xfrm>
            <a:off x="1628078" y="6644303"/>
            <a:ext cx="20027589" cy="78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5HCHO + 4KMnO</a:t>
            </a:r>
            <a:r>
              <a:rPr lang="en-US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+ 6H</a:t>
            </a:r>
            <a:r>
              <a:rPr lang="en-US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4MnSO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+ 2K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400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+ 11H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19">
            <a:extLst>
              <a:ext uri="{FF2B5EF4-FFF2-40B4-BE49-F238E27FC236}">
                <a16:creationId xmlns="" xmlns:a16="http://schemas.microsoft.com/office/drawing/2014/main" id="{865E93D5-D64A-4662-A3D1-942152C16856}"/>
              </a:ext>
            </a:extLst>
          </p:cNvPr>
          <p:cNvSpPr/>
          <p:nvPr/>
        </p:nvSpPr>
        <p:spPr>
          <a:xfrm>
            <a:off x="738053" y="802284"/>
            <a:ext cx="18797723" cy="1383356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algn="ctr">
              <a:defRPr/>
            </a:pP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формальдегида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EF26DC-8DF6-4026-9743-78353713942F}"/>
              </a:ext>
            </a:extLst>
          </p:cNvPr>
          <p:cNvSpPr/>
          <p:nvPr/>
        </p:nvSpPr>
        <p:spPr>
          <a:xfrm>
            <a:off x="1628078" y="8340137"/>
            <a:ext cx="16659923" cy="78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120"/>
              </a:spcAft>
            </a:pP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НСНО + 2С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↓ + 2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D6D6790-83A4-4BF4-9338-B278146062ED}"/>
              </a:ext>
            </a:extLst>
          </p:cNvPr>
          <p:cNvSpPr/>
          <p:nvPr/>
        </p:nvSpPr>
        <p:spPr>
          <a:xfrm>
            <a:off x="2051824" y="10247747"/>
            <a:ext cx="17483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НСНО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+ 4[Ag(NH</a:t>
            </a:r>
            <a:r>
              <a:rPr lang="en-US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]OH</a:t>
            </a:r>
            <a:r>
              <a:rPr lang="en-US" sz="4400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(NH</a:t>
            </a:r>
            <a:r>
              <a:rPr lang="en-US" sz="4400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400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en-US" sz="4400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+ 6NH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+ 4Ag ↓ + 2 H</a:t>
            </a:r>
            <a:r>
              <a:rPr lang="en-US" sz="4400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2514" name="Picture 2" descr="https://lh3.googleusercontent.com/p1kaOwxWvBW-HEvaTLVfOsUDZQU848pJXZwMP3-rg5KLyKKOIQq-kTyIHsYpHmFjAujwF3c=s153">
            <a:hlinkClick r:id="rId3"/>
            <a:extLst>
              <a:ext uri="{FF2B5EF4-FFF2-40B4-BE49-F238E27FC236}">
                <a16:creationId xmlns="" xmlns:a16="http://schemas.microsoft.com/office/drawing/2014/main" id="{E6F6A180-4F4C-48BB-BC38-F95DD12E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1" y="1379421"/>
            <a:ext cx="4616605" cy="2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B12394E-A72F-4C2B-966E-9BA470D262A6}"/>
              </a:ext>
            </a:extLst>
          </p:cNvPr>
          <p:cNvSpPr/>
          <p:nvPr/>
        </p:nvSpPr>
        <p:spPr>
          <a:xfrm>
            <a:off x="1628078" y="2687913"/>
            <a:ext cx="11998712" cy="3477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892B63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Получение формальдегида</a:t>
            </a:r>
          </a:p>
          <a:p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катализатор 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</a:t>
            </a:r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температура 650—720 °C.</a:t>
            </a:r>
          </a:p>
          <a:p>
            <a:endParaRPr lang="ru-RU" sz="4400" dirty="0">
              <a:solidFill>
                <a:srgbClr val="2021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ru-RU" sz="4400" dirty="0"/>
              <a:t>2 СН</a:t>
            </a:r>
            <a:r>
              <a:rPr lang="ru-RU" sz="4400" baseline="-25000" dirty="0"/>
              <a:t>3</a:t>
            </a:r>
            <a:r>
              <a:rPr lang="ru-RU" sz="4400" dirty="0"/>
              <a:t>ОН + О</a:t>
            </a:r>
            <a:r>
              <a:rPr lang="ru-RU" sz="4400" baseline="-25000" dirty="0"/>
              <a:t>2  </a:t>
            </a:r>
            <a:r>
              <a:rPr lang="ru-RU" sz="4400" dirty="0"/>
              <a:t>→ НСНО+ 2 </a:t>
            </a:r>
            <a:r>
              <a:rPr lang="en-US" sz="4400" dirty="0"/>
              <a:t>H</a:t>
            </a:r>
            <a:r>
              <a:rPr lang="ru-RU" sz="4400" baseline="-25000" dirty="0"/>
              <a:t>2</a:t>
            </a:r>
            <a:r>
              <a:rPr lang="en-US" sz="4400" dirty="0"/>
              <a:t>O</a:t>
            </a:r>
            <a:endParaRPr lang="ru-RU" sz="4400" dirty="0"/>
          </a:p>
          <a:p>
            <a:r>
              <a:rPr lang="ru-RU" sz="44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4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195AEC-EE76-4DC3-AF03-DAFEF544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809627"/>
            <a:ext cx="7775576" cy="128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Окисляются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225CB0E-857F-4FB7-8710-07FFC11A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800" y="809627"/>
            <a:ext cx="7775576" cy="128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Устойчивы к окислению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A161DCA-BD45-486F-9190-1A0A1EE79778}"/>
              </a:ext>
            </a:extLst>
          </p:cNvPr>
          <p:cNvSpPr/>
          <p:nvPr/>
        </p:nvSpPr>
        <p:spPr>
          <a:xfrm>
            <a:off x="4270377" y="2536826"/>
            <a:ext cx="6480174" cy="105124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7893" name="Object 10">
            <a:extLst>
              <a:ext uri="{FF2B5EF4-FFF2-40B4-BE49-F238E27FC236}">
                <a16:creationId xmlns="" xmlns:a16="http://schemas.microsoft.com/office/drawing/2014/main" id="{72B9D53A-EFE1-47F7-A058-280AD0553A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1" y="2679701"/>
          <a:ext cx="16065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2" name="CS ChemDraw Drawing" r:id="rId3" imgW="414670" imgH="704787" progId="ChemDraw.Document.6.0">
                  <p:embed/>
                </p:oleObj>
              </mc:Choice>
              <mc:Fallback>
                <p:oleObj name="CS ChemDraw Drawing" r:id="rId3" imgW="414670" imgH="704787" progId="ChemDraw.Document.6.0">
                  <p:embed/>
                  <p:pic>
                    <p:nvPicPr>
                      <p:cNvPr id="37893" name="Object 10">
                        <a:extLst>
                          <a:ext uri="{FF2B5EF4-FFF2-40B4-BE49-F238E27FC236}">
                            <a16:creationId xmlns="" xmlns:a16="http://schemas.microsoft.com/office/drawing/2014/main" id="{72B9D53A-EFE1-47F7-A058-280AD0553A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1" y="2679701"/>
                        <a:ext cx="160655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1">
            <a:extLst>
              <a:ext uri="{FF2B5EF4-FFF2-40B4-BE49-F238E27FC236}">
                <a16:creationId xmlns="" xmlns:a16="http://schemas.microsoft.com/office/drawing/2014/main" id="{58A76B41-5F92-4A4F-AAB4-269FF411B0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851" y="10312400"/>
          <a:ext cx="2740026" cy="216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3" name="CS ChemDraw Drawing" r:id="rId5" imgW="645548" imgH="508844" progId="ChemDraw.Document.6.0">
                  <p:embed/>
                </p:oleObj>
              </mc:Choice>
              <mc:Fallback>
                <p:oleObj name="CS ChemDraw Drawing" r:id="rId5" imgW="645548" imgH="508844" progId="ChemDraw.Document.6.0">
                  <p:embed/>
                  <p:pic>
                    <p:nvPicPr>
                      <p:cNvPr id="37894" name="Object 11">
                        <a:extLst>
                          <a:ext uri="{FF2B5EF4-FFF2-40B4-BE49-F238E27FC236}">
                            <a16:creationId xmlns="" xmlns:a16="http://schemas.microsoft.com/office/drawing/2014/main" id="{58A76B41-5F92-4A4F-AAB4-269FF411B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1" y="10312400"/>
                        <a:ext cx="2740026" cy="216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2">
            <a:extLst>
              <a:ext uri="{FF2B5EF4-FFF2-40B4-BE49-F238E27FC236}">
                <a16:creationId xmlns="" xmlns:a16="http://schemas.microsoft.com/office/drawing/2014/main" id="{EF8FD81D-DC0D-4688-8B97-310721B05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3977" y="6426200"/>
          <a:ext cx="4489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4" name="CS ChemDraw Drawing" r:id="rId7" imgW="955480" imgH="196269" progId="ChemDraw.Document.6.0">
                  <p:embed/>
                </p:oleObj>
              </mc:Choice>
              <mc:Fallback>
                <p:oleObj name="CS ChemDraw Drawing" r:id="rId7" imgW="955480" imgH="196269" progId="ChemDraw.Document.6.0">
                  <p:embed/>
                  <p:pic>
                    <p:nvPicPr>
                      <p:cNvPr id="37895" name="Object 12">
                        <a:extLst>
                          <a:ext uri="{FF2B5EF4-FFF2-40B4-BE49-F238E27FC236}">
                            <a16:creationId xmlns="" xmlns:a16="http://schemas.microsoft.com/office/drawing/2014/main" id="{EF8FD81D-DC0D-4688-8B97-310721B05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7" y="6426200"/>
                        <a:ext cx="4489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3">
            <a:extLst>
              <a:ext uri="{FF2B5EF4-FFF2-40B4-BE49-F238E27FC236}">
                <a16:creationId xmlns="" xmlns:a16="http://schemas.microsoft.com/office/drawing/2014/main" id="{9B1B8938-18FE-42B4-90B5-4DDBB2446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0027" y="7578727"/>
          <a:ext cx="3800474" cy="187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5" name="CS ChemDraw Drawing" r:id="rId9" imgW="850499" imgH="418403" progId="ChemDraw.Document.6.0">
                  <p:embed/>
                </p:oleObj>
              </mc:Choice>
              <mc:Fallback>
                <p:oleObj name="CS ChemDraw Drawing" r:id="rId9" imgW="850499" imgH="418403" progId="ChemDraw.Document.6.0">
                  <p:embed/>
                  <p:pic>
                    <p:nvPicPr>
                      <p:cNvPr id="37896" name="Object 13">
                        <a:extLst>
                          <a:ext uri="{FF2B5EF4-FFF2-40B4-BE49-F238E27FC236}">
                            <a16:creationId xmlns="" xmlns:a16="http://schemas.microsoft.com/office/drawing/2014/main" id="{9B1B8938-18FE-42B4-90B5-4DDBB24460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7" y="7578727"/>
                        <a:ext cx="3800474" cy="1870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6C1EB88-8C9E-4578-A0CE-F3E5DC61324C}"/>
              </a:ext>
            </a:extLst>
          </p:cNvPr>
          <p:cNvSpPr/>
          <p:nvPr/>
        </p:nvSpPr>
        <p:spPr>
          <a:xfrm>
            <a:off x="12912727" y="2393951"/>
            <a:ext cx="7486650" cy="105124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7898" name="Object 14">
            <a:extLst>
              <a:ext uri="{FF2B5EF4-FFF2-40B4-BE49-F238E27FC236}">
                <a16:creationId xmlns="" xmlns:a16="http://schemas.microsoft.com/office/drawing/2014/main" id="{0FB67B8A-7105-4075-9851-7CE3F9984F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85976" y="2393951"/>
          <a:ext cx="2879724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6" name="CS ChemDraw Drawing" r:id="rId11" imgW="1022604" imgH="1263396" progId="ChemDraw.Document.6.0">
                  <p:embed/>
                </p:oleObj>
              </mc:Choice>
              <mc:Fallback>
                <p:oleObj name="CS ChemDraw Drawing" r:id="rId11" imgW="1022604" imgH="1263396" progId="ChemDraw.Document.6.0">
                  <p:embed/>
                  <p:pic>
                    <p:nvPicPr>
                      <p:cNvPr id="37898" name="Object 14">
                        <a:extLst>
                          <a:ext uri="{FF2B5EF4-FFF2-40B4-BE49-F238E27FC236}">
                            <a16:creationId xmlns="" xmlns:a16="http://schemas.microsoft.com/office/drawing/2014/main" id="{0FB67B8A-7105-4075-9851-7CE3F9984F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5976" y="2393951"/>
                        <a:ext cx="2879724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5">
            <a:extLst>
              <a:ext uri="{FF2B5EF4-FFF2-40B4-BE49-F238E27FC236}">
                <a16:creationId xmlns="" xmlns:a16="http://schemas.microsoft.com/office/drawing/2014/main" id="{021BE311-7D5B-43D7-8FBE-6334BDDEDE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97050" y="10315577"/>
          <a:ext cx="33020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7" name="CS ChemDraw Drawing" r:id="rId13" imgW="744279" imgH="425302" progId="ChemDraw.Document.6.0">
                  <p:embed/>
                </p:oleObj>
              </mc:Choice>
              <mc:Fallback>
                <p:oleObj name="CS ChemDraw Drawing" r:id="rId13" imgW="744279" imgH="425302" progId="ChemDraw.Document.6.0">
                  <p:embed/>
                  <p:pic>
                    <p:nvPicPr>
                      <p:cNvPr id="37899" name="Object 15">
                        <a:extLst>
                          <a:ext uri="{FF2B5EF4-FFF2-40B4-BE49-F238E27FC236}">
                            <a16:creationId xmlns="" xmlns:a16="http://schemas.microsoft.com/office/drawing/2014/main" id="{021BE311-7D5B-43D7-8FBE-6334BDDEDE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050" y="10315577"/>
                        <a:ext cx="33020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6">
            <a:extLst>
              <a:ext uri="{FF2B5EF4-FFF2-40B4-BE49-F238E27FC236}">
                <a16:creationId xmlns="" xmlns:a16="http://schemas.microsoft.com/office/drawing/2014/main" id="{085A9BCA-90D2-4FDF-A672-C3DE40323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97050" y="6426201"/>
          <a:ext cx="3454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08" name="CS ChemDraw Drawing" r:id="rId15" imgW="862670" imgH="722696" progId="ChemDraw.Document.6.0">
                  <p:embed/>
                </p:oleObj>
              </mc:Choice>
              <mc:Fallback>
                <p:oleObj name="CS ChemDraw Drawing" r:id="rId15" imgW="862670" imgH="722696" progId="ChemDraw.Document.6.0">
                  <p:embed/>
                  <p:pic>
                    <p:nvPicPr>
                      <p:cNvPr id="37900" name="Object 16">
                        <a:extLst>
                          <a:ext uri="{FF2B5EF4-FFF2-40B4-BE49-F238E27FC236}">
                            <a16:creationId xmlns="" xmlns:a16="http://schemas.microsoft.com/office/drawing/2014/main" id="{085A9BCA-90D2-4FDF-A672-C3DE40323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050" y="6426201"/>
                        <a:ext cx="3454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CFAE194B-CA82-463E-969D-E54D11E052CD}"/>
              </a:ext>
            </a:extLst>
          </p:cNvPr>
          <p:cNvCxnSpPr/>
          <p:nvPr/>
        </p:nvCxnSpPr>
        <p:spPr>
          <a:xfrm>
            <a:off x="17808576" y="4841876"/>
            <a:ext cx="172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A9CF1B07-DABE-48A9-908F-ADD7C03AE046}"/>
              </a:ext>
            </a:extLst>
          </p:cNvPr>
          <p:cNvCxnSpPr/>
          <p:nvPr/>
        </p:nvCxnSpPr>
        <p:spPr>
          <a:xfrm>
            <a:off x="18240376" y="7721600"/>
            <a:ext cx="172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C42CCC09-75FE-433A-B58C-B56F27723EDC}"/>
              </a:ext>
            </a:extLst>
          </p:cNvPr>
          <p:cNvCxnSpPr/>
          <p:nvPr/>
        </p:nvCxnSpPr>
        <p:spPr>
          <a:xfrm>
            <a:off x="18240376" y="11610976"/>
            <a:ext cx="172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5AB11E7A-713A-41F6-8C0F-E624F70E7B79}"/>
              </a:ext>
            </a:extLst>
          </p:cNvPr>
          <p:cNvCxnSpPr/>
          <p:nvPr/>
        </p:nvCxnSpPr>
        <p:spPr>
          <a:xfrm flipH="1">
            <a:off x="18383251" y="4410076"/>
            <a:ext cx="577850" cy="863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7506B713-39AE-4BEA-AC15-7B94E61A7C91}"/>
              </a:ext>
            </a:extLst>
          </p:cNvPr>
          <p:cNvCxnSpPr/>
          <p:nvPr/>
        </p:nvCxnSpPr>
        <p:spPr>
          <a:xfrm flipH="1">
            <a:off x="18529300" y="4410076"/>
            <a:ext cx="574676" cy="863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B383E0A9-E66C-4B28-A4B5-566B01025914}"/>
              </a:ext>
            </a:extLst>
          </p:cNvPr>
          <p:cNvCxnSpPr/>
          <p:nvPr/>
        </p:nvCxnSpPr>
        <p:spPr>
          <a:xfrm flipH="1">
            <a:off x="18672177" y="7289800"/>
            <a:ext cx="577850" cy="863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92DA6CDC-7234-47C7-9B79-8D0C5586F917}"/>
              </a:ext>
            </a:extLst>
          </p:cNvPr>
          <p:cNvCxnSpPr/>
          <p:nvPr/>
        </p:nvCxnSpPr>
        <p:spPr>
          <a:xfrm flipH="1">
            <a:off x="18818227" y="7289800"/>
            <a:ext cx="574674" cy="863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6FFE4AB-B8E2-449F-A637-75B555D985F4}"/>
              </a:ext>
            </a:extLst>
          </p:cNvPr>
          <p:cNvCxnSpPr/>
          <p:nvPr/>
        </p:nvCxnSpPr>
        <p:spPr>
          <a:xfrm flipH="1">
            <a:off x="18818227" y="11322050"/>
            <a:ext cx="574674" cy="863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024D18E4-6665-470C-A43B-C1601D64BC46}"/>
              </a:ext>
            </a:extLst>
          </p:cNvPr>
          <p:cNvCxnSpPr/>
          <p:nvPr/>
        </p:nvCxnSpPr>
        <p:spPr>
          <a:xfrm flipH="1">
            <a:off x="18818227" y="11179176"/>
            <a:ext cx="574674" cy="8636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Левая фигурная скобка 35">
            <a:extLst>
              <a:ext uri="{FF2B5EF4-FFF2-40B4-BE49-F238E27FC236}">
                <a16:creationId xmlns="" xmlns:a16="http://schemas.microsoft.com/office/drawing/2014/main" id="{5DE4636A-9FE6-4617-B431-0A043FE65FA3}"/>
              </a:ext>
            </a:extLst>
          </p:cNvPr>
          <p:cNvSpPr/>
          <p:nvPr/>
        </p:nvSpPr>
        <p:spPr>
          <a:xfrm>
            <a:off x="4559300" y="6283326"/>
            <a:ext cx="574676" cy="3311524"/>
          </a:xfrm>
          <a:prstGeom prst="leftBrace">
            <a:avLst>
              <a:gd name="adj1" fmla="val 56954"/>
              <a:gd name="adj2" fmla="val 5223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>
              <a:solidFill>
                <a:srgbClr val="0000CC"/>
              </a:solidFill>
            </a:endParaRPr>
          </a:p>
        </p:txBody>
      </p:sp>
      <p:pic>
        <p:nvPicPr>
          <p:cNvPr id="26" name="Picture 4" descr="https://encrypted-tbn1.gstatic.com/images?q=tbn:ANd9GcToSbpmqXUC9YEeyBqeZTbv8rK9Pht-j0W_-FwWCrwxuz1h60a1vw">
            <a:extLst>
              <a:ext uri="{FF2B5EF4-FFF2-40B4-BE49-F238E27FC236}">
                <a16:creationId xmlns="" xmlns:a16="http://schemas.microsoft.com/office/drawing/2014/main" id="{07CABEAB-3C6E-4DFC-83E6-C25D85C0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97127" y="2147889"/>
            <a:ext cx="25908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5C222055-3BF7-44AA-83C7-3F1266A4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sp>
        <p:nvSpPr>
          <p:cNvPr id="38915" name="Rectangle 5">
            <a:extLst>
              <a:ext uri="{FF2B5EF4-FFF2-40B4-BE49-F238E27FC236}">
                <a16:creationId xmlns="" xmlns:a16="http://schemas.microsoft.com/office/drawing/2014/main" id="{36839CF6-E4AD-43F1-AB7A-D1ADB3CF7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graphicFrame>
        <p:nvGraphicFramePr>
          <p:cNvPr id="38916" name="Object 6">
            <a:extLst>
              <a:ext uri="{FF2B5EF4-FFF2-40B4-BE49-F238E27FC236}">
                <a16:creationId xmlns="" xmlns:a16="http://schemas.microsoft.com/office/drawing/2014/main" id="{880F8135-AC77-4F6C-9129-0618815EB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0" y="9017000"/>
          <a:ext cx="11699876" cy="302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4" name="CS ChemDraw Drawing" r:id="rId4" imgW="3986784" imgH="1031748" progId="ChemDraw.Document.6.0">
                  <p:embed/>
                </p:oleObj>
              </mc:Choice>
              <mc:Fallback>
                <p:oleObj name="CS ChemDraw Drawing" r:id="rId4" imgW="3986784" imgH="1031748" progId="ChemDraw.Document.6.0">
                  <p:embed/>
                  <p:pic>
                    <p:nvPicPr>
                      <p:cNvPr id="38916" name="Object 6">
                        <a:extLst>
                          <a:ext uri="{FF2B5EF4-FFF2-40B4-BE49-F238E27FC236}">
                            <a16:creationId xmlns="" xmlns:a16="http://schemas.microsoft.com/office/drawing/2014/main" id="{880F8135-AC77-4F6C-9129-0618815EB9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9017000"/>
                        <a:ext cx="11699876" cy="302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1350AFC-3B4A-483B-931B-ACA6906DAAD4}"/>
              </a:ext>
            </a:extLst>
          </p:cNvPr>
          <p:cNvSpPr/>
          <p:nvPr/>
        </p:nvSpPr>
        <p:spPr>
          <a:xfrm>
            <a:off x="1449659" y="2682877"/>
            <a:ext cx="19527568" cy="561657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38918" name="Object 7">
            <a:extLst>
              <a:ext uri="{FF2B5EF4-FFF2-40B4-BE49-F238E27FC236}">
                <a16:creationId xmlns="" xmlns:a16="http://schemas.microsoft.com/office/drawing/2014/main" id="{96A5B684-2D80-44CB-84E8-0C8D0E9CC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1" y="3400427"/>
          <a:ext cx="17506950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5" name="CS ChemDraw Drawing" r:id="rId6" imgW="6390132" imgH="1406652" progId="ChemDraw.Document.6.0">
                  <p:embed/>
                </p:oleObj>
              </mc:Choice>
              <mc:Fallback>
                <p:oleObj name="CS ChemDraw Drawing" r:id="rId6" imgW="6390132" imgH="1406652" progId="ChemDraw.Document.6.0">
                  <p:embed/>
                  <p:pic>
                    <p:nvPicPr>
                      <p:cNvPr id="38918" name="Object 7">
                        <a:extLst>
                          <a:ext uri="{FF2B5EF4-FFF2-40B4-BE49-F238E27FC236}">
                            <a16:creationId xmlns="" xmlns:a16="http://schemas.microsoft.com/office/drawing/2014/main" id="{96A5B684-2D80-44CB-84E8-0C8D0E9CC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1" y="3400427"/>
                        <a:ext cx="17506950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Box 10">
            <a:extLst>
              <a:ext uri="{FF2B5EF4-FFF2-40B4-BE49-F238E27FC236}">
                <a16:creationId xmlns="" xmlns:a16="http://schemas.microsoft.com/office/drawing/2014/main" id="{DFA1818E-BE3B-4638-B2A2-8428F426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6" y="11899900"/>
            <a:ext cx="633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C00000"/>
                </a:solidFill>
              </a:rPr>
              <a:t>адипиновая кислота</a:t>
            </a:r>
          </a:p>
        </p:txBody>
      </p:sp>
      <p:pic>
        <p:nvPicPr>
          <p:cNvPr id="38920" name="Picture 9" descr="http://pics.livejournal.com/plast_center/pic/000g8dz1">
            <a:extLst>
              <a:ext uri="{FF2B5EF4-FFF2-40B4-BE49-F238E27FC236}">
                <a16:creationId xmlns="" xmlns:a16="http://schemas.microsoft.com/office/drawing/2014/main" id="{1C176427-24FE-41E6-9478-C7F20271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112" y="9017000"/>
            <a:ext cx="5271701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2">
            <a:extLst>
              <a:ext uri="{FF2B5EF4-FFF2-40B4-BE49-F238E27FC236}">
                <a16:creationId xmlns="" xmlns:a16="http://schemas.microsoft.com/office/drawing/2014/main" id="{8DCBAA6E-C14E-4C02-9224-627F974A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4390" y="12444761"/>
            <a:ext cx="6779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rgbClr val="002060"/>
                </a:solidFill>
              </a:rPr>
              <a:t>Полиамидные  полимеры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36DE5450-EB96-43E5-93DF-203AA7AA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897841"/>
            <a:ext cx="19864039" cy="1496110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7200" b="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Окисление кетонов</a:t>
            </a:r>
            <a:endParaRPr lang="ru-RU" sz="7200" b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B1A39320-76A2-4CDC-8144-162F8504887B}"/>
              </a:ext>
            </a:extLst>
          </p:cNvPr>
          <p:cNvSpPr/>
          <p:nvPr/>
        </p:nvSpPr>
        <p:spPr>
          <a:xfrm rot="18549995">
            <a:off x="4244977" y="4867277"/>
            <a:ext cx="1238250" cy="89535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5AEE34C8-5F1D-44D4-8149-55645B5A043F}"/>
              </a:ext>
            </a:extLst>
          </p:cNvPr>
          <p:cNvSpPr/>
          <p:nvPr/>
        </p:nvSpPr>
        <p:spPr>
          <a:xfrm rot="18549995">
            <a:off x="5254627" y="4867277"/>
            <a:ext cx="1238250" cy="89535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>
            <a:extLst>
              <a:ext uri="{FF2B5EF4-FFF2-40B4-BE49-F238E27FC236}">
                <a16:creationId xmlns="" xmlns:a16="http://schemas.microsoft.com/office/drawing/2014/main" id="{D9D12481-8BE6-4073-8289-822143F24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0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40962" name="Object 6">
                        <a:extLst>
                          <a:ext uri="{FF2B5EF4-FFF2-40B4-BE49-F238E27FC236}">
                            <a16:creationId xmlns="" xmlns:a16="http://schemas.microsoft.com/office/drawing/2014/main" id="{D9D12481-8BE6-4073-8289-822143F24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8">
            <a:extLst>
              <a:ext uri="{FF2B5EF4-FFF2-40B4-BE49-F238E27FC236}">
                <a16:creationId xmlns="" xmlns:a16="http://schemas.microsoft.com/office/drawing/2014/main" id="{27788D22-73B3-41EC-95C9-060F4E84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6" y="2105027"/>
            <a:ext cx="17281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3600"/>
          </a:p>
        </p:txBody>
      </p:sp>
      <p:sp>
        <p:nvSpPr>
          <p:cNvPr id="40964" name="Line 10">
            <a:extLst>
              <a:ext uri="{FF2B5EF4-FFF2-40B4-BE49-F238E27FC236}">
                <a16:creationId xmlns="" xmlns:a16="http://schemas.microsoft.com/office/drawing/2014/main" id="{28F44784-B868-4B67-BD43-6522386FC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100" y="2682876"/>
            <a:ext cx="3176" cy="96488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65" name="Line 12">
            <a:extLst>
              <a:ext uri="{FF2B5EF4-FFF2-40B4-BE49-F238E27FC236}">
                <a16:creationId xmlns="" xmlns:a16="http://schemas.microsoft.com/office/drawing/2014/main" id="{78179869-3ACE-4E96-AFE9-57B3D2787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100" y="7004050"/>
            <a:ext cx="547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66" name="Line 16">
            <a:extLst>
              <a:ext uri="{FF2B5EF4-FFF2-40B4-BE49-F238E27FC236}">
                <a16:creationId xmlns="" xmlns:a16="http://schemas.microsoft.com/office/drawing/2014/main" id="{18009F2A-4E7A-4E35-9677-9710F4C8B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09101" y="2682876"/>
            <a:ext cx="53308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67" name="Text Box 17">
            <a:extLst>
              <a:ext uri="{FF2B5EF4-FFF2-40B4-BE49-F238E27FC236}">
                <a16:creationId xmlns="" xmlns:a16="http://schemas.microsoft.com/office/drawing/2014/main" id="{25BECF2C-1CA8-4B50-A0D8-71A63671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1" y="2089150"/>
            <a:ext cx="4895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в нейтральной или слабо кислой среде</a:t>
            </a:r>
          </a:p>
        </p:txBody>
      </p:sp>
      <p:sp>
        <p:nvSpPr>
          <p:cNvPr id="40968" name="Text Box 18">
            <a:extLst>
              <a:ext uri="{FF2B5EF4-FFF2-40B4-BE49-F238E27FC236}">
                <a16:creationId xmlns="" xmlns:a16="http://schemas.microsoft.com/office/drawing/2014/main" id="{3DC29A1E-5A7B-483C-A660-7AAA2FC9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151" y="7435851"/>
            <a:ext cx="3743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3600"/>
          </a:p>
        </p:txBody>
      </p:sp>
      <p:graphicFrame>
        <p:nvGraphicFramePr>
          <p:cNvPr id="40969" name="Object 19">
            <a:extLst>
              <a:ext uri="{FF2B5EF4-FFF2-40B4-BE49-F238E27FC236}">
                <a16:creationId xmlns="" xmlns:a16="http://schemas.microsoft.com/office/drawing/2014/main" id="{25B3B7C4-1169-411D-ADC6-7E2A1E0EF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1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40969" name="Object 19">
                        <a:extLst>
                          <a:ext uri="{FF2B5EF4-FFF2-40B4-BE49-F238E27FC236}">
                            <a16:creationId xmlns="" xmlns:a16="http://schemas.microsoft.com/office/drawing/2014/main" id="{25B3B7C4-1169-411D-ADC6-7E2A1E0EF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21">
            <a:extLst>
              <a:ext uri="{FF2B5EF4-FFF2-40B4-BE49-F238E27FC236}">
                <a16:creationId xmlns="" xmlns:a16="http://schemas.microsoft.com/office/drawing/2014/main" id="{ED9615FD-7099-4B2A-B81E-C865A49079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2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40970" name="Object 21">
                        <a:extLst>
                          <a:ext uri="{FF2B5EF4-FFF2-40B4-BE49-F238E27FC236}">
                            <a16:creationId xmlns="" xmlns:a16="http://schemas.microsoft.com/office/drawing/2014/main" id="{ED9615FD-7099-4B2A-B81E-C865A4907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23">
            <a:extLst>
              <a:ext uri="{FF2B5EF4-FFF2-40B4-BE49-F238E27FC236}">
                <a16:creationId xmlns="" xmlns:a16="http://schemas.microsoft.com/office/drawing/2014/main" id="{270FB1B7-2738-4BC2-A24F-17B8F4271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3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40971" name="Object 23">
                        <a:extLst>
                          <a:ext uri="{FF2B5EF4-FFF2-40B4-BE49-F238E27FC236}">
                            <a16:creationId xmlns="" xmlns:a16="http://schemas.microsoft.com/office/drawing/2014/main" id="{270FB1B7-2738-4BC2-A24F-17B8F4271F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24">
            <a:extLst>
              <a:ext uri="{FF2B5EF4-FFF2-40B4-BE49-F238E27FC236}">
                <a16:creationId xmlns="" xmlns:a16="http://schemas.microsoft.com/office/drawing/2014/main" id="{0C68CAD4-1398-4C20-AD94-30F7A250E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9101" y="6137276"/>
          <a:ext cx="5470526" cy="74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4" name="Формула" r:id="rId9" imgW="1670186" imgH="184062" progId="Equation.3">
                  <p:embed/>
                </p:oleObj>
              </mc:Choice>
              <mc:Fallback>
                <p:oleObj name="Формула" r:id="rId9" imgW="1670186" imgH="184062" progId="Equation.3">
                  <p:embed/>
                  <p:pic>
                    <p:nvPicPr>
                      <p:cNvPr id="40972" name="Object 24">
                        <a:extLst>
                          <a:ext uri="{FF2B5EF4-FFF2-40B4-BE49-F238E27FC236}">
                            <a16:creationId xmlns="" xmlns:a16="http://schemas.microsoft.com/office/drawing/2014/main" id="{0C68CAD4-1398-4C20-AD94-30F7A250E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1" y="6137276"/>
                        <a:ext cx="5470526" cy="746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Text Box 25">
            <a:extLst>
              <a:ext uri="{FF2B5EF4-FFF2-40B4-BE49-F238E27FC236}">
                <a16:creationId xmlns="" xmlns:a16="http://schemas.microsoft.com/office/drawing/2014/main" id="{764A319A-6134-46CC-865B-40E6E40C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26" y="6905626"/>
            <a:ext cx="461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сильный окислитель</a:t>
            </a:r>
          </a:p>
        </p:txBody>
      </p:sp>
      <p:graphicFrame>
        <p:nvGraphicFramePr>
          <p:cNvPr id="40974" name="Object 29">
            <a:extLst>
              <a:ext uri="{FF2B5EF4-FFF2-40B4-BE49-F238E27FC236}">
                <a16:creationId xmlns="" xmlns:a16="http://schemas.microsoft.com/office/drawing/2014/main" id="{CB237BF4-403D-44CB-A3F5-F0C668BC9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5" name="Формула" r:id="rId11" imgW="114151" imgH="215619" progId="Equation.3">
                  <p:embed/>
                </p:oleObj>
              </mc:Choice>
              <mc:Fallback>
                <p:oleObj name="Формула" r:id="rId11" imgW="114151" imgH="215619" progId="Equation.3">
                  <p:embed/>
                  <p:pic>
                    <p:nvPicPr>
                      <p:cNvPr id="40974" name="Object 29">
                        <a:extLst>
                          <a:ext uri="{FF2B5EF4-FFF2-40B4-BE49-F238E27FC236}">
                            <a16:creationId xmlns="" xmlns:a16="http://schemas.microsoft.com/office/drawing/2014/main" id="{CB237BF4-403D-44CB-A3F5-F0C668BC9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 Box 38">
            <a:extLst>
              <a:ext uri="{FF2B5EF4-FFF2-40B4-BE49-F238E27FC236}">
                <a16:creationId xmlns="" xmlns:a16="http://schemas.microsoft.com/office/drawing/2014/main" id="{16707D58-2339-4025-B344-53A6C26F3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3450" y="4552950"/>
            <a:ext cx="51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 err="1">
                <a:solidFill>
                  <a:srgbClr val="002060"/>
                </a:solidFill>
              </a:rPr>
              <a:t>Глюконовая</a:t>
            </a:r>
            <a:r>
              <a:rPr lang="ru-RU" altLang="ru-RU" dirty="0">
                <a:solidFill>
                  <a:srgbClr val="002060"/>
                </a:solidFill>
              </a:rPr>
              <a:t> кислота</a:t>
            </a:r>
          </a:p>
        </p:txBody>
      </p:sp>
      <p:graphicFrame>
        <p:nvGraphicFramePr>
          <p:cNvPr id="40976" name="Object 39">
            <a:extLst>
              <a:ext uri="{FF2B5EF4-FFF2-40B4-BE49-F238E27FC236}">
                <a16:creationId xmlns="" xmlns:a16="http://schemas.microsoft.com/office/drawing/2014/main" id="{4FE09FE6-FF8B-403B-A5F2-1D042D1B8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6" name="Формула" r:id="rId12" imgW="114151" imgH="215619" progId="Equation.3">
                  <p:embed/>
                </p:oleObj>
              </mc:Choice>
              <mc:Fallback>
                <p:oleObj name="Формула" r:id="rId12" imgW="114151" imgH="215619" progId="Equation.3">
                  <p:embed/>
                  <p:pic>
                    <p:nvPicPr>
                      <p:cNvPr id="40976" name="Object 39">
                        <a:extLst>
                          <a:ext uri="{FF2B5EF4-FFF2-40B4-BE49-F238E27FC236}">
                            <a16:creationId xmlns="" xmlns:a16="http://schemas.microsoft.com/office/drawing/2014/main" id="{4FE09FE6-FF8B-403B-A5F2-1D042D1B8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Text Box 43">
            <a:extLst>
              <a:ext uri="{FF2B5EF4-FFF2-40B4-BE49-F238E27FC236}">
                <a16:creationId xmlns="" xmlns:a16="http://schemas.microsoft.com/office/drawing/2014/main" id="{000D359E-203B-4005-A45B-1637FC8A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0" y="3546477"/>
            <a:ext cx="288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graphicFrame>
        <p:nvGraphicFramePr>
          <p:cNvPr id="40978" name="Object 44">
            <a:extLst>
              <a:ext uri="{FF2B5EF4-FFF2-40B4-BE49-F238E27FC236}">
                <a16:creationId xmlns="" xmlns:a16="http://schemas.microsoft.com/office/drawing/2014/main" id="{401D621A-19C2-4E69-B5D2-46C9DCEEC3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7" name="Формула" r:id="rId13" imgW="114151" imgH="215619" progId="Equation.3">
                  <p:embed/>
                </p:oleObj>
              </mc:Choice>
              <mc:Fallback>
                <p:oleObj name="Формула" r:id="rId13" imgW="114151" imgH="215619" progId="Equation.3">
                  <p:embed/>
                  <p:pic>
                    <p:nvPicPr>
                      <p:cNvPr id="40978" name="Object 44">
                        <a:extLst>
                          <a:ext uri="{FF2B5EF4-FFF2-40B4-BE49-F238E27FC236}">
                            <a16:creationId xmlns="" xmlns:a16="http://schemas.microsoft.com/office/drawing/2014/main" id="{401D621A-19C2-4E69-B5D2-46C9DCEEC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9" name="Text Box 51">
            <a:extLst>
              <a:ext uri="{FF2B5EF4-FFF2-40B4-BE49-F238E27FC236}">
                <a16:creationId xmlns="" xmlns:a16="http://schemas.microsoft.com/office/drawing/2014/main" id="{7672904C-75CE-4B3E-8DEA-AF6875B7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9200" y="8731250"/>
            <a:ext cx="6048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 err="1">
                <a:solidFill>
                  <a:srgbClr val="002060"/>
                </a:solidFill>
              </a:rPr>
              <a:t>Глюкаровая</a:t>
            </a:r>
            <a:r>
              <a:rPr lang="ru-RU" altLang="ru-RU" dirty="0">
                <a:solidFill>
                  <a:srgbClr val="002060"/>
                </a:solidFill>
              </a:rPr>
              <a:t> кислота</a:t>
            </a:r>
          </a:p>
        </p:txBody>
      </p:sp>
      <p:graphicFrame>
        <p:nvGraphicFramePr>
          <p:cNvPr id="40980" name="Object 52">
            <a:extLst>
              <a:ext uri="{FF2B5EF4-FFF2-40B4-BE49-F238E27FC236}">
                <a16:creationId xmlns="" xmlns:a16="http://schemas.microsoft.com/office/drawing/2014/main" id="{4E998719-8ACD-4D36-A6FC-00652777F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2277" y="3114677"/>
          <a:ext cx="53276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8" name="ISIS/Draw Sketch" r:id="rId14" imgW="2089212" imgH="209681" progId="">
                  <p:embed/>
                </p:oleObj>
              </mc:Choice>
              <mc:Fallback>
                <p:oleObj name="ISIS/Draw Sketch" r:id="rId14" imgW="2089212" imgH="209681" progId="">
                  <p:embed/>
                  <p:pic>
                    <p:nvPicPr>
                      <p:cNvPr id="40980" name="Object 52">
                        <a:extLst>
                          <a:ext uri="{FF2B5EF4-FFF2-40B4-BE49-F238E27FC236}">
                            <a16:creationId xmlns="" xmlns:a16="http://schemas.microsoft.com/office/drawing/2014/main" id="{4E998719-8ACD-4D36-A6FC-00652777F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77" y="3114677"/>
                        <a:ext cx="53276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0">
            <a:extLst>
              <a:ext uri="{FF2B5EF4-FFF2-40B4-BE49-F238E27FC236}">
                <a16:creationId xmlns="" xmlns:a16="http://schemas.microsoft.com/office/drawing/2014/main" id="{8F16E3CC-46EE-465A-84F8-94EC4F4550ED}"/>
              </a:ext>
            </a:extLst>
          </p:cNvPr>
          <p:cNvSpPr txBox="1">
            <a:spLocks/>
          </p:cNvSpPr>
          <p:nvPr/>
        </p:nvSpPr>
        <p:spPr>
          <a:xfrm>
            <a:off x="0" y="358776"/>
            <a:ext cx="18980150" cy="10540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normAutofit fontScale="90000" lnSpcReduction="20000"/>
          </a:bodyPr>
          <a:lstStyle/>
          <a:p>
            <a:pPr eaLnBrk="1" hangingPunct="1">
              <a:defRPr/>
            </a:pPr>
            <a:r>
              <a:rPr lang="ru-RU" sz="8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Окисление глюкозы</a:t>
            </a:r>
          </a:p>
        </p:txBody>
      </p:sp>
      <p:graphicFrame>
        <p:nvGraphicFramePr>
          <p:cNvPr id="40982" name="Object 22">
            <a:extLst>
              <a:ext uri="{FF2B5EF4-FFF2-40B4-BE49-F238E27FC236}">
                <a16:creationId xmlns="" xmlns:a16="http://schemas.microsoft.com/office/drawing/2014/main" id="{D3ACAC13-E10F-4FAD-8B03-4E67E1058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0650" y="5416550"/>
          <a:ext cx="17907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99" name="CS ChemDraw Drawing" r:id="rId16" imgW="766818" imgH="1416483" progId="ChemDraw.Document.6.0">
                  <p:embed/>
                </p:oleObj>
              </mc:Choice>
              <mc:Fallback>
                <p:oleObj name="CS ChemDraw Drawing" r:id="rId16" imgW="766818" imgH="1416483" progId="ChemDraw.Document.6.0">
                  <p:embed/>
                  <p:pic>
                    <p:nvPicPr>
                      <p:cNvPr id="40982" name="Object 22">
                        <a:extLst>
                          <a:ext uri="{FF2B5EF4-FFF2-40B4-BE49-F238E27FC236}">
                            <a16:creationId xmlns="" xmlns:a16="http://schemas.microsoft.com/office/drawing/2014/main" id="{D3ACAC13-E10F-4FAD-8B03-4E67E1058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650" y="5416550"/>
                        <a:ext cx="17907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23">
            <a:extLst>
              <a:ext uri="{FF2B5EF4-FFF2-40B4-BE49-F238E27FC236}">
                <a16:creationId xmlns="" xmlns:a16="http://schemas.microsoft.com/office/drawing/2014/main" id="{B6AD6DD7-2B07-4C9D-9938-27FBA9965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0651" y="1673226"/>
          <a:ext cx="1800226" cy="287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00" name="CS ChemDraw Drawing" r:id="rId18" imgW="766818" imgH="1226300" progId="ChemDraw.Document.6.0">
                  <p:embed/>
                </p:oleObj>
              </mc:Choice>
              <mc:Fallback>
                <p:oleObj name="CS ChemDraw Drawing" r:id="rId18" imgW="766818" imgH="1226300" progId="ChemDraw.Document.6.0">
                  <p:embed/>
                  <p:pic>
                    <p:nvPicPr>
                      <p:cNvPr id="40983" name="Object 23">
                        <a:extLst>
                          <a:ext uri="{FF2B5EF4-FFF2-40B4-BE49-F238E27FC236}">
                            <a16:creationId xmlns="" xmlns:a16="http://schemas.microsoft.com/office/drawing/2014/main" id="{B6AD6DD7-2B07-4C9D-9938-27FBA9965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651" y="1673226"/>
                        <a:ext cx="1800226" cy="2879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4" name="Line 4">
            <a:extLst>
              <a:ext uri="{FF2B5EF4-FFF2-40B4-BE49-F238E27FC236}">
                <a16:creationId xmlns="" xmlns:a16="http://schemas.microsoft.com/office/drawing/2014/main" id="{2117B026-5692-4DFD-9AC1-0ABB3D956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2277" y="12331700"/>
            <a:ext cx="56165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85" name="Rectangle 7">
            <a:extLst>
              <a:ext uri="{FF2B5EF4-FFF2-40B4-BE49-F238E27FC236}">
                <a16:creationId xmlns="" xmlns:a16="http://schemas.microsoft.com/office/drawing/2014/main" id="{1BB2191A-EB98-4A51-A6DF-B7F9798A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227" y="9737727"/>
            <a:ext cx="6254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слабые окислители в щелочной</a:t>
            </a:r>
          </a:p>
        </p:txBody>
      </p:sp>
      <p:sp>
        <p:nvSpPr>
          <p:cNvPr id="40986" name="Text Box 8">
            <a:extLst>
              <a:ext uri="{FF2B5EF4-FFF2-40B4-BE49-F238E27FC236}">
                <a16:creationId xmlns="" xmlns:a16="http://schemas.microsoft.com/office/drawing/2014/main" id="{3ACFB02F-F7E7-419E-9CD0-4CF313532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227" y="10315576"/>
            <a:ext cx="5327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среде;   </a:t>
            </a:r>
            <a:r>
              <a:rPr lang="en-US" altLang="ru-RU" dirty="0">
                <a:solidFill>
                  <a:srgbClr val="002060"/>
                </a:solidFill>
              </a:rPr>
              <a:t>Ag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r>
              <a:rPr lang="en-US" altLang="ru-RU" dirty="0">
                <a:solidFill>
                  <a:srgbClr val="002060"/>
                </a:solidFill>
              </a:rPr>
              <a:t>O	  2Ag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40987" name="Text Box 10">
            <a:extLst>
              <a:ext uri="{FF2B5EF4-FFF2-40B4-BE49-F238E27FC236}">
                <a16:creationId xmlns="" xmlns:a16="http://schemas.microsoft.com/office/drawing/2014/main" id="{FE9FD727-A626-400F-8613-5BBF1275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950" y="11610977"/>
            <a:ext cx="25939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rgbClr val="002060"/>
                </a:solidFill>
              </a:rPr>
              <a:t>реактив </a:t>
            </a:r>
            <a:r>
              <a:rPr lang="ru-RU" altLang="ru-RU" sz="2200" dirty="0" err="1">
                <a:solidFill>
                  <a:srgbClr val="002060"/>
                </a:solidFill>
              </a:rPr>
              <a:t>Фелинга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sp>
        <p:nvSpPr>
          <p:cNvPr id="40988" name="Text Box 18">
            <a:extLst>
              <a:ext uri="{FF2B5EF4-FFF2-40B4-BE49-F238E27FC236}">
                <a16:creationId xmlns="" xmlns:a16="http://schemas.microsoft.com/office/drawing/2014/main" id="{2EC9006B-FB8C-44A9-BF56-A72D9096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176" y="10998200"/>
            <a:ext cx="2882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продукты глубокого расщепления моносахарида</a:t>
            </a:r>
            <a:r>
              <a:rPr lang="en-US" altLang="ru-RU" sz="2800"/>
              <a:t> </a:t>
            </a:r>
            <a:r>
              <a:rPr lang="ru-RU" altLang="ru-RU" sz="2800"/>
              <a:t> </a:t>
            </a:r>
          </a:p>
        </p:txBody>
      </p:sp>
      <p:cxnSp>
        <p:nvCxnSpPr>
          <p:cNvPr id="40989" name="Прямая со стрелкой 51">
            <a:extLst>
              <a:ext uri="{FF2B5EF4-FFF2-40B4-BE49-F238E27FC236}">
                <a16:creationId xmlns="" xmlns:a16="http://schemas.microsoft.com/office/drawing/2014/main" id="{9E40B828-1844-49EE-8D38-F210C7BE0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49127" y="10601326"/>
            <a:ext cx="1006474" cy="0"/>
          </a:xfrm>
          <a:prstGeom prst="straightConnector1">
            <a:avLst/>
          </a:prstGeom>
          <a:noFill/>
          <a:ln w="22225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0" name="Text Box 8">
            <a:extLst>
              <a:ext uri="{FF2B5EF4-FFF2-40B4-BE49-F238E27FC236}">
                <a16:creationId xmlns="" xmlns:a16="http://schemas.microsoft.com/office/drawing/2014/main" id="{3AD18725-3574-49BB-99F9-DE709222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1" y="11179176"/>
            <a:ext cx="5327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solidFill>
                  <a:srgbClr val="002060"/>
                </a:solidFill>
              </a:rPr>
              <a:t>Cu(OH)</a:t>
            </a:r>
            <a:r>
              <a:rPr lang="en-US" altLang="ru-RU" baseline="-25000" dirty="0">
                <a:solidFill>
                  <a:srgbClr val="002060"/>
                </a:solidFill>
              </a:rPr>
              <a:t>2	</a:t>
            </a:r>
            <a:r>
              <a:rPr lang="en-US" altLang="ru-RU" dirty="0">
                <a:solidFill>
                  <a:srgbClr val="002060"/>
                </a:solidFill>
              </a:rPr>
              <a:t>         Cu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r>
              <a:rPr lang="en-US" altLang="ru-RU" dirty="0">
                <a:solidFill>
                  <a:srgbClr val="002060"/>
                </a:solidFill>
              </a:rPr>
              <a:t>O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40991" name="Прямая со стрелкой 54">
            <a:extLst>
              <a:ext uri="{FF2B5EF4-FFF2-40B4-BE49-F238E27FC236}">
                <a16:creationId xmlns="" xmlns:a16="http://schemas.microsoft.com/office/drawing/2014/main" id="{061F1018-7BE3-4ECD-AE5A-8F0C8E2EB4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1" y="11464926"/>
            <a:ext cx="1009650" cy="0"/>
          </a:xfrm>
          <a:prstGeom prst="straightConnector1">
            <a:avLst/>
          </a:prstGeom>
          <a:noFill/>
          <a:ln w="22225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992" name="Object 26">
            <a:extLst>
              <a:ext uri="{FF2B5EF4-FFF2-40B4-BE49-F238E27FC236}">
                <a16:creationId xmlns="" xmlns:a16="http://schemas.microsoft.com/office/drawing/2014/main" id="{1C866054-9AD5-4D7B-A31C-F644EE53E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49576" y="10315576"/>
          <a:ext cx="1800224" cy="287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01" name="CS ChemDraw Drawing" r:id="rId20" imgW="766818" imgH="1226300" progId="ChemDraw.Document.6.0">
                  <p:embed/>
                </p:oleObj>
              </mc:Choice>
              <mc:Fallback>
                <p:oleObj name="CS ChemDraw Drawing" r:id="rId20" imgW="766818" imgH="1226300" progId="ChemDraw.Document.6.0">
                  <p:embed/>
                  <p:pic>
                    <p:nvPicPr>
                      <p:cNvPr id="40992" name="Object 26">
                        <a:extLst>
                          <a:ext uri="{FF2B5EF4-FFF2-40B4-BE49-F238E27FC236}">
                            <a16:creationId xmlns="" xmlns:a16="http://schemas.microsoft.com/office/drawing/2014/main" id="{1C866054-9AD5-4D7B-A31C-F644EE53E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9576" y="10315576"/>
                        <a:ext cx="1800224" cy="2879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3" name="Line 16">
            <a:extLst>
              <a:ext uri="{FF2B5EF4-FFF2-40B4-BE49-F238E27FC236}">
                <a16:creationId xmlns="" xmlns:a16="http://schemas.microsoft.com/office/drawing/2014/main" id="{2E35B39B-6998-4985-A4BE-CBE0BEEB1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65701" y="11899900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94" name="Прямоугольник 57">
            <a:extLst>
              <a:ext uri="{FF2B5EF4-FFF2-40B4-BE49-F238E27FC236}">
                <a16:creationId xmlns="" xmlns:a16="http://schemas.microsoft.com/office/drawing/2014/main" id="{C6D477FD-0C7F-4197-9BB8-6D76A56C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1" y="13049251"/>
            <a:ext cx="4174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err="1">
                <a:solidFill>
                  <a:srgbClr val="002060"/>
                </a:solidFill>
              </a:rPr>
              <a:t>Глюконовая</a:t>
            </a:r>
            <a:r>
              <a:rPr lang="ru-RU" altLang="ru-RU" dirty="0">
                <a:solidFill>
                  <a:srgbClr val="002060"/>
                </a:solidFill>
              </a:rPr>
              <a:t> кислота </a:t>
            </a:r>
          </a:p>
        </p:txBody>
      </p:sp>
      <p:sp>
        <p:nvSpPr>
          <p:cNvPr id="40995" name="Text Box 10">
            <a:extLst>
              <a:ext uri="{FF2B5EF4-FFF2-40B4-BE49-F238E27FC236}">
                <a16:creationId xmlns="" xmlns:a16="http://schemas.microsoft.com/office/drawing/2014/main" id="{E12EE7AE-04BD-42D7-A83A-453BCD46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10747377"/>
            <a:ext cx="3168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rgbClr val="002060"/>
                </a:solidFill>
              </a:rPr>
              <a:t>реактив </a:t>
            </a:r>
            <a:r>
              <a:rPr lang="ru-RU" altLang="ru-RU" sz="2200" dirty="0" err="1">
                <a:solidFill>
                  <a:srgbClr val="002060"/>
                </a:solidFill>
              </a:rPr>
              <a:t>Толленса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sp>
        <p:nvSpPr>
          <p:cNvPr id="40996" name="TextBox 59">
            <a:extLst>
              <a:ext uri="{FF2B5EF4-FFF2-40B4-BE49-F238E27FC236}">
                <a16:creationId xmlns="" xmlns:a16="http://schemas.microsoft.com/office/drawing/2014/main" id="{274872B0-31EE-4F53-A198-7550F4C1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0926" y="10890251"/>
            <a:ext cx="43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00CC"/>
                </a:solidFill>
              </a:rPr>
              <a:t>t</a:t>
            </a:r>
            <a:endParaRPr lang="ru-RU" altLang="ru-RU">
              <a:solidFill>
                <a:srgbClr val="0000CC"/>
              </a:solidFill>
            </a:endParaRP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="" xmlns:a16="http://schemas.microsoft.com/office/drawing/2014/main" id="{F5262E58-82A6-48F1-9A4D-47F3233EBCCE}"/>
              </a:ext>
            </a:extLst>
          </p:cNvPr>
          <p:cNvSpPr/>
          <p:nvPr/>
        </p:nvSpPr>
        <p:spPr bwMode="auto">
          <a:xfrm>
            <a:off x="5009323" y="5118102"/>
            <a:ext cx="3433003" cy="361314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 sz="8400" b="1">
              <a:solidFill>
                <a:schemeClr val="tx1"/>
              </a:solidFill>
            </a:endParaRPr>
          </a:p>
        </p:txBody>
      </p:sp>
      <p:graphicFrame>
        <p:nvGraphicFramePr>
          <p:cNvPr id="41001" name="Object 29">
            <a:extLst>
              <a:ext uri="{FF2B5EF4-FFF2-40B4-BE49-F238E27FC236}">
                <a16:creationId xmlns="" xmlns:a16="http://schemas.microsoft.com/office/drawing/2014/main" id="{977BC025-2AC5-4E5C-B122-58B78C7A0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85387"/>
              </p:ext>
            </p:extLst>
          </p:nvPr>
        </p:nvGraphicFramePr>
        <p:xfrm>
          <a:off x="6096553" y="5248276"/>
          <a:ext cx="20701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02" name="CS ChemDraw Drawing" r:id="rId21" imgW="777240" imgH="1246632" progId="ChemDraw.Document.6.0">
                  <p:embed/>
                </p:oleObj>
              </mc:Choice>
              <mc:Fallback>
                <p:oleObj name="CS ChemDraw Drawing" r:id="rId21" imgW="777240" imgH="1246632" progId="ChemDraw.Document.6.0">
                  <p:embed/>
                  <p:pic>
                    <p:nvPicPr>
                      <p:cNvPr id="41001" name="Object 29">
                        <a:extLst>
                          <a:ext uri="{FF2B5EF4-FFF2-40B4-BE49-F238E27FC236}">
                            <a16:creationId xmlns="" xmlns:a16="http://schemas.microsoft.com/office/drawing/2014/main" id="{977BC025-2AC5-4E5C-B122-58B78C7A0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553" y="5248276"/>
                        <a:ext cx="20701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0" name="Rectangle 2">
            <a:extLst>
              <a:ext uri="{FF2B5EF4-FFF2-40B4-BE49-F238E27FC236}">
                <a16:creationId xmlns="" xmlns:a16="http://schemas.microsoft.com/office/drawing/2014/main" id="{E94A2840-E91F-4625-88E4-67946B9BB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1098550"/>
            <a:ext cx="7775576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600" dirty="0">
                <a:solidFill>
                  <a:srgbClr val="C00000"/>
                </a:solidFill>
                <a:latin typeface="Calibri" panose="020F0502020204030204" pitchFamily="34" charset="0"/>
              </a:rPr>
              <a:t>Окисление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>
            <a:extLst>
              <a:ext uri="{FF2B5EF4-FFF2-40B4-BE49-F238E27FC236}">
                <a16:creationId xmlns="" xmlns:a16="http://schemas.microsoft.com/office/drawing/2014/main" id="{D9D12481-8BE6-4073-8289-822143F24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6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40962" name="Object 6">
                        <a:extLst>
                          <a:ext uri="{FF2B5EF4-FFF2-40B4-BE49-F238E27FC236}">
                            <a16:creationId xmlns="" xmlns:a16="http://schemas.microsoft.com/office/drawing/2014/main" id="{D9D12481-8BE6-4073-8289-822143F24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8">
            <a:extLst>
              <a:ext uri="{FF2B5EF4-FFF2-40B4-BE49-F238E27FC236}">
                <a16:creationId xmlns="" xmlns:a16="http://schemas.microsoft.com/office/drawing/2014/main" id="{27788D22-73B3-41EC-95C9-060F4E84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6" y="2105027"/>
            <a:ext cx="17281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3600"/>
          </a:p>
        </p:txBody>
      </p:sp>
      <p:sp>
        <p:nvSpPr>
          <p:cNvPr id="40964" name="Line 10">
            <a:extLst>
              <a:ext uri="{FF2B5EF4-FFF2-40B4-BE49-F238E27FC236}">
                <a16:creationId xmlns="" xmlns:a16="http://schemas.microsoft.com/office/drawing/2014/main" id="{28F44784-B868-4B67-BD43-6522386FC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100" y="2682876"/>
            <a:ext cx="3176" cy="96488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65" name="Line 12">
            <a:extLst>
              <a:ext uri="{FF2B5EF4-FFF2-40B4-BE49-F238E27FC236}">
                <a16:creationId xmlns="" xmlns:a16="http://schemas.microsoft.com/office/drawing/2014/main" id="{78179869-3ACE-4E96-AFE9-57B3D2787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100" y="7004050"/>
            <a:ext cx="547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66" name="Line 16">
            <a:extLst>
              <a:ext uri="{FF2B5EF4-FFF2-40B4-BE49-F238E27FC236}">
                <a16:creationId xmlns="" xmlns:a16="http://schemas.microsoft.com/office/drawing/2014/main" id="{18009F2A-4E7A-4E35-9677-9710F4C8B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09101" y="2682876"/>
            <a:ext cx="53308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67" name="Text Box 17">
            <a:extLst>
              <a:ext uri="{FF2B5EF4-FFF2-40B4-BE49-F238E27FC236}">
                <a16:creationId xmlns="" xmlns:a16="http://schemas.microsoft.com/office/drawing/2014/main" id="{25BECF2C-1CA8-4B50-A0D8-71A63671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1" y="2089150"/>
            <a:ext cx="4895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в нейтральной или слабо кислой среде</a:t>
            </a:r>
          </a:p>
        </p:txBody>
      </p:sp>
      <p:sp>
        <p:nvSpPr>
          <p:cNvPr id="40968" name="Text Box 18">
            <a:extLst>
              <a:ext uri="{FF2B5EF4-FFF2-40B4-BE49-F238E27FC236}">
                <a16:creationId xmlns="" xmlns:a16="http://schemas.microsoft.com/office/drawing/2014/main" id="{3DC29A1E-5A7B-483C-A660-7AAA2FC9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151" y="7435851"/>
            <a:ext cx="3743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3600"/>
          </a:p>
        </p:txBody>
      </p:sp>
      <p:graphicFrame>
        <p:nvGraphicFramePr>
          <p:cNvPr id="40969" name="Object 19">
            <a:extLst>
              <a:ext uri="{FF2B5EF4-FFF2-40B4-BE49-F238E27FC236}">
                <a16:creationId xmlns="" xmlns:a16="http://schemas.microsoft.com/office/drawing/2014/main" id="{25B3B7C4-1169-411D-ADC6-7E2A1E0EF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7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40969" name="Object 19">
                        <a:extLst>
                          <a:ext uri="{FF2B5EF4-FFF2-40B4-BE49-F238E27FC236}">
                            <a16:creationId xmlns="" xmlns:a16="http://schemas.microsoft.com/office/drawing/2014/main" id="{25B3B7C4-1169-411D-ADC6-7E2A1E0EF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21">
            <a:extLst>
              <a:ext uri="{FF2B5EF4-FFF2-40B4-BE49-F238E27FC236}">
                <a16:creationId xmlns="" xmlns:a16="http://schemas.microsoft.com/office/drawing/2014/main" id="{ED9615FD-7099-4B2A-B81E-C865A49079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8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40970" name="Object 21">
                        <a:extLst>
                          <a:ext uri="{FF2B5EF4-FFF2-40B4-BE49-F238E27FC236}">
                            <a16:creationId xmlns="" xmlns:a16="http://schemas.microsoft.com/office/drawing/2014/main" id="{ED9615FD-7099-4B2A-B81E-C865A4907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23">
            <a:extLst>
              <a:ext uri="{FF2B5EF4-FFF2-40B4-BE49-F238E27FC236}">
                <a16:creationId xmlns="" xmlns:a16="http://schemas.microsoft.com/office/drawing/2014/main" id="{270FB1B7-2738-4BC2-A24F-17B8F4271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89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40971" name="Object 23">
                        <a:extLst>
                          <a:ext uri="{FF2B5EF4-FFF2-40B4-BE49-F238E27FC236}">
                            <a16:creationId xmlns="" xmlns:a16="http://schemas.microsoft.com/office/drawing/2014/main" id="{270FB1B7-2738-4BC2-A24F-17B8F4271F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24">
            <a:extLst>
              <a:ext uri="{FF2B5EF4-FFF2-40B4-BE49-F238E27FC236}">
                <a16:creationId xmlns="" xmlns:a16="http://schemas.microsoft.com/office/drawing/2014/main" id="{0C68CAD4-1398-4C20-AD94-30F7A250EC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9101" y="6137276"/>
          <a:ext cx="5470526" cy="74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0" name="Формула" r:id="rId9" imgW="1670186" imgH="184062" progId="Equation.3">
                  <p:embed/>
                </p:oleObj>
              </mc:Choice>
              <mc:Fallback>
                <p:oleObj name="Формула" r:id="rId9" imgW="1670186" imgH="184062" progId="Equation.3">
                  <p:embed/>
                  <p:pic>
                    <p:nvPicPr>
                      <p:cNvPr id="40972" name="Object 24">
                        <a:extLst>
                          <a:ext uri="{FF2B5EF4-FFF2-40B4-BE49-F238E27FC236}">
                            <a16:creationId xmlns="" xmlns:a16="http://schemas.microsoft.com/office/drawing/2014/main" id="{0C68CAD4-1398-4C20-AD94-30F7A250E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1" y="6137276"/>
                        <a:ext cx="5470526" cy="746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Text Box 25">
            <a:extLst>
              <a:ext uri="{FF2B5EF4-FFF2-40B4-BE49-F238E27FC236}">
                <a16:creationId xmlns="" xmlns:a16="http://schemas.microsoft.com/office/drawing/2014/main" id="{764A319A-6134-46CC-865B-40E6E40C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26" y="6905626"/>
            <a:ext cx="461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сильный окислитель</a:t>
            </a:r>
          </a:p>
        </p:txBody>
      </p:sp>
      <p:graphicFrame>
        <p:nvGraphicFramePr>
          <p:cNvPr id="40974" name="Object 29">
            <a:extLst>
              <a:ext uri="{FF2B5EF4-FFF2-40B4-BE49-F238E27FC236}">
                <a16:creationId xmlns="" xmlns:a16="http://schemas.microsoft.com/office/drawing/2014/main" id="{CB237BF4-403D-44CB-A3F5-F0C668BC9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1" name="Формула" r:id="rId11" imgW="114151" imgH="215619" progId="Equation.3">
                  <p:embed/>
                </p:oleObj>
              </mc:Choice>
              <mc:Fallback>
                <p:oleObj name="Формула" r:id="rId11" imgW="114151" imgH="215619" progId="Equation.3">
                  <p:embed/>
                  <p:pic>
                    <p:nvPicPr>
                      <p:cNvPr id="40974" name="Object 29">
                        <a:extLst>
                          <a:ext uri="{FF2B5EF4-FFF2-40B4-BE49-F238E27FC236}">
                            <a16:creationId xmlns="" xmlns:a16="http://schemas.microsoft.com/office/drawing/2014/main" id="{CB237BF4-403D-44CB-A3F5-F0C668BC9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 Box 38">
            <a:extLst>
              <a:ext uri="{FF2B5EF4-FFF2-40B4-BE49-F238E27FC236}">
                <a16:creationId xmlns="" xmlns:a16="http://schemas.microsoft.com/office/drawing/2014/main" id="{16707D58-2339-4025-B344-53A6C26F3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3450" y="4552950"/>
            <a:ext cx="51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 err="1">
                <a:solidFill>
                  <a:srgbClr val="002060"/>
                </a:solidFill>
              </a:rPr>
              <a:t>Глюконовая</a:t>
            </a:r>
            <a:r>
              <a:rPr lang="ru-RU" altLang="ru-RU" dirty="0">
                <a:solidFill>
                  <a:srgbClr val="002060"/>
                </a:solidFill>
              </a:rPr>
              <a:t> кислота</a:t>
            </a:r>
          </a:p>
        </p:txBody>
      </p:sp>
      <p:graphicFrame>
        <p:nvGraphicFramePr>
          <p:cNvPr id="40976" name="Object 39">
            <a:extLst>
              <a:ext uri="{FF2B5EF4-FFF2-40B4-BE49-F238E27FC236}">
                <a16:creationId xmlns="" xmlns:a16="http://schemas.microsoft.com/office/drawing/2014/main" id="{4FE09FE6-FF8B-403B-A5F2-1D042D1B89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2" name="Формула" r:id="rId12" imgW="114151" imgH="215619" progId="Equation.3">
                  <p:embed/>
                </p:oleObj>
              </mc:Choice>
              <mc:Fallback>
                <p:oleObj name="Формула" r:id="rId12" imgW="114151" imgH="215619" progId="Equation.3">
                  <p:embed/>
                  <p:pic>
                    <p:nvPicPr>
                      <p:cNvPr id="40976" name="Object 39">
                        <a:extLst>
                          <a:ext uri="{FF2B5EF4-FFF2-40B4-BE49-F238E27FC236}">
                            <a16:creationId xmlns="" xmlns:a16="http://schemas.microsoft.com/office/drawing/2014/main" id="{4FE09FE6-FF8B-403B-A5F2-1D042D1B8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Text Box 43">
            <a:extLst>
              <a:ext uri="{FF2B5EF4-FFF2-40B4-BE49-F238E27FC236}">
                <a16:creationId xmlns="" xmlns:a16="http://schemas.microsoft.com/office/drawing/2014/main" id="{000D359E-203B-4005-A45B-1637FC8A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0" y="3546477"/>
            <a:ext cx="288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graphicFrame>
        <p:nvGraphicFramePr>
          <p:cNvPr id="40978" name="Object 44">
            <a:extLst>
              <a:ext uri="{FF2B5EF4-FFF2-40B4-BE49-F238E27FC236}">
                <a16:creationId xmlns="" xmlns:a16="http://schemas.microsoft.com/office/drawing/2014/main" id="{401D621A-19C2-4E69-B5D2-46C9DCEEC3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68500" y="7362826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3" name="Формула" r:id="rId13" imgW="114151" imgH="215619" progId="Equation.3">
                  <p:embed/>
                </p:oleObj>
              </mc:Choice>
              <mc:Fallback>
                <p:oleObj name="Формула" r:id="rId13" imgW="114151" imgH="215619" progId="Equation.3">
                  <p:embed/>
                  <p:pic>
                    <p:nvPicPr>
                      <p:cNvPr id="40978" name="Object 44">
                        <a:extLst>
                          <a:ext uri="{FF2B5EF4-FFF2-40B4-BE49-F238E27FC236}">
                            <a16:creationId xmlns="" xmlns:a16="http://schemas.microsoft.com/office/drawing/2014/main" id="{401D621A-19C2-4E69-B5D2-46C9DCEEC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0" y="7362826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9" name="Text Box 51">
            <a:extLst>
              <a:ext uri="{FF2B5EF4-FFF2-40B4-BE49-F238E27FC236}">
                <a16:creationId xmlns="" xmlns:a16="http://schemas.microsoft.com/office/drawing/2014/main" id="{7672904C-75CE-4B3E-8DEA-AF6875B7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9200" y="8731250"/>
            <a:ext cx="6048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 err="1">
                <a:solidFill>
                  <a:srgbClr val="002060"/>
                </a:solidFill>
              </a:rPr>
              <a:t>Глюкаровая</a:t>
            </a:r>
            <a:r>
              <a:rPr lang="ru-RU" altLang="ru-RU" dirty="0">
                <a:solidFill>
                  <a:srgbClr val="002060"/>
                </a:solidFill>
              </a:rPr>
              <a:t> кислота</a:t>
            </a:r>
          </a:p>
        </p:txBody>
      </p:sp>
      <p:graphicFrame>
        <p:nvGraphicFramePr>
          <p:cNvPr id="40980" name="Object 52">
            <a:extLst>
              <a:ext uri="{FF2B5EF4-FFF2-40B4-BE49-F238E27FC236}">
                <a16:creationId xmlns="" xmlns:a16="http://schemas.microsoft.com/office/drawing/2014/main" id="{4E998719-8ACD-4D36-A6FC-00652777F6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2277" y="3114677"/>
          <a:ext cx="53276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4" name="ISIS/Draw Sketch" r:id="rId14" imgW="2089212" imgH="209681" progId="">
                  <p:embed/>
                </p:oleObj>
              </mc:Choice>
              <mc:Fallback>
                <p:oleObj name="ISIS/Draw Sketch" r:id="rId14" imgW="2089212" imgH="209681" progId="">
                  <p:embed/>
                  <p:pic>
                    <p:nvPicPr>
                      <p:cNvPr id="40980" name="Object 52">
                        <a:extLst>
                          <a:ext uri="{FF2B5EF4-FFF2-40B4-BE49-F238E27FC236}">
                            <a16:creationId xmlns="" xmlns:a16="http://schemas.microsoft.com/office/drawing/2014/main" id="{4E998719-8ACD-4D36-A6FC-00652777F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77" y="3114677"/>
                        <a:ext cx="53276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0">
            <a:extLst>
              <a:ext uri="{FF2B5EF4-FFF2-40B4-BE49-F238E27FC236}">
                <a16:creationId xmlns="" xmlns:a16="http://schemas.microsoft.com/office/drawing/2014/main" id="{8F16E3CC-46EE-465A-84F8-94EC4F4550ED}"/>
              </a:ext>
            </a:extLst>
          </p:cNvPr>
          <p:cNvSpPr txBox="1">
            <a:spLocks/>
          </p:cNvSpPr>
          <p:nvPr/>
        </p:nvSpPr>
        <p:spPr>
          <a:xfrm>
            <a:off x="0" y="358776"/>
            <a:ext cx="18980150" cy="10540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normAutofit fontScale="90000" lnSpcReduction="20000"/>
          </a:bodyPr>
          <a:lstStyle/>
          <a:p>
            <a:pPr eaLnBrk="1" hangingPunct="1">
              <a:defRPr/>
            </a:pPr>
            <a:r>
              <a:rPr lang="ru-RU" sz="8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Окисление и восстановление глюкозы</a:t>
            </a:r>
          </a:p>
        </p:txBody>
      </p:sp>
      <p:graphicFrame>
        <p:nvGraphicFramePr>
          <p:cNvPr id="40982" name="Object 22">
            <a:extLst>
              <a:ext uri="{FF2B5EF4-FFF2-40B4-BE49-F238E27FC236}">
                <a16:creationId xmlns="" xmlns:a16="http://schemas.microsoft.com/office/drawing/2014/main" id="{D3ACAC13-E10F-4FAD-8B03-4E67E1058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0650" y="5416550"/>
          <a:ext cx="17907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5" name="CS ChemDraw Drawing" r:id="rId16" imgW="766818" imgH="1416483" progId="ChemDraw.Document.6.0">
                  <p:embed/>
                </p:oleObj>
              </mc:Choice>
              <mc:Fallback>
                <p:oleObj name="CS ChemDraw Drawing" r:id="rId16" imgW="766818" imgH="1416483" progId="ChemDraw.Document.6.0">
                  <p:embed/>
                  <p:pic>
                    <p:nvPicPr>
                      <p:cNvPr id="40982" name="Object 22">
                        <a:extLst>
                          <a:ext uri="{FF2B5EF4-FFF2-40B4-BE49-F238E27FC236}">
                            <a16:creationId xmlns="" xmlns:a16="http://schemas.microsoft.com/office/drawing/2014/main" id="{D3ACAC13-E10F-4FAD-8B03-4E67E1058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650" y="5416550"/>
                        <a:ext cx="17907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23">
            <a:extLst>
              <a:ext uri="{FF2B5EF4-FFF2-40B4-BE49-F238E27FC236}">
                <a16:creationId xmlns="" xmlns:a16="http://schemas.microsoft.com/office/drawing/2014/main" id="{B6AD6DD7-2B07-4C9D-9938-27FBA9965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0651" y="1673226"/>
          <a:ext cx="1800226" cy="287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6" name="CS ChemDraw Drawing" r:id="rId18" imgW="766818" imgH="1226300" progId="ChemDraw.Document.6.0">
                  <p:embed/>
                </p:oleObj>
              </mc:Choice>
              <mc:Fallback>
                <p:oleObj name="CS ChemDraw Drawing" r:id="rId18" imgW="766818" imgH="1226300" progId="ChemDraw.Document.6.0">
                  <p:embed/>
                  <p:pic>
                    <p:nvPicPr>
                      <p:cNvPr id="40983" name="Object 23">
                        <a:extLst>
                          <a:ext uri="{FF2B5EF4-FFF2-40B4-BE49-F238E27FC236}">
                            <a16:creationId xmlns="" xmlns:a16="http://schemas.microsoft.com/office/drawing/2014/main" id="{B6AD6DD7-2B07-4C9D-9938-27FBA9965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0651" y="1673226"/>
                        <a:ext cx="1800226" cy="2879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4" name="Line 4">
            <a:extLst>
              <a:ext uri="{FF2B5EF4-FFF2-40B4-BE49-F238E27FC236}">
                <a16:creationId xmlns="" xmlns:a16="http://schemas.microsoft.com/office/drawing/2014/main" id="{2117B026-5692-4DFD-9AC1-0ABB3D956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2277" y="12331700"/>
            <a:ext cx="56165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85" name="Rectangle 7">
            <a:extLst>
              <a:ext uri="{FF2B5EF4-FFF2-40B4-BE49-F238E27FC236}">
                <a16:creationId xmlns="" xmlns:a16="http://schemas.microsoft.com/office/drawing/2014/main" id="{1BB2191A-EB98-4A51-A6DF-B7F9798A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227" y="9737727"/>
            <a:ext cx="6254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слабые окислители в щелочной</a:t>
            </a:r>
          </a:p>
        </p:txBody>
      </p:sp>
      <p:sp>
        <p:nvSpPr>
          <p:cNvPr id="40986" name="Text Box 8">
            <a:extLst>
              <a:ext uri="{FF2B5EF4-FFF2-40B4-BE49-F238E27FC236}">
                <a16:creationId xmlns="" xmlns:a16="http://schemas.microsoft.com/office/drawing/2014/main" id="{3ACFB02F-F7E7-419E-9CD0-4CF313532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227" y="10315576"/>
            <a:ext cx="5327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среде;   </a:t>
            </a:r>
            <a:r>
              <a:rPr lang="en-US" altLang="ru-RU" dirty="0">
                <a:solidFill>
                  <a:srgbClr val="002060"/>
                </a:solidFill>
              </a:rPr>
              <a:t>Ag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r>
              <a:rPr lang="en-US" altLang="ru-RU" dirty="0">
                <a:solidFill>
                  <a:srgbClr val="002060"/>
                </a:solidFill>
              </a:rPr>
              <a:t>O	  2Ag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40987" name="Text Box 10">
            <a:extLst>
              <a:ext uri="{FF2B5EF4-FFF2-40B4-BE49-F238E27FC236}">
                <a16:creationId xmlns="" xmlns:a16="http://schemas.microsoft.com/office/drawing/2014/main" id="{FE9FD727-A626-400F-8613-5BBF1275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950" y="11610977"/>
            <a:ext cx="25939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rgbClr val="002060"/>
                </a:solidFill>
              </a:rPr>
              <a:t>реактив </a:t>
            </a:r>
            <a:r>
              <a:rPr lang="ru-RU" altLang="ru-RU" sz="2200" dirty="0" err="1">
                <a:solidFill>
                  <a:srgbClr val="002060"/>
                </a:solidFill>
              </a:rPr>
              <a:t>Фелинга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sp>
        <p:nvSpPr>
          <p:cNvPr id="40988" name="Text Box 18">
            <a:extLst>
              <a:ext uri="{FF2B5EF4-FFF2-40B4-BE49-F238E27FC236}">
                <a16:creationId xmlns="" xmlns:a16="http://schemas.microsoft.com/office/drawing/2014/main" id="{2EC9006B-FB8C-44A9-BF56-A72D9096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176" y="10998200"/>
            <a:ext cx="2882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продукты глубокого расщепления моносахарида</a:t>
            </a:r>
            <a:r>
              <a:rPr lang="en-US" altLang="ru-RU" sz="2800"/>
              <a:t> </a:t>
            </a:r>
            <a:r>
              <a:rPr lang="ru-RU" altLang="ru-RU" sz="2800"/>
              <a:t> </a:t>
            </a:r>
          </a:p>
        </p:txBody>
      </p:sp>
      <p:cxnSp>
        <p:nvCxnSpPr>
          <p:cNvPr id="40989" name="Прямая со стрелкой 51">
            <a:extLst>
              <a:ext uri="{FF2B5EF4-FFF2-40B4-BE49-F238E27FC236}">
                <a16:creationId xmlns="" xmlns:a16="http://schemas.microsoft.com/office/drawing/2014/main" id="{9E40B828-1844-49EE-8D38-F210C7BE0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49127" y="10601326"/>
            <a:ext cx="1006474" cy="0"/>
          </a:xfrm>
          <a:prstGeom prst="straightConnector1">
            <a:avLst/>
          </a:prstGeom>
          <a:noFill/>
          <a:ln w="22225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0" name="Text Box 8">
            <a:extLst>
              <a:ext uri="{FF2B5EF4-FFF2-40B4-BE49-F238E27FC236}">
                <a16:creationId xmlns="" xmlns:a16="http://schemas.microsoft.com/office/drawing/2014/main" id="{3AD18725-3574-49BB-99F9-DE709222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1" y="11179176"/>
            <a:ext cx="5327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dirty="0">
                <a:solidFill>
                  <a:srgbClr val="002060"/>
                </a:solidFill>
              </a:rPr>
              <a:t>Cu(OH)</a:t>
            </a:r>
            <a:r>
              <a:rPr lang="en-US" altLang="ru-RU" baseline="-25000" dirty="0">
                <a:solidFill>
                  <a:srgbClr val="002060"/>
                </a:solidFill>
              </a:rPr>
              <a:t>2	</a:t>
            </a:r>
            <a:r>
              <a:rPr lang="en-US" altLang="ru-RU" dirty="0">
                <a:solidFill>
                  <a:srgbClr val="002060"/>
                </a:solidFill>
              </a:rPr>
              <a:t>         Cu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r>
              <a:rPr lang="en-US" altLang="ru-RU" dirty="0">
                <a:solidFill>
                  <a:srgbClr val="002060"/>
                </a:solidFill>
              </a:rPr>
              <a:t>O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40991" name="Прямая со стрелкой 54">
            <a:extLst>
              <a:ext uri="{FF2B5EF4-FFF2-40B4-BE49-F238E27FC236}">
                <a16:creationId xmlns="" xmlns:a16="http://schemas.microsoft.com/office/drawing/2014/main" id="{061F1018-7BE3-4ECD-AE5A-8F0C8E2EB4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1" y="11464926"/>
            <a:ext cx="1009650" cy="0"/>
          </a:xfrm>
          <a:prstGeom prst="straightConnector1">
            <a:avLst/>
          </a:prstGeom>
          <a:noFill/>
          <a:ln w="22225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992" name="Object 26">
            <a:extLst>
              <a:ext uri="{FF2B5EF4-FFF2-40B4-BE49-F238E27FC236}">
                <a16:creationId xmlns="" xmlns:a16="http://schemas.microsoft.com/office/drawing/2014/main" id="{1C866054-9AD5-4D7B-A31C-F644EE53E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49576" y="10315576"/>
          <a:ext cx="1800224" cy="287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7" name="CS ChemDraw Drawing" r:id="rId20" imgW="766818" imgH="1226300" progId="ChemDraw.Document.6.0">
                  <p:embed/>
                </p:oleObj>
              </mc:Choice>
              <mc:Fallback>
                <p:oleObj name="CS ChemDraw Drawing" r:id="rId20" imgW="766818" imgH="1226300" progId="ChemDraw.Document.6.0">
                  <p:embed/>
                  <p:pic>
                    <p:nvPicPr>
                      <p:cNvPr id="40992" name="Object 26">
                        <a:extLst>
                          <a:ext uri="{FF2B5EF4-FFF2-40B4-BE49-F238E27FC236}">
                            <a16:creationId xmlns="" xmlns:a16="http://schemas.microsoft.com/office/drawing/2014/main" id="{1C866054-9AD5-4D7B-A31C-F644EE53E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9576" y="10315576"/>
                        <a:ext cx="1800224" cy="2879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3" name="Line 16">
            <a:extLst>
              <a:ext uri="{FF2B5EF4-FFF2-40B4-BE49-F238E27FC236}">
                <a16:creationId xmlns="" xmlns:a16="http://schemas.microsoft.com/office/drawing/2014/main" id="{2E35B39B-6998-4985-A4BE-CBE0BEEB1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65701" y="11899900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sp>
        <p:nvSpPr>
          <p:cNvPr id="40994" name="Прямоугольник 57">
            <a:extLst>
              <a:ext uri="{FF2B5EF4-FFF2-40B4-BE49-F238E27FC236}">
                <a16:creationId xmlns="" xmlns:a16="http://schemas.microsoft.com/office/drawing/2014/main" id="{C6D477FD-0C7F-4197-9BB8-6D76A56C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1" y="13049251"/>
            <a:ext cx="4174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err="1">
                <a:solidFill>
                  <a:srgbClr val="002060"/>
                </a:solidFill>
              </a:rPr>
              <a:t>Глюконовая</a:t>
            </a:r>
            <a:r>
              <a:rPr lang="ru-RU" altLang="ru-RU" dirty="0">
                <a:solidFill>
                  <a:srgbClr val="002060"/>
                </a:solidFill>
              </a:rPr>
              <a:t> кислота </a:t>
            </a:r>
          </a:p>
        </p:txBody>
      </p:sp>
      <p:sp>
        <p:nvSpPr>
          <p:cNvPr id="40995" name="Text Box 10">
            <a:extLst>
              <a:ext uri="{FF2B5EF4-FFF2-40B4-BE49-F238E27FC236}">
                <a16:creationId xmlns="" xmlns:a16="http://schemas.microsoft.com/office/drawing/2014/main" id="{E12EE7AE-04BD-42D7-A83A-453BCD46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10747377"/>
            <a:ext cx="3168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solidFill>
                  <a:srgbClr val="002060"/>
                </a:solidFill>
              </a:rPr>
              <a:t>реактив </a:t>
            </a:r>
            <a:r>
              <a:rPr lang="ru-RU" altLang="ru-RU" sz="2200" dirty="0" err="1">
                <a:solidFill>
                  <a:srgbClr val="002060"/>
                </a:solidFill>
              </a:rPr>
              <a:t>Толленса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sp>
        <p:nvSpPr>
          <p:cNvPr id="40996" name="TextBox 59">
            <a:extLst>
              <a:ext uri="{FF2B5EF4-FFF2-40B4-BE49-F238E27FC236}">
                <a16:creationId xmlns="" xmlns:a16="http://schemas.microsoft.com/office/drawing/2014/main" id="{274872B0-31EE-4F53-A198-7550F4C1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0926" y="10890251"/>
            <a:ext cx="43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00CC"/>
                </a:solidFill>
              </a:rPr>
              <a:t>t</a:t>
            </a:r>
            <a:endParaRPr lang="ru-RU" altLang="ru-RU">
              <a:solidFill>
                <a:srgbClr val="0000CC"/>
              </a:solidFill>
            </a:endParaRPr>
          </a:p>
        </p:txBody>
      </p:sp>
      <p:sp>
        <p:nvSpPr>
          <p:cNvPr id="61" name="Line 12">
            <a:extLst>
              <a:ext uri="{FF2B5EF4-FFF2-40B4-BE49-F238E27FC236}">
                <a16:creationId xmlns="" xmlns:a16="http://schemas.microsoft.com/office/drawing/2014/main" id="{EC655F24-9041-41E6-A372-1839481851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4701" y="7000876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8400"/>
          </a:p>
        </p:txBody>
      </p:sp>
      <p:graphicFrame>
        <p:nvGraphicFramePr>
          <p:cNvPr id="60443" name="Object 27">
            <a:extLst>
              <a:ext uri="{FF2B5EF4-FFF2-40B4-BE49-F238E27FC236}">
                <a16:creationId xmlns="" xmlns:a16="http://schemas.microsoft.com/office/drawing/2014/main" id="{0B5D0E3C-A4F3-4051-BFFF-4010EAE5CA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5705476"/>
          <a:ext cx="1819276" cy="244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8" name="CS ChemDraw Drawing" r:id="rId21" imgW="766818" imgH="1031553" progId="ChemDraw.Document.6.0">
                  <p:embed/>
                </p:oleObj>
              </mc:Choice>
              <mc:Fallback>
                <p:oleObj name="CS ChemDraw Drawing" r:id="rId21" imgW="766818" imgH="1031553" progId="ChemDraw.Document.6.0">
                  <p:embed/>
                  <p:pic>
                    <p:nvPicPr>
                      <p:cNvPr id="60443" name="Object 27">
                        <a:extLst>
                          <a:ext uri="{FF2B5EF4-FFF2-40B4-BE49-F238E27FC236}">
                            <a16:creationId xmlns="" xmlns:a16="http://schemas.microsoft.com/office/drawing/2014/main" id="{0B5D0E3C-A4F3-4051-BFFF-4010EAE5CA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5705476"/>
                        <a:ext cx="1819276" cy="244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166DAAC7-D687-4EC8-BD8B-82601D3B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6" y="6283327"/>
            <a:ext cx="1249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rgbClr val="002060"/>
                </a:solidFill>
              </a:rPr>
              <a:t>H</a:t>
            </a:r>
            <a:r>
              <a:rPr lang="en-US" altLang="ru-RU" baseline="-25000" dirty="0">
                <a:solidFill>
                  <a:srgbClr val="002060"/>
                </a:solidFill>
              </a:rPr>
              <a:t>2</a:t>
            </a:r>
            <a:r>
              <a:rPr lang="en-US" altLang="ru-RU" dirty="0">
                <a:solidFill>
                  <a:srgbClr val="002060"/>
                </a:solidFill>
              </a:rPr>
              <a:t>, Ni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="" xmlns:a16="http://schemas.microsoft.com/office/drawing/2014/main" id="{F5262E58-82A6-48F1-9A4D-47F3233EBCCE}"/>
              </a:ext>
            </a:extLst>
          </p:cNvPr>
          <p:cNvSpPr/>
          <p:nvPr/>
        </p:nvSpPr>
        <p:spPr bwMode="auto">
          <a:xfrm>
            <a:off x="6864350" y="5416550"/>
            <a:ext cx="2301876" cy="331470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 sz="8400" b="1">
              <a:solidFill>
                <a:schemeClr val="tx1"/>
              </a:solidFill>
            </a:endParaRPr>
          </a:p>
        </p:txBody>
      </p:sp>
      <p:graphicFrame>
        <p:nvGraphicFramePr>
          <p:cNvPr id="41001" name="Object 29">
            <a:extLst>
              <a:ext uri="{FF2B5EF4-FFF2-40B4-BE49-F238E27FC236}">
                <a16:creationId xmlns="" xmlns:a16="http://schemas.microsoft.com/office/drawing/2014/main" id="{977BC025-2AC5-4E5C-B122-58B78C7A0B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7226" y="5416550"/>
          <a:ext cx="20701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9" name="CS ChemDraw Drawing" r:id="rId23" imgW="777240" imgH="1246632" progId="ChemDraw.Document.6.0">
                  <p:embed/>
                </p:oleObj>
              </mc:Choice>
              <mc:Fallback>
                <p:oleObj name="CS ChemDraw Drawing" r:id="rId23" imgW="777240" imgH="1246632" progId="ChemDraw.Document.6.0">
                  <p:embed/>
                  <p:pic>
                    <p:nvPicPr>
                      <p:cNvPr id="41001" name="Object 29">
                        <a:extLst>
                          <a:ext uri="{FF2B5EF4-FFF2-40B4-BE49-F238E27FC236}">
                            <a16:creationId xmlns="" xmlns:a16="http://schemas.microsoft.com/office/drawing/2014/main" id="{977BC025-2AC5-4E5C-B122-58B78C7A0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6" y="5416550"/>
                        <a:ext cx="207010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51">
            <a:extLst>
              <a:ext uri="{FF2B5EF4-FFF2-40B4-BE49-F238E27FC236}">
                <a16:creationId xmlns="" xmlns:a16="http://schemas.microsoft.com/office/drawing/2014/main" id="{B98AA854-5011-49ED-8415-F655E844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6" y="8585200"/>
            <a:ext cx="2016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</a:rPr>
              <a:t>Сорбит</a:t>
            </a:r>
          </a:p>
        </p:txBody>
      </p:sp>
      <p:sp>
        <p:nvSpPr>
          <p:cNvPr id="74" name="Заголовок 10">
            <a:extLst>
              <a:ext uri="{FF2B5EF4-FFF2-40B4-BE49-F238E27FC236}">
                <a16:creationId xmlns="" xmlns:a16="http://schemas.microsoft.com/office/drawing/2014/main" id="{6764D109-73A4-4129-AD9F-53CC55CC59AB}"/>
              </a:ext>
            </a:extLst>
          </p:cNvPr>
          <p:cNvSpPr txBox="1">
            <a:spLocks/>
          </p:cNvSpPr>
          <p:nvPr/>
        </p:nvSpPr>
        <p:spPr>
          <a:xfrm>
            <a:off x="3549651" y="9394826"/>
            <a:ext cx="3168650" cy="3654424"/>
          </a:xfrm>
          <a:prstGeom prst="foldedCorner">
            <a:avLst>
              <a:gd name="adj" fmla="val 12164"/>
            </a:avLst>
          </a:prstGeom>
          <a:gradFill rotWithShape="1">
            <a:gsLst>
              <a:gs pos="0">
                <a:srgbClr val="FFFFBD"/>
              </a:gs>
              <a:gs pos="15000">
                <a:srgbClr val="FFFFCC"/>
              </a:gs>
              <a:gs pos="100000">
                <a:schemeClr val="accent3">
                  <a:tint val="10000"/>
                  <a:shade val="100000"/>
                  <a:satMod val="135000"/>
                </a:schemeClr>
              </a:gs>
            </a:gsLst>
            <a:lin ang="16200000" scaled="1"/>
          </a:gradFill>
          <a:ln w="9525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C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0000CC"/>
                </a:solidFill>
                <a:cs typeface="Arial" pitchFamily="34" charset="0"/>
              </a:rPr>
            </a:br>
            <a:endParaRPr lang="ru-RU" sz="3200" kern="0" dirty="0">
              <a:cs typeface="Arial" pitchFamily="34" charset="0"/>
            </a:endParaRPr>
          </a:p>
        </p:txBody>
      </p:sp>
      <p:pic>
        <p:nvPicPr>
          <p:cNvPr id="75" name="Picture 33" descr="http://www.gastroscan.ru/handbook/images02/sorbit-01.jpg">
            <a:extLst>
              <a:ext uri="{FF2B5EF4-FFF2-40B4-BE49-F238E27FC236}">
                <a16:creationId xmlns="" xmlns:a16="http://schemas.microsoft.com/office/drawing/2014/main" id="{0184E832-7C9D-4643-87C0-3283D338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05" y="9527601"/>
            <a:ext cx="1600200" cy="25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8" name="TextBox 76">
            <a:extLst>
              <a:ext uri="{FF2B5EF4-FFF2-40B4-BE49-F238E27FC236}">
                <a16:creationId xmlns="" xmlns:a16="http://schemas.microsoft.com/office/drawing/2014/main" id="{62431150-4B99-4DBA-938C-2DF44ABA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1" y="11899901"/>
            <a:ext cx="360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Натуральный сахарозаменитель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="" xmlns:a16="http://schemas.microsoft.com/office/drawing/2014/main" id="{7AB15C8F-1A37-4BBB-94BA-E30C750F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3114677"/>
            <a:ext cx="7775576" cy="128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600" dirty="0">
                <a:solidFill>
                  <a:srgbClr val="C00000"/>
                </a:solidFill>
                <a:latin typeface="Calibri" panose="020F0502020204030204" pitchFamily="34" charset="0"/>
              </a:rPr>
              <a:t>Восстановление</a:t>
            </a:r>
          </a:p>
        </p:txBody>
      </p:sp>
      <p:sp>
        <p:nvSpPr>
          <p:cNvPr id="41010" name="Rectangle 2">
            <a:extLst>
              <a:ext uri="{FF2B5EF4-FFF2-40B4-BE49-F238E27FC236}">
                <a16:creationId xmlns="" xmlns:a16="http://schemas.microsoft.com/office/drawing/2014/main" id="{E94A2840-E91F-4625-88E4-67946B9BB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1098550"/>
            <a:ext cx="7775576" cy="12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600" dirty="0">
                <a:solidFill>
                  <a:srgbClr val="C00000"/>
                </a:solidFill>
                <a:latin typeface="Calibri" panose="020F0502020204030204" pitchFamily="34" charset="0"/>
              </a:rPr>
              <a:t>Окисление</a:t>
            </a:r>
          </a:p>
        </p:txBody>
      </p:sp>
    </p:spTree>
    <p:extLst>
      <p:ext uri="{BB962C8B-B14F-4D97-AF65-F5344CB8AC3E}">
        <p14:creationId xmlns:p14="http://schemas.microsoft.com/office/powerpoint/2010/main" val="1834596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4">
            <a:extLst>
              <a:ext uri="{FF2B5EF4-FFF2-40B4-BE49-F238E27FC236}">
                <a16:creationId xmlns="" xmlns:a16="http://schemas.microsoft.com/office/drawing/2014/main" id="{70255392-1D62-4A40-9F2C-9C37C7E72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34051"/>
              </p:ext>
            </p:extLst>
          </p:nvPr>
        </p:nvGraphicFramePr>
        <p:xfrm>
          <a:off x="4413251" y="3333751"/>
          <a:ext cx="15411450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5" name="CS ChemDraw Drawing" r:id="rId4" imgW="6548628" imgH="1499616" progId="ChemDraw.Document.6.0">
                  <p:embed/>
                </p:oleObj>
              </mc:Choice>
              <mc:Fallback>
                <p:oleObj name="CS ChemDraw Drawing" r:id="rId4" imgW="6548628" imgH="1499616" progId="ChemDraw.Document.6.0">
                  <p:embed/>
                  <p:pic>
                    <p:nvPicPr>
                      <p:cNvPr id="43010" name="Object 4">
                        <a:extLst>
                          <a:ext uri="{FF2B5EF4-FFF2-40B4-BE49-F238E27FC236}">
                            <a16:creationId xmlns="" xmlns:a16="http://schemas.microsoft.com/office/drawing/2014/main" id="{70255392-1D62-4A40-9F2C-9C37C7E72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1" y="3333751"/>
                        <a:ext cx="15411450" cy="35242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5404706B-2A1E-4773-89DF-CD89A1DC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8" y="981077"/>
            <a:ext cx="12801600" cy="1412874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витамина С</a:t>
            </a:r>
          </a:p>
        </p:txBody>
      </p:sp>
      <p:graphicFrame>
        <p:nvGraphicFramePr>
          <p:cNvPr id="43012" name="Object 6">
            <a:extLst>
              <a:ext uri="{FF2B5EF4-FFF2-40B4-BE49-F238E27FC236}">
                <a16:creationId xmlns="" xmlns:a16="http://schemas.microsoft.com/office/drawing/2014/main" id="{2B65403F-C2A5-41CA-AB71-AE26C425F723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116800" y="4699001"/>
          <a:ext cx="1219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6" name="CS ChemDraw Drawing" r:id="rId6" imgW="609094" imgH="142780" progId="ChemDraw.Document.6.0">
                  <p:embed/>
                </p:oleObj>
              </mc:Choice>
              <mc:Fallback>
                <p:oleObj name="CS ChemDraw Drawing" r:id="rId6" imgW="609094" imgH="142780" progId="ChemDraw.Document.6.0">
                  <p:embed/>
                  <p:pic>
                    <p:nvPicPr>
                      <p:cNvPr id="43012" name="Object 6">
                        <a:extLst>
                          <a:ext uri="{FF2B5EF4-FFF2-40B4-BE49-F238E27FC236}">
                            <a16:creationId xmlns="" xmlns:a16="http://schemas.microsoft.com/office/drawing/2014/main" id="{2B65403F-C2A5-41CA-AB71-AE26C425F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800" y="4699001"/>
                        <a:ext cx="12192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9">
            <a:extLst>
              <a:ext uri="{FF2B5EF4-FFF2-40B4-BE49-F238E27FC236}">
                <a16:creationId xmlns="" xmlns:a16="http://schemas.microsoft.com/office/drawing/2014/main" id="{ABD85800-88D6-4C2D-BEBF-A0659FCECFA2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38148244"/>
              </p:ext>
            </p:extLst>
          </p:nvPr>
        </p:nvGraphicFramePr>
        <p:xfrm>
          <a:off x="7984272" y="7203284"/>
          <a:ext cx="9495311" cy="598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7" name="CS ChemDraw Drawing" r:id="rId8" imgW="3634740" imgH="2293620" progId="ChemDraw.Document.6.0">
                  <p:embed/>
                </p:oleObj>
              </mc:Choice>
              <mc:Fallback>
                <p:oleObj name="CS ChemDraw Drawing" r:id="rId8" imgW="3634740" imgH="2293620" progId="ChemDraw.Document.6.0">
                  <p:embed/>
                  <p:pic>
                    <p:nvPicPr>
                      <p:cNvPr id="43013" name="Object 9">
                        <a:extLst>
                          <a:ext uri="{FF2B5EF4-FFF2-40B4-BE49-F238E27FC236}">
                            <a16:creationId xmlns="" xmlns:a16="http://schemas.microsoft.com/office/drawing/2014/main" id="{ABD85800-88D6-4C2D-BEBF-A0659FCEC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272" y="7203284"/>
                        <a:ext cx="9495311" cy="598956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8">
            <a:extLst>
              <a:ext uri="{FF2B5EF4-FFF2-40B4-BE49-F238E27FC236}">
                <a16:creationId xmlns="" xmlns:a16="http://schemas.microsoft.com/office/drawing/2014/main" id="{AB349B41-9636-42B9-8A5E-51C8C283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6" y="0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5600">
              <a:solidFill>
                <a:schemeClr val="accent2"/>
              </a:solidFill>
            </a:endParaRPr>
          </a:p>
        </p:txBody>
      </p:sp>
      <p:sp>
        <p:nvSpPr>
          <p:cNvPr id="43015" name="Text Box 12">
            <a:extLst>
              <a:ext uri="{FF2B5EF4-FFF2-40B4-BE49-F238E27FC236}">
                <a16:creationId xmlns="" xmlns:a16="http://schemas.microsoft.com/office/drawing/2014/main" id="{FE35B269-A281-4882-87D7-AB4D477D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6727826"/>
            <a:ext cx="4178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</a:rPr>
              <a:t>Аскорбиновая кислота</a:t>
            </a:r>
          </a:p>
        </p:txBody>
      </p:sp>
      <p:sp>
        <p:nvSpPr>
          <p:cNvPr id="43016" name="Text Box 13">
            <a:extLst>
              <a:ext uri="{FF2B5EF4-FFF2-40B4-BE49-F238E27FC236}">
                <a16:creationId xmlns="" xmlns:a16="http://schemas.microsoft.com/office/drawing/2014/main" id="{0DFD1144-C921-450F-9ED7-8BD85567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7450" y="6858000"/>
            <a:ext cx="5187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</a:rPr>
              <a:t>Дегидроаскорбиновая кислота</a:t>
            </a:r>
          </a:p>
        </p:txBody>
      </p:sp>
      <p:sp>
        <p:nvSpPr>
          <p:cNvPr id="43017" name="Text Box 14">
            <a:extLst>
              <a:ext uri="{FF2B5EF4-FFF2-40B4-BE49-F238E27FC236}">
                <a16:creationId xmlns="" xmlns:a16="http://schemas.microsoft.com/office/drawing/2014/main" id="{FDA7733C-4B8B-4560-B56E-2244CBBF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229" y="12957717"/>
            <a:ext cx="6362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</a:rPr>
              <a:t>2,3-Дикетогулоновая кислота</a:t>
            </a:r>
          </a:p>
        </p:txBody>
      </p:sp>
      <p:sp>
        <p:nvSpPr>
          <p:cNvPr id="43018" name="Text Box 15">
            <a:extLst>
              <a:ext uri="{FF2B5EF4-FFF2-40B4-BE49-F238E27FC236}">
                <a16:creationId xmlns="" xmlns:a16="http://schemas.microsoft.com/office/drawing/2014/main" id="{33BE59A4-933D-4DE8-A923-D4D8CEAE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7050" y="11179176"/>
            <a:ext cx="3457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dirty="0">
                <a:solidFill>
                  <a:srgbClr val="C00000"/>
                </a:solidFill>
              </a:rPr>
              <a:t>Щавелевая кислота</a:t>
            </a:r>
          </a:p>
        </p:txBody>
      </p:sp>
      <p:sp>
        <p:nvSpPr>
          <p:cNvPr id="43019" name="Rectangle 5">
            <a:extLst>
              <a:ext uri="{FF2B5EF4-FFF2-40B4-BE49-F238E27FC236}">
                <a16:creationId xmlns="" xmlns:a16="http://schemas.microsoft.com/office/drawing/2014/main" id="{722A65B8-F050-45B0-92C6-AEED2DA9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772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FE4313F-8681-4245-985F-2C8002ED41F2}" type="slidenum">
              <a:rPr lang="ru-RU" altLang="ru-RU" sz="6400"/>
              <a:pPr algn="ctr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ru-RU" altLang="ru-RU" sz="6400"/>
          </a:p>
        </p:txBody>
      </p:sp>
      <p:pic>
        <p:nvPicPr>
          <p:cNvPr id="43020" name="Picture 6" descr="vitaminc">
            <a:extLst>
              <a:ext uri="{FF2B5EF4-FFF2-40B4-BE49-F238E27FC236}">
                <a16:creationId xmlns="" xmlns:a16="http://schemas.microsoft.com/office/drawing/2014/main" id="{5EECAF2C-A1BC-4F91-AF7D-F662B607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43" y="8742723"/>
            <a:ext cx="3400424" cy="34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YvDl2t4i3EM_G6l0RSNGMwKxESb6R923gX-kqbVvM1TP_ZhPeSenDV3UCzscxY7yh5CC2g4=s147">
            <a:extLst>
              <a:ext uri="{FF2B5EF4-FFF2-40B4-BE49-F238E27FC236}">
                <a16:creationId xmlns="" xmlns:a16="http://schemas.microsoft.com/office/drawing/2014/main" id="{89D7BCA2-1A5A-46DE-BAF0-6D275FF1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565" y="612642"/>
            <a:ext cx="4270870" cy="24419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00334AC-D866-4D82-A182-80323C1EF699}"/>
              </a:ext>
            </a:extLst>
          </p:cNvPr>
          <p:cNvSpPr/>
          <p:nvPr/>
        </p:nvSpPr>
        <p:spPr>
          <a:xfrm>
            <a:off x="1932710" y="4121149"/>
            <a:ext cx="11055926" cy="8586500"/>
          </a:xfrm>
          <a:prstGeom prst="rect">
            <a:avLst/>
          </a:prstGeom>
          <a:ln w="19050">
            <a:solidFill>
              <a:srgbClr val="AD4597"/>
            </a:solidFill>
          </a:ln>
          <a:effectLst>
            <a:outerShdw blurRad="50800" dist="114300" dir="19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0000CC"/>
              </a:solidFill>
            </a:endParaRP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4800" b="1" dirty="0"/>
              <a:t>Н</a:t>
            </a:r>
            <a:r>
              <a:rPr lang="ru-RU" sz="4800" b="1" baseline="-25000" dirty="0"/>
              <a:t>2</a:t>
            </a:r>
            <a:r>
              <a:rPr lang="ru-RU" sz="4800" dirty="0">
                <a:solidFill>
                  <a:srgbClr val="0000CC"/>
                </a:solidFill>
              </a:rPr>
              <a:t> </a:t>
            </a:r>
            <a:r>
              <a:rPr lang="en-US" sz="4800" dirty="0"/>
              <a:t>/(Ni, Pt, Pd)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800" b="1" dirty="0"/>
              <a:t>LiAlH</a:t>
            </a:r>
            <a:r>
              <a:rPr lang="en-US" sz="4800" b="1" baseline="-25000" dirty="0"/>
              <a:t>4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800" b="1" dirty="0"/>
              <a:t>NaBH</a:t>
            </a:r>
            <a:r>
              <a:rPr lang="en-US" sz="4800" b="1" baseline="-25000" dirty="0"/>
              <a:t>4</a:t>
            </a:r>
            <a:endParaRPr lang="ru-RU" sz="4800" b="1" baseline="-25000" dirty="0"/>
          </a:p>
          <a:p>
            <a:pPr algn="ctr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Линдлара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Pd/Pb)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4800" b="1" dirty="0">
                <a:solidFill>
                  <a:srgbClr val="002060"/>
                </a:solidFill>
              </a:rPr>
              <a:t>Н</a:t>
            </a:r>
            <a:r>
              <a:rPr lang="ru-RU" sz="4800" b="1" baseline="-25000" dirty="0">
                <a:solidFill>
                  <a:srgbClr val="002060"/>
                </a:solidFill>
              </a:rPr>
              <a:t>2</a:t>
            </a:r>
            <a:r>
              <a:rPr lang="en-US" sz="4800" b="1" dirty="0">
                <a:solidFill>
                  <a:srgbClr val="002060"/>
                </a:solidFill>
              </a:rPr>
              <a:t>S </a:t>
            </a:r>
            <a:r>
              <a:rPr lang="ru-RU" sz="4800" b="1" dirty="0">
                <a:solidFill>
                  <a:srgbClr val="002060"/>
                </a:solidFill>
              </a:rPr>
              <a:t>и сульфиды </a:t>
            </a:r>
            <a:r>
              <a:rPr lang="en-US" sz="4800" b="1" dirty="0">
                <a:solidFill>
                  <a:srgbClr val="002060"/>
                </a:solidFill>
              </a:rPr>
              <a:t>S</a:t>
            </a:r>
            <a:r>
              <a:rPr lang="en-US" sz="4800" b="1" baseline="30000" dirty="0">
                <a:solidFill>
                  <a:srgbClr val="002060"/>
                </a:solidFill>
              </a:rPr>
              <a:t>2‒</a:t>
            </a:r>
            <a:endParaRPr lang="ru-RU" sz="4800" b="1" baseline="30000" dirty="0">
              <a:solidFill>
                <a:srgbClr val="00206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2060"/>
                </a:solidFill>
              </a:rPr>
              <a:t>Металлы в кислой среде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(</a:t>
            </a:r>
            <a:r>
              <a:rPr lang="en-US" sz="4800" b="1" dirty="0" err="1">
                <a:solidFill>
                  <a:schemeClr val="tx1"/>
                </a:solidFill>
              </a:rPr>
              <a:t>Sn</a:t>
            </a:r>
            <a:r>
              <a:rPr lang="en-US" sz="4800" b="1" dirty="0">
                <a:solidFill>
                  <a:schemeClr val="tx1"/>
                </a:solidFill>
              </a:rPr>
              <a:t>, Zn, Fe </a:t>
            </a:r>
            <a:r>
              <a:rPr lang="ru-RU" sz="4800" b="1" dirty="0">
                <a:solidFill>
                  <a:schemeClr val="tx1"/>
                </a:solidFill>
              </a:rPr>
              <a:t>и др.)</a:t>
            </a:r>
            <a:r>
              <a:rPr lang="ru-RU" sz="4800" dirty="0">
                <a:solidFill>
                  <a:schemeClr val="tx1"/>
                </a:solidFill>
              </a:rPr>
              <a:t>  </a:t>
            </a:r>
            <a:endParaRPr lang="en-US" sz="4800" b="1" baseline="-250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2802E985-FA87-40FB-B41C-F31C0CC9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/>
          </a:p>
        </p:txBody>
      </p:sp>
      <p:graphicFrame>
        <p:nvGraphicFramePr>
          <p:cNvPr id="18437" name="Object 1">
            <a:extLst>
              <a:ext uri="{FF2B5EF4-FFF2-40B4-BE49-F238E27FC236}">
                <a16:creationId xmlns="" xmlns:a16="http://schemas.microsoft.com/office/drawing/2014/main" id="{63A0ABA7-A3E8-4135-94B6-267A88B28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35674"/>
              </p:ext>
            </p:extLst>
          </p:nvPr>
        </p:nvGraphicFramePr>
        <p:xfrm>
          <a:off x="14228955" y="2536825"/>
          <a:ext cx="8610600" cy="158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8" name="Формула" r:id="rId3" imgW="1447172" imgH="266584" progId="Equation.3">
                  <p:embed/>
                </p:oleObj>
              </mc:Choice>
              <mc:Fallback>
                <p:oleObj name="Формула" r:id="rId3" imgW="1447172" imgH="266584" progId="Equation.3">
                  <p:embed/>
                  <p:pic>
                    <p:nvPicPr>
                      <p:cNvPr id="18437" name="Object 1">
                        <a:extLst>
                          <a:ext uri="{FF2B5EF4-FFF2-40B4-BE49-F238E27FC236}">
                            <a16:creationId xmlns="" xmlns:a16="http://schemas.microsoft.com/office/drawing/2014/main" id="{63A0ABA7-A3E8-4135-94B6-267A88B28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8955" y="2536825"/>
                        <a:ext cx="8610600" cy="1584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1C2416-756D-4778-A06C-04627224A196}"/>
              </a:ext>
            </a:extLst>
          </p:cNvPr>
          <p:cNvSpPr/>
          <p:nvPr/>
        </p:nvSpPr>
        <p:spPr>
          <a:xfrm>
            <a:off x="15567101" y="5848349"/>
            <a:ext cx="4689399" cy="39424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18439" name="Object 2">
            <a:extLst>
              <a:ext uri="{FF2B5EF4-FFF2-40B4-BE49-F238E27FC236}">
                <a16:creationId xmlns="" xmlns:a16="http://schemas.microsoft.com/office/drawing/2014/main" id="{3106A3B3-A663-4B12-9CF8-87D3148FA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0438"/>
              </p:ext>
            </p:extLst>
          </p:nvPr>
        </p:nvGraphicFramePr>
        <p:xfrm>
          <a:off x="16513177" y="7146926"/>
          <a:ext cx="23050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9" name="CS ChemDraw Drawing" r:id="rId5" imgW="868756" imgH="547727" progId="ChemDraw.Document.6.0">
                  <p:embed/>
                </p:oleObj>
              </mc:Choice>
              <mc:Fallback>
                <p:oleObj name="CS ChemDraw Drawing" r:id="rId5" imgW="868756" imgH="547727" progId="ChemDraw.Document.6.0">
                  <p:embed/>
                  <p:pic>
                    <p:nvPicPr>
                      <p:cNvPr id="18439" name="Object 2">
                        <a:extLst>
                          <a:ext uri="{FF2B5EF4-FFF2-40B4-BE49-F238E27FC236}">
                            <a16:creationId xmlns="" xmlns:a16="http://schemas.microsoft.com/office/drawing/2014/main" id="{3106A3B3-A663-4B12-9CF8-87D3148FA4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3177" y="7146926"/>
                        <a:ext cx="2305050" cy="173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E50AF369-66A0-484D-AF4C-25F4BBE9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6</a:t>
            </a:fld>
            <a:endParaRPr lang="ru-RU" sz="5400" dirty="0">
              <a:solidFill>
                <a:srgbClr val="000066"/>
              </a:solidFill>
            </a:endParaRPr>
          </a:p>
        </p:txBody>
      </p:sp>
      <p:sp>
        <p:nvSpPr>
          <p:cNvPr id="12" name="Загнутый угол 19">
            <a:extLst>
              <a:ext uri="{FF2B5EF4-FFF2-40B4-BE49-F238E27FC236}">
                <a16:creationId xmlns="" xmlns:a16="http://schemas.microsoft.com/office/drawing/2014/main" id="{C49D82C8-1B03-459D-86A2-66DDFA1D0EED}"/>
              </a:ext>
            </a:extLst>
          </p:cNvPr>
          <p:cNvSpPr/>
          <p:nvPr/>
        </p:nvSpPr>
        <p:spPr>
          <a:xfrm>
            <a:off x="1517073" y="1008352"/>
            <a:ext cx="11471563" cy="122116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Восстановители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">
            <a:extLst>
              <a:ext uri="{FF2B5EF4-FFF2-40B4-BE49-F238E27FC236}">
                <a16:creationId xmlns="" xmlns:a16="http://schemas.microsoft.com/office/drawing/2014/main" id="{4D30A16F-2A23-44E9-A302-8B833EA98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9501" y="714376"/>
          <a:ext cx="2828926" cy="333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27" r:id="rId4" imgW="952633" imgH="1123810" progId="">
                  <p:embed/>
                </p:oleObj>
              </mc:Choice>
              <mc:Fallback>
                <p:oleObj r:id="rId4" imgW="952633" imgH="1123810" progId="">
                  <p:embed/>
                  <p:pic>
                    <p:nvPicPr>
                      <p:cNvPr id="47106" name="Object 1">
                        <a:extLst>
                          <a:ext uri="{FF2B5EF4-FFF2-40B4-BE49-F238E27FC236}">
                            <a16:creationId xmlns="" xmlns:a16="http://schemas.microsoft.com/office/drawing/2014/main" id="{4D30A16F-2A23-44E9-A302-8B833EA98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1" y="714376"/>
                        <a:ext cx="2828926" cy="333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2">
            <a:extLst>
              <a:ext uri="{FF2B5EF4-FFF2-40B4-BE49-F238E27FC236}">
                <a16:creationId xmlns="" xmlns:a16="http://schemas.microsoft.com/office/drawing/2014/main" id="{F70A59EF-7FEC-4A56-8502-87705EB10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7" y="4286250"/>
            <a:ext cx="3025774" cy="8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ts val="1750"/>
              </a:spcBef>
              <a:buNone/>
            </a:pPr>
            <a:r>
              <a:rPr lang="ru-RU" altLang="ru-RU" sz="2800" b="1">
                <a:solidFill>
                  <a:srgbClr val="663300"/>
                </a:solidFill>
              </a:rPr>
              <a:t>Н.Н. Зинин</a:t>
            </a:r>
          </a:p>
          <a:p>
            <a:pPr algn="ctr" eaLnBrk="1" hangingPunct="1">
              <a:lnSpc>
                <a:spcPct val="50000"/>
              </a:lnSpc>
              <a:spcBef>
                <a:spcPts val="1750"/>
              </a:spcBef>
              <a:buNone/>
            </a:pPr>
            <a:r>
              <a:rPr lang="ru-RU" altLang="ru-RU" sz="2800" b="1">
                <a:solidFill>
                  <a:srgbClr val="663300"/>
                </a:solidFill>
              </a:rPr>
              <a:t>(1812 – 1880)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="" xmlns:a16="http://schemas.microsoft.com/office/drawing/2014/main" id="{48833834-AFE4-4F04-8BBE-5D2782C5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6" y="8442327"/>
            <a:ext cx="73533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="" xmlns:a16="http://schemas.microsoft.com/office/drawing/2014/main" id="{81BDB18B-7A87-4191-890D-218B5F12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6" y="561976"/>
            <a:ext cx="16484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0" name="Rectangle 6">
            <a:extLst>
              <a:ext uri="{FF2B5EF4-FFF2-40B4-BE49-F238E27FC236}">
                <a16:creationId xmlns="" xmlns:a16="http://schemas.microsoft.com/office/drawing/2014/main" id="{4B782395-3EA8-4357-8E28-FB057DA6E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76350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B290E99-77F8-4E5F-9D17-5F8790EB5228}" type="slidenum">
              <a:rPr lang="ru-RU" altLang="ru-RU" sz="56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ru-RU" altLang="ru-RU" sz="5600" b="1">
              <a:solidFill>
                <a:srgbClr val="000066"/>
              </a:solidFill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="" xmlns:a16="http://schemas.microsoft.com/office/drawing/2014/main" id="{59474D37-1915-4890-AD30-60A10E66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1526" y="1063627"/>
            <a:ext cx="645644" cy="154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0000" tIns="93600" rIns="180000" bIns="936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7112" name="Object 5">
            <a:extLst>
              <a:ext uri="{FF2B5EF4-FFF2-40B4-BE49-F238E27FC236}">
                <a16:creationId xmlns="" xmlns:a16="http://schemas.microsoft.com/office/drawing/2014/main" id="{3905DB2B-18A7-44C8-A4E7-C1580FE50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03077" y="8153400"/>
          <a:ext cx="868045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28" name="CS ChemDraw Drawing" r:id="rId8" imgW="2855976" imgH="923544" progId="ChemDraw.Document.6.0">
                  <p:embed/>
                </p:oleObj>
              </mc:Choice>
              <mc:Fallback>
                <p:oleObj name="CS ChemDraw Drawing" r:id="rId8" imgW="2855976" imgH="923544" progId="ChemDraw.Document.6.0">
                  <p:embed/>
                  <p:pic>
                    <p:nvPicPr>
                      <p:cNvPr id="47112" name="Object 5">
                        <a:extLst>
                          <a:ext uri="{FF2B5EF4-FFF2-40B4-BE49-F238E27FC236}">
                            <a16:creationId xmlns="" xmlns:a16="http://schemas.microsoft.com/office/drawing/2014/main" id="{3905DB2B-18A7-44C8-A4E7-C1580FE50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3077" y="8153400"/>
                        <a:ext cx="8680450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624FF79-36F5-4103-A145-590F7347C918}"/>
              </a:ext>
            </a:extLst>
          </p:cNvPr>
          <p:cNvSpPr/>
          <p:nvPr/>
        </p:nvSpPr>
        <p:spPr>
          <a:xfrm>
            <a:off x="7007226" y="2682876"/>
            <a:ext cx="13970000" cy="4318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47114" name="Object 5">
            <a:extLst>
              <a:ext uri="{FF2B5EF4-FFF2-40B4-BE49-F238E27FC236}">
                <a16:creationId xmlns="" xmlns:a16="http://schemas.microsoft.com/office/drawing/2014/main" id="{C24ED6F4-3060-4BFE-ACE1-41446D05D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7576" y="3070226"/>
          <a:ext cx="12801600" cy="277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29" name="CS ChemDraw Drawing" r:id="rId10" imgW="5865876" imgH="1283208" progId="ChemDraw.Document.6.0">
                  <p:embed/>
                </p:oleObj>
              </mc:Choice>
              <mc:Fallback>
                <p:oleObj name="CS ChemDraw Drawing" r:id="rId10" imgW="5865876" imgH="1283208" progId="ChemDraw.Document.6.0">
                  <p:embed/>
                  <p:pic>
                    <p:nvPicPr>
                      <p:cNvPr id="47114" name="Object 5">
                        <a:extLst>
                          <a:ext uri="{FF2B5EF4-FFF2-40B4-BE49-F238E27FC236}">
                            <a16:creationId xmlns="" xmlns:a16="http://schemas.microsoft.com/office/drawing/2014/main" id="{C24ED6F4-3060-4BFE-ACE1-41446D05D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6" y="3070226"/>
                        <a:ext cx="12801600" cy="2778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">
            <a:extLst>
              <a:ext uri="{FF2B5EF4-FFF2-40B4-BE49-F238E27FC236}">
                <a16:creationId xmlns="" xmlns:a16="http://schemas.microsoft.com/office/drawing/2014/main" id="{8BC1403E-A25D-4E10-B8A8-81317B14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0201" y="5807076"/>
            <a:ext cx="4175457" cy="1050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180000" tIns="93600" rIns="180000" bIns="936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/>
            </a:pPr>
            <a:r>
              <a:rPr lang="ru-RU" sz="5600" dirty="0">
                <a:solidFill>
                  <a:srgbClr val="00664D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56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«</a:t>
            </a:r>
            <a:r>
              <a:rPr lang="ru-RU" sz="4800" i="1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бензидам</a:t>
            </a:r>
            <a:r>
              <a:rPr lang="ru-RU" sz="56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3300761" y="2430966"/>
            <a:ext cx="17153557" cy="10482146"/>
          </a:xfrm>
          <a:prstGeom prst="foldedCorner">
            <a:avLst>
              <a:gd name="adj" fmla="val 12161"/>
            </a:avLst>
          </a:prstGeom>
          <a:solidFill>
            <a:schemeClr val="bg1"/>
          </a:solidFill>
          <a:ln w="22225" algn="ctr">
            <a:solidFill>
              <a:schemeClr val="tx2">
                <a:lumMod val="60000"/>
                <a:lumOff val="40000"/>
              </a:schemeClr>
            </a:solidFill>
            <a:miter lim="800000"/>
            <a:headEnd type="none" w="med" len="lg"/>
            <a:tailEnd type="none" w="med" len="lg"/>
          </a:ln>
          <a:effectLst>
            <a:outerShdw dist="107763" dir="13500000" algn="ctr" rotWithShape="0">
              <a:srgbClr val="C0C0C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00">
              <a:latin typeface="+mn-lt"/>
              <a:cs typeface="Arial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23017"/>
              </p:ext>
            </p:extLst>
          </p:nvPr>
        </p:nvGraphicFramePr>
        <p:xfrm>
          <a:off x="5801423" y="2656611"/>
          <a:ext cx="11426826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42" name="CS ChemDraw Drawing" r:id="rId4" imgW="5713028" imgH="1259889" progId="MDLDrawOLE.MDLDrawObject.1">
                  <p:embed/>
                </p:oleObj>
              </mc:Choice>
              <mc:Fallback>
                <p:oleObj name="CS ChemDraw Drawing" r:id="rId4" imgW="5713028" imgH="1259889" progId="MDLDrawOLE.MDLDrawObject.1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1423" y="2656611"/>
                        <a:ext cx="11426826" cy="25209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54039"/>
              </p:ext>
            </p:extLst>
          </p:nvPr>
        </p:nvGraphicFramePr>
        <p:xfrm>
          <a:off x="5785548" y="7985295"/>
          <a:ext cx="114427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43" name="CS ChemDraw Drawing" r:id="rId6" imgW="5720558" imgH="1572083" progId="MDLDrawOLE.MDLDrawObject.1">
                  <p:embed/>
                </p:oleObj>
              </mc:Choice>
              <mc:Fallback>
                <p:oleObj name="CS ChemDraw Drawing" r:id="rId6" imgW="5720558" imgH="1572083" progId="MDLDrawOLE.MDLDrawObject.1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5548" y="7985295"/>
                        <a:ext cx="11442700" cy="31432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5801423" y="5379654"/>
          <a:ext cx="10340974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44" name="CS ChemDraw Drawing" r:id="rId8" imgW="5170484" imgH="1270642" progId="MDLDrawOLE.MDLDrawObject.1">
                  <p:embed/>
                </p:oleObj>
              </mc:Choice>
              <mc:Fallback>
                <p:oleObj name="CS ChemDraw Drawing" r:id="rId8" imgW="5170484" imgH="1270642" progId="MDLDrawOLE.MDLDrawObject.1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1423" y="5379654"/>
                        <a:ext cx="10340974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0585" y="625709"/>
            <a:ext cx="16997440" cy="146255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C00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Восстановление нитро-группы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6323090" y="10727389"/>
          <a:ext cx="11908456" cy="243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45" name="CS ChemDraw Drawing" r:id="rId10" imgW="6214334" imgH="1269208" progId="MDLDrawOLE.MDLDrawObject.1">
                  <p:embed/>
                </p:oleObj>
              </mc:Choice>
              <mc:Fallback>
                <p:oleObj name="CS ChemDraw Drawing" r:id="rId10" imgW="6214334" imgH="1269208" progId="MDLDrawOLE.MDLDrawObject.1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3090" y="10727389"/>
                        <a:ext cx="11908456" cy="2432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4521549" y="3717952"/>
            <a:ext cx="720726" cy="7874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/>
              <a:t>1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4521549" y="6341816"/>
            <a:ext cx="720726" cy="7874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2</a:t>
            </a:r>
            <a:endParaRPr lang="ru-RU" altLang="ru-RU" sz="4000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4521549" y="9546308"/>
            <a:ext cx="720726" cy="7874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3</a:t>
            </a:r>
            <a:endParaRPr lang="ru-RU" altLang="ru-RU" sz="4000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4590507" y="11963400"/>
            <a:ext cx="720726" cy="7874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4</a:t>
            </a:r>
            <a:endParaRPr lang="ru-RU" altLang="ru-RU" sz="4000" dirty="0"/>
          </a:p>
        </p:txBody>
      </p:sp>
      <p:pic>
        <p:nvPicPr>
          <p:cNvPr id="16" name="Picture 4" descr="Восклицательный знак">
            <a:extLst>
              <a:ext uri="{FF2B5EF4-FFF2-40B4-BE49-F238E27FC236}">
                <a16:creationId xmlns="" xmlns:a16="http://schemas.microsoft.com/office/drawing/2014/main" id="{88AF71A4-5DD5-499A-A689-7749AFF9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405" y="2182010"/>
            <a:ext cx="2409826" cy="2413000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>
            <a:extLst>
              <a:ext uri="{FF2B5EF4-FFF2-40B4-BE49-F238E27FC236}">
                <a16:creationId xmlns="" xmlns:a16="http://schemas.microsoft.com/office/drawing/2014/main" id="{75197C7F-6C9E-47AB-8595-53EF986A3CC7}"/>
              </a:ext>
            </a:extLst>
          </p:cNvPr>
          <p:cNvSpPr txBox="1">
            <a:spLocks/>
          </p:cNvSpPr>
          <p:nvPr/>
        </p:nvSpPr>
        <p:spPr>
          <a:xfrm>
            <a:off x="3695701" y="666750"/>
            <a:ext cx="17138650" cy="1870076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Восстановление карбоновых кислот</a:t>
            </a:r>
          </a:p>
        </p:txBody>
      </p:sp>
      <p:graphicFrame>
        <p:nvGraphicFramePr>
          <p:cNvPr id="49155" name="Object 7">
            <a:extLst>
              <a:ext uri="{FF2B5EF4-FFF2-40B4-BE49-F238E27FC236}">
                <a16:creationId xmlns="" xmlns:a16="http://schemas.microsoft.com/office/drawing/2014/main" id="{70ECCAE9-6BC3-4083-ACB4-A7AD9BF5F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3977" y="4552951"/>
          <a:ext cx="5759450" cy="374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4" r:id="rId3" imgW="1615440" imgH="1050036" progId="">
                  <p:embed/>
                </p:oleObj>
              </mc:Choice>
              <mc:Fallback>
                <p:oleObj r:id="rId3" imgW="1615440" imgH="1050036" progId="">
                  <p:embed/>
                  <p:pic>
                    <p:nvPicPr>
                      <p:cNvPr id="49155" name="Object 7">
                        <a:extLst>
                          <a:ext uri="{FF2B5EF4-FFF2-40B4-BE49-F238E27FC236}">
                            <a16:creationId xmlns="" xmlns:a16="http://schemas.microsoft.com/office/drawing/2014/main" id="{70ECCAE9-6BC3-4083-ACB4-A7AD9BF5FA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7" y="4552951"/>
                        <a:ext cx="5759450" cy="3743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3">
            <a:extLst>
              <a:ext uri="{FF2B5EF4-FFF2-40B4-BE49-F238E27FC236}">
                <a16:creationId xmlns="" xmlns:a16="http://schemas.microsoft.com/office/drawing/2014/main" id="{339364AC-D3DE-49DF-8E82-0F2B570FB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5877" y="4841876"/>
          <a:ext cx="9074150" cy="192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5" name="CS ChemDraw Drawing" r:id="rId5" imgW="1904873" imgH="404709" progId="ChemDraw.Document.6.0">
                  <p:embed/>
                </p:oleObj>
              </mc:Choice>
              <mc:Fallback>
                <p:oleObj name="CS ChemDraw Drawing" r:id="rId5" imgW="1904873" imgH="404709" progId="ChemDraw.Document.6.0">
                  <p:embed/>
                  <p:pic>
                    <p:nvPicPr>
                      <p:cNvPr id="49156" name="Object 3">
                        <a:extLst>
                          <a:ext uri="{FF2B5EF4-FFF2-40B4-BE49-F238E27FC236}">
                            <a16:creationId xmlns="" xmlns:a16="http://schemas.microsoft.com/office/drawing/2014/main" id="{339364AC-D3DE-49DF-8E82-0F2B570FB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77" y="4841876"/>
                        <a:ext cx="9074150" cy="1927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6">
            <a:extLst>
              <a:ext uri="{FF2B5EF4-FFF2-40B4-BE49-F238E27FC236}">
                <a16:creationId xmlns="" xmlns:a16="http://schemas.microsoft.com/office/drawing/2014/main" id="{5CD6D65B-2A8A-4531-AE64-11F90D0A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76350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209DECB-2876-42BE-B988-8176711B2A6A}" type="slidenum">
              <a:rPr lang="ru-RU" altLang="ru-RU" sz="56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5600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6">
            <a:extLst>
              <a:ext uri="{FF2B5EF4-FFF2-40B4-BE49-F238E27FC236}">
                <a16:creationId xmlns="" xmlns:a16="http://schemas.microsoft.com/office/drawing/2014/main" id="{5CD6D65B-2A8A-4531-AE64-11F90D0A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76350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209DECB-2876-42BE-B988-8176711B2A6A}" type="slidenum">
              <a:rPr lang="ru-RU" altLang="ru-RU" sz="56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ru-RU" altLang="ru-RU" sz="5600" b="1">
              <a:solidFill>
                <a:srgbClr val="000066"/>
              </a:solidFill>
            </a:endParaRPr>
          </a:p>
        </p:txBody>
      </p:sp>
      <p:pic>
        <p:nvPicPr>
          <p:cNvPr id="4" name="Picture 6" descr="Картинки по запросу образование">
            <a:extLst>
              <a:ext uri="{FF2B5EF4-FFF2-40B4-BE49-F238E27FC236}">
                <a16:creationId xmlns="" xmlns:a16="http://schemas.microsoft.com/office/drawing/2014/main" id="{87D9D0A0-8103-4E3F-ACD8-2FAFB511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301" y="934072"/>
            <a:ext cx="21780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Загнутый угол 19">
            <a:extLst>
              <a:ext uri="{FF2B5EF4-FFF2-40B4-BE49-F238E27FC236}">
                <a16:creationId xmlns="" xmlns:a16="http://schemas.microsoft.com/office/drawing/2014/main" id="{E0CCB758-3C77-4AF3-8B3A-C2254C203A55}"/>
              </a:ext>
            </a:extLst>
          </p:cNvPr>
          <p:cNvSpPr/>
          <p:nvPr/>
        </p:nvSpPr>
        <p:spPr>
          <a:xfrm>
            <a:off x="3700131" y="3317358"/>
            <a:ext cx="15714920" cy="376392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промышленных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окислительно-восстановительных процессов </a:t>
            </a:r>
          </a:p>
          <a:p>
            <a:pPr>
              <a:defRPr/>
            </a:pP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41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="" xmlns:a16="http://schemas.microsoft.com/office/drawing/2014/main" id="{7F108BEB-9B43-463D-A962-ACF44C9A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745" y="254727"/>
            <a:ext cx="21611063" cy="192259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ru-RU" altLang="ru-RU" sz="6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получение   глицерина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A1DCF0B-C24D-4316-997C-3B632355FB37}"/>
              </a:ext>
            </a:extLst>
          </p:cNvPr>
          <p:cNvSpPr/>
          <p:nvPr/>
        </p:nvSpPr>
        <p:spPr>
          <a:xfrm>
            <a:off x="665745" y="3057802"/>
            <a:ext cx="23224997" cy="4583295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F72C25-89FD-4245-8F29-2C4997C85767}"/>
              </a:ext>
            </a:extLst>
          </p:cNvPr>
          <p:cNvSpPr/>
          <p:nvPr/>
        </p:nvSpPr>
        <p:spPr>
          <a:xfrm>
            <a:off x="854765" y="1510748"/>
            <a:ext cx="12880285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(окисление)</a:t>
            </a:r>
            <a:endParaRPr lang="ru-RU" sz="5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E5668D75-5293-40A3-A3C7-D6C633C2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3390151"/>
            <a:ext cx="22047765" cy="346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AEBB3A1-0019-4EA4-B369-278999BE8021}"/>
              </a:ext>
            </a:extLst>
          </p:cNvPr>
          <p:cNvSpPr/>
          <p:nvPr/>
        </p:nvSpPr>
        <p:spPr bwMode="auto">
          <a:xfrm>
            <a:off x="19266195" y="3891517"/>
            <a:ext cx="3636335" cy="25943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273411" name="Picture 3" descr="Glycerin Skelett.svg">
            <a:hlinkClick r:id="rId3"/>
            <a:extLst>
              <a:ext uri="{FF2B5EF4-FFF2-40B4-BE49-F238E27FC236}">
                <a16:creationId xmlns="" xmlns:a16="http://schemas.microsoft.com/office/drawing/2014/main" id="{0CC514B8-1895-46CB-8E9C-96985F15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827" y="4094089"/>
            <a:ext cx="2882897" cy="1860144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340164-D9BB-47F3-9591-C5A461CA4F47}"/>
              </a:ext>
            </a:extLst>
          </p:cNvPr>
          <p:cNvSpPr/>
          <p:nvPr/>
        </p:nvSpPr>
        <p:spPr bwMode="auto">
          <a:xfrm flipH="1">
            <a:off x="17841432" y="3615070"/>
            <a:ext cx="233915" cy="153108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</a:t>
            </a:r>
          </a:p>
        </p:txBody>
      </p:sp>
      <p:pic>
        <p:nvPicPr>
          <p:cNvPr id="10" name="Рисунок 9" descr="Sample of Glycerine.jpg">
            <a:hlinkClick r:id="rId5"/>
            <a:extLst>
              <a:ext uri="{FF2B5EF4-FFF2-40B4-BE49-F238E27FC236}">
                <a16:creationId xmlns="" xmlns:a16="http://schemas.microsoft.com/office/drawing/2014/main" id="{E1E2C1DE-58C3-40F0-924E-F9531A4FD29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459" y="646237"/>
            <a:ext cx="2509283" cy="28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506" name="Picture 2" descr="https://lh3.googleusercontent.com/2K8FBcHCHuwkvgYJg7U24XVNnWa2fgjSoeG-qBnZhFgF5khzxMSxlWq5H-VhxEs5H73iPR0=s113">
            <a:hlinkClick r:id="rId7"/>
            <a:extLst>
              <a:ext uri="{FF2B5EF4-FFF2-40B4-BE49-F238E27FC236}">
                <a16:creationId xmlns="" xmlns:a16="http://schemas.microsoft.com/office/drawing/2014/main" id="{3997455D-5FD3-4829-972A-C051E631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5" y="8246248"/>
            <a:ext cx="6492949" cy="47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63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="" xmlns:a16="http://schemas.microsoft.com/office/drawing/2014/main" id="{7F108BEB-9B43-463D-A962-ACF44C9A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745" y="254727"/>
            <a:ext cx="21611063" cy="192259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ru-RU" altLang="ru-RU" sz="7200">
                <a:solidFill>
                  <a:srgbClr val="C00000"/>
                </a:solidFill>
                <a:latin typeface="Calibri" panose="020F0502020204030204" pitchFamily="34" charset="0"/>
              </a:rPr>
              <a:t>Промышленное получение уксусной кислоты</a:t>
            </a:r>
            <a:endParaRPr lang="ru-RU" altLang="ru-RU" sz="7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D8E3A56-D811-4B75-BA4D-F621DCBBC618}"/>
              </a:ext>
            </a:extLst>
          </p:cNvPr>
          <p:cNvSpPr txBox="1">
            <a:spLocks/>
          </p:cNvSpPr>
          <p:nvPr/>
        </p:nvSpPr>
        <p:spPr bwMode="auto">
          <a:xfrm>
            <a:off x="1159727" y="6357801"/>
            <a:ext cx="21365735" cy="15987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7200" kern="0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Промышленное получение   метанола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A1DCF0B-C24D-4316-997C-3B632355FB37}"/>
              </a:ext>
            </a:extLst>
          </p:cNvPr>
          <p:cNvSpPr/>
          <p:nvPr/>
        </p:nvSpPr>
        <p:spPr>
          <a:xfrm>
            <a:off x="3406777" y="3114677"/>
            <a:ext cx="17427574" cy="2733674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6149" name="Object 7">
            <a:extLst>
              <a:ext uri="{FF2B5EF4-FFF2-40B4-BE49-F238E27FC236}">
                <a16:creationId xmlns="" xmlns:a16="http://schemas.microsoft.com/office/drawing/2014/main" id="{F3A49EB6-D1F6-4DE9-93C9-A1F86A2673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3546476"/>
          <a:ext cx="17068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6" name="CS ChemDraw Drawing" r:id="rId3" imgW="4041009" imgH="410795" progId="ChemDraw.Document.6.0">
                  <p:embed/>
                </p:oleObj>
              </mc:Choice>
              <mc:Fallback>
                <p:oleObj name="CS ChemDraw Drawing" r:id="rId3" imgW="4041009" imgH="410795" progId="ChemDraw.Document.6.0">
                  <p:embed/>
                  <p:pic>
                    <p:nvPicPr>
                      <p:cNvPr id="6149" name="Object 7">
                        <a:extLst>
                          <a:ext uri="{FF2B5EF4-FFF2-40B4-BE49-F238E27FC236}">
                            <a16:creationId xmlns="" xmlns:a16="http://schemas.microsoft.com/office/drawing/2014/main" id="{F3A49EB6-D1F6-4DE9-93C9-A1F86A2673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546476"/>
                        <a:ext cx="170688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269CA8-D1BD-4CC0-AA20-843D974F7289}"/>
              </a:ext>
            </a:extLst>
          </p:cNvPr>
          <p:cNvSpPr/>
          <p:nvPr/>
        </p:nvSpPr>
        <p:spPr>
          <a:xfrm>
            <a:off x="3406777" y="8442327"/>
            <a:ext cx="17427574" cy="273685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6151" name="Object 8">
            <a:extLst>
              <a:ext uri="{FF2B5EF4-FFF2-40B4-BE49-F238E27FC236}">
                <a16:creationId xmlns="" xmlns:a16="http://schemas.microsoft.com/office/drawing/2014/main" id="{09AB9A4C-F453-47B8-BEE1-34EBC06CFB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0750" y="8731251"/>
          <a:ext cx="10401300" cy="167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7" name="CS ChemDraw Drawing" r:id="rId5" imgW="2090492" imgH="337765" progId="ChemDraw.Document.6.0">
                  <p:embed/>
                </p:oleObj>
              </mc:Choice>
              <mc:Fallback>
                <p:oleObj name="CS ChemDraw Drawing" r:id="rId5" imgW="2090492" imgH="337765" progId="ChemDraw.Document.6.0">
                  <p:embed/>
                  <p:pic>
                    <p:nvPicPr>
                      <p:cNvPr id="6151" name="Object 8">
                        <a:extLst>
                          <a:ext uri="{FF2B5EF4-FFF2-40B4-BE49-F238E27FC236}">
                            <a16:creationId xmlns="" xmlns:a16="http://schemas.microsoft.com/office/drawing/2014/main" id="{09AB9A4C-F453-47B8-BEE1-34EBC06CF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8731251"/>
                        <a:ext cx="10401300" cy="167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Box 13">
            <a:extLst>
              <a:ext uri="{FF2B5EF4-FFF2-40B4-BE49-F238E27FC236}">
                <a16:creationId xmlns="" xmlns:a16="http://schemas.microsoft.com/office/drawing/2014/main" id="{E6B551AA-CA0B-495A-BB53-98835FDC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277" y="8731250"/>
            <a:ext cx="1441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/>
              <a:t>кат</a:t>
            </a:r>
          </a:p>
        </p:txBody>
      </p:sp>
      <p:sp>
        <p:nvSpPr>
          <p:cNvPr id="6153" name="TextBox 14">
            <a:extLst>
              <a:ext uri="{FF2B5EF4-FFF2-40B4-BE49-F238E27FC236}">
                <a16:creationId xmlns="" xmlns:a16="http://schemas.microsoft.com/office/drawing/2014/main" id="{4451A83C-80DA-4A5A-AD5E-433C6B1E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7" y="11347450"/>
            <a:ext cx="70052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/>
              <a:t>t = 250 – 400</a:t>
            </a:r>
            <a:r>
              <a:rPr lang="en-US" altLang="ru-RU" sz="3600" baseline="30000"/>
              <a:t>0</a:t>
            </a:r>
            <a:r>
              <a:rPr lang="en-US" altLang="ru-RU" sz="3600"/>
              <a:t>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/>
              <a:t>p = 5-10 </a:t>
            </a:r>
            <a:r>
              <a:rPr lang="ru-RU" altLang="ru-RU" sz="3600"/>
              <a:t>МПа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Катализаторы: </a:t>
            </a:r>
            <a:r>
              <a:rPr lang="en-US" altLang="ru-RU" sz="3600"/>
              <a:t>CuO, ZnO, Cr</a:t>
            </a:r>
            <a:r>
              <a:rPr lang="en-US" altLang="ru-RU" sz="3600" baseline="-25000"/>
              <a:t>2</a:t>
            </a:r>
            <a:r>
              <a:rPr lang="en-US" altLang="ru-RU" sz="3600"/>
              <a:t>O</a:t>
            </a:r>
            <a:r>
              <a:rPr lang="en-US" altLang="ru-RU" sz="3600" baseline="-25000"/>
              <a:t>3</a:t>
            </a:r>
            <a:endParaRPr lang="ru-RU" altLang="ru-RU" sz="3600"/>
          </a:p>
        </p:txBody>
      </p:sp>
      <p:sp>
        <p:nvSpPr>
          <p:cNvPr id="6154" name="Rectangle 30">
            <a:extLst>
              <a:ext uri="{FF2B5EF4-FFF2-40B4-BE49-F238E27FC236}">
                <a16:creationId xmlns="" xmlns:a16="http://schemas.microsoft.com/office/drawing/2014/main" id="{D251D760-F9B5-4D4C-86EB-38832994C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61745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4C75FE6-55FF-43A7-A2DD-E97D22DB9672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F72C25-89FD-4245-8F29-2C4997C85767}"/>
              </a:ext>
            </a:extLst>
          </p:cNvPr>
          <p:cNvSpPr/>
          <p:nvPr/>
        </p:nvSpPr>
        <p:spPr>
          <a:xfrm>
            <a:off x="854765" y="1510748"/>
            <a:ext cx="12880285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(окисление)</a:t>
            </a:r>
            <a:endParaRPr lang="ru-RU" sz="5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47DCBD3-D4EF-4483-9163-AFB86C6F4451}"/>
              </a:ext>
            </a:extLst>
          </p:cNvPr>
          <p:cNvSpPr/>
          <p:nvPr/>
        </p:nvSpPr>
        <p:spPr>
          <a:xfrm>
            <a:off x="1106880" y="7681299"/>
            <a:ext cx="5439856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(восстановление)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96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="" xmlns:a16="http://schemas.microsoft.com/office/drawing/2014/main" id="{21F249AF-7F23-408B-BDCE-CC19FCE8D1C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71362" y="8577357"/>
          <a:ext cx="13554024" cy="104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62" name="CS ChemDraw Drawing" r:id="rId4" imgW="2979420" imgH="262128" progId="ChemDraw.Document.6.0">
                  <p:embed/>
                </p:oleObj>
              </mc:Choice>
              <mc:Fallback>
                <p:oleObj name="CS ChemDraw Drawing" r:id="rId4" imgW="2979420" imgH="262128" progId="ChemDraw.Document.6.0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="" xmlns:a16="http://schemas.microsoft.com/office/drawing/2014/main" id="{21F249AF-7F23-408B-BDCE-CC19FCE8D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362" y="8577357"/>
                        <a:ext cx="13554024" cy="1046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="" xmlns:a16="http://schemas.microsoft.com/office/drawing/2014/main" id="{844F979D-A047-46DF-AE64-9503BFB014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23931" y="6590496"/>
          <a:ext cx="14292469" cy="216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63" name="CS ChemDraw Drawing" r:id="rId6" imgW="4954524" imgH="605028" progId="ChemDraw.Document.6.0">
                  <p:embed/>
                </p:oleObj>
              </mc:Choice>
              <mc:Fallback>
                <p:oleObj name="CS ChemDraw Drawing" r:id="rId6" imgW="4954524" imgH="605028" progId="ChemDraw.Document.6.0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="" xmlns:a16="http://schemas.microsoft.com/office/drawing/2014/main" id="{844F979D-A047-46DF-AE64-9503BFB01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931" y="6590496"/>
                        <a:ext cx="14292469" cy="2162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="" xmlns:a16="http://schemas.microsoft.com/office/drawing/2014/main" id="{E4ECC748-3A57-4520-8947-B026F8398A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04262" y="9879105"/>
          <a:ext cx="13521124" cy="83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64" name="CS ChemDraw Drawing" r:id="rId8" imgW="3913632" imgH="230124" progId="ChemDraw.Document.6.0">
                  <p:embed/>
                </p:oleObj>
              </mc:Choice>
              <mc:Fallback>
                <p:oleObj name="CS ChemDraw Drawing" r:id="rId8" imgW="3913632" imgH="230124" progId="ChemDraw.Document.6.0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="" xmlns:a16="http://schemas.microsoft.com/office/drawing/2014/main" id="{E4ECC748-3A57-4520-8947-B026F8398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262" y="9879105"/>
                        <a:ext cx="13521124" cy="833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E256D4-319D-4C5F-831E-DF50F3861737}"/>
              </a:ext>
            </a:extLst>
          </p:cNvPr>
          <p:cNvSpPr/>
          <p:nvPr/>
        </p:nvSpPr>
        <p:spPr>
          <a:xfrm>
            <a:off x="2460702" y="2690721"/>
            <a:ext cx="16916400" cy="2438400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graphicFrame>
        <p:nvGraphicFramePr>
          <p:cNvPr id="7174" name="Object 5">
            <a:extLst>
              <a:ext uri="{FF2B5EF4-FFF2-40B4-BE49-F238E27FC236}">
                <a16:creationId xmlns="" xmlns:a16="http://schemas.microsoft.com/office/drawing/2014/main" id="{0BC08BD0-3114-4BDF-B54F-9670154DD3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23931" y="2847974"/>
          <a:ext cx="1579416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65" name="CS ChemDraw Drawing" r:id="rId10" imgW="3881628" imgH="605028" progId="ChemDraw.Document.6.0">
                  <p:embed/>
                </p:oleObj>
              </mc:Choice>
              <mc:Fallback>
                <p:oleObj name="CS ChemDraw Drawing" r:id="rId10" imgW="3881628" imgH="605028" progId="ChemDraw.Document.6.0">
                  <p:embed/>
                  <p:pic>
                    <p:nvPicPr>
                      <p:cNvPr id="7174" name="Object 5">
                        <a:extLst>
                          <a:ext uri="{FF2B5EF4-FFF2-40B4-BE49-F238E27FC236}">
                            <a16:creationId xmlns="" xmlns:a16="http://schemas.microsoft.com/office/drawing/2014/main" id="{0BC08BD0-3114-4BDF-B54F-9670154DD3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931" y="2847974"/>
                        <a:ext cx="1579416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1971126-8578-4E1E-8940-2495A7579C77}"/>
              </a:ext>
            </a:extLst>
          </p:cNvPr>
          <p:cNvSpPr/>
          <p:nvPr/>
        </p:nvSpPr>
        <p:spPr>
          <a:xfrm>
            <a:off x="2460702" y="914400"/>
            <a:ext cx="169164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Вакер-процесс</a:t>
            </a:r>
            <a:endParaRPr lang="ru-RU" sz="7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="" xmlns:a16="http://schemas.microsoft.com/office/drawing/2014/main" id="{967CC7FE-20CD-4EA5-A0BA-333FF061D7EF}"/>
              </a:ext>
            </a:extLst>
          </p:cNvPr>
          <p:cNvSpPr/>
          <p:nvPr/>
        </p:nvSpPr>
        <p:spPr>
          <a:xfrm>
            <a:off x="2035912" y="7245350"/>
            <a:ext cx="768350" cy="4768850"/>
          </a:xfrm>
          <a:prstGeom prst="leftBrace">
            <a:avLst>
              <a:gd name="adj1" fmla="val 24771"/>
              <a:gd name="adj2" fmla="val 49939"/>
            </a:avLst>
          </a:prstGeom>
          <a:ln w="28575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92FD5088-2737-42EE-B76B-F854552A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488" y="6177776"/>
            <a:ext cx="5508702" cy="4847503"/>
          </a:xfrm>
          <a:prstGeom prst="foldedCorner">
            <a:avLst/>
          </a:prstGeom>
          <a:gradFill>
            <a:gsLst>
              <a:gs pos="0">
                <a:srgbClr val="FFFFBD"/>
              </a:gs>
              <a:gs pos="15000">
                <a:srgbClr val="FFFFCC"/>
              </a:gs>
              <a:gs pos="100000">
                <a:schemeClr val="accent3">
                  <a:tint val="10000"/>
                  <a:shade val="100000"/>
                  <a:satMod val="135000"/>
                </a:schemeClr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>
              <a:defRPr/>
            </a:pPr>
            <a:r>
              <a:rPr lang="ru-RU" sz="4000" dirty="0">
                <a:solidFill>
                  <a:srgbClr val="0000CC"/>
                </a:solidFill>
                <a:cs typeface="Arial" pitchFamily="34" charset="0"/>
              </a:rPr>
              <a:t/>
            </a:r>
            <a:br>
              <a:rPr lang="ru-RU" sz="4000" dirty="0">
                <a:solidFill>
                  <a:srgbClr val="0000C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0000CC"/>
                </a:solidFill>
                <a:cs typeface="Arial" pitchFamily="34" charset="0"/>
              </a:rPr>
              <a:t>     </a:t>
            </a:r>
            <a:r>
              <a:rPr lang="ru-RU" sz="3200" dirty="0">
                <a:solidFill>
                  <a:srgbClr val="0000CC"/>
                </a:solidFill>
                <a:cs typeface="Arial" pitchFamily="34" charset="0"/>
              </a:rPr>
              <a:t>1957 – 1959 </a:t>
            </a:r>
            <a:r>
              <a:rPr lang="ru-RU" sz="3200" dirty="0" err="1">
                <a:solidFill>
                  <a:srgbClr val="0000CC"/>
                </a:solidFill>
                <a:cs typeface="Arial" pitchFamily="34" charset="0"/>
              </a:rPr>
              <a:t>г.г</a:t>
            </a:r>
            <a:r>
              <a:rPr lang="ru-RU" sz="3200" dirty="0">
                <a:solidFill>
                  <a:srgbClr val="0000CC"/>
                </a:solidFill>
                <a:cs typeface="Arial" pitchFamily="34" charset="0"/>
              </a:rPr>
              <a:t>. </a:t>
            </a:r>
            <a:r>
              <a:rPr lang="ru-RU" sz="3200" dirty="0">
                <a:solidFill>
                  <a:schemeClr val="tx1"/>
                </a:solidFill>
                <a:cs typeface="Arial" pitchFamily="34" charset="0"/>
              </a:rPr>
              <a:t> открыт группой </a:t>
            </a:r>
            <a:br>
              <a:rPr lang="ru-RU" sz="3200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cs typeface="Arial" pitchFamily="34" charset="0"/>
              </a:rPr>
              <a:t>Ю. </a:t>
            </a:r>
            <a:r>
              <a:rPr lang="ru-RU" sz="3200" dirty="0" err="1">
                <a:solidFill>
                  <a:schemeClr val="tx1"/>
                </a:solidFill>
                <a:cs typeface="Arial" pitchFamily="34" charset="0"/>
              </a:rPr>
              <a:t>Смидта</a:t>
            </a:r>
            <a:r>
              <a:rPr lang="ru-RU" sz="3200" dirty="0">
                <a:solidFill>
                  <a:schemeClr val="tx1"/>
                </a:solidFill>
                <a:cs typeface="Arial" pitchFamily="34" charset="0"/>
              </a:rPr>
              <a:t> в ФРГ</a:t>
            </a:r>
            <a:br>
              <a:rPr lang="ru-RU" sz="3200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dirty="0">
                <a:solidFill>
                  <a:schemeClr val="tx1"/>
                </a:solidFill>
                <a:cs typeface="Arial" pitchFamily="34" charset="0"/>
              </a:rPr>
              <a:t>и  советскими химиками в Москве И.И. Моисеевым, М.Н. </a:t>
            </a:r>
            <a:r>
              <a:rPr lang="ru-RU" sz="3200" dirty="0" err="1">
                <a:solidFill>
                  <a:schemeClr val="tx1"/>
                </a:solidFill>
                <a:cs typeface="Arial" pitchFamily="34" charset="0"/>
              </a:rPr>
              <a:t>Варгафтиком</a:t>
            </a:r>
            <a:r>
              <a:rPr lang="ru-RU" sz="3200" dirty="0">
                <a:solidFill>
                  <a:schemeClr val="tx1"/>
                </a:solidFill>
                <a:cs typeface="Arial" pitchFamily="34" charset="0"/>
              </a:rPr>
              <a:t> и Я.К. Сыркиным (МИТХТ им. М.В. Ломоносова)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7178" name="Rectangle 30">
            <a:extLst>
              <a:ext uri="{FF2B5EF4-FFF2-40B4-BE49-F238E27FC236}">
                <a16:creationId xmlns="" xmlns:a16="http://schemas.microsoft.com/office/drawing/2014/main" id="{9AF0618B-E17B-4E8C-A755-617328DB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F821624-B31C-4EDE-AA72-145576FF44BA}" type="slidenum">
              <a:rPr lang="ru-RU" altLang="ru-RU" sz="64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ru-RU" altLang="ru-RU" sz="6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52475" y="1865743"/>
            <a:ext cx="15281533" cy="1649295"/>
          </a:xfrm>
          <a:prstGeom prst="chevro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</a:p>
          <a:p>
            <a:pPr marL="1082676" indent="-53975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Используя </a:t>
            </a:r>
            <a:r>
              <a:rPr lang="ru-RU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п-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ксилол и ацетилен, предложите</a:t>
            </a:r>
          </a:p>
          <a:p>
            <a:pPr marL="1082676" indent="-53975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схему               синтеза волокна лавсан. 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49" y="1954382"/>
            <a:ext cx="1264670" cy="1560656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 type="none" w="sm" len="sm"/>
            <a:tailEnd type="none" w="med" len="lg"/>
          </a:ln>
        </p:spPr>
      </p:pic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6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5A3EB22-2499-4CB7-98BC-8240642A3F2F}"/>
              </a:ext>
            </a:extLst>
          </p:cNvPr>
          <p:cNvSpPr/>
          <p:nvPr/>
        </p:nvSpPr>
        <p:spPr>
          <a:xfrm>
            <a:off x="652475" y="323166"/>
            <a:ext cx="15281533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Промышленные вопросы.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23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99460" y="871870"/>
            <a:ext cx="14779030" cy="1966648"/>
          </a:xfrm>
          <a:prstGeom prst="chevron">
            <a:avLst>
              <a:gd name="adj" fmla="val 8141"/>
            </a:avLst>
          </a:prstGeom>
          <a:solidFill>
            <a:schemeClr val="bg1">
              <a:lumMod val="95000"/>
            </a:schemeClr>
          </a:solidFill>
          <a:ln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</a:p>
          <a:p>
            <a:pPr marL="1082676" indent="-53975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Используя п-ксилол и ацетилен, предложите схему               синтеза волокна лавсан. </a:t>
            </a:r>
            <a:endParaRPr lang="ru-RU" sz="4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6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82950" name="Object 3"/>
          <p:cNvGraphicFramePr>
            <a:graphicFrameLocks noChangeAspect="1"/>
          </p:cNvGraphicFramePr>
          <p:nvPr>
            <p:extLst/>
          </p:nvPr>
        </p:nvGraphicFramePr>
        <p:xfrm>
          <a:off x="1917145" y="8176909"/>
          <a:ext cx="14180548" cy="196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4" name="CS ChemDraw Drawing" r:id="rId4" imgW="4276344" imgH="553212" progId="">
                  <p:embed/>
                </p:oleObj>
              </mc:Choice>
              <mc:Fallback>
                <p:oleObj name="CS ChemDraw Drawing" r:id="rId4" imgW="4276344" imgH="553212" progId="">
                  <p:embed/>
                  <p:pic>
                    <p:nvPicPr>
                      <p:cNvPr id="829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145" y="8176909"/>
                        <a:ext cx="14180548" cy="1966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>
            <p:extLst/>
          </p:nvPr>
        </p:nvGraphicFramePr>
        <p:xfrm>
          <a:off x="2509285" y="4350350"/>
          <a:ext cx="19635098" cy="277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5" name="CS ChemDraw Drawing" r:id="rId6" imgW="6591300" imgH="818388" progId="">
                  <p:embed/>
                </p:oleObj>
              </mc:Choice>
              <mc:Fallback>
                <p:oleObj name="CS ChemDraw Drawing" r:id="rId6" imgW="6591300" imgH="818388" progId="">
                  <p:embed/>
                  <p:pic>
                    <p:nvPicPr>
                      <p:cNvPr id="143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285" y="4350350"/>
                        <a:ext cx="19635098" cy="2778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D8ADC49-71A0-4510-9BAC-B27C138C53FC}"/>
              </a:ext>
            </a:extLst>
          </p:cNvPr>
          <p:cNvSpPr/>
          <p:nvPr/>
        </p:nvSpPr>
        <p:spPr bwMode="auto">
          <a:xfrm>
            <a:off x="2509285" y="4380614"/>
            <a:ext cx="723448" cy="6166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C55BD29-645C-4F89-93DA-A0E81CEF0EA0}"/>
              </a:ext>
            </a:extLst>
          </p:cNvPr>
          <p:cNvSpPr/>
          <p:nvPr/>
        </p:nvSpPr>
        <p:spPr bwMode="auto">
          <a:xfrm rot="10800000" flipV="1">
            <a:off x="3671777" y="4380612"/>
            <a:ext cx="900223" cy="6166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218A398-44A3-49F5-8E85-CC6E500FBDE5}"/>
              </a:ext>
            </a:extLst>
          </p:cNvPr>
          <p:cNvSpPr/>
          <p:nvPr/>
        </p:nvSpPr>
        <p:spPr bwMode="auto">
          <a:xfrm flipH="1">
            <a:off x="8888816" y="4350350"/>
            <a:ext cx="2044226" cy="64694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78A4C1-14EB-4EBF-8213-E4404223F6B6}"/>
              </a:ext>
            </a:extLst>
          </p:cNvPr>
          <p:cNvSpPr/>
          <p:nvPr/>
        </p:nvSpPr>
        <p:spPr bwMode="auto">
          <a:xfrm>
            <a:off x="8080744" y="4380614"/>
            <a:ext cx="637954" cy="61668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225E06A-7007-4B7B-AB1D-A3BF983A2FA7}"/>
              </a:ext>
            </a:extLst>
          </p:cNvPr>
          <p:cNvSpPr/>
          <p:nvPr/>
        </p:nvSpPr>
        <p:spPr>
          <a:xfrm>
            <a:off x="2508637" y="3302368"/>
            <a:ext cx="2582182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33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6713" y="1095195"/>
            <a:ext cx="15397296" cy="1649295"/>
          </a:xfrm>
          <a:prstGeom prst="chevron">
            <a:avLst>
              <a:gd name="adj" fmla="val 0"/>
            </a:avLst>
          </a:prstGeom>
          <a:solidFill>
            <a:schemeClr val="accent3">
              <a:lumMod val="95000"/>
            </a:schemeClr>
          </a:solidFill>
          <a:ln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</a:p>
          <a:p>
            <a:pPr marL="1082676" indent="-53975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Задача.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Используя </a:t>
            </a:r>
            <a:r>
              <a:rPr lang="ru-RU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п-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ксилол и ацетилен, предложите</a:t>
            </a:r>
          </a:p>
          <a:p>
            <a:pPr marL="1082676" indent="-539750"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схему               синтеза волокна лавсан. </a:t>
            </a: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3048001" y="-32316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36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="" xmlns:a16="http://schemas.microsoft.com/office/drawing/2014/main" id="{1E006696-D05E-435B-A7ED-9F41CDC181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39763" y="4650306"/>
          <a:ext cx="12809453" cy="164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98" name="CS ChemDraw Drawing" r:id="rId4" imgW="4444197" imgH="494476" progId="">
                  <p:embed/>
                </p:oleObj>
              </mc:Choice>
              <mc:Fallback>
                <p:oleObj name="CS ChemDraw Drawing" r:id="rId4" imgW="4444197" imgH="494476" progId="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="" xmlns:a16="http://schemas.microsoft.com/office/drawing/2014/main" id="{1E006696-D05E-435B-A7ED-9F41CDC18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763" y="4650306"/>
                        <a:ext cx="12809453" cy="1649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="" xmlns:a16="http://schemas.microsoft.com/office/drawing/2014/main" id="{9BFB5242-D149-457C-9264-70C92CC4220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92595" y="6662841"/>
          <a:ext cx="17796404" cy="217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99" name="CS ChemDraw Drawing" r:id="rId6" imgW="6909816" imgH="614172" progId="">
                  <p:embed/>
                </p:oleObj>
              </mc:Choice>
              <mc:Fallback>
                <p:oleObj name="CS ChemDraw Drawing" r:id="rId6" imgW="6909816" imgH="614172" progId="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="" xmlns:a16="http://schemas.microsoft.com/office/drawing/2014/main" id="{9BFB5242-D149-457C-9264-70C92CC42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595" y="6662841"/>
                        <a:ext cx="17796404" cy="2177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https://lh3.googleusercontent.com/-vRWZL4yBfguUyaGDcEhC1z1_2_4AbFJEMGPY0Yg5G2EY94-ZLF5qY-Q9ptyWlWxydK05Q=s170">
            <a:extLst>
              <a:ext uri="{FF2B5EF4-FFF2-40B4-BE49-F238E27FC236}">
                <a16:creationId xmlns="" xmlns:a16="http://schemas.microsoft.com/office/drawing/2014/main" id="{A154F508-450F-479C-BD12-A1078EB0AD8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454" y="8484781"/>
            <a:ext cx="6477727" cy="421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25B0660-FAD1-4FF0-A184-6BF885E31A6E}"/>
              </a:ext>
            </a:extLst>
          </p:cNvPr>
          <p:cNvSpPr/>
          <p:nvPr/>
        </p:nvSpPr>
        <p:spPr>
          <a:xfrm>
            <a:off x="2296633" y="3878278"/>
            <a:ext cx="11058506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2DC928-012D-4A7F-B3D2-EFB4C121D787}"/>
              </a:ext>
            </a:extLst>
          </p:cNvPr>
          <p:cNvSpPr/>
          <p:nvPr/>
        </p:nvSpPr>
        <p:spPr>
          <a:xfrm>
            <a:off x="1965324" y="982932"/>
            <a:ext cx="17427576" cy="302260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5B58CE-E201-4B8F-B75C-E00771AA0088}"/>
              </a:ext>
            </a:extLst>
          </p:cNvPr>
          <p:cNvSpPr/>
          <p:nvPr/>
        </p:nvSpPr>
        <p:spPr>
          <a:xfrm>
            <a:off x="4075043" y="1709529"/>
            <a:ext cx="14232836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  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6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3F416CC3-CFE1-4400-ABEA-55A507F3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7</a:t>
            </a:fld>
            <a:endParaRPr lang="ru-RU" sz="5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41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образование">
            <a:extLst>
              <a:ext uri="{FF2B5EF4-FFF2-40B4-BE49-F238E27FC236}">
                <a16:creationId xmlns="" xmlns:a16="http://schemas.microsoft.com/office/drawing/2014/main" id="{87D9D0A0-8103-4E3F-ACD8-2FAFB511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301" y="934072"/>
            <a:ext cx="21780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Загнутый угол 19">
            <a:extLst>
              <a:ext uri="{FF2B5EF4-FFF2-40B4-BE49-F238E27FC236}">
                <a16:creationId xmlns="" xmlns:a16="http://schemas.microsoft.com/office/drawing/2014/main" id="{D05EA6E3-7DE8-478C-99D6-093664F7F066}"/>
              </a:ext>
            </a:extLst>
          </p:cNvPr>
          <p:cNvSpPr/>
          <p:nvPr/>
        </p:nvSpPr>
        <p:spPr>
          <a:xfrm>
            <a:off x="3785191" y="4678326"/>
            <a:ext cx="14970642" cy="323229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Вместо эпилога</a:t>
            </a:r>
          </a:p>
        </p:txBody>
      </p:sp>
    </p:spTree>
    <p:extLst>
      <p:ext uri="{BB962C8B-B14F-4D97-AF65-F5344CB8AC3E}">
        <p14:creationId xmlns:p14="http://schemas.microsoft.com/office/powerpoint/2010/main" val="4058592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>
            <a:extLst>
              <a:ext uri="{FF2B5EF4-FFF2-40B4-BE49-F238E27FC236}">
                <a16:creationId xmlns="" xmlns:a16="http://schemas.microsoft.com/office/drawing/2014/main" id="{75197C7F-6C9E-47AB-8595-53EF986A3CC7}"/>
              </a:ext>
            </a:extLst>
          </p:cNvPr>
          <p:cNvSpPr txBox="1">
            <a:spLocks/>
          </p:cNvSpPr>
          <p:nvPr/>
        </p:nvSpPr>
        <p:spPr>
          <a:xfrm>
            <a:off x="0" y="360157"/>
            <a:ext cx="8607287" cy="146864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Антиоксиданты</a:t>
            </a:r>
          </a:p>
        </p:txBody>
      </p:sp>
      <p:sp>
        <p:nvSpPr>
          <p:cNvPr id="49157" name="Rectangle 6">
            <a:extLst>
              <a:ext uri="{FF2B5EF4-FFF2-40B4-BE49-F238E27FC236}">
                <a16:creationId xmlns="" xmlns:a16="http://schemas.microsoft.com/office/drawing/2014/main" id="{5CD6D65B-2A8A-4531-AE64-11F90D0A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827" y="12763500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209DECB-2876-42BE-B988-8176711B2A6A}" type="slidenum">
              <a:rPr lang="ru-RU" altLang="ru-RU" sz="56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ru-RU" altLang="ru-RU" sz="5600" b="1">
              <a:solidFill>
                <a:srgbClr val="000066"/>
              </a:solidFill>
            </a:endParaRPr>
          </a:p>
        </p:txBody>
      </p:sp>
      <p:pic>
        <p:nvPicPr>
          <p:cNvPr id="214021" name="Picture 5" descr="All-trans-Retinol2.svg">
            <a:extLst>
              <a:ext uri="{FF2B5EF4-FFF2-40B4-BE49-F238E27FC236}">
                <a16:creationId xmlns="" xmlns:a16="http://schemas.microsoft.com/office/drawing/2014/main" id="{E5C1F105-6A1F-45E3-8150-C371E654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8368026"/>
            <a:ext cx="13029968" cy="367157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14023" name="Picture 7" descr="https://admin.cgon.ru/storage/blog_posts/February2020/llTCwBzCqJRZPjzOY1E5.jpg">
            <a:extLst>
              <a:ext uri="{FF2B5EF4-FFF2-40B4-BE49-F238E27FC236}">
                <a16:creationId xmlns="" xmlns:a16="http://schemas.microsoft.com/office/drawing/2014/main" id="{8333AD37-BFA8-4BB3-80BA-A62876A7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885" y="1150998"/>
            <a:ext cx="6276231" cy="41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5" name="Picture 9" descr="https://lh3.googleusercontent.com/cQEbAOpx41__eSR4TxwoTJoQVwIILiHSDiXcM0udNxT0EAE3c6xtIXnR-WJruQZoUEMweQ=s90">
            <a:hlinkClick r:id="rId5"/>
            <a:extLst>
              <a:ext uri="{FF2B5EF4-FFF2-40B4-BE49-F238E27FC236}">
                <a16:creationId xmlns="" xmlns:a16="http://schemas.microsoft.com/office/drawing/2014/main" id="{27EB6DF3-E614-411B-8888-19E57D30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687" y="6858000"/>
            <a:ext cx="5958836" cy="56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7A5251B-13F4-44E9-88C7-043F2A7E0D9A}"/>
              </a:ext>
            </a:extLst>
          </p:cNvPr>
          <p:cNvSpPr/>
          <p:nvPr/>
        </p:nvSpPr>
        <p:spPr>
          <a:xfrm>
            <a:off x="6858000" y="10905259"/>
            <a:ext cx="566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97"/>
              </a:spcBef>
              <a:buClr>
                <a:srgbClr val="000000"/>
              </a:buClr>
              <a:buSzPct val="100000"/>
            </a:pPr>
            <a:r>
              <a:rPr lang="ru-RU" sz="4400" b="1" dirty="0">
                <a:solidFill>
                  <a:srgbClr val="C00000"/>
                </a:solidFill>
              </a:rPr>
              <a:t>Витамин </a:t>
            </a:r>
            <a:r>
              <a:rPr lang="en-US" sz="4400" b="1" dirty="0">
                <a:solidFill>
                  <a:srgbClr val="C00000"/>
                </a:solidFill>
              </a:rPr>
              <a:t>A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002060"/>
                </a:solidFill>
              </a:rPr>
              <a:t>–</a:t>
            </a:r>
            <a:r>
              <a:rPr lang="ru-RU" sz="4400" b="1" dirty="0">
                <a:solidFill>
                  <a:srgbClr val="002060"/>
                </a:solidFill>
              </a:rPr>
              <a:t> ретинол</a:t>
            </a:r>
          </a:p>
        </p:txBody>
      </p:sp>
      <p:pic>
        <p:nvPicPr>
          <p:cNvPr id="268291" name="Picture 3" descr="https://upload.wikimedia.org/wikipedia/commons/thumb/1/19/Tocotrienols.svg/320px-Tocotrienols.svg.png">
            <a:hlinkClick r:id="rId7"/>
            <a:extLst>
              <a:ext uri="{FF2B5EF4-FFF2-40B4-BE49-F238E27FC236}">
                <a16:creationId xmlns="" xmlns:a16="http://schemas.microsoft.com/office/drawing/2014/main" id="{0F9CC68F-203C-437A-9591-DC742FE1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12" y="2947445"/>
            <a:ext cx="13306873" cy="36715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FF2882B-A6DD-49C3-952F-F2AD5E9F567F}"/>
              </a:ext>
            </a:extLst>
          </p:cNvPr>
          <p:cNvSpPr/>
          <p:nvPr/>
        </p:nvSpPr>
        <p:spPr>
          <a:xfrm rot="10800000" flipH="1" flipV="1">
            <a:off x="7573617" y="3501270"/>
            <a:ext cx="93746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94"/>
              </a:spcBef>
              <a:buClr>
                <a:srgbClr val="000000"/>
              </a:buClr>
              <a:buSzPct val="100000"/>
            </a:pPr>
            <a:r>
              <a:rPr lang="ru-RU" sz="4400" b="1" dirty="0">
                <a:solidFill>
                  <a:srgbClr val="C00000"/>
                </a:solidFill>
              </a:rPr>
              <a:t>Витамин Е –</a:t>
            </a:r>
            <a:r>
              <a:rPr lang="ru-RU" sz="4400" b="1" dirty="0">
                <a:solidFill>
                  <a:srgbClr val="002060"/>
                </a:solidFill>
              </a:rPr>
              <a:t>токоферол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7C4F13-5092-4812-A8F0-E2CCD2CFF2D7}"/>
              </a:ext>
            </a:extLst>
          </p:cNvPr>
          <p:cNvSpPr/>
          <p:nvPr/>
        </p:nvSpPr>
        <p:spPr>
          <a:xfrm>
            <a:off x="7951304" y="1510748"/>
            <a:ext cx="10515600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Протектор клеточных мембран  от окислительного повреждения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54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6"/>
          <p:cNvSpPr txBox="1">
            <a:spLocks/>
          </p:cNvSpPr>
          <p:nvPr/>
        </p:nvSpPr>
        <p:spPr>
          <a:xfrm>
            <a:off x="0" y="364944"/>
            <a:ext cx="21336000" cy="9525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Полифенольные антиоксиданты в составе зеленого чая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79706" y="1405192"/>
            <a:ext cx="13517216" cy="1151389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26" name="Picture 478" descr="File:Epigallocatech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07" y="2531781"/>
            <a:ext cx="4719129" cy="31424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832035" y="5605577"/>
            <a:ext cx="8293591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marL="342900" indent="-339725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ru-RU" alt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Эпигаллокатехин</a:t>
            </a:r>
            <a:r>
              <a:rPr lang="en-US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ru-R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EGC</a:t>
            </a:r>
            <a:r>
              <a:rPr lang="en-US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Bef>
                <a:spcPts val="800"/>
              </a:spcBef>
            </a:pPr>
            <a:endParaRPr lang="en-US" altLang="ru-RU" sz="2800" dirty="0">
              <a:solidFill>
                <a:srgbClr val="000000"/>
              </a:solidFill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3944986" y="5605575"/>
            <a:ext cx="5899810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marL="342900" indent="-339725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ru-RU" sz="2800" b="1" dirty="0">
                <a:solidFill>
                  <a:srgbClr val="000000"/>
                </a:solidFill>
              </a:rPr>
              <a:t>  </a:t>
            </a:r>
            <a:r>
              <a:rPr lang="ru-RU" altLang="ru-RU" sz="2800" b="1" dirty="0" err="1">
                <a:solidFill>
                  <a:srgbClr val="000000"/>
                </a:solidFill>
              </a:rPr>
              <a:t>Эпикатехин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en-US" altLang="ru-RU" sz="2800" dirty="0">
                <a:solidFill>
                  <a:srgbClr val="000000"/>
                </a:solidFill>
              </a:rPr>
              <a:t>(</a:t>
            </a:r>
            <a:r>
              <a:rPr lang="en-US" altLang="ru-RU" sz="2800" dirty="0">
                <a:solidFill>
                  <a:srgbClr val="CC0000"/>
                </a:solidFill>
              </a:rPr>
              <a:t>E</a:t>
            </a:r>
            <a:r>
              <a:rPr lang="ru-RU" altLang="ru-RU" sz="2800" dirty="0">
                <a:solidFill>
                  <a:srgbClr val="CC0000"/>
                </a:solidFill>
              </a:rPr>
              <a:t>С</a:t>
            </a:r>
            <a:r>
              <a:rPr lang="en-US" altLang="ru-RU" sz="2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endParaRPr lang="en-US" altLang="ru-RU" sz="2800" dirty="0">
              <a:solidFill>
                <a:srgbClr val="000000"/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7968874" y="9120287"/>
            <a:ext cx="8163067" cy="11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marL="342900" indent="-339725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ru-RU" alt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Эпигаллокатехин</a:t>
            </a:r>
            <a:r>
              <a:rPr lang="ru-RU" alt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галла</a:t>
            </a:r>
            <a:r>
              <a:rPr lang="ru-RU" altLang="ru-RU" sz="2800" dirty="0" err="1">
                <a:solidFill>
                  <a:srgbClr val="000000"/>
                </a:solidFill>
              </a:rPr>
              <a:t>т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en-US" altLang="ru-RU" sz="2800" dirty="0">
                <a:solidFill>
                  <a:srgbClr val="000000"/>
                </a:solidFill>
              </a:rPr>
              <a:t>(</a:t>
            </a:r>
            <a:r>
              <a:rPr lang="en-US" altLang="ru-RU" sz="2800" dirty="0">
                <a:solidFill>
                  <a:srgbClr val="CC0000"/>
                </a:solidFill>
              </a:rPr>
              <a:t>EGCG</a:t>
            </a:r>
            <a:r>
              <a:rPr lang="en-US" altLang="ru-RU" sz="2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endParaRPr lang="en-US" altLang="ru-RU" sz="2800" dirty="0">
              <a:solidFill>
                <a:srgbClr val="000000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4325204" y="8969248"/>
            <a:ext cx="5580385" cy="7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marL="342900" indent="-339725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ru-RU" sz="2800" dirty="0">
                <a:solidFill>
                  <a:srgbClr val="000000"/>
                </a:solidFill>
              </a:rPr>
              <a:t>  </a:t>
            </a:r>
            <a:r>
              <a:rPr lang="ru-RU" altLang="ru-RU" sz="2800" dirty="0" err="1">
                <a:solidFill>
                  <a:srgbClr val="000000"/>
                </a:solidFill>
              </a:rPr>
              <a:t>Галлокатехин</a:t>
            </a:r>
            <a:r>
              <a:rPr lang="ru-RU" altLang="ru-RU" sz="2800" dirty="0">
                <a:solidFill>
                  <a:srgbClr val="000000"/>
                </a:solidFill>
              </a:rPr>
              <a:t> </a:t>
            </a:r>
            <a:r>
              <a:rPr lang="en-US" altLang="ru-RU" sz="2800" dirty="0">
                <a:solidFill>
                  <a:srgbClr val="000000"/>
                </a:solidFill>
              </a:rPr>
              <a:t>(</a:t>
            </a:r>
            <a:r>
              <a:rPr lang="en-US" altLang="ru-RU" sz="2800" dirty="0">
                <a:solidFill>
                  <a:srgbClr val="CC0000"/>
                </a:solidFill>
              </a:rPr>
              <a:t>GC</a:t>
            </a:r>
            <a:r>
              <a:rPr lang="en-US" altLang="ru-RU" sz="2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endParaRPr lang="en-US" altLang="ru-RU" sz="2800" dirty="0">
              <a:solidFill>
                <a:srgbClr val="000000"/>
              </a:solidFill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2192000" y="12268124"/>
            <a:ext cx="5580385" cy="7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marL="342900" indent="-339725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altLang="ru-RU" sz="2800" dirty="0">
                <a:solidFill>
                  <a:srgbClr val="000000"/>
                </a:solidFill>
              </a:rPr>
              <a:t>  </a:t>
            </a:r>
            <a:r>
              <a:rPr lang="ru-RU" alt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Галлокатехин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галлат</a:t>
            </a:r>
            <a:r>
              <a:rPr lang="en-US" altLang="ru-RU" sz="2800" dirty="0">
                <a:solidFill>
                  <a:srgbClr val="000000"/>
                </a:solidFill>
              </a:rPr>
              <a:t>(</a:t>
            </a:r>
            <a:r>
              <a:rPr lang="en-US" altLang="ru-RU" sz="2800" dirty="0">
                <a:solidFill>
                  <a:srgbClr val="CC0000"/>
                </a:solidFill>
              </a:rPr>
              <a:t>GCG</a:t>
            </a:r>
            <a:r>
              <a:rPr lang="en-US" altLang="ru-RU" sz="28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endParaRPr lang="en-US" altLang="ru-RU" sz="2800" dirty="0">
              <a:solidFill>
                <a:srgbClr val="000000"/>
              </a:solidFill>
            </a:endParaRPr>
          </a:p>
        </p:txBody>
      </p:sp>
      <p:pic>
        <p:nvPicPr>
          <p:cNvPr id="2528" name="Picture 480" descr="File:(â)-Epicatechi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399" y="2531779"/>
            <a:ext cx="5386007" cy="30602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</p:pic>
      <p:pic>
        <p:nvPicPr>
          <p:cNvPr id="2530" name="Picture 482" descr="ÐÐ°ÑÑÐ¸Ð½ÐºÐ¸ Ð¿Ð¾ Ð·Ð°Ð¿ÑÐ¾ÑÑ ÑÐ¿Ð¸Ð³Ð°Ð»Ð»Ð¾ÐºÐ°ÑÐµÑÐ¸Ð½ Ð³Ð°Ð»Ð»Ð°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4" y="6519337"/>
            <a:ext cx="4552122" cy="248664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</p:pic>
      <p:pic>
        <p:nvPicPr>
          <p:cNvPr id="2532" name="Picture 484" descr="ÐÐ°ÑÑÐ¸Ð½ÐºÐ¸ Ð¿Ð¾ Ð·Ð°Ð¿ÑÐ¾ÑÑ Ð³Ð°Ð»Ð»Ð¾ÐºÐ°ÑÐµÑÐ¸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86" y="6498789"/>
            <a:ext cx="4215370" cy="23227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88" descr="data:image/png;base64,iVBORw0KGgoAAAANSUhEUgAAAQcAAADvCAYAAAD/yxH8AAAgAElEQVR4Xu2de5wcRbXHvz27gIAogjwU5KGIEcjudI8XQUEFERFBQASEIIKAL3yh4IVLEnUngIqIyBvFBxAUUbyK3osiXBSQD+D0bBYiCReuQUGFQEQw4ZHd6fup6Zqd2dl5dM909dTsnvkv2apzTn2r5tdVp2q6HOQjBISAEGhAwBEqQkAICIFGBEQcZFwIASHQkICIgwwMISAERBxkDAgBIRCdgMwcorOKWHLOprDBYnDeWVNhIRTyUw0MvQ4Gr4XSSTB6x3TjuQUQbAWPnwyPPBvRuRQTAokREHFIDKUylH0zDNwOwdHgLw5Nb70+bH4esB2smQfLngz/X8QhUfRiLHECIg6JIY37ZY9bPrFAxZAQiERAxCESpiiF2i0D6sVAxCEKVSnTOwIiDomwn1w63FZdTtQbri8j4pAIejFijICIQyJoK0lIrmovDs6jYXKyIg7OcPMQgsskIZlIB4mRDgiIOHQAbXqVbsRBdisS6QIxkjgBEYdEkMqyIhGMYsQqAiIOiXWHJCQTQymGrCAg4pBYN8RNMMYtn1igYkgIRCIg4hAJU9RCtYegnJ/CC1vCP/4mh6Ci8pNyNhEQcUi8N+T4dOJIxWBPCIg4GMPuDoNzBviHG3MhhoWAQQIiDsbgijgYQyuGUyEg4mAMs4iDMbRiOBUCIg7GMIs4GEMrhlMhIOJgDLOIgzG0YjgVAiIOxjCLOBhDK4ZTISDiYAyziIMxtGI4FQIiDsYwizgYQyuGUyEg4mAMs4iDMbRiOBUCIg7GMIs4GEMrhlMhIOJgDLOIgzG0YjgVAiIOxjCLOBhDK4ZTISDiYAyziIMxtGI4FQIiDsYwizgYQyuGUyGQojiodx1kLoLxI2Bs+dTWVV6zVnn5au1fG72ItfbSmFQ4deBExKEDaFLFIgKWi4M3D5yrYWKP6pVxky9zXWH3m5lFHCwa5xJKBwQsFodOZxodUDBSRcTBCFYxmhoBS8Wh1TKjwqaVeKTGr4WjufvD4KeguJ8N0UgMQiAuAUvFobJ0KOUb30CtmhmlTFwciZR3QL2JurQvOCvBPyQRq2JECKRMIGVxUDdQt/zoq+rbvZm5Vhxa3TKVMk3cD4SvhiMPE7fCwAUwvhDG7ks7EvEnBLolkLI4RN2t6DdxKC9xFkBwOxQXVTvFfQM4p4Pzv7A2D2Oru+0wqS8E0iJgqThEWTJEKWMao/tKLQrrwbj68v8p9Di8IwwsAM4C/37w1NJC/ftS8C83HZXYFwJJELBUHOImJAdWQXFlEkCi2/BOhWB/cPLg3xLWy60DpQXguDCRhyV3T7Xnfg6cg6CcS7kpui8pKQTSJ2CpOCgQcbYyc98H7oXC18wjdN8Hjko4XgCj3676844F5xQIlFhc2zyOXbaAddUSZCPIjEDhIfMxiwchEJ+AxeKgGhPnEFT2BMh8IvxyFn8SH0W7GjkPSgvBWQqr8rDiubCG+9ZQLJyboXB2Oys1YrIbsBC4C/w8UIpeV0oKAfMELBcHBSDO8enycmQ+sJPOAfjdI8xuDBklClvqWcH9oc1dXgXrqP8P4IU83PeXznxlj9J5i7OheGVnNqSWEEieQIrikHzwzS26O4VPc/4GpREYfaoz7+4nwZmncwS/rNrInQ7B2yEYgeLvOrNdX8tTW6Bv0bmKdlu+ybgUK0KgBYEZKg6VFmffHT6VuRr8C6OPhGb13Pdr0TkH/O9Ftxe1ZHY7He9aLRKPRq0p5YRA0gRmuDhUcDWbAdTjVDOOzHwI/j51xjG8a7g1GfhQVPmB8aQ7Yqq94b30VuiN4H/VrC+xLgQaE5gl4qAaX5s7KC2C4h+rSHZYD16ikoNqOZKHgs5VuJsB88HZRD/JH0h3ILnHg/Npvay5Ll3f4m22E5hF4lDparXrEKilxh+ruw7ur4HLpu5yeJ+BQG1bLgL/xt4NlLJwqXjnAiPgF3oXi3ieTQRmoThMLjUOBWfh9PMK7nvC/w+ugOIl9gyG3By9lfoYrDq9upVqT4QSycwiMIvFodKR3jegVIQBX3/5VsDqEVj+jH1drZYZpRI4z8PAvRDs1PrAlX0tkIj6h4CIA+rEI58A5wk9bR+zt/u8K2H8Ihi7C7L7Q+Yd4J9sb7wSWT8TEHEIxeFQKB5pf0eKONjfRzMnQhGHsjioH0r56hCS5R8RB8s7aEaFJ+Ig4jCjBrQ0JjkCIg4iDsmNJrE0owiIOIg4zKgBLY1JjoCIg4hDcqNJLM0oAiIOIg4zakBLY5IjIOIg4pDcaBJLM4qAiIOIw4wa0NKY5AiIOIg4JDeaxNKMIiDiIOIwowa0NCY5AiIOIg7JjSaxNKMIiDiIOMyoAS2NSY6AiIOIQ3KjSSzNKAIiDiIOM2pAS2OSIyDiIOKQ3GgSSzOKgIiDiMOMGtDSmOQIiDiIOCQ3msTSjCIg4iDiYHBAV+46rbgIlsD4ETC23KDTWWY6p95MPlJtdPArWDMPlj1Z/b92t9Y3vrRaxEHEwcCXqTIY2W7qQFWDcOB2CI4Gf7EBx7PI5JxNYQPFcAU8fjI88mzY+EaXT4s4dDgw5DVxHYJrUU09zYKtpg7aSvHKxcilk2D0juR9zwaLcb/sccuHDGXmIDOHhL9NUb78rcQj4XA6Nje0IYyt7ri60YqNlwHNlxEiDh12R3nmcC6UTofRazo0klK1fnjBbHngLpi+7q1FFKVMSkinufH2DG9ECw7v/HZ207GrpQN7Np6ZVXzXllH/t/l54DwKBXXXa91Hcg5NeqyyrOAF4I0Q5KF4p+nu7cx+RRwGXw+lx+28t6I8KD8QQRwusis5ObxVeHmxMxjeTVraApbc3Vk/ma4VZeZV2w//WqPF4SPNI5ueLJZlxRRauddASQ2Q1fDCCNz3mOlujmffOwRQ2ekLgOP0Bbs3xbNhunQ/ioP77+C8U1+W/D8hodyXIXgZjOdh7BHT1OLZ71gcZOYQD3R5IHwaCudX67n76PsyfwbFc+PbS7qGOwyOEq0HYa0arKthaHMYVHd6bhTeDO4/mLTXzuxFWTJEKdOZ93i1sodBRjE8D4rfqen/Y6B0MzivDZdIwU1Q/HI82yZLy7LCJN062666VPdMKI1MzTt4HwbnY+FSw78+xYC0qx1eom/Y3hbGR2DsvukxeLuFa2TnbvDVerKUfpy1HvshIenlgIXAvfD8CCxVS0q1DajzDc6t4J9VbZV3HPBZQI2DH/WWL4OQfSNkWizL6hOQkpDsts8c8NSAUV+2kWreIbeBXmrsqKfxo906ilbf/Rg4H9L3d97Qvo57pJ7tnA3FK9uXT7qEtzegLva9EOJsZXpfgafPhAefTjqi6fbmvgzWUTOFLSAzAoVlYZn6fEPx4el1c+uEghIM63Fwj/l46z2oMZG5Cx67P16CUcQhob6a++pwul6fdxjaBQbVev/P4CyCwj8TclhnxtsvzCs4P5q61InqzTsDgrfqpcZtUWt1Xm5o+5BL8Bw8c1r4JY9zCMo7APgCBN+B4iWdx9GupvspcI7Ss8P/qpYu5xv2hYlFsETnG1rZGt4RBtRD5AlYk596ErFdDJ3+vTwm1Ji8tjom5BBUpzQTqFfJOzg/h8LXaqaYB+ov7/egcHECjrSJ2kFXFh9163eHH3dbvVYe10m2Rzs01KaaOx+cPfSTtMGBpjjHp1XeR20flqfuNyYXrxKf8rLrSvAvqtptlm+I6rnRFzZq3ajlogiRHJ+OStNAOe9EcD4+Pe9QHsxH6Gl/F4NZTVfLOyTZ5Kerw3uF23PqvH3xK8nByR6lE3lnQvGq5OzmXq5ZbKJF7YHObbs76STuX0Nbo0+FtprlGzr1FHf5F8WPyTERxX9YRrYyI7FqlncoT+3Ul28zmFAJw5g/KJpMdC0C/9pIoXRUyP0QOCfrKfV1HZkIv1i76UTeXeCrH/sEndtqVXN4Vy1qPhRVknU8up/tXgSbqOXfTnob0g/r7rwJrKf6qi7fEN1y85KTieNttM8GieOofrxjwTlFP4wMjon28Yg4tGdUU6KSdwj+Apl8Ne/gviFMBjpLwplEYW1rs67KCajkVopbZDuvC+uptfJcfdDrD9GbXrttWk7kPRS9bjcl3feHT//SV2H0++0tZU+AzCd1Qvkn1fLlfMORemZWk29obzFeiWwWMmqpVbPlHNWC+xY9hm6GwtlRa5ksJ+LQEV2vSd7BU2tm9XSq2zevOMlto6fNgd6a7MHhmtwcHcNKvY23qjUC72TgvXrW0aMDV95/AHvrL/3vpsdb3ilR4vyLuvxQk3xDR50eo9LkYbVLwb+8dcWhrfV5FQfWqoN3f4nhyGhREYeu8FbyDuUj1/9d86TSGfDnD4Ol+stXHuB76RxFCrsI7RrmvkvPXn4AxW9OL509SOcVvgXFS9tZM//3XV4VbkM6tcKqtp+vCHdKyjO5v4VxNMs3mI9yqgf3c+Ac1Pwkq3saOO/QovfbtKNr50/EoR2htn9vlndQe+dsDJkhcOZHnxq3dZhwAe8kCI4Jt2f9GyA3F0rqS/gnPbP4V8IOuzRXuyTLnAsTu1Z/+l3eQp0/Pd/QpcuuqjdaklVmmHwd/O92Zd5gZRGHxODW5h2ey4en7twvhU86f1G8pFpiQUU0lN04FDBeDM5mwJfAH4tYuUfFVDI3+AywDxRXQjnf8AmdT6nJN/QovGluhw+HzHHgLIdgAtacC8v/akt0jeIQcUi8d2rzDtwIRasHQN00+B4oHQxLDJ2LSBp29lRwtgQnNz3fkLSvbu25twOHwPg2MLgrOOuB/41urZqsL+JgjK46eRfcAqM9OGbbaaO8m2HimD4Th3dD5shqvqHTtpuuVxEHNcspn40QcTCN3G77as99xXN2x1gbXd+JwymQebr9joANPSDiYEMvSAwdE+g3cSjvBjwj4tBxh7esKMsKM1z71KqIg7mOk5mDObZiOQUCIg7mIIs4mGMrllMgIOJgDrKIgzm2YjkFAiIO5iCLOJhjK5ZTICDiYA6yiIM5tmI5BQIiDuYgiziYYyuWUyAg4mAOsoiDObZiOQUCIg7mIIs4mGMrllMgIOJgDrKIgzm2YjkFAiIO5iCLOJhjK5ZTICDiYA6yiIM5tmI5BQIiDuYgiziYYyuWUyAg4mAOsoiDObZiOQUCIg7mIIs4mGMrllMgIOJgDrKIgzm2YjkFAiIO5iCLOJhjK5ZTICDiYA6yiIM5tmI5BQIiDuYgiziYYyuWUyAg4mAOsoiDObZiOQUC/SYO2c+D40Hx/SnA6dKFiEOXAKV6bwm4v4XSUf3zanr1gllywGvAyYP/i97ya+W9Ig7PPA8bzZNX09vbUxLZNALlG6OOhOAeyCxof1N4rxF6uwFnwvjHIfMYDKgLjF8JE4tgydJeRzfdv7oxnN1h4vsw+CyMD8DYffbFWY1I3j5tc++kElvlhmp+Cf450O6m8FSCauFkly1g3YUQvBhKZ0LwFIw9HlYY8mBwPgTLYGUeHnm219GG/ifvI7V8djOVloiDHaOnB1EMbQ+D6mlbd0N1JRR1Y5ezr74h+tYeBNjAZeXW6mAEir8BMuCp26mvB/+8agX3UHAWQOlCGP1272LP7h/OwoImN5n3LrIonkUcolCacWXcBeC8CUqLqjdUN2qkuil8QD2lM8AiKD7cGxTeewF10e+ljS+wcT8KzolQGoHRn1VjzJ0CwQHACPi3pBd7bo6+qfwxeF5dqrwqPd/JeRJxSI5lH1jyjg6fqIGa3l4dPWBvTwiUoNwK/lnR63VbMpvVT94HwlzC2OrmFnd+MaynhGx7yIxA4d6wbO4VUFKxvwjG8zD2p26jal5/h/XgJQuAuVqQCuZ8mbcs4mCesQUesm/SX7LfQzHfeUDuMeCcpq+5/0HndtrVzL0UAjVT2EZ/oWMk7rwhYCHwEIyPVAUl+2bIqHxElwyaxe4eD86n9TLsunYt7Ie/izj0Qy91HOPkU3N9/UVJ4qk5AJ6affybfkLf1XF4DSvmPg7BsYCa3dzQue3swaEgcjn4l1XtTM6e1FJjcef2KzWH9wp3SrgR/K92b88eCyIO9vRFhEhyahCOVAsGv4I182DZk9Mrm15vezvoJcrT+umudwwiNKNhEW+/8InvXAuF8zu1Mr2e+1lwDobJJKYuklNLkN31/98Z3192Oy0+a2Ei3z9nQ6K3VMQhOqselpyzKWygnnIr4PGTq1t0njpMczVM7FFNLKadqR/eV58x+CkUvx4f0tDrwqSnsxLW5BsLXXyrU2sMbQ6DX4Bgw3AGde//hX+f+2oYVL5X68Th36N58s4A3qJF4fZodfqvlIiD9X229fqw+XngPAqFBvmC8lr6Ihg/AgY2AecAeHxR+nv83keAD+s193+2x5pbJ5wpBMP66f2H9nW6LeHuDo4SgzuhUDMDc/cJZ0HODVD4WnMv2aN07uZsKF7ZbTS21xdxsL2HqP3yjy2fHm6tePzzfHjw6d41aWjD8EmsjjOrHZHiksaxuB8C52SdV/hR+vGWZ1xKmOp2bbwTwVE5D/X/11fjKp/GVO26C3wl0KX0Y07fo4hD+sxjelQDmT2nLifqTUQpE9NtV8Vzc8OtTx6G1SOw/JnQXPZt+sn7ayh+pSsXiVSePO+Rh9HfhyZzG4RbnxPnQcmBdVXydSOdfH0oEbd9YkTEwfqOUknIYKsI4vCB5snJXjXSfU/4hOYcCNTUvQQTI3Yl78onRdUs4ll4YQSW6rzD8EdgYJ5eJt3UK4K99Cvi0Ev6kXz3szhUGljeMbgH/NsiNbknhdy363zEDRD4EHwQih/sSSiWOBVxsKQjmocRZckQpYz1DbUkwHLe4XTgp1BQPwmftR8RB+u7Pk5CstFuhvUNtDBA9fNq543gq6TprP2IOFjf9XG2MhvtZljfQAsD9A4JxaFwmoXBpRaSiENqqLtxFOcQVDd+pG5IQMRBURBx6KvvQ5zj033VMMuCFXEQcbBsSEYLR+3DcwcU3GjlpVR8AiIOIg7xR40FNUQczHeCiIOIg/lRZsCDiIMBqHUmRRxEHMyPMgMeRBwMQBVxaABVEpLmR1rCHkQcEgbawJzMHGTmYH6UGfAg4mAAqswcZOZgfliZ9yDiYJ6xzBxk5mB+lBnwIOJgAKrMHGTmYH5Ymfcg4mCescwcZOZgfpQZ8CDiYACqzBxk5mB+WJn3IOJgnrHMHGTmYH6UGfAg4mAAap3J8uvsdgH/QvO+7PUg5xzs7ZsmkYk49F2X9WnAIg5913EiDn3XZX0acANxaPXOQnUByeC1UDpp+u3MlQtWKiSCJeFdCvICkmTHhohDsjxrrVXem+G8s+Z/F06/L6TV27navZzHXPRJW05AHCow2G7q248VwIHbITg6mTsJk256v9oTcTDTc43Ga6uxXblIqP7hJ+JQM3PodKZhpotnvlURh+T7uNWMWHmrH+Myc6i5k7HSHfUQ20FtBDb5ru3eorrvccmvu7eThgUlDurV6f6cNLzNDh/tXv9fP85FHCKIQxnSgtaXqUQp0+sh6C2DYBWsPAAeWdXraFr7L4vDGLA0vHHbL9gdr+3RTS4dbmu+/K0vM6vFofaa90adW7nVuXxfQpubltq9Wr3Xg8c7AMbvhsFTgZMguM7uy0zKT7FLwjsdS+pS2Mdgrbo5+h+9Jtmf/idf3ntVe3GoXGZcyU+0bHGDRGZ/EeoyIdnP4jC8c3h1fLnDTwGCsOu8G4A9IFgExXPt6s7K3Y4TJ1SvlMvuDxl1ndtiKF5gV7z9EE2n4iAJyWendm/DtVefLSvUFHEzJQpzYCIPS4rg3gfBGTD6s7C97jCwGJx1Yfx4GOvxNW71t0LnToHgz+DX3FDtfQI4Wt/t+Mt++FraEaMsK5r1Q5czh35LSKqrzspLB3U9/E+qULIHQeZiCB6GZw+EZU9qkfgoOHlQZzaK+6Q/mLNvCnM6zp1QGKnxPwC5L0IwDMEIFP8Q/i27cTiLcLbU18jfn37M/ehREpKNeq1LcVAm42xlej/XT7Z70h1CtZekFr7W3Ld3Tige/Bj8Y6rl3EvBOQ5K34JR9YQ2/Nl5S1hXfcnXh/ERGPtTY4dKnAdUuZXwvLohWidTc57ORyyFp0fgwecNB9zn5ts95GQrU3dwnC+7qhLnENTwjuFg5glYk68+oU2NrbmvhnXUFfZ116u381fOO+wJpTNhVAmG+mTAvRmcnaGkliDfamels7+XlwwH6hnBzdFsuO/SN0T/EArn14ja+8L/D86H4hXRbM3WUnIIqr7nE5g5VEzGOT7t7QeoJ961UwdzkgMzp74Uu+uZyu/jW95lCNa5BpwXQekEGL01tJHbCwIlDM/C+JEwdl98241quIeCswBKF8Lotzuzmfs4BMcCefCVwOmP93lgPyiNVNvRmYeZXUuOT9f2b49/eNVsMHczBL2jwy+ZWov7i7uxFNbNngiZs4B7wd+77gt3BgS/heJ7Ovcz5MHgfAiWwco8PFKXBI5rOfdSKKk8xdY64arOQwDDW4WztiADE5+BsdVxLUv52UWgx+JQfhK/FIL5wDYwnu/8SVw5bBXcAcV88t3oXgzOCRBcAcWP1YjEVYB66n8z3q3MKnmotlKDV8LEIliiv8RJRT7savvLIZOHwprQsrcnsCH4N9a0YR44V1f/LT+aS6oX+tmOBeJQwZfNhpn54IGpg7kd3twr9JPyRVpcmiTv2tmJ+ndP5QGGIFgAxUvDWu5m4PwceBWUTobR61pb89SOyTHhToj/i6ieOyvnvVfPpC4Gvy5PEidf1Jl3qdW/BCwShwrEycF8CfiXt/mSqVON79bHiG9JrxuG9oTBKyB4AZgHxSWh7+FDYOB8CP4Ozx0E9/9takyTB5augeI304u3PENrkOiMm3xON2Lx1lsCFopDBYj7OXAO0ln730zFVE7eLYTSBZ0n75IAX45RLYnuAP+AqsXsIsh8BsbfDmN3QW6OHUedK1uk/BAmHmv+bo5KS9rt/yfBUGzYSsBicVDIdtki3O8PNoTgizCwSTid54+wKg8rnrMDrPs9cA4HLgJfzWb0x30rOPuqhtj1I6mhzSHz2pnxozk7RsBMjMJycagIxMBh4OwNA89B6TZ44SpY+i+7OmS7jeFlvwRne3BOgdW/gvW/C1wJxR/bFauKpp9/F2MfzZkYUR+Ig7s78BHInAiFteCq9y6cCMWH7ewQ70BA/QBqDQR/hOL7LI1zBvyi1k6yMyWqPhKHojrco3YGLBeHySXFJSoLCMVd7RwsUd6zEaWMna2TqLonIOLQPcMmFtQvO50zwFe5CAs/7X5PoEKWhKSFHZdaSCIOxlDbLg7tvvxRxMMYPDFsAQERB2Od0A/iIIegjHX/DDAs4mCsE/tBHCqNj/OjOWPAxLBlBEQcjHVIP4mDMQhiuI8JiDgY6zwRB2NoxXAqBEQcjGEWcTCGVgynQkDEwRhmEQdjaMVwKgREHIxhFnEwhlYMp0JAxMEYZhEHY2jFcCoERByMYRZxMIZWDKdCQMTBGGYRB2NoxXAqBEQcjGEWcTCGVgynQkDEwRhmEQdjaMVwKgREHIxhFnEwhlYMp0JAxMEYZhEHY2jFcCoERByMYRZxMIZWDKdCQMTBGGYRB2NoxXAqBEQcjGEWcTCGVgynQkDEwRhmEQdjaMVwKgREHIxhVuKgbhIvHmrMhRgWAgYJiDgYg+tdAMHrobiPMRdiWAgYJNBH4rD6FHjgCftfTe8eqS+uvQacIXvfPm1wVInpGUGgD8RhaEPIfBoy6lq5zaF0GQxcHF5wY9Mn90Z9H+bd4C+CrdeFl28BoytsilJiEQJRCVguDsP7QmYhOD8G/xvAAHjqrsw3wHg+vKS21x917+TgAnBeAkEe/AfDiNxtYWIjGLuv1xGKfyHQCQFLxcHbQU/Nn9a3bK+c2risvgSWf2qReLyTxndfx/0sOAfDxCJYom7i0h/vPyB4GwSHw+hT3fsRC0IgfQK2iUMmnBkEu0JmBAptZgZqZjGgZhLXg39eeviyB4c3VHM5+JdV/ZbzDepW8LOheGV68YgnIZA8AYvEwT0GnNP1TOEH8ZrqfhScE6E0AqM/i1c3Tuny2QUlCg/B+AiMrQ5rT8k35IFSHKtSVgjYSMACcRjeQz/9fwf+mZ1D2vnFsJ56am+vZx33dm6rvubrNoINFwLbalHQeYRyvkHlRDaamm9IzrNYEgK9ItBDcXBfGU7Ng3WhlE8uq+8NhYeP6p/unSJ2PwbO8XpG8/OaJYTON5Rjv6lT61JPCNhKoIE4tLpZudXlqnGuVPNOhWB/cFR2/xYzcJrlBaJ68/YD1BLiOr1Toit6hwDzp+cbotqVckKgPwgkIA5xLmN1Dw0TdqULYPTb6SCq7ChEfcIP7xguc4JVkMlD4Ykwzkq+wXkQ1qptVJ1vSKcV4kUIpE0gAXGIM9PwzoRVeVjxXLoNreQGgo10PuKh6f5z60BJnVdwYSIPS+4OyzTLN6TbAvEmBNIm0KU4tFpmVJrSSjzSbq63m85H3AV+za5C9jAY+IJOKl5bk1dokm9IO27xJwTSJ9ClOGTfHCYV18yDZU82Dj9KmbQbnj1KJ0P1eQTvJPAvqkZRyTc4P4LC+WlHJ/6EgA0EmogDI62Dm9gDRu8AlYTkAxHE4SIYPwLGltvQ6BoROAN4Czx/ICx9AZrlG+yKWqIRAmkQ6HLm0O/ioBCrrcrgteD8C5ysPgqt8w1pdIH4EAJ2EuhSHKIsGaKU6SUc933AOeCcBn5NvqGXMYlvIdB7Al2KQ78lJBsBV+Kgdih8tcSQjxAQAppAl+KgrMTZyrSRu4iDjb0iMfWeQALiEOcQVO8bPD0CEQcbe0Vi6j2BBMSh0og4x6d73/BqBCIONvWGxGIPgR7+8MoWCCIOtvSExGEXAREHRBzsGpISjS0ERBxEHGwZixKHZQREHEQcLBuSEo4tBEQcRBxsGYsSh2UERBxEHCwbkhKOLR22PiAAAAGLSURBVAREHEQcbBmLEodlBEQcRBwsG5ISji0ERBxEHGwZixKHZQREHEQcLBuSEo4tBEQcRBxsGYsSh2UERBwY8mBgayjW3ElhWS9JOEKgBwREHHoAXVwKgX4gIOLQD70kMQqBHhCYxeIwZ1PYYDE476zhvhAK6pX1NZ/ya+6avCC38i4L59Hp9XrQm+JSCCRIYJaKg/rCD9wOwdHgLw55tnppjYhDgmNOTPUJgVkoDu3ee1n/2juZOfTJWJYwEyYwC8Wh3Q1c9eIh4pDwmBNzfUJglonD5NLhtupyor6n6suIOPTJWJYwEyYwy8ShkoTkqvbiUEkyVvITLck3SGQm3FNiTgikTEDEYRrw+h0ImTmkPCbFnSUEZpk4yLLCknEnYfQBgVkmDqpHJCHZB+NSQrSAwCwUB9nKtGDcSQh9QGAWioPqFTkE1QdjU0LsMYFZKg6Kuhyf7vHYE/eWE5jF4mB5z0h4QqDHBEQcetwB4l4I2EpAxMHWnpG4hECPCYg49LgDxL0QsJXA/wOJHkfRHRo0mgAAAABJRU5ErkJggg=="/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 sz="8400"/>
          </a:p>
        </p:txBody>
      </p:sp>
      <p:pic>
        <p:nvPicPr>
          <p:cNvPr id="43" name="Picture 482" descr="ÐÐ°ÑÑÐ¸Ð½ÐºÐ¸ Ð¿Ð¾ Ð·Ð°Ð¿ÑÐ¾ÑÑ ÑÐ¿Ð¸Ð³Ð°Ð»Ð»Ð¾ÐºÐ°ÑÐµÑÐ¸Ð½ Ð³Ð°Ð»Ð»Ð°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970" y="9761139"/>
            <a:ext cx="3545656" cy="24087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</p:pic>
      <p:sp>
        <p:nvSpPr>
          <p:cNvPr id="6" name="Прямоугольник 5"/>
          <p:cNvSpPr/>
          <p:nvPr/>
        </p:nvSpPr>
        <p:spPr>
          <a:xfrm rot="2564740">
            <a:off x="16844687" y="10524805"/>
            <a:ext cx="321470" cy="32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400"/>
          </a:p>
        </p:txBody>
      </p:sp>
      <p:pic>
        <p:nvPicPr>
          <p:cNvPr id="222210" name="Picture 2" descr="https://lh3.googleusercontent.com/am19HeFpU7rRJglxTqYGwKaYS9i80pdvcglKwF-WwmxW-mztJRhvy5Mx7kbRKISC_K4q=s152">
            <a:hlinkClick r:id="rId7"/>
            <a:extLst>
              <a:ext uri="{FF2B5EF4-FFF2-40B4-BE49-F238E27FC236}">
                <a16:creationId xmlns="" xmlns:a16="http://schemas.microsoft.com/office/drawing/2014/main" id="{41B419B3-3552-4333-968C-F1A7FA5A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3" y="1664671"/>
            <a:ext cx="6408711" cy="43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Kak_vubrat_zeleniy_chay_Как выбрать зеленый чай">
            <a:extLst>
              <a:ext uri="{FF2B5EF4-FFF2-40B4-BE49-F238E27FC236}">
                <a16:creationId xmlns="" xmlns:a16="http://schemas.microsoft.com/office/drawing/2014/main" id="{E462E188-A7E0-4D2C-BA4B-E737AD9634E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406" y="8821505"/>
            <a:ext cx="5580385" cy="4529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79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991100" y="6137276"/>
            <a:ext cx="14112876" cy="302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93600" rIns="180000" bIns="93600">
            <a:spAutoFit/>
          </a:bodyPr>
          <a:lstStyle/>
          <a:p>
            <a:pPr algn="ctr">
              <a:buSzPct val="100000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altLang="ru-RU" sz="4800" dirty="0">
              <a:latin typeface="Arial" pitchFamily="34" charset="0"/>
            </a:endParaRPr>
          </a:p>
          <a:p>
            <a:pPr algn="ctr">
              <a:buSzPct val="100000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altLang="ru-RU" sz="4000" dirty="0">
                <a:solidFill>
                  <a:srgbClr val="002060"/>
                </a:solidFill>
                <a:latin typeface="Arial" pitchFamily="34" charset="0"/>
              </a:rPr>
              <a:t>проф. СПбГУ, д.х.н.</a:t>
            </a:r>
          </a:p>
          <a:p>
            <a:pPr algn="ctr">
              <a:buSzPct val="100000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altLang="ru-RU" sz="4800" dirty="0">
                <a:solidFill>
                  <a:srgbClr val="002060"/>
                </a:solidFill>
                <a:latin typeface="Arial" pitchFamily="34" charset="0"/>
              </a:rPr>
              <a:t>д.х.н., проф. СПбГУ </a:t>
            </a:r>
            <a:r>
              <a:rPr lang="ru-RU" altLang="ru-RU" sz="4800" dirty="0" err="1">
                <a:solidFill>
                  <a:srgbClr val="002060"/>
                </a:solidFill>
                <a:latin typeface="Arial" pitchFamily="34" charset="0"/>
              </a:rPr>
              <a:t>Карцова</a:t>
            </a:r>
            <a:r>
              <a:rPr lang="ru-RU" altLang="ru-RU" sz="4800" dirty="0">
                <a:solidFill>
                  <a:srgbClr val="002060"/>
                </a:solidFill>
                <a:latin typeface="Arial" pitchFamily="34" charset="0"/>
              </a:rPr>
              <a:t> Анна Алексеевна</a:t>
            </a:r>
          </a:p>
          <a:p>
            <a:pPr algn="ctr">
              <a:buSzPct val="100000"/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altLang="ru-RU" sz="4800" dirty="0">
              <a:latin typeface="Arial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F6D85979-C651-48E0-9832-76E282C0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296" y="2305878"/>
            <a:ext cx="18771704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химического строения органических соединений </a:t>
            </a:r>
          </a:p>
        </p:txBody>
      </p:sp>
    </p:spTree>
    <p:extLst>
      <p:ext uri="{BB962C8B-B14F-4D97-AF65-F5344CB8AC3E}">
        <p14:creationId xmlns:p14="http://schemas.microsoft.com/office/powerpoint/2010/main" val="260355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>
            <a:extLst>
              <a:ext uri="{FF2B5EF4-FFF2-40B4-BE49-F238E27FC236}">
                <a16:creationId xmlns="" xmlns:a16="http://schemas.microsoft.com/office/drawing/2014/main" id="{3A1BCC69-9A6E-4E0F-BD80-13C40735FB45}"/>
              </a:ext>
            </a:extLst>
          </p:cNvPr>
          <p:cNvSpPr/>
          <p:nvPr/>
        </p:nvSpPr>
        <p:spPr>
          <a:xfrm>
            <a:off x="10873408" y="3101009"/>
            <a:ext cx="11569149" cy="72067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40080" indent="-640080" algn="ctr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6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«Органическая химия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– химия   веществ растительного и животного происхождения»</a:t>
            </a:r>
          </a:p>
        </p:txBody>
      </p:sp>
      <p:sp>
        <p:nvSpPr>
          <p:cNvPr id="23555" name="TextBox 5">
            <a:extLst>
              <a:ext uri="{FF2B5EF4-FFF2-40B4-BE49-F238E27FC236}">
                <a16:creationId xmlns="" xmlns:a16="http://schemas.microsoft.com/office/drawing/2014/main" id="{D1675C8D-A922-4F16-B6B8-3C52C086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6807200"/>
            <a:ext cx="5775326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Йёнс</a:t>
            </a:r>
            <a:r>
              <a:rPr lang="ru-RU" altLang="ru-RU" sz="3200" b="1" dirty="0">
                <a:solidFill>
                  <a:srgbClr val="002060"/>
                </a:solidFill>
                <a:latin typeface="Trebuchet MS" panose="020B0603020202020204" pitchFamily="34" charset="0"/>
              </a:rPr>
              <a:t> Якоб  </a:t>
            </a:r>
            <a:r>
              <a:rPr lang="ru-RU" altLang="ru-RU" sz="5400" dirty="0">
                <a:solidFill>
                  <a:srgbClr val="002060"/>
                </a:solidFill>
                <a:latin typeface="Trebuchet MS" panose="020B0603020202020204" pitchFamily="34" charset="0"/>
              </a:rPr>
              <a:t>Берцелиус</a:t>
            </a:r>
          </a:p>
          <a:p>
            <a:pPr algn="ctr" eaLnBrk="1" hangingPunct="1"/>
            <a:r>
              <a:rPr lang="en-US" alt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(</a:t>
            </a:r>
            <a:r>
              <a:rPr lang="ru-RU" alt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1779</a:t>
            </a:r>
            <a:r>
              <a:rPr lang="en-US" alt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–18</a:t>
            </a:r>
            <a:r>
              <a:rPr lang="ru-RU" alt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48 </a:t>
            </a:r>
            <a:r>
              <a:rPr lang="ru-RU" altLang="ru-RU" sz="2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гг</a:t>
            </a:r>
            <a:r>
              <a:rPr lang="en-US" alt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  <a:endParaRPr lang="ru-RU" altLang="ru-RU" sz="28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шведский химик и минералог. Член Шведской академии наук химик</a:t>
            </a:r>
            <a:r>
              <a:rPr lang="ru-RU" altLang="ru-RU" sz="3200" dirty="0">
                <a:solidFill>
                  <a:srgbClr val="002060"/>
                </a:solidFill>
                <a:latin typeface="Trebuchet MS" panose="020B0603020202020204" pitchFamily="34" charset="0"/>
              </a:rPr>
              <a:t> </a:t>
            </a:r>
          </a:p>
        </p:txBody>
      </p:sp>
      <p:pic>
        <p:nvPicPr>
          <p:cNvPr id="16388" name="Picture 4" descr="http://dic.academic.ru/pictures/wiki/files/106/jons_jacob_berzelius.jpg">
            <a:extLst>
              <a:ext uri="{FF2B5EF4-FFF2-40B4-BE49-F238E27FC236}">
                <a16:creationId xmlns="" xmlns:a16="http://schemas.microsoft.com/office/drawing/2014/main" id="{E3103DBE-D444-41B1-8325-1B15EA7B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6" y="949326"/>
            <a:ext cx="4632324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Rectangle 30">
            <a:extLst>
              <a:ext uri="{FF2B5EF4-FFF2-40B4-BE49-F238E27FC236}">
                <a16:creationId xmlns="" xmlns:a16="http://schemas.microsoft.com/office/drawing/2014/main" id="{FCDF4318-C5B8-4373-B2D6-1926007E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8252D04-C212-4F97-B659-41AC9EF4DDDB}" type="slidenum">
              <a:rPr lang="ru-RU" altLang="ru-RU" sz="6400" b="1">
                <a:solidFill>
                  <a:srgbClr val="000066"/>
                </a:solidFill>
                <a:latin typeface="Trebuchet MS" panose="020B0603020202020204" pitchFamily="34" charset="0"/>
              </a:rPr>
              <a:pPr algn="ctr" eaLnBrk="1" hangingPunct="1"/>
              <a:t>74</a:t>
            </a:fld>
            <a:endParaRPr lang="ru-RU" altLang="ru-RU" sz="6400" b="1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>
            <a:extLst>
              <a:ext uri="{FF2B5EF4-FFF2-40B4-BE49-F238E27FC236}">
                <a16:creationId xmlns="" xmlns:a16="http://schemas.microsoft.com/office/drawing/2014/main" id="{423F3DA4-1146-4D56-B327-8AE3CD016881}"/>
              </a:ext>
            </a:extLst>
          </p:cNvPr>
          <p:cNvSpPr/>
          <p:nvPr/>
        </p:nvSpPr>
        <p:spPr>
          <a:xfrm>
            <a:off x="5083177" y="3883026"/>
            <a:ext cx="15370174" cy="7747000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CED46FD6-57E6-4652-B21B-9EB7F74F96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2452" y="4174435"/>
            <a:ext cx="15370174" cy="7176191"/>
          </a:xfrm>
        </p:spPr>
        <p:txBody>
          <a:bodyPr rtlCol="0">
            <a:normAutofit/>
          </a:bodyPr>
          <a:lstStyle/>
          <a:p>
            <a:pPr indent="-36576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800" i="1" dirty="0">
                <a:solidFill>
                  <a:srgbClr val="002060"/>
                </a:solidFill>
              </a:rPr>
              <a:t>«… Какими бы знаниями о строении организма мы не обладали, как бы глубоко ни понимали взаимодействие веществ друг с другом, причина большинства явлений в живом организме остается так глубоко скрытой от нас… мы никогда не сможем обнаружить ее; эту скрытую причину мы называем жизненной силой…»</a:t>
            </a:r>
          </a:p>
          <a:p>
            <a:pPr marL="699135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  <a:p>
            <a:pPr marL="699135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Й.Я. Берцелиус (1815 г) 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="" xmlns:a16="http://schemas.microsoft.com/office/drawing/2014/main" id="{54ED413D-BE97-4E7C-A608-6AAFA25E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904" y="1551841"/>
            <a:ext cx="1312130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dirty="0">
                <a:solidFill>
                  <a:srgbClr val="C00000"/>
                </a:solidFill>
                <a:latin typeface="Trebuchet MS" panose="020B0603020202020204" pitchFamily="34" charset="0"/>
              </a:rPr>
              <a:t>Витализм - учения о «жизненной силе» </a:t>
            </a:r>
          </a:p>
        </p:txBody>
      </p:sp>
      <p:pic>
        <p:nvPicPr>
          <p:cNvPr id="6" name="Picture 2" descr="http://files.school-collection.edu.ru/dlrstore/abc0e1e0-2447-d841-9033-c39e85e9faeb/00149187112251225/72292.jpg">
            <a:extLst>
              <a:ext uri="{FF2B5EF4-FFF2-40B4-BE49-F238E27FC236}">
                <a16:creationId xmlns="" xmlns:a16="http://schemas.microsoft.com/office/drawing/2014/main" id="{5CAC5719-5E81-4E84-9AFC-30AB7848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807" y="1992314"/>
            <a:ext cx="2520950" cy="378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Rectangle 30">
            <a:extLst>
              <a:ext uri="{FF2B5EF4-FFF2-40B4-BE49-F238E27FC236}">
                <a16:creationId xmlns="" xmlns:a16="http://schemas.microsoft.com/office/drawing/2014/main" id="{FA122851-7BFA-4673-BB04-595B2E08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471457D9-B9A3-4E60-BBBC-421E91C7C71F}" type="slidenum">
              <a:rPr lang="ru-RU" altLang="ru-RU" sz="6400" b="1">
                <a:solidFill>
                  <a:srgbClr val="000066"/>
                </a:solidFill>
                <a:latin typeface="Trebuchet MS" panose="020B0603020202020204" pitchFamily="34" charset="0"/>
              </a:rPr>
              <a:pPr algn="ctr" eaLnBrk="1" hangingPunct="1"/>
              <a:t>75</a:t>
            </a:fld>
            <a:endParaRPr lang="ru-RU" altLang="ru-RU" sz="6400" b="1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E7C0DF-CC14-429A-8803-16656B12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948" y="552836"/>
            <a:ext cx="17729753" cy="13416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640080" indent="-6400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Опыты </a:t>
            </a:r>
            <a:r>
              <a:rPr lang="ru-RU" sz="64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Вёлера</a:t>
            </a:r>
            <a:r>
              <a:rPr lang="ru-RU" sz="6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синтез мочевины</a:t>
            </a:r>
          </a:p>
        </p:txBody>
      </p:sp>
      <p:sp>
        <p:nvSpPr>
          <p:cNvPr id="4" name="Загнутый угол 3">
            <a:extLst>
              <a:ext uri="{FF2B5EF4-FFF2-40B4-BE49-F238E27FC236}">
                <a16:creationId xmlns="" xmlns:a16="http://schemas.microsoft.com/office/drawing/2014/main" id="{FC40463D-9256-4BD0-87D4-8ADBE8B15842}"/>
              </a:ext>
            </a:extLst>
          </p:cNvPr>
          <p:cNvSpPr/>
          <p:nvPr/>
        </p:nvSpPr>
        <p:spPr>
          <a:xfrm>
            <a:off x="1828800" y="2179636"/>
            <a:ext cx="6628539" cy="1054258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1029" name="AutoShape 2" descr="Картинки по запросу Вёлер">
            <a:extLst>
              <a:ext uri="{FF2B5EF4-FFF2-40B4-BE49-F238E27FC236}">
                <a16:creationId xmlns="" xmlns:a16="http://schemas.microsoft.com/office/drawing/2014/main" id="{0FDE4B91-109D-4393-A065-7011C5DEA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400">
              <a:latin typeface="Trebuchet MS" panose="020B0603020202020204" pitchFamily="34" charset="0"/>
            </a:endParaRPr>
          </a:p>
        </p:txBody>
      </p:sp>
      <p:sp>
        <p:nvSpPr>
          <p:cNvPr id="1030" name="AutoShape 4" descr="Картинки по запросу Вёлер">
            <a:extLst>
              <a:ext uri="{FF2B5EF4-FFF2-40B4-BE49-F238E27FC236}">
                <a16:creationId xmlns="" xmlns:a16="http://schemas.microsoft.com/office/drawing/2014/main" id="{54FFD5F1-83FA-4F68-B901-2284F32D2A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8400">
              <a:latin typeface="Trebuchet MS" panose="020B0603020202020204" pitchFamily="34" charset="0"/>
            </a:endParaRPr>
          </a:p>
        </p:txBody>
      </p:sp>
      <p:pic>
        <p:nvPicPr>
          <p:cNvPr id="3" name="Picture 6" descr="https://upload.wikimedia.org/wikipedia/commons/thumb/3/32/Friedrich_W%C3%B6hler_Litho.jpg/250px-Friedrich_W%C3%B6hler_Litho.jpg">
            <a:extLst>
              <a:ext uri="{FF2B5EF4-FFF2-40B4-BE49-F238E27FC236}">
                <a16:creationId xmlns="" xmlns:a16="http://schemas.microsoft.com/office/drawing/2014/main" id="{11335AA5-04F8-4C8C-9973-CADFDC27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6754" b="14346"/>
          <a:stretch>
            <a:fillRect/>
          </a:stretch>
        </p:blipFill>
        <p:spPr bwMode="auto">
          <a:xfrm>
            <a:off x="2755899" y="2796113"/>
            <a:ext cx="3860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2" name="TextBox 7">
            <a:extLst>
              <a:ext uri="{FF2B5EF4-FFF2-40B4-BE49-F238E27FC236}">
                <a16:creationId xmlns="" xmlns:a16="http://schemas.microsoft.com/office/drawing/2014/main" id="{6B362B71-A455-4882-991C-978F0C2C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83" y="7381379"/>
            <a:ext cx="5598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latin typeface="Trebuchet MS" panose="020B0603020202020204" pitchFamily="34" charset="0"/>
              </a:rPr>
              <a:t>Фридрих </a:t>
            </a:r>
            <a:r>
              <a:rPr lang="ru-RU" altLang="ru-RU" sz="3600" b="1" dirty="0" err="1">
                <a:latin typeface="Trebuchet MS" panose="020B0603020202020204" pitchFamily="34" charset="0"/>
              </a:rPr>
              <a:t>Вёлер</a:t>
            </a:r>
            <a:endParaRPr lang="ru-RU" alt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1033" name="TextBox 8">
            <a:extLst>
              <a:ext uri="{FF2B5EF4-FFF2-40B4-BE49-F238E27FC236}">
                <a16:creationId xmlns="" xmlns:a16="http://schemas.microsoft.com/office/drawing/2014/main" id="{CC8F6C45-39CC-40E4-9F4A-B137ADC8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657" y="8007349"/>
            <a:ext cx="425022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400" dirty="0">
                <a:latin typeface="Trebuchet MS" panose="020B0603020202020204" pitchFamily="34" charset="0"/>
              </a:rPr>
              <a:t> </a:t>
            </a:r>
            <a:r>
              <a:rPr lang="ru-RU" altLang="ru-RU" sz="3200" dirty="0">
                <a:latin typeface="Trebuchet MS" panose="020B0603020202020204" pitchFamily="34" charset="0"/>
              </a:rPr>
              <a:t>(1800 – 1882 </a:t>
            </a:r>
            <a:r>
              <a:rPr lang="ru-RU" altLang="ru-RU" sz="3200" dirty="0" err="1">
                <a:latin typeface="Trebuchet MS" panose="020B0603020202020204" pitchFamily="34" charset="0"/>
              </a:rPr>
              <a:t>гг</a:t>
            </a:r>
            <a:r>
              <a:rPr lang="ru-RU" altLang="ru-RU" sz="3200" dirty="0">
                <a:latin typeface="Trebuchet MS" panose="020B0603020202020204" pitchFamily="34" charset="0"/>
              </a:rPr>
              <a:t>)</a:t>
            </a:r>
          </a:p>
          <a:p>
            <a:pPr algn="ctr" eaLnBrk="1" hangingPunct="1"/>
            <a:endParaRPr lang="ru-RU" altLang="ru-RU" sz="2000" dirty="0"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3200" dirty="0">
                <a:latin typeface="Trebuchet MS" panose="020B0603020202020204" pitchFamily="34" charset="0"/>
              </a:rPr>
              <a:t>Немецкий химик,</a:t>
            </a:r>
          </a:p>
          <a:p>
            <a:pPr algn="ctr" eaLnBrk="1" hangingPunct="1"/>
            <a:r>
              <a:rPr lang="ru-RU" altLang="ru-RU" sz="3200" dirty="0">
                <a:latin typeface="Trebuchet MS" panose="020B0603020202020204" pitchFamily="34" charset="0"/>
              </a:rPr>
              <a:t> по образованию врач.</a:t>
            </a:r>
          </a:p>
          <a:p>
            <a:pPr algn="ctr" eaLnBrk="1" hangingPunct="1"/>
            <a:r>
              <a:rPr lang="ru-RU" altLang="ru-RU" sz="3200" dirty="0">
                <a:latin typeface="Trebuchet MS" panose="020B0603020202020204" pitchFamily="34" charset="0"/>
              </a:rPr>
              <a:t>Иностранный член Петербургской академии наук</a:t>
            </a:r>
          </a:p>
        </p:txBody>
      </p:sp>
      <p:sp>
        <p:nvSpPr>
          <p:cNvPr id="1035" name="TextBox 14">
            <a:extLst>
              <a:ext uri="{FF2B5EF4-FFF2-40B4-BE49-F238E27FC236}">
                <a16:creationId xmlns="" xmlns:a16="http://schemas.microsoft.com/office/drawing/2014/main" id="{6F17D624-5A92-420F-B571-A94A256B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927" y="2164576"/>
            <a:ext cx="10763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C00000"/>
                </a:solidFill>
                <a:latin typeface="Trebuchet MS" panose="020B0603020202020204" pitchFamily="34" charset="0"/>
              </a:rPr>
              <a:t>1828 г. </a:t>
            </a:r>
            <a:r>
              <a:rPr lang="ru-RU" altLang="ru-RU" sz="3600" dirty="0">
                <a:latin typeface="Trebuchet MS" panose="020B0603020202020204" pitchFamily="34" charset="0"/>
              </a:rPr>
              <a:t>– </a:t>
            </a:r>
            <a:r>
              <a:rPr lang="ru-RU" altLang="ru-RU" sz="3600" dirty="0">
                <a:solidFill>
                  <a:srgbClr val="0000CC"/>
                </a:solidFill>
                <a:latin typeface="Trebuchet MS" panose="020B0603020202020204" pitchFamily="34" charset="0"/>
              </a:rPr>
              <a:t>реакция </a:t>
            </a:r>
            <a:r>
              <a:rPr lang="ru-RU" altLang="ru-RU" sz="3600" dirty="0" err="1">
                <a:solidFill>
                  <a:srgbClr val="0000CC"/>
                </a:solidFill>
                <a:latin typeface="Trebuchet MS" panose="020B0603020202020204" pitchFamily="34" charset="0"/>
              </a:rPr>
              <a:t>Вёлера</a:t>
            </a:r>
            <a:r>
              <a:rPr lang="ru-RU" altLang="ru-RU" sz="3600" dirty="0">
                <a:latin typeface="Trebuchet MS" panose="020B0603020202020204" pitchFamily="34" charset="0"/>
              </a:rPr>
              <a:t>:</a:t>
            </a:r>
          </a:p>
          <a:p>
            <a:pPr eaLnBrk="1" hangingPunct="1"/>
            <a:r>
              <a:rPr lang="ru-RU" altLang="ru-RU" sz="3600" dirty="0">
                <a:latin typeface="Trebuchet MS" panose="020B0603020202020204" pitchFamily="34" charset="0"/>
              </a:rPr>
              <a:t>из неорганического вещества – </a:t>
            </a:r>
            <a:r>
              <a:rPr lang="ru-RU" altLang="ru-RU" sz="3600" i="1" dirty="0" err="1">
                <a:solidFill>
                  <a:srgbClr val="0000CC"/>
                </a:solidFill>
                <a:latin typeface="Trebuchet MS" panose="020B0603020202020204" pitchFamily="34" charset="0"/>
              </a:rPr>
              <a:t>цианата</a:t>
            </a:r>
            <a:r>
              <a:rPr lang="ru-RU" altLang="ru-RU" sz="3600" i="1" dirty="0">
                <a:solidFill>
                  <a:srgbClr val="0000CC"/>
                </a:solidFill>
                <a:latin typeface="Trebuchet MS" panose="020B0603020202020204" pitchFamily="34" charset="0"/>
              </a:rPr>
              <a:t> аммония </a:t>
            </a:r>
            <a:r>
              <a:rPr lang="ru-RU" altLang="ru-RU" sz="3600" dirty="0">
                <a:latin typeface="Trebuchet MS" panose="020B0603020202020204" pitchFamily="34" charset="0"/>
              </a:rPr>
              <a:t>получил </a:t>
            </a:r>
            <a:r>
              <a:rPr lang="ru-RU" altLang="ru-RU" sz="3600" i="1" dirty="0">
                <a:solidFill>
                  <a:srgbClr val="0000CC"/>
                </a:solidFill>
                <a:latin typeface="Trebuchet MS" panose="020B0603020202020204" pitchFamily="34" charset="0"/>
              </a:rPr>
              <a:t>мочевину, </a:t>
            </a:r>
            <a:r>
              <a:rPr lang="ru-RU" altLang="ru-RU" sz="3600" dirty="0">
                <a:latin typeface="Trebuchet MS" panose="020B0603020202020204" pitchFamily="34" charset="0"/>
              </a:rPr>
              <a:t>продукт жизнедеятельности организмов животных</a:t>
            </a:r>
            <a:endParaRPr lang="ru-RU" altLang="ru-RU" sz="3600" i="1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26" name="Object 11">
            <a:extLst>
              <a:ext uri="{FF2B5EF4-FFF2-40B4-BE49-F238E27FC236}">
                <a16:creationId xmlns="" xmlns:a16="http://schemas.microsoft.com/office/drawing/2014/main" id="{E79C18E4-97B8-42E1-9CD2-19060A4F6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20426" y="5083177"/>
          <a:ext cx="7261224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6" name="CS ChemDraw Drawing" r:id="rId4" imgW="2466720" imgH="752040" progId="ChemDraw.Document.6.0">
                  <p:embed/>
                </p:oleObj>
              </mc:Choice>
              <mc:Fallback>
                <p:oleObj name="CS ChemDraw Drawing" r:id="rId4" imgW="2466720" imgH="752040" progId="ChemDraw.Document.6.0">
                  <p:embed/>
                  <p:pic>
                    <p:nvPicPr>
                      <p:cNvPr id="1026" name="Object 11">
                        <a:extLst>
                          <a:ext uri="{FF2B5EF4-FFF2-40B4-BE49-F238E27FC236}">
                            <a16:creationId xmlns="" xmlns:a16="http://schemas.microsoft.com/office/drawing/2014/main" id="{E79C18E4-97B8-42E1-9CD2-19060A4F6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0426" y="5083177"/>
                        <a:ext cx="7261224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Прямоугольник 16">
            <a:extLst>
              <a:ext uri="{FF2B5EF4-FFF2-40B4-BE49-F238E27FC236}">
                <a16:creationId xmlns="" xmlns:a16="http://schemas.microsoft.com/office/drawing/2014/main" id="{3881ED92-1225-492A-A9D1-748E03A1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0" y="7137401"/>
            <a:ext cx="3653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0000CC"/>
                </a:solidFill>
                <a:latin typeface="Trebuchet MS" panose="020B0603020202020204" pitchFamily="34" charset="0"/>
              </a:rPr>
              <a:t>цианат аммония </a:t>
            </a:r>
            <a:endParaRPr lang="ru-RU" altLang="ru-RU" sz="3200">
              <a:latin typeface="Trebuchet MS" panose="020B0603020202020204" pitchFamily="34" charset="0"/>
            </a:endParaRPr>
          </a:p>
        </p:txBody>
      </p:sp>
      <p:sp>
        <p:nvSpPr>
          <p:cNvPr id="1037" name="Прямоугольник 17">
            <a:extLst>
              <a:ext uri="{FF2B5EF4-FFF2-40B4-BE49-F238E27FC236}">
                <a16:creationId xmlns="" xmlns:a16="http://schemas.microsoft.com/office/drawing/2014/main" id="{DEC02B5D-E3B3-4811-B726-6D3B56BD4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1" y="7102477"/>
            <a:ext cx="2050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0000CC"/>
                </a:solidFill>
                <a:latin typeface="Trebuchet MS" panose="020B0603020202020204" pitchFamily="34" charset="0"/>
              </a:rPr>
              <a:t>мочевина</a:t>
            </a:r>
            <a:endParaRPr lang="ru-RU" altLang="ru-RU" sz="3200">
              <a:latin typeface="Trebuchet MS" panose="020B0603020202020204" pitchFamily="34" charset="0"/>
            </a:endParaRPr>
          </a:p>
        </p:txBody>
      </p:sp>
      <p:sp>
        <p:nvSpPr>
          <p:cNvPr id="20" name="Загнутый угол 19">
            <a:extLst>
              <a:ext uri="{FF2B5EF4-FFF2-40B4-BE49-F238E27FC236}">
                <a16:creationId xmlns="" xmlns:a16="http://schemas.microsoft.com/office/drawing/2014/main" id="{45BB05B1-68FA-435E-9FF6-7AE9DE38C96A}"/>
              </a:ext>
            </a:extLst>
          </p:cNvPr>
          <p:cNvSpPr/>
          <p:nvPr/>
        </p:nvSpPr>
        <p:spPr>
          <a:xfrm>
            <a:off x="10128114" y="9131976"/>
            <a:ext cx="10636250" cy="3403600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1C2A5E7-C9B2-4E67-B3C9-D48A0A65B159}"/>
              </a:ext>
            </a:extLst>
          </p:cNvPr>
          <p:cNvSpPr/>
          <p:nvPr/>
        </p:nvSpPr>
        <p:spPr>
          <a:xfrm>
            <a:off x="10128114" y="9000407"/>
            <a:ext cx="10957063" cy="3721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i="1" dirty="0">
                <a:solidFill>
                  <a:srgbClr val="002060"/>
                </a:solidFill>
              </a:rPr>
              <a:t>«… Я не в силах больше молчать и должен сообщить Вам, что могу получить мочевину без помощи почек собаки, человека и вообще без участия какого-либо живого существа …»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Ф. </a:t>
            </a:r>
            <a:r>
              <a:rPr lang="ru-RU" sz="3600" dirty="0" err="1">
                <a:solidFill>
                  <a:srgbClr val="002060"/>
                </a:solidFill>
              </a:rPr>
              <a:t>Вёлер</a:t>
            </a:r>
            <a:r>
              <a:rPr lang="ru-RU" sz="3600" dirty="0">
                <a:solidFill>
                  <a:srgbClr val="002060"/>
                </a:solidFill>
              </a:rPr>
              <a:t> - </a:t>
            </a:r>
            <a:r>
              <a:rPr lang="ru-RU" sz="3600" dirty="0" err="1">
                <a:solidFill>
                  <a:srgbClr val="002060"/>
                </a:solidFill>
              </a:rPr>
              <a:t>Й.Я.Берцелиусу</a:t>
            </a:r>
            <a:endParaRPr lang="ru-RU" sz="3600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400" dirty="0"/>
          </a:p>
        </p:txBody>
      </p:sp>
      <p:grpSp>
        <p:nvGrpSpPr>
          <p:cNvPr id="1040" name="Группа 28">
            <a:extLst>
              <a:ext uri="{FF2B5EF4-FFF2-40B4-BE49-F238E27FC236}">
                <a16:creationId xmlns="" xmlns:a16="http://schemas.microsoft.com/office/drawing/2014/main" id="{F5B42325-9D24-4C29-AD07-2C270EB72D52}"/>
              </a:ext>
            </a:extLst>
          </p:cNvPr>
          <p:cNvGrpSpPr>
            <a:grpSpLocks/>
          </p:cNvGrpSpPr>
          <p:nvPr/>
        </p:nvGrpSpPr>
        <p:grpSpPr bwMode="auto">
          <a:xfrm>
            <a:off x="10950576" y="8007349"/>
            <a:ext cx="9902824" cy="707885"/>
            <a:chOff x="3720663" y="4056993"/>
            <a:chExt cx="4950372" cy="352596"/>
          </a:xfrm>
        </p:grpSpPr>
        <p:sp>
          <p:nvSpPr>
            <p:cNvPr id="1042" name="TextBox 21">
              <a:extLst>
                <a:ext uri="{FF2B5EF4-FFF2-40B4-BE49-F238E27FC236}">
                  <a16:creationId xmlns="" xmlns:a16="http://schemas.microsoft.com/office/drawing/2014/main" id="{BCD86677-5BC8-4EDF-B721-4FBC66D18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663" y="4056993"/>
              <a:ext cx="4950372" cy="3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4000">
                  <a:latin typeface="Trebuchet MS" panose="020B0603020202020204" pitchFamily="34" charset="0"/>
                </a:rPr>
                <a:t>С</a:t>
              </a:r>
              <a:r>
                <a:rPr lang="en-US" altLang="ru-RU" sz="4000">
                  <a:latin typeface="Trebuchet MS" panose="020B0603020202020204" pitchFamily="34" charset="0"/>
                </a:rPr>
                <a:t>O</a:t>
              </a:r>
              <a:r>
                <a:rPr lang="en-US" altLang="ru-RU" sz="4000" baseline="-25000">
                  <a:latin typeface="Trebuchet MS" panose="020B0603020202020204" pitchFamily="34" charset="0"/>
                </a:rPr>
                <a:t>2  </a:t>
              </a:r>
              <a:r>
                <a:rPr lang="en-US" altLang="ru-RU" sz="4000">
                  <a:latin typeface="Trebuchet MS" panose="020B0603020202020204" pitchFamily="34" charset="0"/>
                </a:rPr>
                <a:t>+  2NH</a:t>
              </a:r>
              <a:r>
                <a:rPr lang="en-US" altLang="ru-RU" sz="4000" baseline="-25000">
                  <a:latin typeface="Trebuchet MS" panose="020B0603020202020204" pitchFamily="34" charset="0"/>
                </a:rPr>
                <a:t>3               </a:t>
              </a:r>
              <a:r>
                <a:rPr lang="en-US" altLang="ru-RU" sz="4000">
                  <a:latin typeface="Trebuchet MS" panose="020B0603020202020204" pitchFamily="34" charset="0"/>
                </a:rPr>
                <a:t>NH</a:t>
              </a:r>
              <a:r>
                <a:rPr lang="en-US" altLang="ru-RU" sz="4000" baseline="-25000">
                  <a:latin typeface="Trebuchet MS" panose="020B0603020202020204" pitchFamily="34" charset="0"/>
                </a:rPr>
                <a:t>2</a:t>
              </a:r>
              <a:r>
                <a:rPr lang="en-US" altLang="ru-RU" sz="4000">
                  <a:latin typeface="Trebuchet MS" panose="020B0603020202020204" pitchFamily="34" charset="0"/>
                </a:rPr>
                <a:t>-CO-NH</a:t>
              </a:r>
              <a:r>
                <a:rPr lang="en-US" altLang="ru-RU" sz="4000" baseline="-25000">
                  <a:latin typeface="Trebuchet MS" panose="020B0603020202020204" pitchFamily="34" charset="0"/>
                </a:rPr>
                <a:t>2</a:t>
              </a:r>
              <a:r>
                <a:rPr lang="en-US" altLang="ru-RU" sz="4000">
                  <a:latin typeface="Trebuchet MS" panose="020B0603020202020204" pitchFamily="34" charset="0"/>
                </a:rPr>
                <a:t> +  H</a:t>
              </a:r>
              <a:r>
                <a:rPr lang="en-US" altLang="ru-RU" sz="4000" baseline="-25000">
                  <a:latin typeface="Trebuchet MS" panose="020B0603020202020204" pitchFamily="34" charset="0"/>
                </a:rPr>
                <a:t>2</a:t>
              </a:r>
              <a:r>
                <a:rPr lang="en-US" altLang="ru-RU" sz="4000">
                  <a:latin typeface="Trebuchet MS" panose="020B0603020202020204" pitchFamily="34" charset="0"/>
                </a:rPr>
                <a:t>O  </a:t>
              </a:r>
              <a:endParaRPr lang="ru-RU" altLang="ru-RU" sz="4000">
                <a:latin typeface="Trebuchet MS" panose="020B0603020202020204" pitchFamily="34" charset="0"/>
              </a:endParaRP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="" xmlns:a16="http://schemas.microsoft.com/office/drawing/2014/main" id="{79714D89-3AC2-44E5-A6E3-4F47C5458910}"/>
                </a:ext>
              </a:extLst>
            </p:cNvPr>
            <p:cNvCxnSpPr/>
            <p:nvPr/>
          </p:nvCxnSpPr>
          <p:spPr>
            <a:xfrm>
              <a:off x="5255453" y="4235699"/>
              <a:ext cx="514242" cy="15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3B41C-445A-422B-BC2E-4F1C14E9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809" y="4326448"/>
            <a:ext cx="13025022" cy="228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640080" indent="-6400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«Жизненная сила»</a:t>
            </a:r>
            <a:br>
              <a:rPr lang="ru-RU" sz="9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583A033-A8B1-4E2D-9B1E-C9FC225D7F14}"/>
              </a:ext>
            </a:extLst>
          </p:cNvPr>
          <p:cNvCxnSpPr/>
          <p:nvPr/>
        </p:nvCxnSpPr>
        <p:spPr>
          <a:xfrm rot="5400000">
            <a:off x="10533669" y="4449129"/>
            <a:ext cx="2675894" cy="17503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C74A4C2-5D5F-4F58-9CE1-B74FC2A7D925}"/>
              </a:ext>
            </a:extLst>
          </p:cNvPr>
          <p:cNvCxnSpPr/>
          <p:nvPr/>
        </p:nvCxnSpPr>
        <p:spPr>
          <a:xfrm rot="16200000" flipH="1">
            <a:off x="10502846" y="4339886"/>
            <a:ext cx="2405340" cy="17805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>
            <a:extLst>
              <a:ext uri="{FF2B5EF4-FFF2-40B4-BE49-F238E27FC236}">
                <a16:creationId xmlns="" xmlns:a16="http://schemas.microsoft.com/office/drawing/2014/main" id="{107850D8-125F-491B-AEA2-B977DEEAB9BB}"/>
              </a:ext>
            </a:extLst>
          </p:cNvPr>
          <p:cNvSpPr/>
          <p:nvPr/>
        </p:nvSpPr>
        <p:spPr>
          <a:xfrm>
            <a:off x="9879496" y="2365513"/>
            <a:ext cx="12463669" cy="573391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40080" indent="-640080" algn="ctr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6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«Органическая химия –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химия соединений углерода»</a:t>
            </a:r>
          </a:p>
        </p:txBody>
      </p:sp>
      <p:sp>
        <p:nvSpPr>
          <p:cNvPr id="26627" name="TextBox 5">
            <a:extLst>
              <a:ext uri="{FF2B5EF4-FFF2-40B4-BE49-F238E27FC236}">
                <a16:creationId xmlns="" xmlns:a16="http://schemas.microsoft.com/office/drawing/2014/main" id="{298FC6E8-D60C-47B7-A58F-8E79CD4AD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4" y="8391526"/>
            <a:ext cx="65309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Trebuchet MS" panose="020B0603020202020204" pitchFamily="34" charset="0"/>
              </a:rPr>
              <a:t>Фридрих Август </a:t>
            </a:r>
            <a:r>
              <a:rPr lang="ru-RU" altLang="ru-RU" sz="4000" b="1" dirty="0" err="1">
                <a:latin typeface="Trebuchet MS" panose="020B0603020202020204" pitchFamily="34" charset="0"/>
              </a:rPr>
              <a:t>Кекуле</a:t>
            </a:r>
            <a:endParaRPr lang="ru-RU" altLang="ru-RU" sz="4000" b="1" dirty="0">
              <a:latin typeface="Trebuchet MS" panose="020B0603020202020204" pitchFamily="34" charset="0"/>
            </a:endParaRPr>
          </a:p>
          <a:p>
            <a:pPr algn="ctr" eaLnBrk="1" hangingPunct="1"/>
            <a:r>
              <a:rPr lang="en-US" altLang="ru-RU" sz="4000" dirty="0">
                <a:latin typeface="Trebuchet MS" panose="020B0603020202020204" pitchFamily="34" charset="0"/>
              </a:rPr>
              <a:t>(</a:t>
            </a:r>
            <a:r>
              <a:rPr lang="ru-RU" altLang="ru-RU" sz="4000" dirty="0">
                <a:latin typeface="Trebuchet MS" panose="020B0603020202020204" pitchFamily="34" charset="0"/>
              </a:rPr>
              <a:t>1829 - 1896 </a:t>
            </a:r>
            <a:r>
              <a:rPr lang="ru-RU" altLang="ru-RU" sz="4000" dirty="0" err="1">
                <a:latin typeface="Trebuchet MS" panose="020B0603020202020204" pitchFamily="34" charset="0"/>
              </a:rPr>
              <a:t>гг</a:t>
            </a:r>
            <a:r>
              <a:rPr lang="en-US" altLang="ru-RU" sz="4000" dirty="0">
                <a:latin typeface="Trebuchet MS" panose="020B0603020202020204" pitchFamily="34" charset="0"/>
              </a:rPr>
              <a:t>)</a:t>
            </a:r>
            <a:endParaRPr lang="ru-RU" altLang="ru-RU" sz="4000" dirty="0">
              <a:latin typeface="Trebuchet MS" panose="020B0603020202020204" pitchFamily="34" charset="0"/>
            </a:endParaRPr>
          </a:p>
          <a:p>
            <a:pPr algn="ctr" eaLnBrk="1" hangingPunct="1"/>
            <a:r>
              <a:rPr lang="ru-RU" altLang="ru-RU" sz="4000" dirty="0">
                <a:latin typeface="Trebuchet MS" panose="020B0603020202020204" pitchFamily="34" charset="0"/>
              </a:rPr>
              <a:t>немецкий химик-органик</a:t>
            </a:r>
            <a:r>
              <a:rPr lang="ru-RU" altLang="ru-RU" sz="3200" dirty="0">
                <a:latin typeface="Trebuchet MS" panose="020B0603020202020204" pitchFamily="34" charset="0"/>
              </a:rPr>
              <a:t> </a:t>
            </a:r>
          </a:p>
        </p:txBody>
      </p:sp>
      <p:pic>
        <p:nvPicPr>
          <p:cNvPr id="21506" name="Picture 2" descr="https://upload.wikimedia.org/wikipedia/commons/thumb/d/d5/Heinrich_von_Angeli_-_Friedrich_August_Kekul%C3%A9_von_Stradonitz.jpg/250px-Heinrich_von_Angeli_-_Friedrich_August_Kekul%C3%A9_von_Stradonitz.jpg">
            <a:extLst>
              <a:ext uri="{FF2B5EF4-FFF2-40B4-BE49-F238E27FC236}">
                <a16:creationId xmlns="" xmlns:a16="http://schemas.microsoft.com/office/drawing/2014/main" id="{77EC0413-25A2-4FCB-913D-9FEC800E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1" y="1784350"/>
            <a:ext cx="4603750" cy="631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>
            <a:extLst>
              <a:ext uri="{FF2B5EF4-FFF2-40B4-BE49-F238E27FC236}">
                <a16:creationId xmlns="" xmlns:a16="http://schemas.microsoft.com/office/drawing/2014/main" id="{2DC94182-ED73-40D9-A081-4800B0F4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470" y="8110329"/>
            <a:ext cx="6179931" cy="19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/>
              <a:t>Карл </a:t>
            </a:r>
            <a:r>
              <a:rPr lang="ru-RU" altLang="ru-RU" sz="4000" b="1" dirty="0" err="1"/>
              <a:t>Шорлеммер</a:t>
            </a:r>
            <a:endParaRPr lang="ru-RU" altLang="ru-RU" sz="4000" b="1" dirty="0"/>
          </a:p>
          <a:p>
            <a:pPr algn="ctr" eaLnBrk="1" hangingPunct="1"/>
            <a:r>
              <a:rPr lang="en-US" altLang="ru-RU" sz="4000" dirty="0"/>
              <a:t>(1834–1892)</a:t>
            </a:r>
            <a:endParaRPr lang="ru-RU" altLang="ru-RU" sz="4000" dirty="0"/>
          </a:p>
          <a:p>
            <a:pPr algn="ctr" eaLnBrk="1" hangingPunct="1"/>
            <a:r>
              <a:rPr lang="ru-RU" altLang="ru-RU" sz="4000" dirty="0"/>
              <a:t>немецкий химик </a:t>
            </a:r>
          </a:p>
        </p:txBody>
      </p:sp>
      <p:sp>
        <p:nvSpPr>
          <p:cNvPr id="35843" name="Rectangle 30">
            <a:extLst>
              <a:ext uri="{FF2B5EF4-FFF2-40B4-BE49-F238E27FC236}">
                <a16:creationId xmlns="" xmlns:a16="http://schemas.microsoft.com/office/drawing/2014/main" id="{120B6CD5-6713-4E85-9CE7-DC173BB5C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3B2A514C-9F17-4C7F-8AFD-30881BA83C9B}" type="slidenum">
              <a:rPr lang="ru-RU" altLang="ru-RU" sz="6400" b="1">
                <a:solidFill>
                  <a:srgbClr val="000066"/>
                </a:solidFill>
                <a:latin typeface="Trebuchet MS" panose="020B0603020202020204" pitchFamily="34" charset="0"/>
              </a:rPr>
              <a:pPr algn="ctr" eaLnBrk="1" hangingPunct="1"/>
              <a:t>79</a:t>
            </a:fld>
            <a:endParaRPr lang="ru-RU" altLang="ru-RU" sz="6400" b="1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нутый угол 6">
            <a:extLst>
              <a:ext uri="{FF2B5EF4-FFF2-40B4-BE49-F238E27FC236}">
                <a16:creationId xmlns="" xmlns:a16="http://schemas.microsoft.com/office/drawing/2014/main" id="{7D43DCF8-ED86-40F9-A341-2E4A4C7EC75B}"/>
              </a:ext>
            </a:extLst>
          </p:cNvPr>
          <p:cNvSpPr/>
          <p:nvPr/>
        </p:nvSpPr>
        <p:spPr>
          <a:xfrm>
            <a:off x="10654748" y="2405271"/>
            <a:ext cx="11907078" cy="490993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40080" indent="-640080" algn="ctr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6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«Органическая химия –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химия углеводородов и их производных»</a:t>
            </a:r>
          </a:p>
        </p:txBody>
      </p:sp>
      <p:pic>
        <p:nvPicPr>
          <p:cNvPr id="35845" name="Picture 2" descr="http://img1.liveinternet.ru/images/attach/c/1/49/298/49298779_Schorlemmer_Carl.jpg">
            <a:extLst>
              <a:ext uri="{FF2B5EF4-FFF2-40B4-BE49-F238E27FC236}">
                <a16:creationId xmlns="" xmlns:a16="http://schemas.microsoft.com/office/drawing/2014/main" id="{6E9C0C33-CFB9-4A9D-B13F-521E9BE8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8621" r="9007" b="32074"/>
          <a:stretch>
            <a:fillRect/>
          </a:stretch>
        </p:blipFill>
        <p:spPr bwMode="auto">
          <a:xfrm>
            <a:off x="2617858" y="1835427"/>
            <a:ext cx="5518150" cy="576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>
            <a:extLst>
              <a:ext uri="{FF2B5EF4-FFF2-40B4-BE49-F238E27FC236}">
                <a16:creationId xmlns="" xmlns:a16="http://schemas.microsoft.com/office/drawing/2014/main" id="{A77BBBA2-EE3F-477B-98B8-7AFBDDE1F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53215"/>
              </p:ext>
            </p:extLst>
          </p:nvPr>
        </p:nvGraphicFramePr>
        <p:xfrm>
          <a:off x="6400800" y="8585200"/>
          <a:ext cx="9471025" cy="216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4" name="CS ChemDraw Drawing" r:id="rId4" imgW="2385060" imgH="582168" progId="ChemDraw.Document.6.0">
                  <p:embed/>
                </p:oleObj>
              </mc:Choice>
              <mc:Fallback>
                <p:oleObj name="CS ChemDraw Drawing" r:id="rId4" imgW="2385060" imgH="582168" progId="ChemDraw.Document.6.0">
                  <p:embed/>
                  <p:pic>
                    <p:nvPicPr>
                      <p:cNvPr id="110596" name="Object 4">
                        <a:extLst>
                          <a:ext uri="{FF2B5EF4-FFF2-40B4-BE49-F238E27FC236}">
                            <a16:creationId xmlns="" xmlns:a16="http://schemas.microsoft.com/office/drawing/2014/main" id="{A77BBBA2-EE3F-477B-98B8-7AFBDDE1F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8585200"/>
                        <a:ext cx="9471025" cy="216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>
            <a:extLst>
              <a:ext uri="{FF2B5EF4-FFF2-40B4-BE49-F238E27FC236}">
                <a16:creationId xmlns="" xmlns:a16="http://schemas.microsoft.com/office/drawing/2014/main" id="{552C7225-D0F1-42F6-A2ED-42CB5CC29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601537"/>
              </p:ext>
            </p:extLst>
          </p:nvPr>
        </p:nvGraphicFramePr>
        <p:xfrm>
          <a:off x="3120887" y="5948266"/>
          <a:ext cx="15701066" cy="222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5" name="CS ChemDraw Drawing" r:id="rId6" imgW="3550920" imgH="557784" progId="ChemDraw.Document.6.0">
                  <p:embed/>
                </p:oleObj>
              </mc:Choice>
              <mc:Fallback>
                <p:oleObj name="CS ChemDraw Drawing" r:id="rId6" imgW="3550920" imgH="557784" progId="ChemDraw.Document.6.0">
                  <p:embed/>
                  <p:pic>
                    <p:nvPicPr>
                      <p:cNvPr id="110597" name="Object 5">
                        <a:extLst>
                          <a:ext uri="{FF2B5EF4-FFF2-40B4-BE49-F238E27FC236}">
                            <a16:creationId xmlns="" xmlns:a16="http://schemas.microsoft.com/office/drawing/2014/main" id="{552C7225-D0F1-42F6-A2ED-42CB5CC29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887" y="5948266"/>
                        <a:ext cx="15701066" cy="2220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22DC928-012D-4A7F-B3D2-EFB4C121D787}"/>
              </a:ext>
            </a:extLst>
          </p:cNvPr>
          <p:cNvSpPr/>
          <p:nvPr/>
        </p:nvSpPr>
        <p:spPr>
          <a:xfrm>
            <a:off x="1965324" y="982932"/>
            <a:ext cx="17427576" cy="302260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40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5B58CE-E201-4B8F-B75C-E00771AA0088}"/>
              </a:ext>
            </a:extLst>
          </p:cNvPr>
          <p:cNvSpPr/>
          <p:nvPr/>
        </p:nvSpPr>
        <p:spPr>
          <a:xfrm>
            <a:off x="4075043" y="1709529"/>
            <a:ext cx="14232836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     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6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60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</a:t>
            </a:r>
            <a:r>
              <a:rPr lang="en-US" sz="60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6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94880B75-FEB5-4BBF-8533-57C1ABC66CCC}"/>
              </a:ext>
            </a:extLst>
          </p:cNvPr>
          <p:cNvSpPr/>
          <p:nvPr/>
        </p:nvSpPr>
        <p:spPr bwMode="auto">
          <a:xfrm>
            <a:off x="7613374" y="6182139"/>
            <a:ext cx="755374" cy="4770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56237D3C-7149-469D-BB8F-F6CB5673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8</a:t>
            </a:fld>
            <a:endParaRPr lang="ru-RU" sz="5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406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782800" y="10458451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</a:rPr>
              <a:t>C-O-CH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endParaRPr lang="ru-RU" altLang="ru-RU" sz="2400" baseline="-25000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750551" y="2393951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</a:rPr>
              <a:t>-CH</a:t>
            </a:r>
            <a:r>
              <a:rPr lang="ru-RU" altLang="ru-RU" sz="2400" baseline="-25000">
                <a:latin typeface="Times New Roman" pitchFamily="18" charset="0"/>
              </a:rPr>
              <a:t>2</a:t>
            </a:r>
            <a:r>
              <a:rPr lang="en-US" altLang="ru-RU" sz="2400">
                <a:latin typeface="Times New Roman" pitchFamily="18" charset="0"/>
              </a:rPr>
              <a:t>-CH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95401" y="1565680"/>
            <a:ext cx="2447926" cy="18524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>
                <a:latin typeface="Arial" charset="0"/>
              </a:rPr>
              <a:t>6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en-US" altLang="ru-RU" sz="3600" b="1" dirty="0">
                <a:solidFill>
                  <a:srgbClr val="002060"/>
                </a:solidFill>
                <a:latin typeface="Arial" charset="0"/>
              </a:rPr>
              <a:t>C</a:t>
            </a:r>
            <a:endParaRPr lang="ru-RU" altLang="ru-RU" sz="3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</a:rPr>
              <a:t>УГЛЕРОД</a:t>
            </a:r>
            <a:endParaRPr lang="en-US" altLang="ru-RU" sz="3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en-US" altLang="ru-RU" sz="3600" b="1" dirty="0">
                <a:solidFill>
                  <a:srgbClr val="002060"/>
                </a:solidFill>
                <a:latin typeface="Arial" charset="0"/>
              </a:rPr>
              <a:t>12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,011</a:t>
            </a:r>
          </a:p>
        </p:txBody>
      </p:sp>
      <p:sp>
        <p:nvSpPr>
          <p:cNvPr id="2062" name="Text Box 5"/>
          <p:cNvSpPr txBox="1">
            <a:spLocks noChangeArrowheads="1"/>
          </p:cNvSpPr>
          <p:nvPr/>
        </p:nvSpPr>
        <p:spPr bwMode="auto">
          <a:xfrm>
            <a:off x="6143628" y="377824"/>
            <a:ext cx="15192372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400" b="1" dirty="0">
                <a:solidFill>
                  <a:srgbClr val="C00000"/>
                </a:solidFill>
              </a:rPr>
              <a:t>Основные классы органических  соединений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809089"/>
              </p:ext>
            </p:extLst>
          </p:nvPr>
        </p:nvGraphicFramePr>
        <p:xfrm>
          <a:off x="3194049" y="1774826"/>
          <a:ext cx="17427576" cy="1184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4" name="Диаграмма" r:id="rId3" imgW="5924409" imgH="4029126" progId="Excel.Chart.8">
                  <p:embed/>
                </p:oleObj>
              </mc:Choice>
              <mc:Fallback>
                <p:oleObj name="Диаграмма" r:id="rId3" imgW="5924409" imgH="4029126" progId="Excel.Chart.8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49" y="1774826"/>
                        <a:ext cx="17427576" cy="1184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344526" y="2536827"/>
            <a:ext cx="3311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>
                <a:latin typeface="Times New Roman" pitchFamily="18" charset="0"/>
              </a:rPr>
              <a:t>H</a:t>
            </a:r>
            <a:r>
              <a:rPr lang="en-US" altLang="ru-RU" sz="2400" baseline="-25000" dirty="0">
                <a:latin typeface="Times New Roman" pitchFamily="18" charset="0"/>
              </a:rPr>
              <a:t>2</a:t>
            </a:r>
            <a:r>
              <a:rPr lang="en-US" altLang="ru-RU" sz="2400" dirty="0">
                <a:latin typeface="Times New Roman" pitchFamily="18" charset="0"/>
              </a:rPr>
              <a:t>C=CH─CH</a:t>
            </a:r>
            <a:r>
              <a:rPr lang="en-US" altLang="ru-RU" sz="2400" baseline="-25000" dirty="0">
                <a:latin typeface="Times New Roman" pitchFamily="18" charset="0"/>
              </a:rPr>
              <a:t>2</a:t>
            </a:r>
            <a:r>
              <a:rPr lang="en-US" altLang="ru-RU" sz="2400" dirty="0">
                <a:latin typeface="Times New Roman" pitchFamily="18" charset="0"/>
              </a:rPr>
              <a:t>─CH</a:t>
            </a:r>
            <a:r>
              <a:rPr lang="en-US" altLang="ru-RU" sz="2400" baseline="-25000" dirty="0">
                <a:latin typeface="Times New Roman" pitchFamily="18" charset="0"/>
              </a:rPr>
              <a:t>3</a:t>
            </a:r>
            <a:endParaRPr lang="en-US" altLang="ru-RU" sz="2400" dirty="0">
              <a:latin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649576" y="3257551"/>
            <a:ext cx="2879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HC≡C─CH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r>
              <a:rPr lang="en-US" altLang="ru-RU" sz="2400">
                <a:latin typeface="Times New Roman" pitchFamily="18" charset="0"/>
              </a:rPr>
              <a:t>─CH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589500" y="4841877"/>
            <a:ext cx="374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r>
              <a:rPr lang="en-US" altLang="ru-RU" sz="2400">
                <a:latin typeface="Times New Roman" pitchFamily="18" charset="0"/>
              </a:rPr>
              <a:t>C</a:t>
            </a:r>
            <a:r>
              <a:rPr lang="en-US" altLang="ru-RU" sz="2400">
                <a:solidFill>
                  <a:schemeClr val="hlink"/>
                </a:solidFill>
                <a:latin typeface="Times New Roman" pitchFamily="18" charset="0"/>
              </a:rPr>
              <a:t>=</a:t>
            </a:r>
            <a:r>
              <a:rPr lang="en-US" altLang="ru-RU" sz="2400">
                <a:latin typeface="Times New Roman" pitchFamily="18" charset="0"/>
              </a:rPr>
              <a:t>CH─CH</a:t>
            </a:r>
            <a:r>
              <a:rPr lang="en-US" altLang="ru-RU" sz="2400">
                <a:solidFill>
                  <a:schemeClr val="hlink"/>
                </a:solidFill>
                <a:latin typeface="Times New Roman" pitchFamily="18" charset="0"/>
              </a:rPr>
              <a:t>=</a:t>
            </a:r>
            <a:r>
              <a:rPr lang="en-US" altLang="ru-RU" sz="2400">
                <a:latin typeface="Times New Roman" pitchFamily="18" charset="0"/>
              </a:rPr>
              <a:t>CH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endParaRPr lang="en-US" altLang="ru-RU" sz="2400">
              <a:latin typeface="Times New Roman" pitchFamily="18" charset="0"/>
            </a:endParaRP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8818226" y="6172200"/>
          <a:ext cx="1524000" cy="152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5" name="CS ChemDraw Drawing" r:id="rId5" imgW="1094740" imgH="1097280" progId="ChemDraw.Document.5.0">
                  <p:embed/>
                </p:oleObj>
              </mc:Choice>
              <mc:Fallback>
                <p:oleObj name="CS ChemDraw Drawing" r:id="rId5" imgW="1094740" imgH="1097280" progId="ChemDraw.Document.5.0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8226" y="6172200"/>
                        <a:ext cx="1524000" cy="1527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8684876" y="8150227"/>
          <a:ext cx="1139824" cy="129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6" name="CS ChemDraw Drawing" r:id="rId7" imgW="741680" imgH="845820" progId="ChemDraw.Document.5.0">
                  <p:embed/>
                </p:oleObj>
              </mc:Choice>
              <mc:Fallback>
                <p:oleObj name="CS ChemDraw Drawing" r:id="rId7" imgW="741680" imgH="845820" progId="ChemDraw.Document.5.0">
                  <p:embed/>
                  <p:pic>
                    <p:nvPicPr>
                      <p:cNvPr id="16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76" y="8150227"/>
                        <a:ext cx="1139824" cy="1298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087851" y="9620251"/>
            <a:ext cx="244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</a:rPr>
              <a:t>─CH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r>
              <a:rPr lang="en-US" altLang="ru-RU" sz="2400">
                <a:latin typeface="Times New Roman" pitchFamily="18" charset="0"/>
              </a:rPr>
              <a:t>─OH</a:t>
            </a: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11903077" y="10890251"/>
          <a:ext cx="1260474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7" name="CS ChemDraw Drawing" r:id="rId9" imgW="741680" imgH="1102360" progId="ChemDraw.Document.5.0">
                  <p:embed/>
                </p:oleObj>
              </mc:Choice>
              <mc:Fallback>
                <p:oleObj name="CS ChemDraw Drawing" r:id="rId9" imgW="741680" imgH="1102360" progId="ChemDraw.Document.5.0">
                  <p:embed/>
                  <p:pic>
                    <p:nvPicPr>
                      <p:cNvPr id="16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3077" y="10890251"/>
                        <a:ext cx="1260474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9312277" y="10814051"/>
          <a:ext cx="17335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8" name="CS ChemDraw Drawing" r:id="rId11" imgW="866140" imgH="599440" progId="ChemDraw.Document.5.0">
                  <p:embed/>
                </p:oleObj>
              </mc:Choice>
              <mc:Fallback>
                <p:oleObj name="CS ChemDraw Drawing" r:id="rId11" imgW="866140" imgH="599440" progId="ChemDraw.Document.5.0">
                  <p:embed/>
                  <p:pic>
                    <p:nvPicPr>
                      <p:cNvPr id="163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277" y="10814051"/>
                        <a:ext cx="17335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3159126" y="7505701"/>
          <a:ext cx="32385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9" name="CS ChemDraw Drawing" r:id="rId13" imgW="1922780" imgH="500380" progId="ChemDraw.Document.5.0">
                  <p:embed/>
                </p:oleObj>
              </mc:Choice>
              <mc:Fallback>
                <p:oleObj name="CS ChemDraw Drawing" r:id="rId13" imgW="1922780" imgH="500380" progId="ChemDraw.Document.5.0">
                  <p:embed/>
                  <p:pic>
                    <p:nvPicPr>
                      <p:cNvPr id="163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6" y="7505701"/>
                        <a:ext cx="32385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4848227" y="9305927"/>
          <a:ext cx="1882774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0" name="CS ChemDraw Drawing" r:id="rId15" imgW="942340" imgH="607060" progId="ChemDraw.Document.5.0">
                  <p:embed/>
                </p:oleObj>
              </mc:Choice>
              <mc:Fallback>
                <p:oleObj name="CS ChemDraw Drawing" r:id="rId15" imgW="942340" imgH="607060" progId="ChemDraw.Document.5.0">
                  <p:embed/>
                  <p:pic>
                    <p:nvPicPr>
                      <p:cNvPr id="16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7" y="9305927"/>
                        <a:ext cx="1882774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984627" y="5445127"/>
            <a:ext cx="2733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</a:rPr>
              <a:t>─CH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r>
              <a:rPr lang="en-US" altLang="ru-RU" sz="2400">
                <a:latin typeface="Times New Roman" pitchFamily="18" charset="0"/>
              </a:rPr>
              <a:t>─NH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endParaRPr lang="en-US" altLang="ru-RU" sz="2400">
              <a:latin typeface="Times New Roman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695700" y="3546477"/>
            <a:ext cx="2733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CH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r>
              <a:rPr lang="en-US" altLang="ru-RU" sz="2400">
                <a:latin typeface="Times New Roman" pitchFamily="18" charset="0"/>
              </a:rPr>
              <a:t>─CH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r>
              <a:rPr lang="en-US" altLang="ru-RU" sz="2400">
                <a:latin typeface="Times New Roman" pitchFamily="18" charset="0"/>
              </a:rPr>
              <a:t>─NO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endParaRPr lang="en-US" altLang="ru-RU" sz="2400">
              <a:latin typeface="Times New Roman" pitchFamily="18" charset="0"/>
            </a:endParaRPr>
          </a:p>
        </p:txBody>
      </p:sp>
      <p:graphicFrame>
        <p:nvGraphicFramePr>
          <p:cNvPr id="16403" name="Object 19"/>
          <p:cNvGraphicFramePr>
            <a:graphicFrameLocks noChangeAspect="1"/>
          </p:cNvGraphicFramePr>
          <p:nvPr/>
        </p:nvGraphicFramePr>
        <p:xfrm>
          <a:off x="6575427" y="2238377"/>
          <a:ext cx="1920874" cy="1450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1" name="CS ChemDraw Drawing" r:id="rId17" imgW="960120" imgH="726120" progId="ChemDraw.Document.5.0">
                  <p:embed/>
                </p:oleObj>
              </mc:Choice>
              <mc:Fallback>
                <p:oleObj name="CS ChemDraw Drawing" r:id="rId17" imgW="960120" imgH="726120" progId="ChemDraw.Document.5.0">
                  <p:embed/>
                  <p:pic>
                    <p:nvPicPr>
                      <p:cNvPr id="164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7" y="2238377"/>
                        <a:ext cx="1920874" cy="1450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328401" y="1816101"/>
            <a:ext cx="1149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itchFamily="18" charset="0"/>
              </a:rPr>
              <a:t>CH</a:t>
            </a:r>
            <a:r>
              <a:rPr lang="en-US" altLang="ru-RU" sz="2400" baseline="-25000">
                <a:latin typeface="Times New Roman" pitchFamily="18" charset="0"/>
              </a:rPr>
              <a:t>4</a:t>
            </a:r>
            <a:endParaRPr lang="en-US" altLang="ru-RU" sz="2400">
              <a:latin typeface="Times New Roman" pitchFamily="18" charset="0"/>
            </a:endParaRPr>
          </a:p>
        </p:txBody>
      </p:sp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7150101" y="10169526"/>
          <a:ext cx="2092326" cy="100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2" name="CS ChemDraw Drawing" r:id="rId19" imgW="1046480" imgH="500380" progId="ChemDraw.Document.5.0">
                  <p:embed/>
                </p:oleObj>
              </mc:Choice>
              <mc:Fallback>
                <p:oleObj name="CS ChemDraw Drawing" r:id="rId19" imgW="1046480" imgH="500380" progId="ChemDraw.Document.5.0">
                  <p:embed/>
                  <p:pic>
                    <p:nvPicPr>
                      <p:cNvPr id="164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1" y="10169526"/>
                        <a:ext cx="2092326" cy="1000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Rectangle 10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6D5FCE4-4F7E-4B99-97E3-D11980CAEC55}" type="slidenum">
              <a:rPr lang="ru-RU" altLang="ru-RU" sz="6400"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ru-RU" altLang="ru-RU" sz="6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2170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91A4-4198-4CDB-9B81-9483FFCF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678" y="1453520"/>
            <a:ext cx="13715999" cy="14288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640080" indent="-64008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72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Доструктурные</a:t>
            </a:r>
            <a:r>
              <a:rPr lang="ru-RU" sz="7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3966BE-0B64-497D-BF1B-17E22A5C5355}"/>
              </a:ext>
            </a:extLst>
          </p:cNvPr>
          <p:cNvSpPr txBox="1"/>
          <p:nvPr/>
        </p:nvSpPr>
        <p:spPr>
          <a:xfrm>
            <a:off x="4803777" y="3916017"/>
            <a:ext cx="15531684" cy="5480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Электрохимическая (дуалистическая) теория  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Берцелиус)</a:t>
            </a:r>
          </a:p>
          <a:p>
            <a:pPr marL="914400" indent="-9144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радикалов </a:t>
            </a:r>
            <a:r>
              <a:rPr lang="ru-RU" sz="4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(Либих)</a:t>
            </a:r>
          </a:p>
          <a:p>
            <a:pPr marL="914400" indent="-9144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типов  (</a:t>
            </a:r>
            <a:r>
              <a:rPr lang="ru-RU" sz="4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Лоран и Жерар</a:t>
            </a:r>
            <a:r>
              <a:rPr lang="ru-RU" sz="5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018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5191A4-4198-4CDB-9B81-9483FFCF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0" y="1453519"/>
            <a:ext cx="19520451" cy="2144445"/>
          </a:xfrm>
        </p:spPr>
        <p:txBody>
          <a:bodyPr/>
          <a:lstStyle/>
          <a:p>
            <a:pPr marL="640080" indent="-6400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1860 г. Первый Международный конгресс химиков. Германия, г. Карлсруэ.</a:t>
            </a:r>
            <a:br>
              <a:rPr lang="ru-RU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А.Кекуле</a:t>
            </a:r>
            <a:endParaRPr lang="ru-RU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3966BE-0B64-497D-BF1B-17E22A5C5355}"/>
              </a:ext>
            </a:extLst>
          </p:cNvPr>
          <p:cNvSpPr txBox="1"/>
          <p:nvPr/>
        </p:nvSpPr>
        <p:spPr>
          <a:xfrm>
            <a:off x="3697357" y="5765001"/>
            <a:ext cx="15047844" cy="28579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 углерода в органических соединениях четырёхвалентен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45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83</a:t>
            </a:fld>
            <a:endParaRPr lang="ru-RU" dirty="0"/>
          </a:p>
        </p:txBody>
      </p:sp>
      <p:pic>
        <p:nvPicPr>
          <p:cNvPr id="54274" name="Picture 2" descr="Speyerer Dom Dach.jpg">
            <a:extLst>
              <a:ext uri="{FF2B5EF4-FFF2-40B4-BE49-F238E27FC236}">
                <a16:creationId xmlns="" xmlns:a16="http://schemas.microsoft.com/office/drawing/2014/main" id="{15E64ED4-8FFF-4F78-AB70-4AFF9CDC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103" y="3539794"/>
            <a:ext cx="7519660" cy="82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5855296" y="2469322"/>
          <a:ext cx="17665963" cy="227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EEC5673-3A7F-44C8-AC8D-5DC897DA008D}"/>
              </a:ext>
            </a:extLst>
          </p:cNvPr>
          <p:cNvSpPr/>
          <p:nvPr/>
        </p:nvSpPr>
        <p:spPr>
          <a:xfrm>
            <a:off x="286678" y="4"/>
            <a:ext cx="19778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400" kern="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160-лет Теории строения органических соединений </a:t>
            </a:r>
            <a:endParaRPr lang="ru-RU" sz="6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797D90-DF97-460C-B69D-1D9779F8F4A0}"/>
              </a:ext>
            </a:extLst>
          </p:cNvPr>
          <p:cNvSpPr/>
          <p:nvPr/>
        </p:nvSpPr>
        <p:spPr>
          <a:xfrm>
            <a:off x="6122504" y="3539794"/>
            <a:ext cx="9588984" cy="7725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1200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ru-RU" sz="4800" kern="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19 сентября 1861 г. </a:t>
            </a:r>
          </a:p>
          <a:p>
            <a:r>
              <a:rPr lang="ru-RU" sz="4800" kern="50" dirty="0">
                <a:solidFill>
                  <a:srgbClr val="20212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ru-RU" sz="48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Доклад профессора Казанского университета А.М. Бутлерова </a:t>
            </a:r>
          </a:p>
          <a:p>
            <a:endParaRPr lang="ru-RU" sz="4800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ru-RU" sz="48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4800" i="1" kern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«О химическом строении веществ»</a:t>
            </a:r>
            <a:r>
              <a:rPr lang="ru-RU" sz="48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r>
              <a:rPr lang="ru-RU" sz="48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 химической секции 36-го Съезда немецких естествоиспытателей и врачей в городе </a:t>
            </a:r>
            <a:r>
              <a:rPr lang="ru-RU" sz="4800" kern="5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Шпейере</a:t>
            </a:r>
            <a:r>
              <a:rPr lang="ru-RU" sz="48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809539C-355F-4D1E-834F-187865A4C0C4}"/>
              </a:ext>
            </a:extLst>
          </p:cNvPr>
          <p:cNvSpPr/>
          <p:nvPr/>
        </p:nvSpPr>
        <p:spPr>
          <a:xfrm rot="10800000" flipH="1" flipV="1">
            <a:off x="157760" y="8417092"/>
            <a:ext cx="5697536" cy="16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 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Александру Михайловичу Бутлерову в Казани</a:t>
            </a:r>
          </a:p>
        </p:txBody>
      </p:sp>
      <p:pic>
        <p:nvPicPr>
          <p:cNvPr id="9" name="Picture 64" descr="https://upload.wikimedia.org/wikipedia/ru/thumb/4/4a/%D0%9F%D0%B0%D0%BC%D1%8F%D1%82%D0%BD%D0%B8%D0%BA_%D0%B1%D1%83%D1%82%D0%BB%D0%B5%D1%80%D0%BE%D0%B2%D1%83.jpg/220px-%D0%9F%D0%B0%D0%BC%D1%8F%D1%82%D0%BD%D0%B8%D0%BA_%D0%B1%D1%83%D1%82%D0%BB%D0%B5%D1%80%D0%BE%D0%B2%D1%83.jpg">
            <a:hlinkClick r:id="rId8"/>
            <a:extLst>
              <a:ext uri="{FF2B5EF4-FFF2-40B4-BE49-F238E27FC236}">
                <a16:creationId xmlns="" xmlns:a16="http://schemas.microsoft.com/office/drawing/2014/main" id="{D03AFD4F-3715-49BE-B117-8DB15EED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9" y="1840787"/>
            <a:ext cx="4608512" cy="61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00EAAC56-D474-4DAF-A923-A3CF0B82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174" y="12474576"/>
            <a:ext cx="1344149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F21685C-52D7-4572-9C1D-87769773D931}" type="slidenum">
              <a:rPr lang="ru-RU" altLang="ru-RU" sz="5333">
                <a:solidFill>
                  <a:srgbClr val="000066"/>
                </a:solidFill>
                <a:latin typeface="Trebuchet MS" pitchFamily="34" charset="0"/>
                <a:ea typeface="Microsoft YaHei" pitchFamily="34" charset="-122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ru-RU" altLang="ru-RU" sz="5333" dirty="0">
              <a:solidFill>
                <a:srgbClr val="000066"/>
              </a:solidFill>
              <a:latin typeface="Trebuchet MS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30362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810000" y="914400"/>
            <a:ext cx="1661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endParaRPr lang="ru-RU" sz="7200" dirty="0">
              <a:solidFill>
                <a:srgbClr val="97059B"/>
              </a:solidFill>
              <a:latin typeface="Georgia" pitchFamily="18" charset="0"/>
            </a:endParaRPr>
          </a:p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sz="7200" dirty="0">
                <a:solidFill>
                  <a:srgbClr val="97059B"/>
                </a:solidFill>
                <a:latin typeface="Georgia" pitchFamily="18" charset="0"/>
              </a:rPr>
              <a:t>                    </a:t>
            </a: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3810001" y="3689649"/>
            <a:ext cx="15921134" cy="39987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8400" i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marL="717550" algn="ctr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Атомы в молекулах соединяются согласно их валентности</a:t>
            </a:r>
          </a:p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88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77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933372" y="1988458"/>
            <a:ext cx="1661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endParaRPr lang="ru-RU" sz="7200" dirty="0">
              <a:solidFill>
                <a:srgbClr val="97059B"/>
              </a:solidFill>
              <a:latin typeface="Georgia" pitchFamily="18" charset="0"/>
            </a:endParaRPr>
          </a:p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sz="7200" dirty="0">
                <a:solidFill>
                  <a:srgbClr val="97059B"/>
                </a:solidFill>
                <a:latin typeface="Georgia" pitchFamily="18" charset="0"/>
              </a:rPr>
              <a:t>                   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6400">
                <a:solidFill>
                  <a:srgbClr val="000066"/>
                </a:solidFill>
              </a:rPr>
              <a:pPr algn="ctr"/>
              <a:t>85</a:t>
            </a:fld>
            <a:endParaRPr lang="ru-RU" sz="6400" dirty="0">
              <a:solidFill>
                <a:srgbClr val="000066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1888435" y="3164113"/>
            <a:ext cx="18656538" cy="699367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8400" i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marL="717550" algn="ctr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Свойства веществ зависят не только от качественного и количественного состава их молекул, но и от того, в каком порядке с соединены атомы в молекулах, т.е. </a:t>
            </a: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химического строения</a:t>
            </a:r>
          </a:p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88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55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3650674" y="2770911"/>
            <a:ext cx="14498178" cy="53755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10" tIns="38404" rIns="76810" bIns="38404" anchor="ctr"/>
          <a:lstStyle/>
          <a:p>
            <a:endParaRPr lang="ru-RU" sz="48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400" dirty="0">
                <a:solidFill>
                  <a:srgbClr val="002060"/>
                </a:solidFill>
              </a:rPr>
              <a:t>        Какую структуру может иметь изомер </a:t>
            </a:r>
            <a:r>
              <a:rPr lang="ru-RU" sz="4400" dirty="0" err="1">
                <a:solidFill>
                  <a:srgbClr val="002060"/>
                </a:solidFill>
              </a:rPr>
              <a:t>нонана</a:t>
            </a:r>
            <a:r>
              <a:rPr lang="ru-RU" sz="4400" dirty="0">
                <a:solidFill>
                  <a:srgbClr val="002060"/>
                </a:solidFill>
              </a:rPr>
              <a:t>, если при его </a:t>
            </a:r>
            <a:r>
              <a:rPr lang="ru-RU" sz="4400" dirty="0" err="1">
                <a:solidFill>
                  <a:srgbClr val="002060"/>
                </a:solidFill>
              </a:rPr>
              <a:t>бромировании</a:t>
            </a:r>
            <a:r>
              <a:rPr lang="ru-RU" sz="4400" dirty="0">
                <a:solidFill>
                  <a:srgbClr val="002060"/>
                </a:solidFill>
              </a:rPr>
              <a:t> образуется один третичный </a:t>
            </a:r>
            <a:r>
              <a:rPr lang="ru-RU" sz="4400" dirty="0" err="1">
                <a:solidFill>
                  <a:srgbClr val="002060"/>
                </a:solidFill>
              </a:rPr>
              <a:t>монобромид</a:t>
            </a:r>
            <a:r>
              <a:rPr lang="ru-RU" sz="4400" dirty="0">
                <a:solidFill>
                  <a:srgbClr val="002060"/>
                </a:solidFill>
              </a:rPr>
              <a:t>, а при хлорировании – 4 различных монохлорпроизводных?</a:t>
            </a:r>
          </a:p>
          <a:p>
            <a:endParaRPr lang="ru-RU" sz="3400" b="1" dirty="0">
              <a:solidFill>
                <a:srgbClr val="C00000"/>
              </a:solidFill>
            </a:endParaRPr>
          </a:p>
          <a:p>
            <a:endParaRPr lang="ru-RU" sz="3400" b="1" dirty="0">
              <a:solidFill>
                <a:srgbClr val="C00000"/>
              </a:solidFill>
            </a:endParaRPr>
          </a:p>
        </p:txBody>
      </p:sp>
      <p:pic>
        <p:nvPicPr>
          <p:cNvPr id="4" name="Picture 13" descr="http://arh-sad173.ru/upload/medialibrary/b7c/b7cf4163c57efad6365b671099431d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7394" y="8146473"/>
            <a:ext cx="2099292" cy="2105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9728" y="304801"/>
            <a:ext cx="14649975" cy="1967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4D0000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76" tIns="91438" rIns="182876" bIns="91438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Изомерия</a:t>
            </a:r>
          </a:p>
        </p:txBody>
      </p:sp>
    </p:spTree>
    <p:extLst>
      <p:ext uri="{BB962C8B-B14F-4D97-AF65-F5344CB8AC3E}">
        <p14:creationId xmlns:p14="http://schemas.microsoft.com/office/powerpoint/2010/main" val="3658828622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3650671" y="4461165"/>
            <a:ext cx="11695345" cy="534785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10" tIns="38404" rIns="76810" bIns="38404" anchor="ctr"/>
          <a:lstStyle/>
          <a:p>
            <a:pPr lvl="0"/>
            <a:r>
              <a:rPr lang="ru-RU" sz="4000" dirty="0"/>
              <a:t>Из условия: изомер </a:t>
            </a:r>
            <a:r>
              <a:rPr lang="ru-RU" sz="4000" dirty="0" err="1"/>
              <a:t>нонана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С</a:t>
            </a:r>
            <a:r>
              <a:rPr lang="ru-RU" sz="4000" b="1" baseline="-25000" dirty="0">
                <a:solidFill>
                  <a:srgbClr val="C00000"/>
                </a:solidFill>
              </a:rPr>
              <a:t>9</a:t>
            </a:r>
            <a:r>
              <a:rPr lang="ru-RU" sz="4000" b="1" dirty="0">
                <a:solidFill>
                  <a:srgbClr val="C00000"/>
                </a:solidFill>
              </a:rPr>
              <a:t>Н</a:t>
            </a:r>
            <a:r>
              <a:rPr lang="ru-RU" sz="4000" b="1" baseline="-25000" dirty="0">
                <a:solidFill>
                  <a:srgbClr val="C00000"/>
                </a:solidFill>
              </a:rPr>
              <a:t>20</a:t>
            </a:r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4000" dirty="0"/>
              <a:t>содержит </a:t>
            </a:r>
            <a:r>
              <a:rPr lang="ru-RU" sz="4000" dirty="0">
                <a:solidFill>
                  <a:srgbClr val="002060"/>
                </a:solidFill>
              </a:rPr>
              <a:t>один  (или два?) </a:t>
            </a:r>
            <a:r>
              <a:rPr lang="ru-RU" sz="4000" dirty="0"/>
              <a:t>эквивалентных третичных  углеродных  атомов.</a:t>
            </a:r>
          </a:p>
          <a:p>
            <a:endParaRPr lang="ru-RU" sz="4000" dirty="0"/>
          </a:p>
          <a:p>
            <a:r>
              <a:rPr lang="ru-RU" sz="4000" dirty="0"/>
              <a:t>                        </a:t>
            </a:r>
          </a:p>
          <a:p>
            <a:endParaRPr lang="ru-RU" sz="4000" b="1" dirty="0">
              <a:solidFill>
                <a:srgbClr val="C00000"/>
              </a:solidFill>
            </a:endParaRPr>
          </a:p>
          <a:p>
            <a:endParaRPr lang="ru-RU" sz="4000" b="1" dirty="0">
              <a:solidFill>
                <a:srgbClr val="C00000"/>
              </a:solidFill>
            </a:endParaRP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58817" y="910077"/>
            <a:ext cx="11887199" cy="1735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4D0000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76" tIns="91438" rIns="182876" bIns="91438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000" b="1" dirty="0">
                <a:solidFill>
                  <a:srgbClr val="C00000"/>
                </a:solidFill>
                <a:latin typeface="Arial" charset="0"/>
              </a:rPr>
              <a:t>Изомерия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650673" y="3357121"/>
            <a:ext cx="4384962" cy="816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6810" tIns="38404" rIns="76810" bIns="38404">
            <a:sp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r>
              <a:rPr lang="en-US" sz="4800" baseline="-25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8" y="7417721"/>
            <a:ext cx="2402444" cy="150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41562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3650672" y="4461164"/>
            <a:ext cx="8769928" cy="615142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10" tIns="38404" rIns="76810" bIns="38404" anchor="ctr"/>
          <a:lstStyle/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r>
              <a:rPr lang="ru-RU" sz="3400" b="1" dirty="0">
                <a:solidFill>
                  <a:srgbClr val="C00000"/>
                </a:solidFill>
              </a:rPr>
              <a:t>а)</a:t>
            </a:r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 algn="ctr"/>
            <a:r>
              <a:rPr lang="ru-RU" sz="4000" dirty="0"/>
              <a:t>      </a:t>
            </a:r>
            <a:r>
              <a:rPr lang="ru-RU" sz="4000" b="1" dirty="0">
                <a:solidFill>
                  <a:srgbClr val="C00000"/>
                </a:solidFill>
              </a:rPr>
              <a:t>2,6- </a:t>
            </a:r>
            <a:r>
              <a:rPr lang="ru-RU" sz="4000" b="1" dirty="0" err="1">
                <a:solidFill>
                  <a:srgbClr val="C00000"/>
                </a:solidFill>
              </a:rPr>
              <a:t>диметилгептан</a:t>
            </a:r>
            <a:endParaRPr lang="ru-RU" sz="4000" b="1" dirty="0">
              <a:solidFill>
                <a:srgbClr val="C00000"/>
              </a:solidFill>
            </a:endParaRPr>
          </a:p>
          <a:p>
            <a:endParaRPr lang="ru-RU" sz="3400" b="1" dirty="0">
              <a:solidFill>
                <a:srgbClr val="C00000"/>
              </a:solidFill>
            </a:endParaRPr>
          </a:p>
          <a:p>
            <a:endParaRPr lang="ru-RU" sz="3400" b="1" dirty="0">
              <a:solidFill>
                <a:srgbClr val="C00000"/>
              </a:solidFill>
            </a:endParaRPr>
          </a:p>
          <a:p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9728" y="304801"/>
            <a:ext cx="9060871" cy="1967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4D0000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76" tIns="91438" rIns="182876" bIns="91438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7200" b="1" dirty="0">
                <a:solidFill>
                  <a:srgbClr val="C00000"/>
                </a:solidFill>
              </a:rPr>
              <a:t> Изомерия</a:t>
            </a:r>
            <a:endParaRPr lang="ru-RU" alt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650673" y="3357121"/>
            <a:ext cx="4680526" cy="816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6810" tIns="38404" rIns="76810" bIns="38404">
            <a:sp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r>
              <a:rPr lang="en-US" sz="4800" baseline="-25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13" y="5696988"/>
            <a:ext cx="5669194" cy="2876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341373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3650672" y="4461164"/>
            <a:ext cx="8769928" cy="615142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10" tIns="38404" rIns="76810" bIns="38404" anchor="ctr"/>
          <a:lstStyle/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r>
              <a:rPr lang="ru-RU" sz="3400" b="1" dirty="0">
                <a:solidFill>
                  <a:srgbClr val="C00000"/>
                </a:solidFill>
              </a:rPr>
              <a:t>б</a:t>
            </a:r>
            <a:r>
              <a:rPr lang="ru-RU" sz="3400" dirty="0"/>
              <a:t>)</a:t>
            </a:r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/>
            <a:endParaRPr lang="ru-RU" sz="3400" dirty="0"/>
          </a:p>
          <a:p>
            <a:pPr lvl="0" algn="ctr"/>
            <a:r>
              <a:rPr lang="ru-RU" sz="3400" dirty="0"/>
              <a:t>     </a:t>
            </a:r>
          </a:p>
          <a:p>
            <a:pPr lvl="0" algn="ctr"/>
            <a:r>
              <a:rPr lang="ru-RU" sz="3400" dirty="0"/>
              <a:t> </a:t>
            </a:r>
            <a:r>
              <a:rPr lang="ru-RU" sz="3400" b="1" dirty="0">
                <a:solidFill>
                  <a:srgbClr val="C00000"/>
                </a:solidFill>
              </a:rPr>
              <a:t>2,2- диметил-3-этилпентан</a:t>
            </a:r>
          </a:p>
          <a:p>
            <a:endParaRPr lang="ru-RU" sz="3400" b="1" dirty="0">
              <a:solidFill>
                <a:srgbClr val="C00000"/>
              </a:solidFill>
            </a:endParaRPr>
          </a:p>
          <a:p>
            <a:endParaRPr lang="ru-RU" sz="3400" b="1" dirty="0">
              <a:solidFill>
                <a:srgbClr val="C00000"/>
              </a:solidFill>
            </a:endParaRPr>
          </a:p>
          <a:p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9729" y="304801"/>
            <a:ext cx="8840582" cy="1967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4D0000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76" tIns="91438" rIns="182876" bIns="91438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600" dirty="0"/>
              <a:t>   </a:t>
            </a:r>
            <a:r>
              <a:rPr lang="ru-RU" sz="7200" b="1" dirty="0">
                <a:solidFill>
                  <a:srgbClr val="C00000"/>
                </a:solidFill>
              </a:rPr>
              <a:t>Изомерия</a:t>
            </a:r>
            <a:endParaRPr lang="ru-RU" alt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650671" y="3518635"/>
            <a:ext cx="8769928" cy="816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6810" tIns="38404" rIns="76810" bIns="38404">
            <a:sp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есть и другое решение </a:t>
            </a:r>
            <a:r>
              <a:rPr lang="en-US" sz="4800" baseline="-25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7" y="5652654"/>
            <a:ext cx="5839690" cy="354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3304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="" xmlns:a16="http://schemas.microsoft.com/office/drawing/2014/main" id="{B7C0B0F0-7F8E-43A0-A895-F59FD993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00175"/>
            <a:ext cx="18256251" cy="116290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</a:t>
            </a:r>
            <a:r>
              <a:rPr lang="ru-RU" altLang="ru-RU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электрофильного</a:t>
            </a: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присоединения </a:t>
            </a: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</a:t>
            </a:r>
            <a:r>
              <a:rPr lang="ru-RU" b="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315" name="Object 2">
            <a:extLst>
              <a:ext uri="{FF2B5EF4-FFF2-40B4-BE49-F238E27FC236}">
                <a16:creationId xmlns="" xmlns:a16="http://schemas.microsoft.com/office/drawing/2014/main" id="{E493E7C8-1CEF-4E40-9AF1-E2CF5664A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1101" y="2968627"/>
          <a:ext cx="141795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57" name="CS ChemDraw Drawing" r:id="rId4" imgW="3683508" imgH="600456" progId="ChemDraw.Document.6.0">
                  <p:embed/>
                </p:oleObj>
              </mc:Choice>
              <mc:Fallback>
                <p:oleObj name="CS ChemDraw Drawing" r:id="rId4" imgW="3683508" imgH="600456" progId="ChemDraw.Document.6.0">
                  <p:embed/>
                  <p:pic>
                    <p:nvPicPr>
                      <p:cNvPr id="13315" name="Object 2">
                        <a:extLst>
                          <a:ext uri="{FF2B5EF4-FFF2-40B4-BE49-F238E27FC236}">
                            <a16:creationId xmlns="" xmlns:a16="http://schemas.microsoft.com/office/drawing/2014/main" id="{E493E7C8-1CEF-4E40-9AF1-E2CF5664A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1" y="2968627"/>
                        <a:ext cx="1417955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5">
            <a:extLst>
              <a:ext uri="{FF2B5EF4-FFF2-40B4-BE49-F238E27FC236}">
                <a16:creationId xmlns="" xmlns:a16="http://schemas.microsoft.com/office/drawing/2014/main" id="{8891C107-FC28-4D85-8820-8D91EAD7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1" y="3114677"/>
            <a:ext cx="655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C00000"/>
                </a:solidFill>
              </a:rPr>
              <a:t>δ</a:t>
            </a:r>
            <a:r>
              <a:rPr lang="ru-RU" altLang="ru-RU" sz="36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3317" name="TextBox 6">
            <a:extLst>
              <a:ext uri="{FF2B5EF4-FFF2-40B4-BE49-F238E27FC236}">
                <a16:creationId xmlns="" xmlns:a16="http://schemas.microsoft.com/office/drawing/2014/main" id="{807FC949-FC66-4070-8367-C75FC9EA981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896600" y="2968627"/>
            <a:ext cx="1438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C00000"/>
                </a:solidFill>
              </a:rPr>
              <a:t>δ</a:t>
            </a:r>
            <a:r>
              <a:rPr lang="ru-RU" altLang="ru-RU" sz="48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3318" name="TextBox 7">
            <a:extLst>
              <a:ext uri="{FF2B5EF4-FFF2-40B4-BE49-F238E27FC236}">
                <a16:creationId xmlns="" xmlns:a16="http://schemas.microsoft.com/office/drawing/2014/main" id="{E3E8DA1D-A079-4E19-B768-C199E62E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1" y="5705477"/>
            <a:ext cx="655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C00000"/>
                </a:solidFill>
              </a:rPr>
              <a:t>δ</a:t>
            </a:r>
            <a:r>
              <a:rPr lang="ru-RU" altLang="ru-RU" sz="36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3319" name="TextBox 8">
            <a:extLst>
              <a:ext uri="{FF2B5EF4-FFF2-40B4-BE49-F238E27FC236}">
                <a16:creationId xmlns="" xmlns:a16="http://schemas.microsoft.com/office/drawing/2014/main" id="{D140554E-F145-49E9-92D3-3811E040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5562601"/>
            <a:ext cx="615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C00000"/>
                </a:solidFill>
              </a:rPr>
              <a:t>δ</a:t>
            </a:r>
            <a:r>
              <a:rPr lang="ru-RU" altLang="ru-RU" sz="480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3320" name="TextBox 9">
            <a:extLst>
              <a:ext uri="{FF2B5EF4-FFF2-40B4-BE49-F238E27FC236}">
                <a16:creationId xmlns="" xmlns:a16="http://schemas.microsoft.com/office/drawing/2014/main" id="{5D2C261C-409B-40F4-8A62-ACD5D6B36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801" y="8585201"/>
            <a:ext cx="655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C00000"/>
                </a:solidFill>
              </a:rPr>
              <a:t>δ</a:t>
            </a:r>
            <a:r>
              <a:rPr lang="ru-RU" altLang="ru-RU" sz="36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3321" name="TextBox 10">
            <a:extLst>
              <a:ext uri="{FF2B5EF4-FFF2-40B4-BE49-F238E27FC236}">
                <a16:creationId xmlns="" xmlns:a16="http://schemas.microsoft.com/office/drawing/2014/main" id="{C68AC509-A841-455B-BBBE-3417DBF9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350" y="8442327"/>
            <a:ext cx="615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3600">
                <a:solidFill>
                  <a:srgbClr val="C00000"/>
                </a:solidFill>
              </a:rPr>
              <a:t>δ</a:t>
            </a:r>
            <a:r>
              <a:rPr lang="ru-RU" altLang="ru-RU" sz="4800">
                <a:solidFill>
                  <a:srgbClr val="C00000"/>
                </a:solidFill>
              </a:rPr>
              <a:t>-</a:t>
            </a:r>
          </a:p>
        </p:txBody>
      </p:sp>
      <p:graphicFrame>
        <p:nvGraphicFramePr>
          <p:cNvPr id="13322" name="Object 5">
            <a:extLst>
              <a:ext uri="{FF2B5EF4-FFF2-40B4-BE49-F238E27FC236}">
                <a16:creationId xmlns="" xmlns:a16="http://schemas.microsoft.com/office/drawing/2014/main" id="{F96E6B8E-C632-497B-AA88-5D308F8A1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8226" y="5705476"/>
          <a:ext cx="14757400" cy="215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58" name="CS ChemDraw Drawing" r:id="rId6" imgW="3902964" imgH="571500" progId="ChemDraw.Document.6.0">
                  <p:embed/>
                </p:oleObj>
              </mc:Choice>
              <mc:Fallback>
                <p:oleObj name="CS ChemDraw Drawing" r:id="rId6" imgW="3902964" imgH="571500" progId="ChemDraw.Document.6.0">
                  <p:embed/>
                  <p:pic>
                    <p:nvPicPr>
                      <p:cNvPr id="13322" name="Object 5">
                        <a:extLst>
                          <a:ext uri="{FF2B5EF4-FFF2-40B4-BE49-F238E27FC236}">
                            <a16:creationId xmlns="" xmlns:a16="http://schemas.microsoft.com/office/drawing/2014/main" id="{F96E6B8E-C632-497B-AA88-5D308F8A1F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6" y="5705476"/>
                        <a:ext cx="14757400" cy="2155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6">
            <a:extLst>
              <a:ext uri="{FF2B5EF4-FFF2-40B4-BE49-F238E27FC236}">
                <a16:creationId xmlns="" xmlns:a16="http://schemas.microsoft.com/office/drawing/2014/main" id="{F7E277F1-DF23-4663-A3F9-37A65B335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38092"/>
              </p:ext>
            </p:extLst>
          </p:nvPr>
        </p:nvGraphicFramePr>
        <p:xfrm>
          <a:off x="4991101" y="8412899"/>
          <a:ext cx="15090774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59" name="CS ChemDraw Drawing" r:id="rId8" imgW="3838956" imgH="585216" progId="ChemDraw.Document.6.0">
                  <p:embed/>
                </p:oleObj>
              </mc:Choice>
              <mc:Fallback>
                <p:oleObj name="CS ChemDraw Drawing" r:id="rId8" imgW="3838956" imgH="585216" progId="ChemDraw.Document.6.0">
                  <p:embed/>
                  <p:pic>
                    <p:nvPicPr>
                      <p:cNvPr id="13323" name="Object 6">
                        <a:extLst>
                          <a:ext uri="{FF2B5EF4-FFF2-40B4-BE49-F238E27FC236}">
                            <a16:creationId xmlns="" xmlns:a16="http://schemas.microsoft.com/office/drawing/2014/main" id="{F7E277F1-DF23-4663-A3F9-37A65B335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1" y="8412899"/>
                        <a:ext cx="15090774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F2B8676-544A-4296-9937-3C166DA64D0F}"/>
              </a:ext>
            </a:extLst>
          </p:cNvPr>
          <p:cNvSpPr/>
          <p:nvPr/>
        </p:nvSpPr>
        <p:spPr bwMode="auto">
          <a:xfrm>
            <a:off x="6321288" y="8585201"/>
            <a:ext cx="1013790" cy="6463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E7105A0-AA1E-45AA-83C1-64ED4A27B5BC}"/>
              </a:ext>
            </a:extLst>
          </p:cNvPr>
          <p:cNvSpPr/>
          <p:nvPr/>
        </p:nvSpPr>
        <p:spPr>
          <a:xfrm rot="10963375" flipV="1">
            <a:off x="7813859" y="8631290"/>
            <a:ext cx="1021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-2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2CC71AD-F633-48DE-ABC1-D86F85D2CC79}"/>
              </a:ext>
            </a:extLst>
          </p:cNvPr>
          <p:cNvSpPr/>
          <p:nvPr/>
        </p:nvSpPr>
        <p:spPr>
          <a:xfrm>
            <a:off x="6421923" y="5468198"/>
            <a:ext cx="601447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ru-RU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25D241-3084-4848-B8A6-4141DCC96CD9}"/>
              </a:ext>
            </a:extLst>
          </p:cNvPr>
          <p:cNvSpPr/>
          <p:nvPr/>
        </p:nvSpPr>
        <p:spPr>
          <a:xfrm>
            <a:off x="7739958" y="5468198"/>
            <a:ext cx="1111861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3BCE1867-143B-4BB0-8BEE-6DD98A71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507" y="12453281"/>
            <a:ext cx="2096429" cy="9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5400">
                <a:solidFill>
                  <a:srgbClr val="000066"/>
                </a:solidFill>
              </a:rPr>
              <a:pPr algn="ctr"/>
              <a:t>9</a:t>
            </a:fld>
            <a:endParaRPr lang="ru-RU" sz="5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810000" y="914400"/>
            <a:ext cx="1661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endParaRPr lang="ru-RU" sz="7200" dirty="0">
              <a:solidFill>
                <a:srgbClr val="97059B"/>
              </a:solidFill>
              <a:latin typeface="Georgia" pitchFamily="18" charset="0"/>
            </a:endParaRPr>
          </a:p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sz="7200" dirty="0">
                <a:solidFill>
                  <a:srgbClr val="97059B"/>
                </a:solidFill>
                <a:latin typeface="Georgia" pitchFamily="18" charset="0"/>
              </a:rPr>
              <a:t>                   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6400">
                <a:solidFill>
                  <a:srgbClr val="000066"/>
                </a:solidFill>
              </a:rPr>
              <a:pPr algn="ctr"/>
              <a:t>90</a:t>
            </a:fld>
            <a:endParaRPr lang="ru-RU" sz="6400" dirty="0">
              <a:solidFill>
                <a:srgbClr val="000066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3810001" y="3689649"/>
            <a:ext cx="15921134" cy="399877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endParaRPr lang="ru-RU" sz="8400" i="1" dirty="0">
              <a:solidFill>
                <a:srgbClr val="002060"/>
              </a:solidFill>
              <a:latin typeface="Franklin Gothic Medium" pitchFamily="34" charset="0"/>
            </a:endParaRPr>
          </a:p>
          <a:p>
            <a:pPr marL="717550" algn="ctr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Атомы в молекулах взаимно влияют друг на друга</a:t>
            </a:r>
          </a:p>
        </p:txBody>
      </p:sp>
    </p:spTree>
    <p:extLst>
      <p:ext uri="{BB962C8B-B14F-4D97-AF65-F5344CB8AC3E}">
        <p14:creationId xmlns:p14="http://schemas.microsoft.com/office/powerpoint/2010/main" val="317737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86997"/>
              </p:ext>
            </p:extLst>
          </p:nvPr>
        </p:nvGraphicFramePr>
        <p:xfrm>
          <a:off x="4523684" y="1635124"/>
          <a:ext cx="1483360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6" r:id="rId3" imgW="4925520" imgH="1065600" progId="">
                  <p:embed/>
                </p:oleObj>
              </mc:Choice>
              <mc:Fallback>
                <p:oleObj r:id="rId3" imgW="4925520" imgH="1065600" progId="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684" y="1635124"/>
                        <a:ext cx="14833600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9357284" y="1411357"/>
            <a:ext cx="4238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(по правилу)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599965" y="3796749"/>
            <a:ext cx="39955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(против правила)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1E6F8ADE-11B6-4177-954C-EA72EB0C4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414072"/>
              </p:ext>
            </p:extLst>
          </p:nvPr>
        </p:nvGraphicFramePr>
        <p:xfrm>
          <a:off x="4711149" y="5585791"/>
          <a:ext cx="13875026" cy="349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7" r:id="rId5" imgW="4123800" imgH="1329840" progId="">
                  <p:embed/>
                </p:oleObj>
              </mc:Choice>
              <mc:Fallback>
                <p:oleObj r:id="rId5" imgW="4123800" imgH="1329840" progId="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149" y="5585791"/>
                        <a:ext cx="13875026" cy="34928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="" xmlns:a16="http://schemas.microsoft.com/office/drawing/2014/main" id="{E3CC8365-B950-45B2-BE43-1477534FE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9822"/>
              </p:ext>
            </p:extLst>
          </p:nvPr>
        </p:nvGraphicFramePr>
        <p:xfrm>
          <a:off x="5152058" y="9501808"/>
          <a:ext cx="13576852" cy="341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8" r:id="rId7" imgW="4114800" imgH="1313280" progId="">
                  <p:embed/>
                </p:oleObj>
              </mc:Choice>
              <mc:Fallback>
                <p:oleObj r:id="rId7" imgW="4114800" imgH="1313280" progId="">
                  <p:embed/>
                  <p:pic>
                    <p:nvPicPr>
                      <p:cNvPr id="5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058" y="9501808"/>
                        <a:ext cx="13576852" cy="341906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7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3695701" y="7677151"/>
          <a:ext cx="7489826" cy="522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0" name="CS ChemDraw Drawing" r:id="rId3" imgW="2762280" imgH="1927080" progId="">
                  <p:embed/>
                </p:oleObj>
              </mc:Choice>
              <mc:Fallback>
                <p:oleObj name="CS ChemDraw Drawing" r:id="rId3" imgW="2762280" imgH="1927080" progId="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1" y="7677151"/>
                        <a:ext cx="7489826" cy="5229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480926" y="8048627"/>
            <a:ext cx="8353424" cy="2162174"/>
            <a:chOff x="2880" y="3249"/>
            <a:chExt cx="2631" cy="681"/>
          </a:xfrm>
          <a:solidFill>
            <a:schemeClr val="bg1">
              <a:lumMod val="95000"/>
            </a:schemeClr>
          </a:solidFill>
        </p:grpSpPr>
        <p:sp>
          <p:nvSpPr>
            <p:cNvPr id="6155" name="Rectangle 13"/>
            <p:cNvSpPr>
              <a:spLocks noChangeArrowheads="1"/>
            </p:cNvSpPr>
            <p:nvPr/>
          </p:nvSpPr>
          <p:spPr bwMode="auto">
            <a:xfrm>
              <a:off x="2880" y="3249"/>
              <a:ext cx="2631" cy="68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/>
            </a:p>
          </p:txBody>
        </p:sp>
        <p:graphicFrame>
          <p:nvGraphicFramePr>
            <p:cNvPr id="6148" name="Object 15"/>
            <p:cNvGraphicFramePr>
              <a:graphicFrameLocks noChangeAspect="1"/>
            </p:cNvGraphicFramePr>
            <p:nvPr/>
          </p:nvGraphicFramePr>
          <p:xfrm>
            <a:off x="2971" y="3339"/>
            <a:ext cx="2457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711" r:id="rId5" imgW="2676600" imgH="577080" progId="">
                    <p:embed/>
                  </p:oleObj>
                </mc:Choice>
                <mc:Fallback>
                  <p:oleObj r:id="rId5" imgW="2676600" imgH="577080" progId="">
                    <p:embed/>
                    <p:pic>
                      <p:nvPicPr>
                        <p:cNvPr id="614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3339"/>
                          <a:ext cx="2457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17"/>
          <p:cNvGraphicFramePr>
            <a:graphicFrameLocks noChangeAspect="1"/>
          </p:cNvGraphicFramePr>
          <p:nvPr/>
        </p:nvGraphicFramePr>
        <p:xfrm>
          <a:off x="3695700" y="1612900"/>
          <a:ext cx="13970000" cy="452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2" name="CS ChemDraw Drawing" r:id="rId7" imgW="4372200" imgH="1416960" progId="">
                  <p:embed/>
                </p:oleObj>
              </mc:Choice>
              <mc:Fallback>
                <p:oleObj name="CS ChemDraw Drawing" r:id="rId7" imgW="4372200" imgH="1416960" progId="">
                  <p:embed/>
                  <p:pic>
                    <p:nvPicPr>
                      <p:cNvPr id="614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1612900"/>
                        <a:ext cx="13970000" cy="452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20"/>
          <p:cNvSpPr>
            <a:spLocks noChangeArrowheads="1"/>
          </p:cNvSpPr>
          <p:nvPr/>
        </p:nvSpPr>
        <p:spPr bwMode="auto">
          <a:xfrm>
            <a:off x="19392901" y="2825751"/>
            <a:ext cx="1584326" cy="15843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/>
              <a:t>S</a:t>
            </a:r>
            <a:r>
              <a:rPr lang="en-US" sz="8000" b="1" baseline="-25000" dirty="0"/>
              <a:t>R</a:t>
            </a:r>
            <a:endParaRPr lang="ru-RU" sz="8000" b="1" baseline="-25000" dirty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2954001" y="5486400"/>
            <a:ext cx="4316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400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реакция Львова)</a:t>
            </a:r>
          </a:p>
        </p:txBody>
      </p:sp>
    </p:spTree>
    <p:extLst>
      <p:ext uri="{BB962C8B-B14F-4D97-AF65-F5344CB8AC3E}">
        <p14:creationId xmlns:p14="http://schemas.microsoft.com/office/powerpoint/2010/main" val="3467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9744077" y="2133600"/>
          <a:ext cx="5616574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4" r:id="rId3" imgW="1534160" imgH="965200" progId="">
                  <p:embed/>
                </p:oleObj>
              </mc:Choice>
              <mc:Fallback>
                <p:oleObj r:id="rId3" imgW="1534160" imgH="965200" progId="">
                  <p:embed/>
                  <p:pic>
                    <p:nvPicPr>
                      <p:cNvPr id="542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4077" y="2133600"/>
                        <a:ext cx="5616574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777777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19392901" y="10664827"/>
            <a:ext cx="1584326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7200" b="1" dirty="0">
                <a:latin typeface="Times New Roman" pitchFamily="18" charset="0"/>
              </a:rPr>
              <a:t>S</a:t>
            </a:r>
            <a:r>
              <a:rPr lang="en-US" altLang="ru-RU" sz="8000" b="1" baseline="-25000" dirty="0">
                <a:latin typeface="Times New Roman" pitchFamily="18" charset="0"/>
              </a:rPr>
              <a:t>E</a:t>
            </a:r>
            <a:endParaRPr lang="ru-RU" altLang="ru-RU" sz="8000" b="1" baseline="-25000" dirty="0">
              <a:latin typeface="Times New Roman" pitchFamily="18" charset="0"/>
            </a:endParaRPr>
          </a:p>
        </p:txBody>
      </p:sp>
      <p:grpSp>
        <p:nvGrpSpPr>
          <p:cNvPr id="54276" name="Group 18"/>
          <p:cNvGrpSpPr>
            <a:grpSpLocks/>
          </p:cNvGrpSpPr>
          <p:nvPr/>
        </p:nvGrpSpPr>
        <p:grpSpPr bwMode="auto">
          <a:xfrm>
            <a:off x="3260727" y="9963151"/>
            <a:ext cx="15843250" cy="3600450"/>
            <a:chOff x="113" y="1525"/>
            <a:chExt cx="4990" cy="1134"/>
          </a:xfrm>
          <a:solidFill>
            <a:schemeClr val="bg1">
              <a:lumMod val="95000"/>
            </a:schemeClr>
          </a:solidFill>
        </p:grpSpPr>
        <p:sp>
          <p:nvSpPr>
            <p:cNvPr id="54283" name="Rectangle 14"/>
            <p:cNvSpPr>
              <a:spLocks noChangeArrowheads="1"/>
            </p:cNvSpPr>
            <p:nvPr/>
          </p:nvSpPr>
          <p:spPr bwMode="auto">
            <a:xfrm>
              <a:off x="113" y="1525"/>
              <a:ext cx="4990" cy="1134"/>
            </a:xfrm>
            <a:prstGeom prst="rect">
              <a:avLst/>
            </a:prstGeom>
            <a:grpFill/>
            <a:ln w="222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5200">
                <a:latin typeface="Times New Roman" pitchFamily="18" charset="0"/>
              </a:endParaRPr>
            </a:p>
          </p:txBody>
        </p:sp>
        <p:graphicFrame>
          <p:nvGraphicFramePr>
            <p:cNvPr id="5428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483553"/>
                </p:ext>
              </p:extLst>
            </p:nvPr>
          </p:nvGraphicFramePr>
          <p:xfrm>
            <a:off x="158" y="1706"/>
            <a:ext cx="4929" cy="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5" name="CS ChemDraw Drawing" r:id="rId5" imgW="5739384" imgH="1039368" progId="ChemDraw.Document.6.0">
                    <p:embed/>
                  </p:oleObj>
                </mc:Choice>
                <mc:Fallback>
                  <p:oleObj name="CS ChemDraw Drawing" r:id="rId5" imgW="5739384" imgH="1039368" progId="ChemDraw.Document.6.0">
                    <p:embed/>
                    <p:pic>
                      <p:nvPicPr>
                        <p:cNvPr id="5428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706"/>
                          <a:ext cx="4929" cy="89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1" name="Rectangle 12"/>
          <p:cNvSpPr>
            <a:spLocks noGrp="1"/>
          </p:cNvSpPr>
          <p:nvPr>
            <p:ph type="title" idx="4294967295"/>
          </p:nvPr>
        </p:nvSpPr>
        <p:spPr>
          <a:xfrm>
            <a:off x="3810000" y="304800"/>
            <a:ext cx="16459200" cy="121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6400" b="0" dirty="0" err="1">
                <a:solidFill>
                  <a:srgbClr val="EE0000"/>
                </a:solidFill>
              </a:rPr>
              <a:t>Бромирование</a:t>
            </a:r>
            <a:r>
              <a:rPr lang="ru-RU" sz="6400" b="0" dirty="0">
                <a:solidFill>
                  <a:srgbClr val="EE0000"/>
                </a:solidFill>
              </a:rPr>
              <a:t>  </a:t>
            </a:r>
            <a:r>
              <a:rPr lang="ru-RU" sz="6400" b="0" dirty="0" err="1">
                <a:solidFill>
                  <a:srgbClr val="EE0000"/>
                </a:solidFill>
              </a:rPr>
              <a:t>аренов</a:t>
            </a:r>
            <a:endParaRPr lang="ru-RU" sz="6400" b="0" dirty="0">
              <a:solidFill>
                <a:srgbClr val="EE0000"/>
              </a:solidFill>
            </a:endParaRPr>
          </a:p>
        </p:txBody>
      </p:sp>
      <p:sp>
        <p:nvSpPr>
          <p:cNvPr id="54278" name="Rectangle 12"/>
          <p:cNvSpPr>
            <a:spLocks noChangeArrowheads="1"/>
          </p:cNvSpPr>
          <p:nvPr/>
        </p:nvSpPr>
        <p:spPr bwMode="auto">
          <a:xfrm>
            <a:off x="18529301" y="6702427"/>
            <a:ext cx="1584326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7200" b="1" dirty="0">
                <a:latin typeface="Times New Roman" pitchFamily="18" charset="0"/>
              </a:rPr>
              <a:t>S</a:t>
            </a:r>
            <a:r>
              <a:rPr lang="en-US" altLang="ru-RU" sz="8000" b="1" baseline="-25000" dirty="0">
                <a:latin typeface="Times New Roman" pitchFamily="18" charset="0"/>
              </a:rPr>
              <a:t>R</a:t>
            </a:r>
            <a:endParaRPr lang="ru-RU" altLang="ru-RU" sz="8000" b="1" baseline="-25000" dirty="0">
              <a:latin typeface="Times New Roman" pitchFamily="18" charset="0"/>
            </a:endParaRPr>
          </a:p>
        </p:txBody>
      </p:sp>
      <p:grpSp>
        <p:nvGrpSpPr>
          <p:cNvPr id="54279" name="Group 19"/>
          <p:cNvGrpSpPr>
            <a:grpSpLocks/>
          </p:cNvGrpSpPr>
          <p:nvPr/>
        </p:nvGrpSpPr>
        <p:grpSpPr bwMode="auto">
          <a:xfrm>
            <a:off x="4124326" y="5981700"/>
            <a:ext cx="13827124" cy="3314700"/>
            <a:chOff x="249" y="2976"/>
            <a:chExt cx="4355" cy="1044"/>
          </a:xfrm>
          <a:solidFill>
            <a:schemeClr val="bg1">
              <a:lumMod val="95000"/>
            </a:schemeClr>
          </a:solidFill>
        </p:grpSpPr>
        <p:sp>
          <p:nvSpPr>
            <p:cNvPr id="54281" name="Rectangle 15"/>
            <p:cNvSpPr>
              <a:spLocks noChangeArrowheads="1"/>
            </p:cNvSpPr>
            <p:nvPr/>
          </p:nvSpPr>
          <p:spPr bwMode="auto">
            <a:xfrm>
              <a:off x="249" y="2976"/>
              <a:ext cx="4355" cy="1044"/>
            </a:xfrm>
            <a:prstGeom prst="rect">
              <a:avLst/>
            </a:prstGeom>
            <a:grpFill/>
            <a:ln w="2222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5200">
                <a:latin typeface="Times New Roman" pitchFamily="18" charset="0"/>
              </a:endParaRPr>
            </a:p>
          </p:txBody>
        </p:sp>
        <p:graphicFrame>
          <p:nvGraphicFramePr>
            <p:cNvPr id="5428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9698022"/>
                </p:ext>
              </p:extLst>
            </p:nvPr>
          </p:nvGraphicFramePr>
          <p:xfrm>
            <a:off x="249" y="2981"/>
            <a:ext cx="4219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6" name="CS ChemDraw Drawing" r:id="rId7" imgW="4175760" imgH="950976" progId="ChemDraw.Document.6.0">
                    <p:embed/>
                  </p:oleObj>
                </mc:Choice>
                <mc:Fallback>
                  <p:oleObj name="CS ChemDraw Drawing" r:id="rId7" imgW="4175760" imgH="950976" progId="ChemDraw.Document.6.0">
                    <p:embed/>
                    <p:pic>
                      <p:nvPicPr>
                        <p:cNvPr id="54282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2981"/>
                          <a:ext cx="4219" cy="96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445384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5825586" y="231776"/>
            <a:ext cx="13180531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600" dirty="0">
                <a:solidFill>
                  <a:srgbClr val="C00000"/>
                </a:solidFill>
                <a:latin typeface="Arial" charset="0"/>
              </a:rPr>
              <a:t>Взаимное влияние атомов в молекуле </a:t>
            </a:r>
          </a:p>
          <a:p>
            <a:pPr algn="ctr" eaLnBrk="1" hangingPunct="1"/>
            <a:r>
              <a:rPr lang="ru-RU" altLang="ru-RU" sz="5600" dirty="0">
                <a:solidFill>
                  <a:srgbClr val="C00000"/>
                </a:solidFill>
                <a:latin typeface="Arial" charset="0"/>
              </a:rPr>
              <a:t>на примере фенола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12506" y="9220418"/>
            <a:ext cx="90011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Как природа радикала влияет на кислотные свойства 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334877" y="8731250"/>
            <a:ext cx="84994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Как «ОН-группа» изменила реакционную способность бензольного кольца ?</a:t>
            </a:r>
          </a:p>
        </p:txBody>
      </p:sp>
      <p:sp>
        <p:nvSpPr>
          <p:cNvPr id="47109" name="AutoShape 6"/>
          <p:cNvSpPr>
            <a:spLocks/>
          </p:cNvSpPr>
          <p:nvPr/>
        </p:nvSpPr>
        <p:spPr bwMode="auto">
          <a:xfrm rot="5400000">
            <a:off x="7043738" y="3436938"/>
            <a:ext cx="1006476" cy="8712200"/>
          </a:xfrm>
          <a:prstGeom prst="rightBrace">
            <a:avLst>
              <a:gd name="adj1" fmla="val 72135"/>
              <a:gd name="adj2" fmla="val 50000"/>
            </a:avLst>
          </a:prstGeom>
          <a:noFill/>
          <a:ln w="317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 sz="5200"/>
          </a:p>
        </p:txBody>
      </p:sp>
      <p:sp>
        <p:nvSpPr>
          <p:cNvPr id="47110" name="AutoShape 7"/>
          <p:cNvSpPr>
            <a:spLocks/>
          </p:cNvSpPr>
          <p:nvPr/>
        </p:nvSpPr>
        <p:spPr bwMode="auto">
          <a:xfrm rot="5400000">
            <a:off x="16333788" y="3436938"/>
            <a:ext cx="1006476" cy="8712200"/>
          </a:xfrm>
          <a:prstGeom prst="rightBrace">
            <a:avLst>
              <a:gd name="adj1" fmla="val 72135"/>
              <a:gd name="adj2" fmla="val 50000"/>
            </a:avLst>
          </a:prstGeom>
          <a:noFill/>
          <a:ln w="317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 sz="5200"/>
          </a:p>
        </p:txBody>
      </p:sp>
      <p:graphicFrame>
        <p:nvGraphicFramePr>
          <p:cNvPr id="47111" name="Object 9"/>
          <p:cNvGraphicFramePr>
            <a:graphicFrameLocks noChangeAspect="1"/>
          </p:cNvGraphicFramePr>
          <p:nvPr/>
        </p:nvGraphicFramePr>
        <p:xfrm>
          <a:off x="4848227" y="4552950"/>
          <a:ext cx="3025774" cy="100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8" r:id="rId3" imgW="589788" imgH="179832" progId="">
                  <p:embed/>
                </p:oleObj>
              </mc:Choice>
              <mc:Fallback>
                <p:oleObj r:id="rId3" imgW="589788" imgH="179832" progId="">
                  <p:embed/>
                  <p:pic>
                    <p:nvPicPr>
                      <p:cNvPr id="471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7" y="4552950"/>
                        <a:ext cx="3025774" cy="100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10"/>
          <p:cNvGraphicFramePr>
            <a:graphicFrameLocks noChangeAspect="1"/>
          </p:cNvGraphicFramePr>
          <p:nvPr/>
        </p:nvGraphicFramePr>
        <p:xfrm>
          <a:off x="11039477" y="2968626"/>
          <a:ext cx="210185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9" r:id="rId5" imgW="478536" imgH="853440" progId="">
                  <p:embed/>
                </p:oleObj>
              </mc:Choice>
              <mc:Fallback>
                <p:oleObj r:id="rId5" imgW="478536" imgH="853440" progId="">
                  <p:embed/>
                  <p:pic>
                    <p:nvPicPr>
                      <p:cNvPr id="471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9477" y="2968626"/>
                        <a:ext cx="210185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11"/>
          <p:cNvGraphicFramePr>
            <a:graphicFrameLocks noChangeAspect="1"/>
          </p:cNvGraphicFramePr>
          <p:nvPr/>
        </p:nvGraphicFramePr>
        <p:xfrm>
          <a:off x="17087851" y="3832226"/>
          <a:ext cx="213995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0" r:id="rId7" imgW="479261" imgH="549249" progId="">
                  <p:embed/>
                </p:oleObj>
              </mc:Choice>
              <mc:Fallback>
                <p:oleObj r:id="rId7" imgW="479261" imgH="549249" progId="">
                  <p:embed/>
                  <p:pic>
                    <p:nvPicPr>
                      <p:cNvPr id="471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851" y="3832226"/>
                        <a:ext cx="213995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3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048000" y="-53975"/>
            <a:ext cx="1749742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dirty="0">
                <a:solidFill>
                  <a:srgbClr val="CC0000"/>
                </a:solidFill>
                <a:latin typeface="Arial" charset="0"/>
              </a:rPr>
              <a:t>Влияние природы радикалы на </a:t>
            </a:r>
          </a:p>
          <a:p>
            <a:pPr eaLnBrk="1" hangingPunct="1"/>
            <a:r>
              <a:rPr lang="ru-RU" altLang="ru-RU" sz="5400" dirty="0">
                <a:solidFill>
                  <a:srgbClr val="CC0000"/>
                </a:solidFill>
                <a:latin typeface="Arial" charset="0"/>
              </a:rPr>
              <a:t>кислотные свойства ОН-группы</a:t>
            </a:r>
            <a:endParaRPr lang="en-US" altLang="ru-RU" sz="5400" baseline="-25000" dirty="0">
              <a:solidFill>
                <a:srgbClr val="CC0000"/>
              </a:solidFill>
              <a:latin typeface="Arial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070351" y="9963150"/>
          <a:ext cx="15960726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0" name="CS ChemDraw Drawing" r:id="rId3" imgW="5161280" imgH="1198880" progId="">
                  <p:embed/>
                </p:oleObj>
              </mc:Choice>
              <mc:Fallback>
                <p:oleObj name="CS ChemDraw Drawing" r:id="rId3" imgW="5161280" imgH="1198880" progId="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1" y="9963150"/>
                        <a:ext cx="15960726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16"/>
          <p:cNvGraphicFramePr>
            <a:graphicFrameLocks noChangeAspect="1"/>
          </p:cNvGraphicFramePr>
          <p:nvPr/>
        </p:nvGraphicFramePr>
        <p:xfrm>
          <a:off x="4991100" y="3876676"/>
          <a:ext cx="13335000" cy="125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1" r:id="rId5" imgW="4191000" imgH="394716" progId="">
                  <p:embed/>
                </p:oleObj>
              </mc:Choice>
              <mc:Fallback>
                <p:oleObj r:id="rId5" imgW="4191000" imgH="394716" progId="">
                  <p:embed/>
                  <p:pic>
                    <p:nvPicPr>
                      <p:cNvPr id="481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876676"/>
                        <a:ext cx="13335000" cy="1254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17"/>
          <p:cNvGraphicFramePr>
            <a:graphicFrameLocks noChangeAspect="1"/>
          </p:cNvGraphicFramePr>
          <p:nvPr/>
        </p:nvGraphicFramePr>
        <p:xfrm>
          <a:off x="5280026" y="2863851"/>
          <a:ext cx="11376024" cy="68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2" r:id="rId7" imgW="3467100" imgH="208788" progId="">
                  <p:embed/>
                </p:oleObj>
              </mc:Choice>
              <mc:Fallback>
                <p:oleObj r:id="rId7" imgW="3467100" imgH="208788" progId="">
                  <p:embed/>
                  <p:pic>
                    <p:nvPicPr>
                      <p:cNvPr id="481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6" y="2863851"/>
                        <a:ext cx="11376024" cy="682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984626" y="5143500"/>
            <a:ext cx="16560800" cy="3873500"/>
          </a:xfrm>
          <a:prstGeom prst="rect">
            <a:avLst/>
          </a:prstGeom>
          <a:solidFill>
            <a:schemeClr val="bg1">
              <a:lumMod val="95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 sz="5200"/>
          </a:p>
        </p:txBody>
      </p:sp>
      <p:graphicFrame>
        <p:nvGraphicFramePr>
          <p:cNvPr id="48135" name="Object 25"/>
          <p:cNvGraphicFramePr>
            <a:graphicFrameLocks noChangeAspect="1"/>
          </p:cNvGraphicFramePr>
          <p:nvPr/>
        </p:nvGraphicFramePr>
        <p:xfrm>
          <a:off x="15074900" y="5927726"/>
          <a:ext cx="5184776" cy="178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3" r:id="rId9" imgW="1923288" imgH="665988" progId="">
                  <p:embed/>
                </p:oleObj>
              </mc:Choice>
              <mc:Fallback>
                <p:oleObj r:id="rId9" imgW="1923288" imgH="665988" progId="">
                  <p:embed/>
                  <p:pic>
                    <p:nvPicPr>
                      <p:cNvPr id="4813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4900" y="5927726"/>
                        <a:ext cx="5184776" cy="1787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6944977" y="7578727"/>
            <a:ext cx="18323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фенол</a:t>
            </a:r>
          </a:p>
        </p:txBody>
      </p:sp>
      <p:graphicFrame>
        <p:nvGraphicFramePr>
          <p:cNvPr id="48137" name="Object 27"/>
          <p:cNvGraphicFramePr>
            <a:graphicFrameLocks noChangeAspect="1"/>
          </p:cNvGraphicFramePr>
          <p:nvPr/>
        </p:nvGraphicFramePr>
        <p:xfrm>
          <a:off x="5565777" y="5994400"/>
          <a:ext cx="3600450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4" r:id="rId11" imgW="1328928" imgH="397764" progId="">
                  <p:embed/>
                </p:oleObj>
              </mc:Choice>
              <mc:Fallback>
                <p:oleObj r:id="rId11" imgW="1328928" imgH="397764" progId="">
                  <p:embed/>
                  <p:pic>
                    <p:nvPicPr>
                      <p:cNvPr id="4813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7" y="5994400"/>
                        <a:ext cx="3600450" cy="128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416427" y="7146927"/>
            <a:ext cx="57997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алифатический спирт</a:t>
            </a:r>
          </a:p>
        </p:txBody>
      </p: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11328400" y="7432676"/>
            <a:ext cx="26773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5200">
                <a:cs typeface="Times New Roman" pitchFamily="18" charset="0"/>
              </a:rPr>
              <a:t>&lt;</a:t>
            </a:r>
            <a:r>
              <a:rPr lang="ru-RU" altLang="ru-RU" sz="5200">
                <a:cs typeface="Times New Roman" pitchFamily="18" charset="0"/>
              </a:rPr>
              <a:t> 10</a:t>
            </a:r>
            <a:r>
              <a:rPr lang="ru-RU" altLang="ru-RU" sz="5200" baseline="30000">
                <a:cs typeface="Times New Roman" pitchFamily="18" charset="0"/>
              </a:rPr>
              <a:t>6</a:t>
            </a:r>
            <a:r>
              <a:rPr lang="ru-RU" altLang="ru-RU" sz="5200">
                <a:cs typeface="Times New Roman" pitchFamily="18" charset="0"/>
              </a:rPr>
              <a:t> раз</a:t>
            </a:r>
            <a:endParaRPr lang="en-US" altLang="ru-RU" sz="5200">
              <a:cs typeface="Times New Roman" pitchFamily="18" charset="0"/>
            </a:endParaRP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906877" y="5143501"/>
            <a:ext cx="12282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+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М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7373600" y="7010400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-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</a:t>
            </a:r>
            <a:endParaRPr lang="ru-RU" sz="4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6306801" y="8991601"/>
            <a:ext cx="2299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+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М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&gt; -</a:t>
            </a:r>
            <a:r>
              <a:rPr 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</a:t>
            </a:r>
            <a:endParaRPr lang="ru-RU" sz="4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 animBg="1"/>
      <p:bldP spid="1127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3048001" y="5621150"/>
            <a:ext cx="1847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 sz="520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711827" y="2622551"/>
          <a:ext cx="11090274" cy="334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0" r:id="rId3" imgW="2595880" imgH="795020" progId="">
                  <p:embed/>
                </p:oleObj>
              </mc:Choice>
              <mc:Fallback>
                <p:oleObj r:id="rId3" imgW="2595880" imgH="795020" progId="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7" y="2622551"/>
                        <a:ext cx="11090274" cy="334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1903077" y="6045201"/>
            <a:ext cx="3245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/>
              <a:t>бромбензол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048000" y="-53975"/>
            <a:ext cx="18288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dirty="0">
                <a:solidFill>
                  <a:srgbClr val="CC0000"/>
                </a:solidFill>
                <a:latin typeface="Arial" charset="0"/>
              </a:rPr>
              <a:t>Влияние ОН-группы на реакционную способность </a:t>
            </a:r>
            <a:r>
              <a:rPr lang="ru-RU" altLang="ru-RU" sz="5400" dirty="0" err="1">
                <a:solidFill>
                  <a:srgbClr val="CC0000"/>
                </a:solidFill>
                <a:latin typeface="Arial" charset="0"/>
              </a:rPr>
              <a:t>бензольного</a:t>
            </a:r>
            <a:r>
              <a:rPr lang="ru-RU" altLang="ru-RU" sz="5400" dirty="0">
                <a:solidFill>
                  <a:srgbClr val="CC0000"/>
                </a:solidFill>
                <a:latin typeface="Arial" charset="0"/>
              </a:rPr>
              <a:t> кольца в реакциях </a:t>
            </a:r>
            <a:r>
              <a:rPr lang="en-US" altLang="ru-RU" sz="5400" dirty="0">
                <a:solidFill>
                  <a:srgbClr val="CC0000"/>
                </a:solidFill>
                <a:latin typeface="Arial" charset="0"/>
              </a:rPr>
              <a:t>S</a:t>
            </a:r>
            <a:r>
              <a:rPr lang="en-US" altLang="ru-RU" sz="5400" baseline="-25000" dirty="0">
                <a:solidFill>
                  <a:srgbClr val="CC0000"/>
                </a:solidFill>
                <a:latin typeface="Arial" charset="0"/>
              </a:rPr>
              <a:t>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49651" y="4267201"/>
            <a:ext cx="7585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400" dirty="0">
                <a:solidFill>
                  <a:srgbClr val="CC0000"/>
                </a:solidFill>
                <a:cs typeface="+mn-cs"/>
              </a:rPr>
              <a:t>I</a:t>
            </a:r>
            <a:r>
              <a:rPr lang="en-US" sz="8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endParaRPr lang="ru-RU" sz="8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406777" y="8731251"/>
            <a:ext cx="104547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400" dirty="0">
                <a:solidFill>
                  <a:srgbClr val="CC0000"/>
                </a:solidFill>
                <a:cs typeface="+mn-cs"/>
              </a:rPr>
              <a:t>II</a:t>
            </a:r>
            <a:r>
              <a:rPr lang="en-US" sz="8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  <a:endParaRPr lang="ru-RU" sz="8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051427" y="8083550"/>
          <a:ext cx="15001874" cy="489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1" name="CS ChemDraw Drawing" r:id="rId5" imgW="4071620" imgH="1328420" progId="">
                  <p:embed/>
                </p:oleObj>
              </mc:Choice>
              <mc:Fallback>
                <p:oleObj name="CS ChemDraw Drawing" r:id="rId5" imgW="4071620" imgH="1328420" progId="">
                  <p:embed/>
                  <p:pic>
                    <p:nvPicPr>
                      <p:cNvPr id="215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7" y="8083550"/>
                        <a:ext cx="15001874" cy="489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93600" rIns="180000" bIns="93600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F3FE803-42C1-44CD-8992-46718D57D218}" type="slidenum">
              <a:rPr lang="ru-RU" altLang="ru-RU" sz="6400" b="1">
                <a:solidFill>
                  <a:srgbClr val="000066"/>
                </a:solidFill>
                <a:latin typeface="Trebuchet MS" pitchFamily="34" charset="0"/>
                <a:ea typeface="Microsoft YaHei" pitchFamily="34" charset="-122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96</a:t>
            </a:fld>
            <a:endParaRPr lang="ru-RU" altLang="ru-RU" sz="6400" b="1">
              <a:solidFill>
                <a:srgbClr val="000066"/>
              </a:solidFill>
              <a:latin typeface="Trebuchet MS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61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4" grpId="0"/>
      <p:bldP spid="2151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9967577" y="12331701"/>
            <a:ext cx="80983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16</a:t>
            </a:r>
            <a:endParaRPr lang="ru-RU" sz="4800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91395"/>
              </p:ext>
            </p:extLst>
          </p:nvPr>
        </p:nvGraphicFramePr>
        <p:xfrm>
          <a:off x="4892676" y="5851528"/>
          <a:ext cx="13249274" cy="165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0" r:id="rId3" imgW="12449175" imgH="1543050" progId="">
                  <p:embed/>
                </p:oleObj>
              </mc:Choice>
              <mc:Fallback>
                <p:oleObj r:id="rId3" imgW="12449175" imgH="1543050" progId="">
                  <p:embed/>
                  <p:pic>
                    <p:nvPicPr>
                      <p:cNvPr id="153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6" y="5851528"/>
                        <a:ext cx="13249274" cy="165417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82087"/>
              </p:ext>
            </p:extLst>
          </p:nvPr>
        </p:nvGraphicFramePr>
        <p:xfrm>
          <a:off x="4670426" y="2168527"/>
          <a:ext cx="14147800" cy="209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1" name="CS ChemDraw Drawing" r:id="rId5" imgW="3542760" imgH="525240" progId="">
                  <p:embed/>
                </p:oleObj>
              </mc:Choice>
              <mc:Fallback>
                <p:oleObj name="CS ChemDraw Drawing" r:id="rId5" imgW="3542760" imgH="525240" progId="">
                  <p:embed/>
                  <p:pic>
                    <p:nvPicPr>
                      <p:cNvPr id="153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6" y="2168527"/>
                        <a:ext cx="14147800" cy="209867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854701" y="9594850"/>
          <a:ext cx="4035426" cy="181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2" r:id="rId7" imgW="1545120" imgH="697320" progId="">
                  <p:embed/>
                </p:oleObj>
              </mc:Choice>
              <mc:Fallback>
                <p:oleObj r:id="rId7" imgW="1545120" imgH="697320" progId="">
                  <p:embed/>
                  <p:pic>
                    <p:nvPicPr>
                      <p:cNvPr id="153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1" y="9594850"/>
                        <a:ext cx="4035426" cy="1819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0"/>
          <p:cNvGraphicFramePr>
            <a:graphicFrameLocks noChangeAspect="1"/>
          </p:cNvGraphicFramePr>
          <p:nvPr/>
        </p:nvGraphicFramePr>
        <p:xfrm>
          <a:off x="13633451" y="9883777"/>
          <a:ext cx="4832350" cy="122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3" r:id="rId9" imgW="1840320" imgH="465480" progId="">
                  <p:embed/>
                </p:oleObj>
              </mc:Choice>
              <mc:Fallback>
                <p:oleObj r:id="rId9" imgW="1840320" imgH="465480" progId="">
                  <p:embed/>
                  <p:pic>
                    <p:nvPicPr>
                      <p:cNvPr id="1536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3451" y="9883777"/>
                        <a:ext cx="4832350" cy="1222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448677" y="8585201"/>
            <a:ext cx="101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+М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166226" y="11179177"/>
            <a:ext cx="529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</a:t>
            </a:r>
            <a:r>
              <a:rPr lang="en-US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  <a:endParaRPr lang="ru-RU" sz="48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7754600" y="10985500"/>
            <a:ext cx="774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</a:t>
            </a:r>
            <a:r>
              <a:rPr lang="en-US" sz="4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</a:t>
            </a:r>
            <a:endParaRPr lang="ru-RU" sz="48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221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933372" y="1988458"/>
            <a:ext cx="1661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endParaRPr lang="ru-RU" sz="7200" dirty="0">
              <a:solidFill>
                <a:srgbClr val="97059B"/>
              </a:solidFill>
              <a:latin typeface="Georgia" pitchFamily="18" charset="0"/>
            </a:endParaRPr>
          </a:p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sz="7200" dirty="0">
                <a:solidFill>
                  <a:srgbClr val="97059B"/>
                </a:solidFill>
                <a:latin typeface="Georgia" pitchFamily="18" charset="0"/>
              </a:rPr>
              <a:t>                   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6400">
                <a:solidFill>
                  <a:srgbClr val="000066"/>
                </a:solidFill>
              </a:rPr>
              <a:pPr algn="ctr"/>
              <a:t>98</a:t>
            </a:fld>
            <a:endParaRPr lang="ru-RU" sz="6400" dirty="0">
              <a:solidFill>
                <a:srgbClr val="000066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3309259" y="3164113"/>
            <a:ext cx="17235714" cy="520463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en-US" sz="8400" i="1" dirty="0">
                <a:solidFill>
                  <a:srgbClr val="002060"/>
                </a:solidFill>
                <a:latin typeface="Franklin Gothic Medium" pitchFamily="34" charset="0"/>
              </a:rPr>
              <a:t>	     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Зная свойства органического соединения, можно делать заключение относительно его структуры и, наоборот, зная строение органического соединения, можно делать заключение о его свойствах.</a:t>
            </a:r>
          </a:p>
        </p:txBody>
      </p:sp>
    </p:spTree>
    <p:extLst>
      <p:ext uri="{BB962C8B-B14F-4D97-AF65-F5344CB8AC3E}">
        <p14:creationId xmlns:p14="http://schemas.microsoft.com/office/powerpoint/2010/main" val="259610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3933372" y="1988458"/>
            <a:ext cx="1661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endParaRPr lang="ru-RU" sz="7200" dirty="0">
              <a:solidFill>
                <a:srgbClr val="97059B"/>
              </a:solidFill>
              <a:latin typeface="Georgia" pitchFamily="18" charset="0"/>
            </a:endParaRPr>
          </a:p>
          <a:p>
            <a:pPr marL="914400" indent="-914400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sz="7200" dirty="0">
                <a:solidFill>
                  <a:srgbClr val="97059B"/>
                </a:solidFill>
                <a:latin typeface="Georgia" pitchFamily="18" charset="0"/>
              </a:rPr>
              <a:t>                   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9535777" y="12474576"/>
            <a:ext cx="165417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6400">
                <a:solidFill>
                  <a:srgbClr val="000066"/>
                </a:solidFill>
              </a:rPr>
              <a:pPr algn="ctr"/>
              <a:t>99</a:t>
            </a:fld>
            <a:endParaRPr lang="ru-RU" sz="6400" dirty="0">
              <a:solidFill>
                <a:srgbClr val="000066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3309259" y="3164114"/>
            <a:ext cx="17235714" cy="254094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17550">
              <a:tabLst>
                <a:tab pos="0" algn="l"/>
                <a:tab pos="895350" algn="l"/>
                <a:tab pos="1793876" algn="l"/>
                <a:tab pos="2692400" algn="l"/>
                <a:tab pos="3590926" algn="l"/>
                <a:tab pos="4489450" algn="l"/>
                <a:tab pos="5387976" algn="l"/>
                <a:tab pos="6286500" algn="l"/>
                <a:tab pos="7185026" algn="l"/>
                <a:tab pos="8083550" algn="l"/>
                <a:tab pos="8982076" algn="l"/>
                <a:tab pos="9880600" algn="l"/>
                <a:tab pos="10779126" algn="l"/>
                <a:tab pos="11677650" algn="l"/>
                <a:tab pos="12576176" algn="l"/>
                <a:tab pos="13474700" algn="l"/>
                <a:tab pos="14373226" algn="l"/>
                <a:tab pos="15271750" algn="l"/>
                <a:tab pos="16170276" algn="l"/>
                <a:tab pos="17068800" algn="l"/>
                <a:tab pos="17967326" algn="l"/>
              </a:tabLst>
              <a:defRPr/>
            </a:pPr>
            <a:r>
              <a:rPr lang="en-US" sz="8400" i="1" dirty="0">
                <a:solidFill>
                  <a:srgbClr val="002060"/>
                </a:solidFill>
                <a:latin typeface="Franklin Gothic Medium" pitchFamily="34" charset="0"/>
              </a:rPr>
              <a:t>	</a:t>
            </a:r>
            <a:r>
              <a:rPr lang="ru-RU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Химическое строение веществ может быть установлено химическими методами</a:t>
            </a:r>
          </a:p>
        </p:txBody>
      </p:sp>
    </p:spTree>
    <p:extLst>
      <p:ext uri="{BB962C8B-B14F-4D97-AF65-F5344CB8AC3E}">
        <p14:creationId xmlns:p14="http://schemas.microsoft.com/office/powerpoint/2010/main" val="323039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</p:bldLst>
  </p:timing>
</p:sld>
</file>

<file path=ppt/theme/theme1.xml><?xml version="1.0" encoding="utf-8"?>
<a:theme xmlns:a="http://schemas.openxmlformats.org/drawingml/2006/main" name="Слайды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efault">
      <a:majorFont>
        <a:latin typeface="Helvetica Light"/>
        <a:ea typeface="Heiti SC Light"/>
        <a:cs typeface="Heiti SC Light"/>
      </a:majorFont>
      <a:minorFont>
        <a:latin typeface="Helvetica Light"/>
        <a:ea typeface="Heiti SC Light"/>
        <a:cs typeface="Heiti SC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OOC_SPbU_2017" id="{7BAA4BD3-8ADC-4B08-8ACF-56DC1C817606}" vid="{0DA2ED73-9139-452A-AA5B-A06B2BBFE22F}"/>
    </a:ext>
  </a:extLst>
</a:theme>
</file>

<file path=ppt/theme/theme2.xml><?xml version="1.0" encoding="utf-8"?>
<a:theme xmlns:a="http://schemas.openxmlformats.org/drawingml/2006/main" name="Заключительные служебные слайды">
  <a:themeElements>
    <a:clrScheme name="Default -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efault">
      <a:majorFont>
        <a:latin typeface="Helvetica Light"/>
        <a:ea typeface="Heiti SC Light"/>
        <a:cs typeface="Heiti SC Light"/>
      </a:majorFont>
      <a:minorFont>
        <a:latin typeface="Helvetica Light"/>
        <a:ea typeface="Heiti SC Light"/>
        <a:cs typeface="Heiti SC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OOC_SPbU_2017" id="{7BAA4BD3-8ADC-4B08-8ACF-56DC1C817606}" vid="{2AA47263-3017-4227-BCE9-EF8852AD9F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MOOC_SPbU_2017_test (2)</Template>
  <TotalTime>9149</TotalTime>
  <Pages>0</Pages>
  <Words>1775</Words>
  <Characters>0</Characters>
  <Application>Microsoft Office PowerPoint</Application>
  <PresentationFormat>Произвольный</PresentationFormat>
  <Lines>0</Lines>
  <Paragraphs>671</Paragraphs>
  <Slides>101</Slides>
  <Notes>39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7</vt:i4>
      </vt:variant>
      <vt:variant>
        <vt:lpstr>Заголовки слайдов</vt:lpstr>
      </vt:variant>
      <vt:variant>
        <vt:i4>101</vt:i4>
      </vt:variant>
    </vt:vector>
  </HeadingPairs>
  <TitlesOfParts>
    <vt:vector size="110" baseType="lpstr">
      <vt:lpstr>Слайды</vt:lpstr>
      <vt:lpstr>Заключительные служебные слайды</vt:lpstr>
      <vt:lpstr>Формула</vt:lpstr>
      <vt:lpstr>ChemDraw.Document.6.0</vt:lpstr>
      <vt:lpstr>CS ChemDraw Drawing</vt:lpstr>
      <vt:lpstr>Image</vt:lpstr>
      <vt:lpstr>Фотография Photo Editor</vt:lpstr>
      <vt:lpstr>ISIS/Draw Sketch</vt:lpstr>
      <vt:lpstr>Диаграмма</vt:lpstr>
      <vt:lpstr>Окислительно-восстановительные реакции в органической химии.   </vt:lpstr>
      <vt:lpstr>Презентация PowerPoint</vt:lpstr>
      <vt:lpstr>Многообразие окислительно-восстановительных процессов</vt:lpstr>
      <vt:lpstr>H2C=CH–CH3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Реакции электрофильного присоединения (АЕ)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Реакция озонирования алкенов и диенов       реакция Гарриеса</vt:lpstr>
      <vt:lpstr>Презентация PowerPoint</vt:lpstr>
      <vt:lpstr>Реакция Гарриеса озонолиз изомерных гептенов</vt:lpstr>
      <vt:lpstr>Реакция Гарриеса восстановитель – боргидрид натрия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Окисление бензола?!</vt:lpstr>
      <vt:lpstr>Окисление аренов. Окисление толуола </vt:lpstr>
      <vt:lpstr>Окисление аренов окисление гексаметилбензола</vt:lpstr>
      <vt:lpstr>Окисление аренов</vt:lpstr>
      <vt:lpstr>Презентация PowerPoint</vt:lpstr>
      <vt:lpstr>Окисление кумола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Окисление ароматических углеводородов</vt:lpstr>
      <vt:lpstr>Окисление ароматических углеводородов</vt:lpstr>
      <vt:lpstr>Реакции окисления алканов азотной кислотой                                                        реакция Коновалова</vt:lpstr>
      <vt:lpstr>Взаимодействие бензола с бромом и азотной кислотой</vt:lpstr>
      <vt:lpstr>Окисление конденсированных ароматических углеводородов. Нафталин</vt:lpstr>
      <vt:lpstr>Восстановление нафталина</vt:lpstr>
      <vt:lpstr>Окисление конденсированных ароматических углеводородов. Антрацен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Внутримолекулярное окисление-восстановление  реакция Канниццаро</vt:lpstr>
      <vt:lpstr>Реакции окисления фенола</vt:lpstr>
      <vt:lpstr>Презентация PowerPoint</vt:lpstr>
      <vt:lpstr>Презентация PowerPoint</vt:lpstr>
      <vt:lpstr>Окисление кетонов</vt:lpstr>
      <vt:lpstr>Презентация PowerPoint</vt:lpstr>
      <vt:lpstr>Презентация PowerPoint</vt:lpstr>
      <vt:lpstr>Окисление витамина С</vt:lpstr>
      <vt:lpstr>Презентация PowerPoint</vt:lpstr>
      <vt:lpstr>Восстановление нитро-группы</vt:lpstr>
      <vt:lpstr>Презентация PowerPoint</vt:lpstr>
      <vt:lpstr>Презентация PowerPoint</vt:lpstr>
      <vt:lpstr>Промышленное получение   глицерина</vt:lpstr>
      <vt:lpstr>Промышленное получение уксусной кислоты</vt:lpstr>
      <vt:lpstr>      1957 – 1959 г.г.  открыт группой  Ю. Смидта в ФРГ и  советскими химиками в Москве И.И. Моисеевым, М.Н. Варгафтиком и Я.К. Сыркиным (МИТХТ им. М.В. Ломоносова)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Вёлера: синтез мочевины</vt:lpstr>
      <vt:lpstr>«Жизненная сила» </vt:lpstr>
      <vt:lpstr>Презентация PowerPoint</vt:lpstr>
      <vt:lpstr>Презентация PowerPoint</vt:lpstr>
      <vt:lpstr>Презентация PowerPoint</vt:lpstr>
      <vt:lpstr>Доструктурные теории</vt:lpstr>
      <vt:lpstr>1860 г. Первый Международный конгресс химиков. Германия, г. Карлсруэ.  А.Кекуле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Бромирование  аренов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Design_02</dc:creator>
  <cp:lastModifiedBy>Mvideo</cp:lastModifiedBy>
  <cp:revision>601</cp:revision>
  <dcterms:created xsi:type="dcterms:W3CDTF">2017-07-03T12:46:16Z</dcterms:created>
  <dcterms:modified xsi:type="dcterms:W3CDTF">2022-02-01T18:19:16Z</dcterms:modified>
</cp:coreProperties>
</file>