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F7F2C-7D11-4048-8B2F-405D507702C6}" type="datetimeFigureOut">
              <a:rPr lang="ru-RU" smtClean="0"/>
              <a:t>26.10.2018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3B6CF-F0D2-4EBC-886A-A61EBD62C5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F7F2C-7D11-4048-8B2F-405D507702C6}" type="datetimeFigureOut">
              <a:rPr lang="ru-RU" smtClean="0"/>
              <a:t>26.10.2018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3B6CF-F0D2-4EBC-886A-A61EBD62C5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F7F2C-7D11-4048-8B2F-405D507702C6}" type="datetimeFigureOut">
              <a:rPr lang="ru-RU" smtClean="0"/>
              <a:t>26.10.2018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3B6CF-F0D2-4EBC-886A-A61EBD62C5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F7F2C-7D11-4048-8B2F-405D507702C6}" type="datetimeFigureOut">
              <a:rPr lang="ru-RU" smtClean="0"/>
              <a:t>26.10.2018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3B6CF-F0D2-4EBC-886A-A61EBD62C5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F7F2C-7D11-4048-8B2F-405D507702C6}" type="datetimeFigureOut">
              <a:rPr lang="ru-RU" smtClean="0"/>
              <a:t>26.10.2018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3B6CF-F0D2-4EBC-886A-A61EBD62C5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F7F2C-7D11-4048-8B2F-405D507702C6}" type="datetimeFigureOut">
              <a:rPr lang="ru-RU" smtClean="0"/>
              <a:t>26.10.2018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3B6CF-F0D2-4EBC-886A-A61EBD62C5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F7F2C-7D11-4048-8B2F-405D507702C6}" type="datetimeFigureOut">
              <a:rPr lang="ru-RU" smtClean="0"/>
              <a:t>26.10.2018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3B6CF-F0D2-4EBC-886A-A61EBD62C5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F7F2C-7D11-4048-8B2F-405D507702C6}" type="datetimeFigureOut">
              <a:rPr lang="ru-RU" smtClean="0"/>
              <a:t>26.10.2018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3B6CF-F0D2-4EBC-886A-A61EBD62C5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F7F2C-7D11-4048-8B2F-405D507702C6}" type="datetimeFigureOut">
              <a:rPr lang="ru-RU" smtClean="0"/>
              <a:t>26.10.2018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3B6CF-F0D2-4EBC-886A-A61EBD62C5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F7F2C-7D11-4048-8B2F-405D507702C6}" type="datetimeFigureOut">
              <a:rPr lang="ru-RU" smtClean="0"/>
              <a:t>26.10.2018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3B6CF-F0D2-4EBC-886A-A61EBD62C5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F7F2C-7D11-4048-8B2F-405D507702C6}" type="datetimeFigureOut">
              <a:rPr lang="ru-RU" smtClean="0"/>
              <a:t>26.10.2018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3B6CF-F0D2-4EBC-886A-A61EBD62C5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2F7F2C-7D11-4048-8B2F-405D507702C6}" type="datetimeFigureOut">
              <a:rPr lang="ru-RU" smtClean="0"/>
              <a:t>26.10.2018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13B6CF-F0D2-4EBC-886A-A61EBD62C55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857232"/>
            <a:ext cx="8701094" cy="1470025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atin typeface="Verdana" pitchFamily="34" charset="0"/>
                <a:ea typeface="Verdana" pitchFamily="34" charset="0"/>
              </a:rPr>
              <a:t>ДИСКУССИЯ </a:t>
            </a:r>
            <a:br>
              <a:rPr lang="ru-RU" sz="5400" b="1" dirty="0" smtClean="0">
                <a:latin typeface="Verdana" pitchFamily="34" charset="0"/>
                <a:ea typeface="Verdana" pitchFamily="34" charset="0"/>
              </a:rPr>
            </a:br>
            <a:r>
              <a:rPr lang="ru-RU" sz="4800" b="1" dirty="0" smtClean="0">
                <a:latin typeface="Verdana" pitchFamily="34" charset="0"/>
                <a:ea typeface="Verdana" pitchFamily="34" charset="0"/>
              </a:rPr>
              <a:t>«Учитель: </a:t>
            </a:r>
            <a:br>
              <a:rPr lang="ru-RU" sz="4800" b="1" dirty="0" smtClean="0">
                <a:latin typeface="Verdana" pitchFamily="34" charset="0"/>
                <a:ea typeface="Verdana" pitchFamily="34" charset="0"/>
              </a:rPr>
            </a:br>
            <a:r>
              <a:rPr lang="ru-RU" sz="4800" b="1" dirty="0" smtClean="0">
                <a:latin typeface="Verdana" pitchFamily="34" charset="0"/>
                <a:ea typeface="Verdana" pitchFamily="34" charset="0"/>
              </a:rPr>
              <a:t>вызовы времени»</a:t>
            </a:r>
            <a:endParaRPr lang="ru-RU" sz="4800" b="1" dirty="0">
              <a:latin typeface="Verdana" pitchFamily="34" charset="0"/>
              <a:ea typeface="Verdana" pitchFamily="34" charset="0"/>
            </a:endParaRPr>
          </a:p>
        </p:txBody>
      </p:sp>
      <p:pic>
        <p:nvPicPr>
          <p:cNvPr id="5" name="Рисунок 4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14546" y="3071810"/>
            <a:ext cx="5000628" cy="35349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14348" y="928670"/>
            <a:ext cx="7772400" cy="1470025"/>
          </a:xfrm>
        </p:spPr>
        <p:txBody>
          <a:bodyPr>
            <a:noAutofit/>
          </a:bodyPr>
          <a:lstStyle/>
          <a:p>
            <a:pPr lvl="0"/>
            <a:r>
              <a:rPr lang="ru-RU" sz="3200" b="1" dirty="0" smtClean="0">
                <a:latin typeface="Verdana" pitchFamily="34" charset="0"/>
                <a:ea typeface="Verdana" pitchFamily="34" charset="0"/>
              </a:rPr>
              <a:t>Какие вызовы времени наиболее актуальны сегодня для школы и учителя, работающего в ней?</a:t>
            </a:r>
            <a:r>
              <a:rPr lang="ru-RU" sz="3200" dirty="0" smtClean="0">
                <a:latin typeface="Verdana" pitchFamily="34" charset="0"/>
                <a:ea typeface="Verdana" pitchFamily="34" charset="0"/>
              </a:rPr>
              <a:t/>
            </a:r>
            <a:br>
              <a:rPr lang="ru-RU" sz="3200" dirty="0" smtClean="0">
                <a:latin typeface="Verdana" pitchFamily="34" charset="0"/>
                <a:ea typeface="Verdana" pitchFamily="34" charset="0"/>
              </a:rPr>
            </a:br>
            <a:endParaRPr lang="ru-RU" sz="3200" dirty="0"/>
          </a:p>
        </p:txBody>
      </p:sp>
      <p:pic>
        <p:nvPicPr>
          <p:cNvPr id="5" name="Рисунок 4" descr="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56" y="2643182"/>
            <a:ext cx="5647291" cy="37576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14290"/>
            <a:ext cx="8229600" cy="2000264"/>
          </a:xfrm>
        </p:spPr>
        <p:txBody>
          <a:bodyPr>
            <a:normAutofit/>
          </a:bodyPr>
          <a:lstStyle/>
          <a:p>
            <a:pPr lvl="0" algn="ctr">
              <a:buNone/>
            </a:pPr>
            <a:r>
              <a:rPr lang="ru-RU" b="1" dirty="0">
                <a:latin typeface="Verdana" pitchFamily="34" charset="0"/>
                <a:ea typeface="Verdana" pitchFamily="34" charset="0"/>
              </a:rPr>
              <a:t>Чему в этих условиях, отвечая на вызовы времени, мы должны сегодня научить детей?</a:t>
            </a:r>
            <a:endParaRPr lang="ru-RU" dirty="0">
              <a:latin typeface="Verdana" pitchFamily="34" charset="0"/>
              <a:ea typeface="Verdana" pitchFamily="34" charset="0"/>
            </a:endParaRPr>
          </a:p>
          <a:p>
            <a:pPr algn="ctr">
              <a:buNone/>
            </a:pPr>
            <a:endParaRPr lang="ru-RU" dirty="0">
              <a:latin typeface="Verdana" pitchFamily="34" charset="0"/>
              <a:ea typeface="Verdana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43021" t="20049" r="14897" b="16188"/>
          <a:stretch>
            <a:fillRect/>
          </a:stretch>
        </p:blipFill>
        <p:spPr bwMode="auto">
          <a:xfrm>
            <a:off x="2000232" y="1928802"/>
            <a:ext cx="5500726" cy="4686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8643998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Verdana" pitchFamily="34" charset="0"/>
                <a:ea typeface="Verdana" pitchFamily="34" charset="0"/>
              </a:rPr>
              <a:t>Что следует изменить в образовательном процессе, чтобы достичь успеха в формировании у учащихся навыков </a:t>
            </a:r>
            <a:r>
              <a:rPr lang="en-US" sz="2400" b="1" dirty="0" smtClean="0">
                <a:latin typeface="Verdana" pitchFamily="34" charset="0"/>
                <a:ea typeface="Verdana" pitchFamily="34" charset="0"/>
              </a:rPr>
              <a:t>XXI</a:t>
            </a:r>
            <a:r>
              <a:rPr lang="ru-RU" sz="2400" b="1" dirty="0" smtClean="0">
                <a:latin typeface="Verdana" pitchFamily="34" charset="0"/>
                <a:ea typeface="Verdana" pitchFamily="34" charset="0"/>
              </a:rPr>
              <a:t> века?</a:t>
            </a:r>
            <a:endParaRPr lang="ru-RU" sz="2400" b="1" dirty="0">
              <a:latin typeface="Verdana" pitchFamily="34" charset="0"/>
              <a:ea typeface="Verdana" pitchFamily="34" charset="0"/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4503" t="13574" r="14503" b="13819"/>
          <a:stretch>
            <a:fillRect/>
          </a:stretch>
        </p:blipFill>
        <p:spPr bwMode="auto">
          <a:xfrm>
            <a:off x="928662" y="2000240"/>
            <a:ext cx="7500990" cy="4313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Verdana" pitchFamily="34" charset="0"/>
                <a:ea typeface="Verdana" pitchFamily="34" charset="0"/>
              </a:rPr>
              <a:t>Педагогический блиц</a:t>
            </a:r>
            <a:endParaRPr lang="ru-RU" b="1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214422"/>
            <a:ext cx="8501122" cy="4525963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i="1" dirty="0">
                <a:latin typeface="Verdana" pitchFamily="34" charset="0"/>
                <a:ea typeface="Verdana" pitchFamily="34" charset="0"/>
              </a:rPr>
              <a:t>Мы не сможем научить детей быть творческими, </a:t>
            </a:r>
            <a:r>
              <a:rPr lang="ru-RU" sz="2400" i="1" dirty="0" smtClean="0">
                <a:latin typeface="Verdana" pitchFamily="34" charset="0"/>
                <a:ea typeface="Verdana" pitchFamily="34" charset="0"/>
              </a:rPr>
              <a:t>если…</a:t>
            </a:r>
          </a:p>
          <a:p>
            <a:pPr>
              <a:spcBef>
                <a:spcPts val="0"/>
              </a:spcBef>
            </a:pPr>
            <a:r>
              <a:rPr lang="ru-RU" sz="2400" i="1" dirty="0" smtClean="0">
                <a:latin typeface="Verdana" pitchFamily="34" charset="0"/>
                <a:ea typeface="Verdana" pitchFamily="34" charset="0"/>
              </a:rPr>
              <a:t>Мы </a:t>
            </a:r>
            <a:r>
              <a:rPr lang="ru-RU" sz="2400" i="1" dirty="0">
                <a:latin typeface="Verdana" pitchFamily="34" charset="0"/>
                <a:ea typeface="Verdana" pitchFamily="34" charset="0"/>
              </a:rPr>
              <a:t>не сможем научить детей сотрудничать и работать в команде, если </a:t>
            </a:r>
            <a:r>
              <a:rPr lang="ru-RU" sz="2400" i="1" dirty="0" smtClean="0">
                <a:latin typeface="Verdana" pitchFamily="34" charset="0"/>
                <a:ea typeface="Verdana" pitchFamily="34" charset="0"/>
              </a:rPr>
              <a:t>…</a:t>
            </a:r>
          </a:p>
          <a:p>
            <a:pPr>
              <a:spcBef>
                <a:spcPts val="0"/>
              </a:spcBef>
            </a:pPr>
            <a:r>
              <a:rPr lang="ru-RU" sz="2400" i="1" dirty="0" smtClean="0">
                <a:latin typeface="Verdana" pitchFamily="34" charset="0"/>
                <a:ea typeface="Verdana" pitchFamily="34" charset="0"/>
              </a:rPr>
              <a:t>Мы </a:t>
            </a:r>
            <a:r>
              <a:rPr lang="ru-RU" sz="2400" i="1" dirty="0">
                <a:latin typeface="Verdana" pitchFamily="34" charset="0"/>
                <a:ea typeface="Verdana" pitchFamily="34" charset="0"/>
              </a:rPr>
              <a:t>не сможем сформировать у детей способность и желание непрерывно учиться, если </a:t>
            </a:r>
            <a:r>
              <a:rPr lang="ru-RU" sz="2400" i="1" dirty="0" smtClean="0">
                <a:latin typeface="Verdana" pitchFamily="34" charset="0"/>
                <a:ea typeface="Verdana" pitchFamily="34" charset="0"/>
              </a:rPr>
              <a:t>…</a:t>
            </a:r>
          </a:p>
          <a:p>
            <a:pPr>
              <a:spcBef>
                <a:spcPts val="0"/>
              </a:spcBef>
            </a:pPr>
            <a:r>
              <a:rPr lang="ru-RU" sz="2400" i="1" dirty="0" smtClean="0">
                <a:latin typeface="Verdana" pitchFamily="34" charset="0"/>
                <a:ea typeface="Verdana" pitchFamily="34" charset="0"/>
              </a:rPr>
              <a:t>Мы </a:t>
            </a:r>
            <a:r>
              <a:rPr lang="ru-RU" sz="2400" i="1" dirty="0">
                <a:latin typeface="Verdana" pitchFamily="34" charset="0"/>
                <a:ea typeface="Verdana" pitchFamily="34" charset="0"/>
              </a:rPr>
              <a:t>не научим детей сопереживанию и не сформируем у них эмоциональный интеллект, если </a:t>
            </a:r>
            <a:r>
              <a:rPr lang="ru-RU" sz="2400" i="1" dirty="0" smtClean="0">
                <a:latin typeface="Verdana" pitchFamily="34" charset="0"/>
                <a:ea typeface="Verdana" pitchFamily="34" charset="0"/>
              </a:rPr>
              <a:t>…</a:t>
            </a:r>
          </a:p>
          <a:p>
            <a:pPr>
              <a:spcBef>
                <a:spcPts val="0"/>
              </a:spcBef>
            </a:pPr>
            <a:r>
              <a:rPr lang="ru-RU" sz="2400" i="1" dirty="0" smtClean="0">
                <a:latin typeface="Verdana" pitchFamily="34" charset="0"/>
                <a:ea typeface="Verdana" pitchFamily="34" charset="0"/>
              </a:rPr>
              <a:t>Мы </a:t>
            </a:r>
            <a:r>
              <a:rPr lang="ru-RU" sz="2400" i="1" dirty="0">
                <a:latin typeface="Verdana" pitchFamily="34" charset="0"/>
                <a:ea typeface="Verdana" pitchFamily="34" charset="0"/>
              </a:rPr>
              <a:t>не сможем научить детей грамотно существовать в информационной среде, если </a:t>
            </a:r>
            <a:r>
              <a:rPr lang="ru-RU" sz="2400" i="1" dirty="0" smtClean="0">
                <a:latin typeface="Verdana" pitchFamily="34" charset="0"/>
                <a:ea typeface="Verdana" pitchFamily="34" charset="0"/>
              </a:rPr>
              <a:t>…</a:t>
            </a:r>
          </a:p>
          <a:p>
            <a:pPr>
              <a:spcBef>
                <a:spcPts val="0"/>
              </a:spcBef>
            </a:pPr>
            <a:r>
              <a:rPr lang="ru-RU" sz="2400" i="1" dirty="0" smtClean="0">
                <a:latin typeface="Verdana" pitchFamily="34" charset="0"/>
                <a:ea typeface="Verdana" pitchFamily="34" charset="0"/>
              </a:rPr>
              <a:t>Мы </a:t>
            </a:r>
            <a:r>
              <a:rPr lang="ru-RU" sz="2400" i="1" dirty="0">
                <a:latin typeface="Verdana" pitchFamily="34" charset="0"/>
                <a:ea typeface="Verdana" pitchFamily="34" charset="0"/>
              </a:rPr>
              <a:t>не сможем научить детей быть осознанными, </a:t>
            </a:r>
            <a:r>
              <a:rPr lang="ru-RU" sz="2400" i="1" dirty="0" smtClean="0">
                <a:latin typeface="Verdana" pitchFamily="34" charset="0"/>
                <a:ea typeface="Verdana" pitchFamily="34" charset="0"/>
              </a:rPr>
              <a:t>если…</a:t>
            </a:r>
            <a:endParaRPr lang="ru-RU" sz="2400" dirty="0">
              <a:latin typeface="Verdana" pitchFamily="34" charset="0"/>
              <a:ea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Verdana" pitchFamily="34" charset="0"/>
                <a:ea typeface="Verdana" pitchFamily="34" charset="0"/>
              </a:rPr>
              <a:t>Какими личностными качествами и профессиональными умениями  должен обладать современный учитель, чтобы «быть с веком наравне»?</a:t>
            </a:r>
            <a:endParaRPr lang="ru-RU" sz="2400" dirty="0">
              <a:latin typeface="Verdana" pitchFamily="34" charset="0"/>
              <a:ea typeface="Verdana" pitchFamily="34" charset="0"/>
            </a:endParaRPr>
          </a:p>
        </p:txBody>
      </p:sp>
      <p:pic>
        <p:nvPicPr>
          <p:cNvPr id="4" name="Содержимое 3" descr="1.png"/>
          <p:cNvPicPr>
            <a:picLocks noGrp="1" noChangeAspect="1"/>
          </p:cNvPicPr>
          <p:nvPr>
            <p:ph idx="1"/>
          </p:nvPr>
        </p:nvPicPr>
        <p:blipFill>
          <a:blip r:embed="rId2"/>
          <a:srcRect t="10406"/>
          <a:stretch>
            <a:fillRect/>
          </a:stretch>
        </p:blipFill>
        <p:spPr>
          <a:xfrm>
            <a:off x="1857356" y="1714488"/>
            <a:ext cx="5803070" cy="485778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428604"/>
            <a:ext cx="8229600" cy="4525963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sz="4000" i="1" dirty="0">
                <a:latin typeface="Verdana" pitchFamily="34" charset="0"/>
                <a:ea typeface="Verdana" pitchFamily="34" charset="0"/>
              </a:rPr>
              <a:t>Важно не то, кто ты есть, </a:t>
            </a:r>
            <a:endParaRPr lang="ru-RU" sz="4000" i="1" dirty="0" smtClean="0">
              <a:latin typeface="Verdana" pitchFamily="34" charset="0"/>
              <a:ea typeface="Verdana" pitchFamily="34" charset="0"/>
            </a:endParaRPr>
          </a:p>
          <a:p>
            <a:pPr algn="r">
              <a:buNone/>
            </a:pPr>
            <a:r>
              <a:rPr lang="ru-RU" sz="4000" i="1" dirty="0" smtClean="0">
                <a:latin typeface="Verdana" pitchFamily="34" charset="0"/>
                <a:ea typeface="Verdana" pitchFamily="34" charset="0"/>
              </a:rPr>
              <a:t>а </a:t>
            </a:r>
            <a:r>
              <a:rPr lang="ru-RU" sz="4000" i="1" dirty="0">
                <a:latin typeface="Verdana" pitchFamily="34" charset="0"/>
                <a:ea typeface="Verdana" pitchFamily="34" charset="0"/>
              </a:rPr>
              <a:t>то, кем ты хочешь </a:t>
            </a:r>
            <a:r>
              <a:rPr lang="ru-RU" sz="4000" i="1" dirty="0" smtClean="0">
                <a:latin typeface="Verdana" pitchFamily="34" charset="0"/>
                <a:ea typeface="Verdana" pitchFamily="34" charset="0"/>
              </a:rPr>
              <a:t>стать…</a:t>
            </a:r>
          </a:p>
          <a:p>
            <a:pPr algn="r">
              <a:buNone/>
            </a:pPr>
            <a:r>
              <a:rPr lang="ru-RU" sz="4000" i="1" dirty="0" smtClean="0">
                <a:latin typeface="Verdana" pitchFamily="34" charset="0"/>
                <a:ea typeface="Verdana" pitchFamily="34" charset="0"/>
              </a:rPr>
              <a:t>Пол </a:t>
            </a:r>
            <a:r>
              <a:rPr lang="ru-RU" sz="4000" i="1" dirty="0" err="1" smtClean="0">
                <a:latin typeface="Verdana" pitchFamily="34" charset="0"/>
                <a:ea typeface="Verdana" pitchFamily="34" charset="0"/>
              </a:rPr>
              <a:t>Арден</a:t>
            </a:r>
            <a:r>
              <a:rPr lang="ru-RU" sz="4000" i="1" dirty="0">
                <a:latin typeface="Verdana" pitchFamily="34" charset="0"/>
                <a:ea typeface="Verdana" pitchFamily="34" charset="0"/>
              </a:rPr>
              <a:t/>
            </a:r>
            <a:br>
              <a:rPr lang="ru-RU" sz="4000" i="1" dirty="0">
                <a:latin typeface="Verdana" pitchFamily="34" charset="0"/>
                <a:ea typeface="Verdana" pitchFamily="34" charset="0"/>
              </a:rPr>
            </a:br>
            <a:endParaRPr lang="ru-RU" sz="4000" i="1" dirty="0">
              <a:latin typeface="Verdana" pitchFamily="34" charset="0"/>
              <a:ea typeface="Verdana" pitchFamily="34" charset="0"/>
            </a:endParaRPr>
          </a:p>
          <a:p>
            <a:pPr algn="r">
              <a:buNone/>
            </a:pPr>
            <a:r>
              <a:rPr lang="ru-RU" sz="4000" i="1" dirty="0">
                <a:latin typeface="Verdana" pitchFamily="34" charset="0"/>
                <a:ea typeface="Verdana" pitchFamily="34" charset="0"/>
              </a:rPr>
              <a:t/>
            </a:r>
            <a:br>
              <a:rPr lang="ru-RU" sz="4000" i="1" dirty="0">
                <a:latin typeface="Verdana" pitchFamily="34" charset="0"/>
                <a:ea typeface="Verdana" pitchFamily="34" charset="0"/>
              </a:rPr>
            </a:br>
            <a:endParaRPr lang="ru-RU" sz="4000" i="1" dirty="0">
              <a:latin typeface="Verdana" pitchFamily="34" charset="0"/>
              <a:ea typeface="Verdana" pitchFamily="34" charset="0"/>
            </a:endParaRPr>
          </a:p>
        </p:txBody>
      </p:sp>
      <p:pic>
        <p:nvPicPr>
          <p:cNvPr id="4" name="Рисунок 3" descr="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56" y="2857496"/>
            <a:ext cx="5829341" cy="3643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785794"/>
            <a:ext cx="8701094" cy="1470025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Verdana" pitchFamily="34" charset="0"/>
                <a:ea typeface="Verdana" pitchFamily="34" charset="0"/>
              </a:rPr>
              <a:t>СПАСИБО</a:t>
            </a:r>
            <a:br>
              <a:rPr lang="ru-RU" b="1" dirty="0" smtClean="0">
                <a:latin typeface="Verdana" pitchFamily="34" charset="0"/>
                <a:ea typeface="Verdana" pitchFamily="34" charset="0"/>
              </a:rPr>
            </a:br>
            <a:r>
              <a:rPr lang="ru-RU" b="1" dirty="0" smtClean="0">
                <a:latin typeface="Verdana" pitchFamily="34" charset="0"/>
                <a:ea typeface="Verdana" pitchFamily="34" charset="0"/>
              </a:rPr>
              <a:t>за интересный разговор</a:t>
            </a:r>
            <a:endParaRPr lang="ru-RU" sz="4000" b="1" dirty="0">
              <a:latin typeface="Verdana" pitchFamily="34" charset="0"/>
              <a:ea typeface="Verdana" pitchFamily="34" charset="0"/>
            </a:endParaRPr>
          </a:p>
        </p:txBody>
      </p:sp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56" y="2643182"/>
            <a:ext cx="5598407" cy="3429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164</Words>
  <Application>Microsoft Office PowerPoint</Application>
  <PresentationFormat>Экран (4:3)</PresentationFormat>
  <Paragraphs>17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ДИСКУССИЯ  «Учитель:  вызовы времени»</vt:lpstr>
      <vt:lpstr>Какие вызовы времени наиболее актуальны сегодня для школы и учителя, работающего в ней? </vt:lpstr>
      <vt:lpstr>Слайд 3</vt:lpstr>
      <vt:lpstr>Что следует изменить в образовательном процессе, чтобы достичь успеха в формировании у учащихся навыков XXI века?</vt:lpstr>
      <vt:lpstr>Педагогический блиц</vt:lpstr>
      <vt:lpstr>Какими личностными качествами и профессиональными умениями  должен обладать современный учитель, чтобы «быть с веком наравне»?</vt:lpstr>
      <vt:lpstr>Слайд 7</vt:lpstr>
      <vt:lpstr>СПАСИБО за интересный разговор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ДИСКУССИЯ  «Учитель:  вызовы времени»</dc:title>
  <dc:creator>маришка</dc:creator>
  <cp:lastModifiedBy>маришка</cp:lastModifiedBy>
  <cp:revision>4</cp:revision>
  <dcterms:created xsi:type="dcterms:W3CDTF">2018-10-26T02:54:32Z</dcterms:created>
  <dcterms:modified xsi:type="dcterms:W3CDTF">2018-10-26T03:32:34Z</dcterms:modified>
</cp:coreProperties>
</file>