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7" r:id="rId2"/>
    <p:sldId id="269" r:id="rId3"/>
    <p:sldId id="271" r:id="rId4"/>
    <p:sldId id="264" r:id="rId5"/>
    <p:sldId id="270" r:id="rId6"/>
    <p:sldId id="277" r:id="rId7"/>
    <p:sldId id="272" r:id="rId8"/>
    <p:sldId id="258" r:id="rId9"/>
    <p:sldId id="278" r:id="rId10"/>
    <p:sldId id="260" r:id="rId11"/>
    <p:sldId id="280" r:id="rId12"/>
    <p:sldId id="279" r:id="rId13"/>
    <p:sldId id="281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4A7FB4"/>
    <a:srgbClr val="4374BB"/>
    <a:srgbClr val="3378CB"/>
    <a:srgbClr val="3366CC"/>
    <a:srgbClr val="91E5E3"/>
    <a:srgbClr val="9D8D65"/>
    <a:srgbClr val="CC0000"/>
    <a:srgbClr val="AD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34000"/>
            <a:ext cx="8229600" cy="8382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019800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pic>
        <p:nvPicPr>
          <p:cNvPr id="4" name="Picture 3" descr="17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7600" y="2590800"/>
            <a:ext cx="1676400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4" name="Picture 3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4" name="Picture 3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5" name="Picture 4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7" name="Picture 6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" name="Picture 2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iam_ball_1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itmap_128.bmp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782" t="19157" r="10805" b="10200"/>
          <a:stretch>
            <a:fillRect/>
          </a:stretch>
        </p:blipFill>
        <p:spPr>
          <a:xfrm>
            <a:off x="1524000" y="1447800"/>
            <a:ext cx="6096000" cy="44958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76400" y="1828800"/>
            <a:ext cx="5715000" cy="3733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6019800"/>
            <a:ext cx="57515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9" name="Picture 8" descr="liam_ball_1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7225" y="5838825"/>
            <a:ext cx="866775" cy="101917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524000"/>
            <a:ext cx="8382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		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galina-kovalenko44@mail.ru" TargetMode="External"/><Relationship Id="rId2" Type="http://schemas.openxmlformats.org/officeDocument/2006/relationships/hyperlink" Target="mailto:glnkvalenk@mail.ru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763000" cy="91440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</a:br>
            <a: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Муниципальное </a:t>
            </a:r>
            <a: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бюджетное </a:t>
            </a:r>
            <a: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общеобразовательное </a:t>
            </a:r>
            <a: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учреждение </a:t>
            </a:r>
            <a:b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</a:br>
            <a: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средняя общеобразовательная </a:t>
            </a:r>
            <a:r>
              <a:rPr lang="ru-RU" sz="2000" b="1" dirty="0" smtClean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школа </a:t>
            </a:r>
            <a:r>
              <a:rPr lang="ru-RU" sz="2000" b="1" dirty="0">
                <a:solidFill>
                  <a:srgbClr val="226822">
                    <a:lumMod val="5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>№44</a:t>
            </a:r>
            <a:r>
              <a:rPr lang="en-US" sz="2000" b="1" dirty="0">
                <a:solidFill>
                  <a:srgbClr val="226822">
                    <a:lumMod val="50000"/>
                  </a:srgbClr>
                </a:solidFill>
                <a:effectLst/>
                <a:ea typeface="+mn-ea"/>
                <a:cs typeface="+mn-cs"/>
              </a:rPr>
              <a:t/>
            </a:r>
            <a:br>
              <a:rPr lang="en-US" sz="2000" b="1" dirty="0">
                <a:solidFill>
                  <a:srgbClr val="226822">
                    <a:lumMod val="50000"/>
                  </a:srgbClr>
                </a:solidFill>
                <a:effectLst/>
                <a:ea typeface="+mn-ea"/>
                <a:cs typeface="+mn-cs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Clr>
                <a:srgbClr val="81CA6A"/>
              </a:buClr>
              <a:buNone/>
            </a:pPr>
            <a:endParaRPr lang="ru-RU" b="1" dirty="0" smtClean="0">
              <a:solidFill>
                <a:srgbClr val="226822">
                  <a:lumMod val="50000"/>
                </a:srgbClr>
              </a:solidFill>
              <a:latin typeface="Times New Roman"/>
              <a:ea typeface="Calibri"/>
            </a:endParaRPr>
          </a:p>
          <a:p>
            <a:pPr marL="0" lvl="0" indent="0" algn="ctr">
              <a:buClr>
                <a:srgbClr val="81CA6A"/>
              </a:buClr>
              <a:buNone/>
            </a:pPr>
            <a:r>
              <a:rPr lang="ru-RU" b="1" dirty="0" smtClean="0">
                <a:solidFill>
                  <a:srgbClr val="226822">
                    <a:lumMod val="50000"/>
                  </a:srgbClr>
                </a:solidFill>
                <a:latin typeface="Times New Roman"/>
                <a:ea typeface="Calibri"/>
              </a:rPr>
              <a:t>Сопровождение педагогических работников при подготовке к дистанционным методическим мероприятиям</a:t>
            </a:r>
            <a:endParaRPr lang="ru-RU" b="1" dirty="0">
              <a:solidFill>
                <a:srgbClr val="226822">
                  <a:lumMod val="50000"/>
                </a:srgbClr>
              </a:solidFill>
              <a:latin typeface="Times New Roman"/>
              <a:ea typeface="Calibri"/>
            </a:endParaRPr>
          </a:p>
          <a:p>
            <a:pPr marL="0" lvl="0" indent="0" algn="ctr">
              <a:buClr>
                <a:srgbClr val="81CA6A"/>
              </a:buClr>
              <a:buNone/>
            </a:pPr>
            <a:endParaRPr lang="ru-RU" dirty="0">
              <a:solidFill>
                <a:srgbClr val="226822">
                  <a:lumMod val="50000"/>
                </a:srgbClr>
              </a:solidFill>
              <a:latin typeface="Times New Roman"/>
            </a:endParaRP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Коваленко Галина Анатольевна, 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</a:t>
            </a: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УВР</a:t>
            </a:r>
          </a:p>
          <a:p>
            <a:pPr marL="0" indent="0" algn="r">
              <a:buNone/>
            </a:pPr>
            <a:endParaRPr lang="ru-RU" sz="18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1800" b="1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22.11.2018</a:t>
            </a:r>
            <a:endParaRPr lang="en-US" sz="18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коммуникативных компетенций через практическую риторику;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технологией проведение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(самообразование, внутрифирменное обучение, привлечение социальных партнеров);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знакомление с требованиями оформления презентаций;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формление кейса методического и дидактического материала;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сихологическое сопровождение педагогов.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931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Составление методического </a:t>
            </a:r>
            <a:r>
              <a:rPr lang="ru-RU" dirty="0" smtClean="0"/>
              <a:t>сборника «Сборник педагогических идей»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556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Контактные </a:t>
            </a:r>
            <a:r>
              <a:rPr lang="ru-RU" dirty="0"/>
              <a:t>данные: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телефон: 23-77-12.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Сотовый телефон: 89224043540.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glnkvalenk@mail.ru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alina-kovalenko44@mail.ru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Коваленко Галина Анатольевна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830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к сотрудничеству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698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Введение нового профессионального стандарта педагога должно неизбежно повлечь за собой изменение стандартов его подготовки и переподготовки.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Профессиональный стандарт педагога.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94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Цель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методической работы в условиях введения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профстандарта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педагога -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создание оптимальных условий для непрерывного повышения уровня профессионального развития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педагогов.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292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Непрерывность профессионального развития молодых педагогов: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916832"/>
            <a:ext cx="8382000" cy="3645768"/>
          </a:xfrm>
        </p:spPr>
        <p:txBody>
          <a:bodyPr/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и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ндивидуализация профессионального образования;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работа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методической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службы;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работа педагогов-наставников;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внедрение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дистанционных форм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обучения;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привлечение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социальных партнеров.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095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/>
                <a:latin typeface="Times New Roman"/>
                <a:ea typeface="Calibri"/>
              </a:rPr>
              <a:t>Требования к организации</a:t>
            </a:r>
            <a:r>
              <a:rPr lang="ru-RU" sz="2400" b="1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>
                <a:effectLst/>
                <a:latin typeface="Times New Roman"/>
                <a:ea typeface="Calibri"/>
              </a:rPr>
              <a:t>сопровождения молодых специалистов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5" y="1524000"/>
            <a:ext cx="7756210" cy="4038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641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организации работы с педагогами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Диагностический </a:t>
            </a:r>
          </a:p>
          <a:p>
            <a:pPr lvl="0">
              <a:buClr>
                <a:srgbClr val="81CA6A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индивидуального маршрута</a:t>
            </a:r>
            <a:r>
              <a:rPr lang="ru-RU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профессионального развития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 реализация форм и методов работы, в том числе и дистанционных.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Осуществление аудита.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Коррекция образовательной деятельности.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Мониторинг деятельности педагога.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595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Условная градация педагогов: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молодые и начинающие учителя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,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педагоги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с установившимся стилем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работы,</a:t>
            </a: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п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едагоги с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высокий уровень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квалификации.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позволяет реализовать принцип дифференциации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543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7859216" cy="1040160"/>
          </a:xfrm>
        </p:spPr>
        <p:txBody>
          <a:bodyPr/>
          <a:lstStyle/>
          <a:p>
            <a:pPr algn="ctr"/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-клуб молодых педагогов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наставников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Итернет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-наставник»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sz="2800" b="1" dirty="0" smtClean="0">
                <a:latin typeface="Times New Roman"/>
                <a:ea typeface="Calibri"/>
              </a:rPr>
              <a:t>www.</a:t>
            </a:r>
            <a:r>
              <a:rPr lang="ru-RU" sz="2800" b="1" dirty="0" smtClean="0">
                <a:latin typeface="Times New Roman"/>
                <a:ea typeface="Calibri"/>
              </a:rPr>
              <a:t>интернет-</a:t>
            </a:r>
            <a:r>
              <a:rPr lang="ru-RU" sz="2800" b="1" dirty="0" err="1" smtClean="0">
                <a:latin typeface="Times New Roman"/>
                <a:ea typeface="Calibri"/>
              </a:rPr>
              <a:t>наставник.рф</a:t>
            </a:r>
            <a:endParaRPr lang="en-US" sz="2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 r="6942"/>
          <a:stretch>
            <a:fillRect/>
          </a:stretch>
        </p:blipFill>
        <p:spPr bwMode="auto">
          <a:xfrm>
            <a:off x="971600" y="1556792"/>
            <a:ext cx="7200800" cy="400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вебинаров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24000"/>
            <a:ext cx="8964488" cy="4038600"/>
          </a:xfrm>
        </p:spPr>
        <p:txBody>
          <a:bodyPr/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В зимней сессии приняли участие 66 работников из 17 образовательных организаций (проведено 48 вебинаров); в осенней сессии В зимней сессии 41 вебинар провели 54 педагога из 17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ОО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города, в том числе из 3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ДОО.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Слушателями вебинаров стали 573 педагогических работника, из которых 57 было молодых специалистов. 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осенней сессии проведено 25 вебинаров 53 учителями из 12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ОО города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Слушателями вебинаров стали 43 педагогических работника, из которых 37 было молодых специалистов. Вебинары проводились в форме семинаров, стендовых уроков, мастер-классов, презентаций опыта работы, дискуссий.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862707"/>
      </p:ext>
    </p:extLst>
  </p:cSld>
  <p:clrMapOvr>
    <a:masterClrMapping/>
  </p:clrMapOvr>
</p:sld>
</file>

<file path=ppt/theme/theme1.xml><?xml version="1.0" encoding="utf-8"?>
<a:theme xmlns:a="http://schemas.openxmlformats.org/drawingml/2006/main" name="Anim-10_apple">
  <a:themeElements>
    <a:clrScheme name="Office Theme 1">
      <a:dk1>
        <a:srgbClr val="003300"/>
      </a:dk1>
      <a:lt1>
        <a:srgbClr val="226822"/>
      </a:lt1>
      <a:dk2>
        <a:srgbClr val="FFFFFF"/>
      </a:dk2>
      <a:lt2>
        <a:srgbClr val="220011"/>
      </a:lt2>
      <a:accent1>
        <a:srgbClr val="81CA6A"/>
      </a:accent1>
      <a:accent2>
        <a:srgbClr val="83ABC1"/>
      </a:accent2>
      <a:accent3>
        <a:srgbClr val="ABB9AB"/>
      </a:accent3>
      <a:accent4>
        <a:srgbClr val="002A00"/>
      </a:accent4>
      <a:accent5>
        <a:srgbClr val="C1E1B9"/>
      </a:accent5>
      <a:accent6>
        <a:srgbClr val="769BAF"/>
      </a:accent6>
      <a:hlink>
        <a:srgbClr val="A58779"/>
      </a:hlink>
      <a:folHlink>
        <a:srgbClr val="7E83B6"/>
      </a:folHlink>
    </a:clrScheme>
    <a:fontScheme name="Office Them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Anim-10_apple</Template>
  <TotalTime>1748</TotalTime>
  <Words>331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Times New Roman</vt:lpstr>
      <vt:lpstr>Verdana</vt:lpstr>
      <vt:lpstr>Wingdings</vt:lpstr>
      <vt:lpstr>Anim-10_apple</vt:lpstr>
      <vt:lpstr>   Муниципальное бюджетное общеобразовательное учреждение  средняя общеобразовательная школа №44 </vt:lpstr>
      <vt:lpstr>Презентация PowerPoint</vt:lpstr>
      <vt:lpstr>Презентация PowerPoint</vt:lpstr>
      <vt:lpstr>Непрерывность профессионального развития молодых педагогов:</vt:lpstr>
      <vt:lpstr>Требования к организации сопровождения молодых специалистов</vt:lpstr>
      <vt:lpstr>Этапы организации работы с педагогами</vt:lpstr>
      <vt:lpstr>Условная градация педагогов:</vt:lpstr>
      <vt:lpstr>Web-клуб молодых педагогов и наставников «Итернет-наставник»</vt:lpstr>
      <vt:lpstr>Организация вебинаров</vt:lpstr>
      <vt:lpstr>Сопровождение</vt:lpstr>
      <vt:lpstr>Презентация PowerPoint</vt:lpstr>
      <vt:lpstr> Контактные данные: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фестиваль опорных образовательных организаций «Образование: поиск, решение, диссеминация» </dc:title>
  <dc:subject>Анимированный шаблон для презентаций</dc:subject>
  <dc:creator>PC_School#44</dc:creator>
  <dc:description>http://freeppt.ru/ - Презентации по культуре и искусству, шаблоны PowerPoint.</dc:description>
  <cp:lastModifiedBy>Пользователь Windows</cp:lastModifiedBy>
  <cp:revision>35</cp:revision>
  <dcterms:created xsi:type="dcterms:W3CDTF">2016-02-14T17:13:02Z</dcterms:created>
  <dcterms:modified xsi:type="dcterms:W3CDTF">2018-11-21T18:45:25Z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TC011408291033</vt:lpwstr>
  </property>
</Properties>
</file>