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8"/>
  </p:notesMasterIdLst>
  <p:sldIdLst>
    <p:sldId id="259" r:id="rId3"/>
    <p:sldId id="281" r:id="rId4"/>
    <p:sldId id="271" r:id="rId5"/>
    <p:sldId id="267" r:id="rId6"/>
    <p:sldId id="273" r:id="rId7"/>
    <p:sldId id="291" r:id="rId8"/>
    <p:sldId id="292" r:id="rId9"/>
    <p:sldId id="293" r:id="rId10"/>
    <p:sldId id="257" r:id="rId11"/>
    <p:sldId id="265" r:id="rId12"/>
    <p:sldId id="287" r:id="rId13"/>
    <p:sldId id="284" r:id="rId14"/>
    <p:sldId id="264" r:id="rId15"/>
    <p:sldId id="290" r:id="rId16"/>
    <p:sldId id="268" r:id="rId17"/>
    <p:sldId id="269" r:id="rId18"/>
    <p:sldId id="261" r:id="rId19"/>
    <p:sldId id="274" r:id="rId20"/>
    <p:sldId id="280" r:id="rId21"/>
    <p:sldId id="285" r:id="rId22"/>
    <p:sldId id="278" r:id="rId23"/>
    <p:sldId id="282" r:id="rId24"/>
    <p:sldId id="286" r:id="rId25"/>
    <p:sldId id="283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30" d="100"/>
          <a:sy n="130" d="100"/>
        </p:scale>
        <p:origin x="-10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image" Target="../media/image7.png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image" Target="../media/image7.png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318CA-F6B3-44BB-B803-43200DCC1056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099405C-A1C5-45E9-BF03-8C359F75876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Иноязычное образование</a:t>
          </a:r>
        </a:p>
      </dgm:t>
    </dgm:pt>
    <dgm:pt modelId="{DD5BB914-82BE-4C6C-B5E3-892CEAF93E1B}" type="parTrans" cxnId="{0156E1A0-E410-4357-B982-04ABCC5CC0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83E78FF-FB4F-4B3D-8409-ED34715760E1}" type="sibTrans" cxnId="{0156E1A0-E410-4357-B982-04ABCC5CC0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37B4AA3-A051-4BB3-BAB2-986B1D10C88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детский сад</a:t>
          </a:r>
          <a:b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932B7-CA19-463F-9A73-4551B45549F2}" type="parTrans" cxnId="{C8B30727-DB8B-42EC-9F6E-D109C3C8F47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77333A5F-98FA-4A70-B1B4-7B3092369073}" type="sibTrans" cxnId="{C8B30727-DB8B-42EC-9F6E-D109C3C8F47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F97A0A9D-4037-4BED-B633-52844D62CE8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– архитектор будущего</a:t>
          </a:r>
        </a:p>
      </dgm:t>
    </dgm:pt>
    <dgm:pt modelId="{D614CF8A-03D3-4FE7-AB47-A24D91AA86B9}" type="parTrans" cxnId="{D1B1F3C8-B215-48F5-B003-0EECF7DCC92A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ABE3335-76EF-4DD7-8CA5-F4D775073659}" type="sibTrans" cxnId="{D1B1F3C8-B215-48F5-B003-0EECF7DCC92A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5696098F-33F3-4229-BB80-5805E7AE1A0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 –   вклад в надежное будущее</a:t>
          </a:r>
        </a:p>
      </dgm:t>
    </dgm:pt>
    <dgm:pt modelId="{26D15647-F5F2-4359-9C48-5E9831C92F95}" type="parTrans" cxnId="{77153BAF-6359-4CB9-8376-797410F3CC9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BA488148-2B7A-4422-BBD0-660BF85C45B1}" type="sibTrans" cxnId="{77153BAF-6359-4CB9-8376-797410F3CC9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6AFC46B-62FD-4B72-8766-F3BC68236A8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Цифровое </a:t>
          </a:r>
          <a:r>
            <a:rPr lang="ru-RU" sz="11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инвестиции в будущее</a:t>
          </a:r>
        </a:p>
      </dgm:t>
    </dgm:pt>
    <dgm:pt modelId="{DA22CE30-6495-4748-9F85-B614494EA2D3}" type="parTrans" cxnId="{397728B7-7685-4424-B124-9FDC1D4778EF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E59BF31C-A5AC-454E-B8D3-AB011A6B9814}" type="sibTrans" cxnId="{397728B7-7685-4424-B124-9FDC1D4778EF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3B41AEE-8F15-4E97-8B6E-47EF2DD20D5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Особым детям - особая забота</a:t>
          </a:r>
        </a:p>
      </dgm:t>
    </dgm:pt>
    <dgm:pt modelId="{195CF27D-F7A5-4139-89A0-89FD3237C16C}" type="parTrans" cxnId="{D492C468-2915-40DD-8C0E-0CB08730CA5C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B5872509-0F7D-48DC-9417-75B604C9B117}" type="sibTrans" cxnId="{D492C468-2915-40DD-8C0E-0CB08730CA5C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FA367D4B-5AB6-4270-B59A-59BB250AA57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наставников  </a:t>
          </a:r>
        </a:p>
      </dgm:t>
    </dgm:pt>
    <dgm:pt modelId="{6B9141F6-0A23-4F1F-AF0A-15E13FD41D99}" type="parTrans" cxnId="{C3B50C4A-1D16-47A9-AD46-6DFAF5EA25F1}">
      <dgm:prSet/>
      <dgm:spPr/>
      <dgm:t>
        <a:bodyPr/>
        <a:lstStyle/>
        <a:p>
          <a:endParaRPr lang="ru-RU"/>
        </a:p>
      </dgm:t>
    </dgm:pt>
    <dgm:pt modelId="{1F3D2315-A546-4FB3-BF84-E3ADF28F6896}" type="sibTrans" cxnId="{C3B50C4A-1D16-47A9-AD46-6DFAF5EA25F1}">
      <dgm:prSet/>
      <dgm:spPr/>
      <dgm:t>
        <a:bodyPr/>
        <a:lstStyle/>
        <a:p>
          <a:endParaRPr lang="ru-RU"/>
        </a:p>
      </dgm:t>
    </dgm:pt>
    <dgm:pt modelId="{6C0D11DE-8C04-45DD-8257-06CB3C0FDA85}" type="pres">
      <dgm:prSet presAssocID="{FD4318CA-F6B3-44BB-B803-43200DCC105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A0D35C3-099B-40A6-B3A2-07D48C6371E5}" type="pres">
      <dgm:prSet presAssocID="{F099405C-A1C5-45E9-BF03-8C359F758767}" presName="composite" presStyleCnt="0">
        <dgm:presLayoutVars>
          <dgm:chMax val="1"/>
          <dgm:chPref val="1"/>
        </dgm:presLayoutVars>
      </dgm:prSet>
      <dgm:spPr/>
    </dgm:pt>
    <dgm:pt modelId="{18233347-A7F5-4181-8A41-11C252D5BCD4}" type="pres">
      <dgm:prSet presAssocID="{F099405C-A1C5-45E9-BF03-8C359F758767}" presName="Accent" presStyleLbl="trAlignAcc1" presStyleIdx="0" presStyleCnt="7">
        <dgm:presLayoutVars>
          <dgm:chMax val="0"/>
          <dgm:chPref val="0"/>
        </dgm:presLayoutVars>
      </dgm:prSet>
      <dgm:spPr/>
    </dgm:pt>
    <dgm:pt modelId="{516F0FC7-3A67-4FD5-A627-7CC5C1C404C5}" type="pres">
      <dgm:prSet presAssocID="{F099405C-A1C5-45E9-BF03-8C359F758767}" presName="Image" presStyleLbl="alignImgPlace1" presStyleIdx="0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FB890A61-BDB0-45F0-A870-EDDAF46A418B}" type="pres">
      <dgm:prSet presAssocID="{F099405C-A1C5-45E9-BF03-8C359F758767}" presName="ChildComposite" presStyleCnt="0"/>
      <dgm:spPr/>
    </dgm:pt>
    <dgm:pt modelId="{2D3E5EC8-2C03-4BB9-8B68-A49EB2EC9BA7}" type="pres">
      <dgm:prSet presAssocID="{F099405C-A1C5-45E9-BF03-8C359F75876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679D52A-CA33-440A-BC76-60564CFF08D6}" type="pres">
      <dgm:prSet presAssocID="{F099405C-A1C5-45E9-BF03-8C359F758767}" presName="Parent" presStyleLbl="revTx" presStyleIdx="0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18C38-7853-4749-9D58-DC217F56632D}" type="pres">
      <dgm:prSet presAssocID="{A83E78FF-FB4F-4B3D-8409-ED34715760E1}" presName="sibTrans" presStyleCnt="0"/>
      <dgm:spPr/>
    </dgm:pt>
    <dgm:pt modelId="{00762C11-1BD3-4834-AD1B-865CD338B86E}" type="pres">
      <dgm:prSet presAssocID="{F97A0A9D-4037-4BED-B633-52844D62CE81}" presName="composite" presStyleCnt="0">
        <dgm:presLayoutVars>
          <dgm:chMax val="1"/>
          <dgm:chPref val="1"/>
        </dgm:presLayoutVars>
      </dgm:prSet>
      <dgm:spPr/>
    </dgm:pt>
    <dgm:pt modelId="{D011C128-4563-4744-B0C3-EEA51FD08A9A}" type="pres">
      <dgm:prSet presAssocID="{F97A0A9D-4037-4BED-B633-52844D62CE81}" presName="Accent" presStyleLbl="trAlignAcc1" presStyleIdx="1" presStyleCnt="7">
        <dgm:presLayoutVars>
          <dgm:chMax val="0"/>
          <dgm:chPref val="0"/>
        </dgm:presLayoutVars>
      </dgm:prSet>
      <dgm:spPr/>
    </dgm:pt>
    <dgm:pt modelId="{B834591A-870E-48C0-ACD9-DF40F6684DEA}" type="pres">
      <dgm:prSet presAssocID="{F97A0A9D-4037-4BED-B633-52844D62CE81}" presName="Image" presStyleLbl="alignImgPlace1" presStyleIdx="1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6DB45449-66E2-45C5-9461-1277A4FD0B0F}" type="pres">
      <dgm:prSet presAssocID="{F97A0A9D-4037-4BED-B633-52844D62CE81}" presName="ChildComposite" presStyleCnt="0"/>
      <dgm:spPr/>
    </dgm:pt>
    <dgm:pt modelId="{FEAF5C4E-5A41-4F53-9767-6DBECF3ACD42}" type="pres">
      <dgm:prSet presAssocID="{F97A0A9D-4037-4BED-B633-52844D62CE8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0F2B99C-3B32-470E-BF6B-CCA3A0055640}" type="pres">
      <dgm:prSet presAssocID="{F97A0A9D-4037-4BED-B633-52844D62CE81}" presName="Parent" presStyleLbl="revTx" presStyleIdx="1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CD42-8E04-4442-8288-C2B144296123}" type="pres">
      <dgm:prSet presAssocID="{1ABE3335-76EF-4DD7-8CA5-F4D775073659}" presName="sibTrans" presStyleCnt="0"/>
      <dgm:spPr/>
    </dgm:pt>
    <dgm:pt modelId="{90531EE5-9D84-401B-9BC8-457DA2FB164C}" type="pres">
      <dgm:prSet presAssocID="{5696098F-33F3-4229-BB80-5805E7AE1A00}" presName="composite" presStyleCnt="0">
        <dgm:presLayoutVars>
          <dgm:chMax val="1"/>
          <dgm:chPref val="1"/>
        </dgm:presLayoutVars>
      </dgm:prSet>
      <dgm:spPr/>
    </dgm:pt>
    <dgm:pt modelId="{688A8E52-399F-437B-B65D-6E492E85B3B1}" type="pres">
      <dgm:prSet presAssocID="{5696098F-33F3-4229-BB80-5805E7AE1A00}" presName="Accent" presStyleLbl="trAlignAcc1" presStyleIdx="2" presStyleCnt="7">
        <dgm:presLayoutVars>
          <dgm:chMax val="0"/>
          <dgm:chPref val="0"/>
        </dgm:presLayoutVars>
      </dgm:prSet>
      <dgm:spPr/>
    </dgm:pt>
    <dgm:pt modelId="{605F41A3-B853-4A32-8292-95E05852765F}" type="pres">
      <dgm:prSet presAssocID="{5696098F-33F3-4229-BB80-5805E7AE1A00}" presName="Image" presStyleLbl="alignImgPlace1" presStyleIdx="2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BD9C9990-80C0-4C3A-9B56-86FF14551719}" type="pres">
      <dgm:prSet presAssocID="{5696098F-33F3-4229-BB80-5805E7AE1A00}" presName="ChildComposite" presStyleCnt="0"/>
      <dgm:spPr/>
    </dgm:pt>
    <dgm:pt modelId="{896E4428-9FA5-4D02-8416-DE4668C9BEA6}" type="pres">
      <dgm:prSet presAssocID="{5696098F-33F3-4229-BB80-5805E7AE1A0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85952A-F766-40BE-A6CA-1BF99BF30D2A}" type="pres">
      <dgm:prSet presAssocID="{5696098F-33F3-4229-BB80-5805E7AE1A00}" presName="Parent" presStyleLbl="revTx" presStyleIdx="2" presStyleCnt="7" custScaleY="10787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09DA2-22AE-43A8-B4A1-293EFB459237}" type="pres">
      <dgm:prSet presAssocID="{BA488148-2B7A-4422-BBD0-660BF85C45B1}" presName="sibTrans" presStyleCnt="0"/>
      <dgm:spPr/>
    </dgm:pt>
    <dgm:pt modelId="{136ADBA8-12E2-44DC-8136-4DBF9EDC9184}" type="pres">
      <dgm:prSet presAssocID="{D6AFC46B-62FD-4B72-8766-F3BC68236A8B}" presName="composite" presStyleCnt="0">
        <dgm:presLayoutVars>
          <dgm:chMax val="1"/>
          <dgm:chPref val="1"/>
        </dgm:presLayoutVars>
      </dgm:prSet>
      <dgm:spPr/>
    </dgm:pt>
    <dgm:pt modelId="{E434712B-6E19-440C-A72E-82AD42D8C239}" type="pres">
      <dgm:prSet presAssocID="{D6AFC46B-62FD-4B72-8766-F3BC68236A8B}" presName="Accent" presStyleLbl="trAlignAcc1" presStyleIdx="3" presStyleCnt="7">
        <dgm:presLayoutVars>
          <dgm:chMax val="0"/>
          <dgm:chPref val="0"/>
        </dgm:presLayoutVars>
      </dgm:prSet>
      <dgm:spPr/>
    </dgm:pt>
    <dgm:pt modelId="{46F5FD80-4B2C-489F-A752-D75971A4FCB4}" type="pres">
      <dgm:prSet presAssocID="{D6AFC46B-62FD-4B72-8766-F3BC68236A8B}" presName="Image" presStyleLbl="alignImgPlace1" presStyleIdx="3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7524B613-8252-49B3-A7FD-9F9D939A3389}" type="pres">
      <dgm:prSet presAssocID="{D6AFC46B-62FD-4B72-8766-F3BC68236A8B}" presName="ChildComposite" presStyleCnt="0"/>
      <dgm:spPr/>
    </dgm:pt>
    <dgm:pt modelId="{4A87B713-6821-40F3-8A2A-0D85D18CDFD7}" type="pres">
      <dgm:prSet presAssocID="{D6AFC46B-62FD-4B72-8766-F3BC68236A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3D3F272-0067-4A94-85F8-7ECD6E0E85D9}" type="pres">
      <dgm:prSet presAssocID="{D6AFC46B-62FD-4B72-8766-F3BC68236A8B}" presName="Parent" presStyleLbl="revTx" presStyleIdx="3" presStyleCnt="7" custScaleY="12507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8ACA-72C2-46E9-BBAF-C67B900040D7}" type="pres">
      <dgm:prSet presAssocID="{E59BF31C-A5AC-454E-B8D3-AB011A6B9814}" presName="sibTrans" presStyleCnt="0"/>
      <dgm:spPr/>
    </dgm:pt>
    <dgm:pt modelId="{1FFCE14D-827B-4584-AAF7-B45AD928CB73}" type="pres">
      <dgm:prSet presAssocID="{FA367D4B-5AB6-4270-B59A-59BB250AA57E}" presName="composite" presStyleCnt="0">
        <dgm:presLayoutVars>
          <dgm:chMax val="1"/>
          <dgm:chPref val="1"/>
        </dgm:presLayoutVars>
      </dgm:prSet>
      <dgm:spPr/>
    </dgm:pt>
    <dgm:pt modelId="{4C4543EE-45F7-4DC6-9A1E-70AD9A99E9C4}" type="pres">
      <dgm:prSet presAssocID="{FA367D4B-5AB6-4270-B59A-59BB250AA57E}" presName="Accent" presStyleLbl="trAlignAcc1" presStyleIdx="4" presStyleCnt="7">
        <dgm:presLayoutVars>
          <dgm:chMax val="0"/>
          <dgm:chPref val="0"/>
        </dgm:presLayoutVars>
      </dgm:prSet>
      <dgm:spPr/>
    </dgm:pt>
    <dgm:pt modelId="{A7E1E9FD-4208-48FC-8F87-CA9E77B182FD}" type="pres">
      <dgm:prSet presAssocID="{FA367D4B-5AB6-4270-B59A-59BB250AA57E}" presName="Image" presStyleLbl="alignImgPlace1" presStyleIdx="4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469443EA-6E24-4BC5-9B8F-E79410850CDA}" type="pres">
      <dgm:prSet presAssocID="{FA367D4B-5AB6-4270-B59A-59BB250AA57E}" presName="ChildComposite" presStyleCnt="0"/>
      <dgm:spPr/>
    </dgm:pt>
    <dgm:pt modelId="{FF8A7878-5A8A-4845-B66E-3EE3B287DCE4}" type="pres">
      <dgm:prSet presAssocID="{FA367D4B-5AB6-4270-B59A-59BB250AA57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B0BD6AD-FA8F-4D03-9E5F-ECC9A8A854CA}" type="pres">
      <dgm:prSet presAssocID="{FA367D4B-5AB6-4270-B59A-59BB250AA57E}" presName="Parent" presStyleLbl="revTx" presStyleIdx="4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3A162-3F7F-453F-876D-1CFC82FF07AD}" type="pres">
      <dgm:prSet presAssocID="{1F3D2315-A546-4FB3-BF84-E3ADF28F6896}" presName="sibTrans" presStyleCnt="0"/>
      <dgm:spPr/>
    </dgm:pt>
    <dgm:pt modelId="{F5FF0526-7EB3-472C-B925-4BD5527E2679}" type="pres">
      <dgm:prSet presAssocID="{63B41AEE-8F15-4E97-8B6E-47EF2DD20D5F}" presName="composite" presStyleCnt="0">
        <dgm:presLayoutVars>
          <dgm:chMax val="1"/>
          <dgm:chPref val="1"/>
        </dgm:presLayoutVars>
      </dgm:prSet>
      <dgm:spPr/>
    </dgm:pt>
    <dgm:pt modelId="{F8687708-8579-4017-9177-A5EBF84B837E}" type="pres">
      <dgm:prSet presAssocID="{63B41AEE-8F15-4E97-8B6E-47EF2DD20D5F}" presName="Accent" presStyleLbl="trAlignAcc1" presStyleIdx="5" presStyleCnt="7">
        <dgm:presLayoutVars>
          <dgm:chMax val="0"/>
          <dgm:chPref val="0"/>
        </dgm:presLayoutVars>
      </dgm:prSet>
      <dgm:spPr/>
    </dgm:pt>
    <dgm:pt modelId="{FC598B3F-B609-40E4-A647-E73F65AF6CB0}" type="pres">
      <dgm:prSet presAssocID="{63B41AEE-8F15-4E97-8B6E-47EF2DD20D5F}" presName="Image" presStyleLbl="alignImgPlace1" presStyleIdx="5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EA7D182B-2219-489E-AADA-496ED8AB6794}" type="pres">
      <dgm:prSet presAssocID="{63B41AEE-8F15-4E97-8B6E-47EF2DD20D5F}" presName="ChildComposite" presStyleCnt="0"/>
      <dgm:spPr/>
    </dgm:pt>
    <dgm:pt modelId="{F976A31D-D4DE-49D9-B760-C7F7D3FF2BD0}" type="pres">
      <dgm:prSet presAssocID="{63B41AEE-8F15-4E97-8B6E-47EF2DD20D5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CEBD6F4-22E6-4934-B95D-85BCBE31882D}" type="pres">
      <dgm:prSet presAssocID="{63B41AEE-8F15-4E97-8B6E-47EF2DD20D5F}" presName="Parent" presStyleLbl="revTx" presStyleIdx="5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6B92-F0E2-4B0C-B0E1-FACE57C2AF7A}" type="pres">
      <dgm:prSet presAssocID="{B5872509-0F7D-48DC-9417-75B604C9B117}" presName="sibTrans" presStyleCnt="0"/>
      <dgm:spPr/>
    </dgm:pt>
    <dgm:pt modelId="{A8FE01A7-4F2A-4A32-8532-072E3AA5002E}" type="pres">
      <dgm:prSet presAssocID="{137B4AA3-A051-4BB3-BAB2-986B1D10C883}" presName="composite" presStyleCnt="0">
        <dgm:presLayoutVars>
          <dgm:chMax val="1"/>
          <dgm:chPref val="1"/>
        </dgm:presLayoutVars>
      </dgm:prSet>
      <dgm:spPr/>
    </dgm:pt>
    <dgm:pt modelId="{FE433949-CAA9-4860-BAA7-A8A190077CEF}" type="pres">
      <dgm:prSet presAssocID="{137B4AA3-A051-4BB3-BAB2-986B1D10C883}" presName="Accent" presStyleLbl="trAlignAcc1" presStyleIdx="6" presStyleCnt="7">
        <dgm:presLayoutVars>
          <dgm:chMax val="0"/>
          <dgm:chPref val="0"/>
        </dgm:presLayoutVars>
      </dgm:prSet>
      <dgm:spPr/>
    </dgm:pt>
    <dgm:pt modelId="{266FB86D-3766-4A72-B3E7-4100927B4E87}" type="pres">
      <dgm:prSet presAssocID="{137B4AA3-A051-4BB3-BAB2-986B1D10C883}" presName="Image" presStyleLbl="alignImgPlace1" presStyleIdx="6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6867DC18-6D1B-459B-9891-CED7C89E599C}" type="pres">
      <dgm:prSet presAssocID="{137B4AA3-A051-4BB3-BAB2-986B1D10C883}" presName="ChildComposite" presStyleCnt="0"/>
      <dgm:spPr/>
    </dgm:pt>
    <dgm:pt modelId="{939928FD-A356-4595-B8C4-5CC203672053}" type="pres">
      <dgm:prSet presAssocID="{137B4AA3-A051-4BB3-BAB2-986B1D10C88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B5C67D9-201F-4E08-B49E-6A7E58DEFACE}" type="pres">
      <dgm:prSet presAssocID="{137B4AA3-A051-4BB3-BAB2-986B1D10C883}" presName="Parent" presStyleLbl="revTx" presStyleIdx="6" presStyleCnt="7" custLinFactNeighborX="1526" custLinFactNeighborY="2680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D4C65-5011-48E3-9948-C1A0F0A2E8CE}" type="presOf" srcId="{FD4318CA-F6B3-44BB-B803-43200DCC1056}" destId="{6C0D11DE-8C04-45DD-8257-06CB3C0FDA85}" srcOrd="0" destOrd="0" presId="urn:microsoft.com/office/officeart/2008/layout/CaptionedPictures"/>
    <dgm:cxn modelId="{D1B1F3C8-B215-48F5-B003-0EECF7DCC92A}" srcId="{FD4318CA-F6B3-44BB-B803-43200DCC1056}" destId="{F97A0A9D-4037-4BED-B633-52844D62CE81}" srcOrd="1" destOrd="0" parTransId="{D614CF8A-03D3-4FE7-AB47-A24D91AA86B9}" sibTransId="{1ABE3335-76EF-4DD7-8CA5-F4D775073659}"/>
    <dgm:cxn modelId="{E94883FB-9182-4DAA-BE8E-BE4E2A4FA3E1}" type="presOf" srcId="{F099405C-A1C5-45E9-BF03-8C359F758767}" destId="{9679D52A-CA33-440A-BC76-60564CFF08D6}" srcOrd="0" destOrd="0" presId="urn:microsoft.com/office/officeart/2008/layout/CaptionedPictures"/>
    <dgm:cxn modelId="{C3B50C4A-1D16-47A9-AD46-6DFAF5EA25F1}" srcId="{FD4318CA-F6B3-44BB-B803-43200DCC1056}" destId="{FA367D4B-5AB6-4270-B59A-59BB250AA57E}" srcOrd="4" destOrd="0" parTransId="{6B9141F6-0A23-4F1F-AF0A-15E13FD41D99}" sibTransId="{1F3D2315-A546-4FB3-BF84-E3ADF28F6896}"/>
    <dgm:cxn modelId="{77153BAF-6359-4CB9-8376-797410F3CC96}" srcId="{FD4318CA-F6B3-44BB-B803-43200DCC1056}" destId="{5696098F-33F3-4229-BB80-5805E7AE1A00}" srcOrd="2" destOrd="0" parTransId="{26D15647-F5F2-4359-9C48-5E9831C92F95}" sibTransId="{BA488148-2B7A-4422-BBD0-660BF85C45B1}"/>
    <dgm:cxn modelId="{1E6F61EF-1627-4CB9-815D-AED58E11814D}" type="presOf" srcId="{63B41AEE-8F15-4E97-8B6E-47EF2DD20D5F}" destId="{CCEBD6F4-22E6-4934-B95D-85BCBE31882D}" srcOrd="0" destOrd="0" presId="urn:microsoft.com/office/officeart/2008/layout/CaptionedPictures"/>
    <dgm:cxn modelId="{397728B7-7685-4424-B124-9FDC1D4778EF}" srcId="{FD4318CA-F6B3-44BB-B803-43200DCC1056}" destId="{D6AFC46B-62FD-4B72-8766-F3BC68236A8B}" srcOrd="3" destOrd="0" parTransId="{DA22CE30-6495-4748-9F85-B614494EA2D3}" sibTransId="{E59BF31C-A5AC-454E-B8D3-AB011A6B9814}"/>
    <dgm:cxn modelId="{A8B1D38C-48E4-4A28-AEFE-B4F83A8BE80A}" type="presOf" srcId="{5696098F-33F3-4229-BB80-5805E7AE1A00}" destId="{5085952A-F766-40BE-A6CA-1BF99BF30D2A}" srcOrd="0" destOrd="0" presId="urn:microsoft.com/office/officeart/2008/layout/CaptionedPictures"/>
    <dgm:cxn modelId="{D492C468-2915-40DD-8C0E-0CB08730CA5C}" srcId="{FD4318CA-F6B3-44BB-B803-43200DCC1056}" destId="{63B41AEE-8F15-4E97-8B6E-47EF2DD20D5F}" srcOrd="5" destOrd="0" parTransId="{195CF27D-F7A5-4139-89A0-89FD3237C16C}" sibTransId="{B5872509-0F7D-48DC-9417-75B604C9B117}"/>
    <dgm:cxn modelId="{1FF4CF70-4E9D-4760-8433-DAD5917F0253}" type="presOf" srcId="{137B4AA3-A051-4BB3-BAB2-986B1D10C883}" destId="{0B5C67D9-201F-4E08-B49E-6A7E58DEFACE}" srcOrd="0" destOrd="0" presId="urn:microsoft.com/office/officeart/2008/layout/CaptionedPictures"/>
    <dgm:cxn modelId="{D027D04E-59C9-4B00-B227-F9EF13076F33}" type="presOf" srcId="{D6AFC46B-62FD-4B72-8766-F3BC68236A8B}" destId="{C3D3F272-0067-4A94-85F8-7ECD6E0E85D9}" srcOrd="0" destOrd="0" presId="urn:microsoft.com/office/officeart/2008/layout/CaptionedPictures"/>
    <dgm:cxn modelId="{C8B30727-DB8B-42EC-9F6E-D109C3C8F478}" srcId="{FD4318CA-F6B3-44BB-B803-43200DCC1056}" destId="{137B4AA3-A051-4BB3-BAB2-986B1D10C883}" srcOrd="6" destOrd="0" parTransId="{894932B7-CA19-463F-9A73-4551B45549F2}" sibTransId="{77333A5F-98FA-4A70-B1B4-7B3092369073}"/>
    <dgm:cxn modelId="{16A6DEF2-0698-4493-8A52-DB7ADB776885}" type="presOf" srcId="{F97A0A9D-4037-4BED-B633-52844D62CE81}" destId="{80F2B99C-3B32-470E-BF6B-CCA3A0055640}" srcOrd="0" destOrd="0" presId="urn:microsoft.com/office/officeart/2008/layout/CaptionedPictures"/>
    <dgm:cxn modelId="{65E03804-B96C-4496-916E-DA6F12387928}" type="presOf" srcId="{FA367D4B-5AB6-4270-B59A-59BB250AA57E}" destId="{2B0BD6AD-FA8F-4D03-9E5F-ECC9A8A854CA}" srcOrd="0" destOrd="0" presId="urn:microsoft.com/office/officeart/2008/layout/CaptionedPictures"/>
    <dgm:cxn modelId="{0156E1A0-E410-4357-B982-04ABCC5CC06D}" srcId="{FD4318CA-F6B3-44BB-B803-43200DCC1056}" destId="{F099405C-A1C5-45E9-BF03-8C359F758767}" srcOrd="0" destOrd="0" parTransId="{DD5BB914-82BE-4C6C-B5E3-892CEAF93E1B}" sibTransId="{A83E78FF-FB4F-4B3D-8409-ED34715760E1}"/>
    <dgm:cxn modelId="{CCF2E817-0E83-47CE-A16A-BEF56CFCC1BB}" type="presParOf" srcId="{6C0D11DE-8C04-45DD-8257-06CB3C0FDA85}" destId="{AA0D35C3-099B-40A6-B3A2-07D48C6371E5}" srcOrd="0" destOrd="0" presId="urn:microsoft.com/office/officeart/2008/layout/CaptionedPictures"/>
    <dgm:cxn modelId="{9AC07F7A-C069-4401-AB6C-0FAFF48B71A2}" type="presParOf" srcId="{AA0D35C3-099B-40A6-B3A2-07D48C6371E5}" destId="{18233347-A7F5-4181-8A41-11C252D5BCD4}" srcOrd="0" destOrd="0" presId="urn:microsoft.com/office/officeart/2008/layout/CaptionedPictures"/>
    <dgm:cxn modelId="{422E48C1-1D17-493B-85F0-2D3C4414E9A8}" type="presParOf" srcId="{AA0D35C3-099B-40A6-B3A2-07D48C6371E5}" destId="{516F0FC7-3A67-4FD5-A627-7CC5C1C404C5}" srcOrd="1" destOrd="0" presId="urn:microsoft.com/office/officeart/2008/layout/CaptionedPictures"/>
    <dgm:cxn modelId="{0E4C14AA-9D6A-4948-8849-3704127D5764}" type="presParOf" srcId="{AA0D35C3-099B-40A6-B3A2-07D48C6371E5}" destId="{FB890A61-BDB0-45F0-A870-EDDAF46A418B}" srcOrd="2" destOrd="0" presId="urn:microsoft.com/office/officeart/2008/layout/CaptionedPictures"/>
    <dgm:cxn modelId="{67EA26A0-45EB-49CC-9950-9FC8743650C9}" type="presParOf" srcId="{FB890A61-BDB0-45F0-A870-EDDAF46A418B}" destId="{2D3E5EC8-2C03-4BB9-8B68-A49EB2EC9BA7}" srcOrd="0" destOrd="0" presId="urn:microsoft.com/office/officeart/2008/layout/CaptionedPictures"/>
    <dgm:cxn modelId="{499AA1AC-D53F-4689-B936-3B6C9EBB77B6}" type="presParOf" srcId="{FB890A61-BDB0-45F0-A870-EDDAF46A418B}" destId="{9679D52A-CA33-440A-BC76-60564CFF08D6}" srcOrd="1" destOrd="0" presId="urn:microsoft.com/office/officeart/2008/layout/CaptionedPictures"/>
    <dgm:cxn modelId="{04F63F87-0EA1-4D06-8213-C0518F06A687}" type="presParOf" srcId="{6C0D11DE-8C04-45DD-8257-06CB3C0FDA85}" destId="{15018C38-7853-4749-9D58-DC217F56632D}" srcOrd="1" destOrd="0" presId="urn:microsoft.com/office/officeart/2008/layout/CaptionedPictures"/>
    <dgm:cxn modelId="{76D730EF-6579-429A-9E95-70877A1E082F}" type="presParOf" srcId="{6C0D11DE-8C04-45DD-8257-06CB3C0FDA85}" destId="{00762C11-1BD3-4834-AD1B-865CD338B86E}" srcOrd="2" destOrd="0" presId="urn:microsoft.com/office/officeart/2008/layout/CaptionedPictures"/>
    <dgm:cxn modelId="{F21EB3E2-A449-46FA-BF41-5A39BEA48EA3}" type="presParOf" srcId="{00762C11-1BD3-4834-AD1B-865CD338B86E}" destId="{D011C128-4563-4744-B0C3-EEA51FD08A9A}" srcOrd="0" destOrd="0" presId="urn:microsoft.com/office/officeart/2008/layout/CaptionedPictures"/>
    <dgm:cxn modelId="{68542170-86EB-4F61-A54F-B876630800CA}" type="presParOf" srcId="{00762C11-1BD3-4834-AD1B-865CD338B86E}" destId="{B834591A-870E-48C0-ACD9-DF40F6684DEA}" srcOrd="1" destOrd="0" presId="urn:microsoft.com/office/officeart/2008/layout/CaptionedPictures"/>
    <dgm:cxn modelId="{F156714B-593C-47EA-8AAA-30E3470BE936}" type="presParOf" srcId="{00762C11-1BD3-4834-AD1B-865CD338B86E}" destId="{6DB45449-66E2-45C5-9461-1277A4FD0B0F}" srcOrd="2" destOrd="0" presId="urn:microsoft.com/office/officeart/2008/layout/CaptionedPictures"/>
    <dgm:cxn modelId="{45552278-97AB-4857-B7E2-B5622640B667}" type="presParOf" srcId="{6DB45449-66E2-45C5-9461-1277A4FD0B0F}" destId="{FEAF5C4E-5A41-4F53-9767-6DBECF3ACD42}" srcOrd="0" destOrd="0" presId="urn:microsoft.com/office/officeart/2008/layout/CaptionedPictures"/>
    <dgm:cxn modelId="{27BF3B97-782F-4DB1-8805-12476056210B}" type="presParOf" srcId="{6DB45449-66E2-45C5-9461-1277A4FD0B0F}" destId="{80F2B99C-3B32-470E-BF6B-CCA3A0055640}" srcOrd="1" destOrd="0" presId="urn:microsoft.com/office/officeart/2008/layout/CaptionedPictures"/>
    <dgm:cxn modelId="{15F2AFA6-5D9D-422E-B43A-861A87FD6C54}" type="presParOf" srcId="{6C0D11DE-8C04-45DD-8257-06CB3C0FDA85}" destId="{9C29CD42-8E04-4442-8288-C2B144296123}" srcOrd="3" destOrd="0" presId="urn:microsoft.com/office/officeart/2008/layout/CaptionedPictures"/>
    <dgm:cxn modelId="{7234188E-D51C-438A-9CEC-8C862B86A37B}" type="presParOf" srcId="{6C0D11DE-8C04-45DD-8257-06CB3C0FDA85}" destId="{90531EE5-9D84-401B-9BC8-457DA2FB164C}" srcOrd="4" destOrd="0" presId="urn:microsoft.com/office/officeart/2008/layout/CaptionedPictures"/>
    <dgm:cxn modelId="{6F73865E-2263-4EA5-8A16-FEC75361BD6F}" type="presParOf" srcId="{90531EE5-9D84-401B-9BC8-457DA2FB164C}" destId="{688A8E52-399F-437B-B65D-6E492E85B3B1}" srcOrd="0" destOrd="0" presId="urn:microsoft.com/office/officeart/2008/layout/CaptionedPictures"/>
    <dgm:cxn modelId="{B34970AD-1553-4B9B-96CB-7FDA5637AE5A}" type="presParOf" srcId="{90531EE5-9D84-401B-9BC8-457DA2FB164C}" destId="{605F41A3-B853-4A32-8292-95E05852765F}" srcOrd="1" destOrd="0" presId="urn:microsoft.com/office/officeart/2008/layout/CaptionedPictures"/>
    <dgm:cxn modelId="{7759BCC5-01A3-4334-9A21-DBCFD6A74EBB}" type="presParOf" srcId="{90531EE5-9D84-401B-9BC8-457DA2FB164C}" destId="{BD9C9990-80C0-4C3A-9B56-86FF14551719}" srcOrd="2" destOrd="0" presId="urn:microsoft.com/office/officeart/2008/layout/CaptionedPictures"/>
    <dgm:cxn modelId="{DD87DC77-976F-4148-B3BF-FBD752D625C0}" type="presParOf" srcId="{BD9C9990-80C0-4C3A-9B56-86FF14551719}" destId="{896E4428-9FA5-4D02-8416-DE4668C9BEA6}" srcOrd="0" destOrd="0" presId="urn:microsoft.com/office/officeart/2008/layout/CaptionedPictures"/>
    <dgm:cxn modelId="{01E86ACC-49A1-4B20-8C48-3494B282752C}" type="presParOf" srcId="{BD9C9990-80C0-4C3A-9B56-86FF14551719}" destId="{5085952A-F766-40BE-A6CA-1BF99BF30D2A}" srcOrd="1" destOrd="0" presId="urn:microsoft.com/office/officeart/2008/layout/CaptionedPictures"/>
    <dgm:cxn modelId="{C407F545-A64B-401B-ABB5-D015C6FBCFF1}" type="presParOf" srcId="{6C0D11DE-8C04-45DD-8257-06CB3C0FDA85}" destId="{1FA09DA2-22AE-43A8-B4A1-293EFB459237}" srcOrd="5" destOrd="0" presId="urn:microsoft.com/office/officeart/2008/layout/CaptionedPictures"/>
    <dgm:cxn modelId="{36D5DA50-9B2B-4E0D-85A5-102B29DDC20D}" type="presParOf" srcId="{6C0D11DE-8C04-45DD-8257-06CB3C0FDA85}" destId="{136ADBA8-12E2-44DC-8136-4DBF9EDC9184}" srcOrd="6" destOrd="0" presId="urn:microsoft.com/office/officeart/2008/layout/CaptionedPictures"/>
    <dgm:cxn modelId="{CCD89AAC-7E7E-43D6-9E95-A988EF54772F}" type="presParOf" srcId="{136ADBA8-12E2-44DC-8136-4DBF9EDC9184}" destId="{E434712B-6E19-440C-A72E-82AD42D8C239}" srcOrd="0" destOrd="0" presId="urn:microsoft.com/office/officeart/2008/layout/CaptionedPictures"/>
    <dgm:cxn modelId="{90E47BBF-95BA-42F2-AE2D-AC26435F7960}" type="presParOf" srcId="{136ADBA8-12E2-44DC-8136-4DBF9EDC9184}" destId="{46F5FD80-4B2C-489F-A752-D75971A4FCB4}" srcOrd="1" destOrd="0" presId="urn:microsoft.com/office/officeart/2008/layout/CaptionedPictures"/>
    <dgm:cxn modelId="{8D161310-D7E1-4D51-9CF6-23DD1681AB84}" type="presParOf" srcId="{136ADBA8-12E2-44DC-8136-4DBF9EDC9184}" destId="{7524B613-8252-49B3-A7FD-9F9D939A3389}" srcOrd="2" destOrd="0" presId="urn:microsoft.com/office/officeart/2008/layout/CaptionedPictures"/>
    <dgm:cxn modelId="{AF8A864D-180D-4E35-B2CE-81FB1CFA49E4}" type="presParOf" srcId="{7524B613-8252-49B3-A7FD-9F9D939A3389}" destId="{4A87B713-6821-40F3-8A2A-0D85D18CDFD7}" srcOrd="0" destOrd="0" presId="urn:microsoft.com/office/officeart/2008/layout/CaptionedPictures"/>
    <dgm:cxn modelId="{B16DB896-D057-490C-B0D5-ACB0E31A3EC1}" type="presParOf" srcId="{7524B613-8252-49B3-A7FD-9F9D939A3389}" destId="{C3D3F272-0067-4A94-85F8-7ECD6E0E85D9}" srcOrd="1" destOrd="0" presId="urn:microsoft.com/office/officeart/2008/layout/CaptionedPictures"/>
    <dgm:cxn modelId="{5507C9A7-7BF6-4861-B657-0C5AE1BAE44A}" type="presParOf" srcId="{6C0D11DE-8C04-45DD-8257-06CB3C0FDA85}" destId="{E4958ACA-72C2-46E9-BBAF-C67B900040D7}" srcOrd="7" destOrd="0" presId="urn:microsoft.com/office/officeart/2008/layout/CaptionedPictures"/>
    <dgm:cxn modelId="{D597F8B5-40A9-4EA0-B260-6502D5817473}" type="presParOf" srcId="{6C0D11DE-8C04-45DD-8257-06CB3C0FDA85}" destId="{1FFCE14D-827B-4584-AAF7-B45AD928CB73}" srcOrd="8" destOrd="0" presId="urn:microsoft.com/office/officeart/2008/layout/CaptionedPictures"/>
    <dgm:cxn modelId="{95626A45-02FC-4B5F-8DF9-ECACAE6A53E8}" type="presParOf" srcId="{1FFCE14D-827B-4584-AAF7-B45AD928CB73}" destId="{4C4543EE-45F7-4DC6-9A1E-70AD9A99E9C4}" srcOrd="0" destOrd="0" presId="urn:microsoft.com/office/officeart/2008/layout/CaptionedPictures"/>
    <dgm:cxn modelId="{8890F6BB-8CC0-45D5-9CE4-C173190C21DE}" type="presParOf" srcId="{1FFCE14D-827B-4584-AAF7-B45AD928CB73}" destId="{A7E1E9FD-4208-48FC-8F87-CA9E77B182FD}" srcOrd="1" destOrd="0" presId="urn:microsoft.com/office/officeart/2008/layout/CaptionedPictures"/>
    <dgm:cxn modelId="{F4AE4330-BD8B-46D6-AB49-56CFE2EA0C0D}" type="presParOf" srcId="{1FFCE14D-827B-4584-AAF7-B45AD928CB73}" destId="{469443EA-6E24-4BC5-9B8F-E79410850CDA}" srcOrd="2" destOrd="0" presId="urn:microsoft.com/office/officeart/2008/layout/CaptionedPictures"/>
    <dgm:cxn modelId="{BA233F4C-9BE5-45D7-9852-988DAEA27673}" type="presParOf" srcId="{469443EA-6E24-4BC5-9B8F-E79410850CDA}" destId="{FF8A7878-5A8A-4845-B66E-3EE3B287DCE4}" srcOrd="0" destOrd="0" presId="urn:microsoft.com/office/officeart/2008/layout/CaptionedPictures"/>
    <dgm:cxn modelId="{EDD44415-C218-46C0-8F90-CA4FFD36E73D}" type="presParOf" srcId="{469443EA-6E24-4BC5-9B8F-E79410850CDA}" destId="{2B0BD6AD-FA8F-4D03-9E5F-ECC9A8A854CA}" srcOrd="1" destOrd="0" presId="urn:microsoft.com/office/officeart/2008/layout/CaptionedPictures"/>
    <dgm:cxn modelId="{EFF5C8AA-F131-442C-AA61-7383398C94CC}" type="presParOf" srcId="{6C0D11DE-8C04-45DD-8257-06CB3C0FDA85}" destId="{5F93A162-3F7F-453F-876D-1CFC82FF07AD}" srcOrd="9" destOrd="0" presId="urn:microsoft.com/office/officeart/2008/layout/CaptionedPictures"/>
    <dgm:cxn modelId="{A5591735-AFF0-4DFD-996C-3381327D4E9B}" type="presParOf" srcId="{6C0D11DE-8C04-45DD-8257-06CB3C0FDA85}" destId="{F5FF0526-7EB3-472C-B925-4BD5527E2679}" srcOrd="10" destOrd="0" presId="urn:microsoft.com/office/officeart/2008/layout/CaptionedPictures"/>
    <dgm:cxn modelId="{1EEFE054-9F45-4588-A35A-3D9BA1AACCC3}" type="presParOf" srcId="{F5FF0526-7EB3-472C-B925-4BD5527E2679}" destId="{F8687708-8579-4017-9177-A5EBF84B837E}" srcOrd="0" destOrd="0" presId="urn:microsoft.com/office/officeart/2008/layout/CaptionedPictures"/>
    <dgm:cxn modelId="{F67CB500-848A-491B-A3AA-7C463307B3E1}" type="presParOf" srcId="{F5FF0526-7EB3-472C-B925-4BD5527E2679}" destId="{FC598B3F-B609-40E4-A647-E73F65AF6CB0}" srcOrd="1" destOrd="0" presId="urn:microsoft.com/office/officeart/2008/layout/CaptionedPictures"/>
    <dgm:cxn modelId="{06D07043-AAA4-482E-8024-06E1E265EED9}" type="presParOf" srcId="{F5FF0526-7EB3-472C-B925-4BD5527E2679}" destId="{EA7D182B-2219-489E-AADA-496ED8AB6794}" srcOrd="2" destOrd="0" presId="urn:microsoft.com/office/officeart/2008/layout/CaptionedPictures"/>
    <dgm:cxn modelId="{FFD51E49-843C-433F-8E77-F3072E8FBB44}" type="presParOf" srcId="{EA7D182B-2219-489E-AADA-496ED8AB6794}" destId="{F976A31D-D4DE-49D9-B760-C7F7D3FF2BD0}" srcOrd="0" destOrd="0" presId="urn:microsoft.com/office/officeart/2008/layout/CaptionedPictures"/>
    <dgm:cxn modelId="{6E8206C2-493A-48FA-BBF9-9B2E96ABA55D}" type="presParOf" srcId="{EA7D182B-2219-489E-AADA-496ED8AB6794}" destId="{CCEBD6F4-22E6-4934-B95D-85BCBE31882D}" srcOrd="1" destOrd="0" presId="urn:microsoft.com/office/officeart/2008/layout/CaptionedPictures"/>
    <dgm:cxn modelId="{A74AC544-EE95-4CE3-8410-897E1BFA6C2D}" type="presParOf" srcId="{6C0D11DE-8C04-45DD-8257-06CB3C0FDA85}" destId="{73C76B92-F0E2-4B0C-B0E1-FACE57C2AF7A}" srcOrd="11" destOrd="0" presId="urn:microsoft.com/office/officeart/2008/layout/CaptionedPictures"/>
    <dgm:cxn modelId="{05C51EDE-0EEA-406F-98E0-53C799707F4F}" type="presParOf" srcId="{6C0D11DE-8C04-45DD-8257-06CB3C0FDA85}" destId="{A8FE01A7-4F2A-4A32-8532-072E3AA5002E}" srcOrd="12" destOrd="0" presId="urn:microsoft.com/office/officeart/2008/layout/CaptionedPictures"/>
    <dgm:cxn modelId="{1F11A79A-B012-4745-BFB3-F8E7CC03A89B}" type="presParOf" srcId="{A8FE01A7-4F2A-4A32-8532-072E3AA5002E}" destId="{FE433949-CAA9-4860-BAA7-A8A190077CEF}" srcOrd="0" destOrd="0" presId="urn:microsoft.com/office/officeart/2008/layout/CaptionedPictures"/>
    <dgm:cxn modelId="{DC620001-B8CF-4579-89B1-F9C67C924BBA}" type="presParOf" srcId="{A8FE01A7-4F2A-4A32-8532-072E3AA5002E}" destId="{266FB86D-3766-4A72-B3E7-4100927B4E87}" srcOrd="1" destOrd="0" presId="urn:microsoft.com/office/officeart/2008/layout/CaptionedPictures"/>
    <dgm:cxn modelId="{922D5286-7EC3-4EDD-8EAB-0436C2434F4A}" type="presParOf" srcId="{A8FE01A7-4F2A-4A32-8532-072E3AA5002E}" destId="{6867DC18-6D1B-459B-9891-CED7C89E599C}" srcOrd="2" destOrd="0" presId="urn:microsoft.com/office/officeart/2008/layout/CaptionedPictures"/>
    <dgm:cxn modelId="{8E7CEE16-8D01-409B-AE51-C31AEF291707}" type="presParOf" srcId="{6867DC18-6D1B-459B-9891-CED7C89E599C}" destId="{939928FD-A356-4595-B8C4-5CC203672053}" srcOrd="0" destOrd="0" presId="urn:microsoft.com/office/officeart/2008/layout/CaptionedPictures"/>
    <dgm:cxn modelId="{C32A779B-44A8-4B60-AB38-A3ABEE94A5AE}" type="presParOf" srcId="{6867DC18-6D1B-459B-9891-CED7C89E599C}" destId="{0B5C67D9-201F-4E08-B49E-6A7E58DEFACE}" srcOrd="1" destOrd="0" presId="urn:microsoft.com/office/officeart/2008/layout/CaptionedPictures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33347-A7F5-4181-8A41-11C252D5BCD4}">
      <dsp:nvSpPr>
        <dsp:cNvPr id="0" name=""/>
        <dsp:cNvSpPr/>
      </dsp:nvSpPr>
      <dsp:spPr>
        <a:xfrm>
          <a:off x="2408" y="157747"/>
          <a:ext cx="1528167" cy="1797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F0FC7-3A67-4FD5-A627-7CC5C1C404C5}">
      <dsp:nvSpPr>
        <dsp:cNvPr id="0" name=""/>
        <dsp:cNvSpPr/>
      </dsp:nvSpPr>
      <dsp:spPr>
        <a:xfrm>
          <a:off x="78816" y="229661"/>
          <a:ext cx="1375350" cy="11685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9D52A-CA33-440A-BC76-60564CFF08D6}">
      <dsp:nvSpPr>
        <dsp:cNvPr id="0" name=""/>
        <dsp:cNvSpPr/>
      </dsp:nvSpPr>
      <dsp:spPr>
        <a:xfrm>
          <a:off x="78816" y="1398260"/>
          <a:ext cx="1375350" cy="48541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Иноязычное образование</a:t>
          </a:r>
        </a:p>
      </dsp:txBody>
      <dsp:txXfrm>
        <a:off x="78816" y="1398260"/>
        <a:ext cx="1375350" cy="485417"/>
      </dsp:txXfrm>
    </dsp:sp>
    <dsp:sp modelId="{D011C128-4563-4744-B0C3-EEA51FD08A9A}">
      <dsp:nvSpPr>
        <dsp:cNvPr id="0" name=""/>
        <dsp:cNvSpPr/>
      </dsp:nvSpPr>
      <dsp:spPr>
        <a:xfrm>
          <a:off x="1842614" y="157747"/>
          <a:ext cx="1528167" cy="1797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4591A-870E-48C0-ACD9-DF40F6684DEA}">
      <dsp:nvSpPr>
        <dsp:cNvPr id="0" name=""/>
        <dsp:cNvSpPr/>
      </dsp:nvSpPr>
      <dsp:spPr>
        <a:xfrm>
          <a:off x="1919023" y="229661"/>
          <a:ext cx="1375350" cy="116859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2B99C-3B32-470E-BF6B-CCA3A0055640}">
      <dsp:nvSpPr>
        <dsp:cNvPr id="0" name=""/>
        <dsp:cNvSpPr/>
      </dsp:nvSpPr>
      <dsp:spPr>
        <a:xfrm>
          <a:off x="1919023" y="1398260"/>
          <a:ext cx="1375350" cy="48541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– архитектор будущего</a:t>
          </a:r>
        </a:p>
      </dsp:txBody>
      <dsp:txXfrm>
        <a:off x="1919023" y="1398260"/>
        <a:ext cx="1375350" cy="485417"/>
      </dsp:txXfrm>
    </dsp:sp>
    <dsp:sp modelId="{688A8E52-399F-437B-B65D-6E492E85B3B1}">
      <dsp:nvSpPr>
        <dsp:cNvPr id="0" name=""/>
        <dsp:cNvSpPr/>
      </dsp:nvSpPr>
      <dsp:spPr>
        <a:xfrm>
          <a:off x="3682821" y="157747"/>
          <a:ext cx="1528167" cy="1797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5F41A3-B853-4A32-8292-95E05852765F}">
      <dsp:nvSpPr>
        <dsp:cNvPr id="0" name=""/>
        <dsp:cNvSpPr/>
      </dsp:nvSpPr>
      <dsp:spPr>
        <a:xfrm>
          <a:off x="3759229" y="229661"/>
          <a:ext cx="1375350" cy="11685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5952A-F766-40BE-A6CA-1BF99BF30D2A}">
      <dsp:nvSpPr>
        <dsp:cNvPr id="0" name=""/>
        <dsp:cNvSpPr/>
      </dsp:nvSpPr>
      <dsp:spPr>
        <a:xfrm>
          <a:off x="3759229" y="1379158"/>
          <a:ext cx="1375350" cy="523620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 –   вклад в надежное будущее</a:t>
          </a:r>
        </a:p>
      </dsp:txBody>
      <dsp:txXfrm>
        <a:off x="3759229" y="1379158"/>
        <a:ext cx="1375350" cy="523620"/>
      </dsp:txXfrm>
    </dsp:sp>
    <dsp:sp modelId="{E434712B-6E19-440C-A72E-82AD42D8C239}">
      <dsp:nvSpPr>
        <dsp:cNvPr id="0" name=""/>
        <dsp:cNvSpPr/>
      </dsp:nvSpPr>
      <dsp:spPr>
        <a:xfrm>
          <a:off x="5523027" y="157747"/>
          <a:ext cx="1528167" cy="1797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5FD80-4B2C-489F-A752-D75971A4FCB4}">
      <dsp:nvSpPr>
        <dsp:cNvPr id="0" name=""/>
        <dsp:cNvSpPr/>
      </dsp:nvSpPr>
      <dsp:spPr>
        <a:xfrm>
          <a:off x="5599435" y="229661"/>
          <a:ext cx="1375350" cy="116859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3F272-0067-4A94-85F8-7ECD6E0E85D9}">
      <dsp:nvSpPr>
        <dsp:cNvPr id="0" name=""/>
        <dsp:cNvSpPr/>
      </dsp:nvSpPr>
      <dsp:spPr>
        <a:xfrm>
          <a:off x="5599435" y="1337403"/>
          <a:ext cx="1375350" cy="607131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Цифровое </a:t>
          </a:r>
          <a:r>
            <a:rPr lang="ru-RU" sz="11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инвестиции в будущее</a:t>
          </a:r>
        </a:p>
      </dsp:txBody>
      <dsp:txXfrm>
        <a:off x="5599435" y="1337403"/>
        <a:ext cx="1375350" cy="607131"/>
      </dsp:txXfrm>
    </dsp:sp>
    <dsp:sp modelId="{4C4543EE-45F7-4DC6-9A1E-70AD9A99E9C4}">
      <dsp:nvSpPr>
        <dsp:cNvPr id="0" name=""/>
        <dsp:cNvSpPr/>
      </dsp:nvSpPr>
      <dsp:spPr>
        <a:xfrm>
          <a:off x="922511" y="2108408"/>
          <a:ext cx="1528167" cy="1797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1E9FD-4208-48FC-8F87-CA9E77B182FD}">
      <dsp:nvSpPr>
        <dsp:cNvPr id="0" name=""/>
        <dsp:cNvSpPr/>
      </dsp:nvSpPr>
      <dsp:spPr>
        <a:xfrm>
          <a:off x="998919" y="2180322"/>
          <a:ext cx="1375350" cy="11685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BD6AD-FA8F-4D03-9E5F-ECC9A8A854CA}">
      <dsp:nvSpPr>
        <dsp:cNvPr id="0" name=""/>
        <dsp:cNvSpPr/>
      </dsp:nvSpPr>
      <dsp:spPr>
        <a:xfrm>
          <a:off x="998919" y="3348920"/>
          <a:ext cx="1375350" cy="48541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наставников  </a:t>
          </a:r>
        </a:p>
      </dsp:txBody>
      <dsp:txXfrm>
        <a:off x="998919" y="3348920"/>
        <a:ext cx="1375350" cy="485417"/>
      </dsp:txXfrm>
    </dsp:sp>
    <dsp:sp modelId="{F8687708-8579-4017-9177-A5EBF84B837E}">
      <dsp:nvSpPr>
        <dsp:cNvPr id="0" name=""/>
        <dsp:cNvSpPr/>
      </dsp:nvSpPr>
      <dsp:spPr>
        <a:xfrm>
          <a:off x="2762717" y="2108408"/>
          <a:ext cx="1528167" cy="1797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98B3F-B609-40E4-A647-E73F65AF6CB0}">
      <dsp:nvSpPr>
        <dsp:cNvPr id="0" name=""/>
        <dsp:cNvSpPr/>
      </dsp:nvSpPr>
      <dsp:spPr>
        <a:xfrm>
          <a:off x="2839126" y="2180322"/>
          <a:ext cx="1375350" cy="116859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D6F4-22E6-4934-B95D-85BCBE31882D}">
      <dsp:nvSpPr>
        <dsp:cNvPr id="0" name=""/>
        <dsp:cNvSpPr/>
      </dsp:nvSpPr>
      <dsp:spPr>
        <a:xfrm>
          <a:off x="2839126" y="3348920"/>
          <a:ext cx="1375350" cy="48541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Особым детям - особая забота</a:t>
          </a:r>
        </a:p>
      </dsp:txBody>
      <dsp:txXfrm>
        <a:off x="2839126" y="3348920"/>
        <a:ext cx="1375350" cy="485417"/>
      </dsp:txXfrm>
    </dsp:sp>
    <dsp:sp modelId="{FE433949-CAA9-4860-BAA7-A8A190077CEF}">
      <dsp:nvSpPr>
        <dsp:cNvPr id="0" name=""/>
        <dsp:cNvSpPr/>
      </dsp:nvSpPr>
      <dsp:spPr>
        <a:xfrm>
          <a:off x="4602924" y="2108408"/>
          <a:ext cx="1528167" cy="1797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B86D-3766-4A72-B3E7-4100927B4E87}">
      <dsp:nvSpPr>
        <dsp:cNvPr id="0" name=""/>
        <dsp:cNvSpPr/>
      </dsp:nvSpPr>
      <dsp:spPr>
        <a:xfrm>
          <a:off x="4679332" y="2180322"/>
          <a:ext cx="1375350" cy="116859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C67D9-201F-4E08-B49E-6A7E58DEFACE}">
      <dsp:nvSpPr>
        <dsp:cNvPr id="0" name=""/>
        <dsp:cNvSpPr/>
      </dsp:nvSpPr>
      <dsp:spPr>
        <a:xfrm>
          <a:off x="4700320" y="3479027"/>
          <a:ext cx="1375350" cy="48541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детский сад</a:t>
          </a:r>
          <a:b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2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0320" y="3479027"/>
        <a:ext cx="1375350" cy="485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43398-46B0-43A2-AF31-3F756897FA5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4C44-BB13-49DF-8559-F3392D242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0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внимание в рамках реализации ФГОС ООО будет уделено новым формам работы по реализации предмета «Технология»: в ОУ поступило и поступает новое оборудование, реализуются новые программы, и даже ГМО в этом году имеет новый формат – объединены ГМО уч.технологии по обслуживающему и техническому труду.</a:t>
            </a: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прошлом году педагоги отмечали своевременность проведения фестиваля-марафона </a:t>
            </a:r>
            <a:r>
              <a:rPr lang="ru-RU" altLang="ru-RU" smtClean="0"/>
              <a:t>по использованию интерактивных сред в образовательной деятельности ОУ незадолго до перехода в дистанционный режим обучения. Понимая, что и в этом году ситуация достаточно сложная, одним их приоритетных направлений деятельности предметных ГМО станет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проведения дистанционных уроков и испо-ию ИОС. Как вы могли заметить, мы уже начали эту работу в рамках форсайт-сессии «Реализация образовательных программ с исп-ем дист-ых тех-ий».</a:t>
            </a:r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мероприятий по повышению качества преподавания по учебным предметам обществознание и химия – готовится соответствующий приказ, необходимо активное включение ГМО</a:t>
            </a: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предметов: математика, русский язык и литература, история, география, обществознание, физическая культура, технология, искусство, основы безопасности жизнедеятельности, </a:t>
            </a:r>
            <a:r>
              <a:rPr lang="ru-RU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родные языки, астрономия, физика, химия.</a:t>
            </a:r>
          </a:p>
          <a:p>
            <a:endParaRPr lang="ru-RU" alt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5C2574-CEFF-4AFF-BB0A-8B18D6D7B0F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внимание в рамках реализации ФГОС ООО будет уделено новым формам работы по реализации предмета «Технология»: в ОУ поступило и поступает новое оборудование, реализуются новые программы, и даже ГМО в этом году имеет новый формат – объединены ГМО уч.технологии по обслуживающему и техническому труду.</a:t>
            </a: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прошлом году педагоги отмечали своевременность проведения фестиваля-марафона </a:t>
            </a:r>
            <a:r>
              <a:rPr lang="ru-RU" altLang="ru-RU" smtClean="0"/>
              <a:t>по использованию интерактивных сред в образовательной деятельности ОУ незадолго до перехода в дистанционный режим обучения. Понимая, что и в этом году ситуация достаточно сложная, одним их приоритетных направлений деятельности предметных ГМО станет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проведения дистанционных уроков и испо-ию ИОС. Как вы могли заметить, мы уже начали эту работу в рамках форсайт-сессии «Реализация образовательных программ с исп-ем дист-ых тех-ий».</a:t>
            </a:r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мероприятий по повышению качества преподавания по учебным предметам обществознание и химия – готовится соответствующий приказ, необходимо активное включение ГМО</a:t>
            </a: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предметов: математика, русский язык и литература, история, география, обществознание, физическая культура, технология, искусство, основы безопасности жизнедеятельности, </a:t>
            </a:r>
            <a:r>
              <a:rPr lang="ru-RU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родные языки, астрономия, физика, химия.</a:t>
            </a:r>
          </a:p>
          <a:p>
            <a:endParaRPr lang="ru-RU" alt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5C2574-CEFF-4AFF-BB0A-8B18D6D7B0F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Под креативным мышлением будем понимать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и/или нового знания, и/или эффектного выражения воображения.</a:t>
            </a:r>
          </a:p>
          <a:p>
            <a:endParaRPr lang="ru-RU" altLang="ru-RU" smtClean="0"/>
          </a:p>
          <a:p>
            <a:r>
              <a:rPr lang="ru-RU" altLang="ru-RU" smtClean="0"/>
              <a:t>Уже в феврале 2021 г. для учащихся 8-х классов состоятся метапредметные диагностические работы, приближенные к материалам ПИЗА</a:t>
            </a:r>
          </a:p>
          <a:p>
            <a:endParaRPr lang="ru-RU" altLang="ru-RU" smtClean="0"/>
          </a:p>
          <a:p>
            <a:r>
              <a:rPr lang="ru-RU" altLang="ru-RU" smtClean="0"/>
              <a:t>Продолжаем формировать функциональную грамотность </a:t>
            </a:r>
            <a:r>
              <a:rPr lang="ru-RU" altLang="ru-RU" b="1" smtClean="0"/>
              <a:t>на всех предметах!!!</a:t>
            </a:r>
          </a:p>
        </p:txBody>
      </p:sp>
      <p:sp>
        <p:nvSpPr>
          <p:cNvPr id="522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A9EEBCC-BAE5-4571-95DD-69343ED9B1DB}" type="slidenum">
              <a:rPr lang="ru-RU" altLang="ru-RU" smtClean="0"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52229" name="Нижний колонтитул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внимание в рамках реализации ФГОС ООО будет уделено новым формам работы по реализации предмета «Технология»: в ОУ поступило и поступает новое оборудование, реализуются новые программы, и даже ГМО в этом году имеет новый формат – объединены ГМО уч.технологии по обслуживающему и техническому труду.</a:t>
            </a: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прошлом году педагоги отмечали своевременность проведения фестиваля-марафона </a:t>
            </a:r>
            <a:r>
              <a:rPr lang="ru-RU" altLang="ru-RU" smtClean="0"/>
              <a:t>по использованию интерактивных сред в образовательной деятельности ОУ незадолго до перехода в дистанционный режим обучения. Понимая, что и в этом году ситуация достаточно сложная, одним их приоритетных направлений деятельности предметных ГМО станет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проведения дистанционных уроков и испо-ию ИОС. Как вы могли заметить, мы уже начали эту работу в рамках форсайт-сессии «Реализация образовательных программ с исп-ем дист-ых тех-ий».</a:t>
            </a:r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мероприятий по повышению качества преподавания по учебным предметам обществознание и химия – готовится соответствующий приказ, необходимо активное включение ГМО</a:t>
            </a: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предметов: математика, русский язык и литература, история, география, обществознание, физическая культура, технология, искусство, основы безопасности жизнедеятельности, </a:t>
            </a:r>
            <a:r>
              <a:rPr lang="ru-RU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родные языки, астрономия, физика, химия.</a:t>
            </a:r>
          </a:p>
          <a:p>
            <a:endParaRPr lang="ru-RU" alt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5C2574-CEFF-4AFF-BB0A-8B18D6D7B0F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внимание в рамках реализации ФГОС ООО будет уделено новым формам работы по реализации предмета «Технология»: в ОУ поступило и поступает новое оборудование, реализуются новые программы, и даже ГМО в этом году имеет новый формат – объединены ГМО уч.технологии по обслуживающему и техническому труду.</a:t>
            </a: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прошлом году педагоги отмечали своевременность проведения фестиваля-марафона </a:t>
            </a:r>
            <a:r>
              <a:rPr lang="ru-RU" altLang="ru-RU" smtClean="0"/>
              <a:t>по использованию интерактивных сред в образовательной деятельности ОУ незадолго до перехода в дистанционный режим обучения. Понимая, что и в этом году ситуация достаточно сложная, одним их приоритетных направлений деятельности предметных ГМО станет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проведения дистанционных уроков и испо-ию ИОС. Как вы могли заметить, мы уже начали эту работу в рамках форсайт-сессии «Реализация образовательных программ с исп-ем дист-ых тех-ий».</a:t>
            </a:r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мероприятий по повышению качества преподавания по учебным предметам обществознание и химия – готовится соответствующий приказ, необходимо активное включение ГМО</a:t>
            </a:r>
          </a:p>
          <a:p>
            <a:endParaRPr lang="ru-RU" altLang="ru-RU" sz="1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предметов: математика, русский язык и литература, история, география, обществознание, физическая культура, технология, искусство, основы безопасности жизнедеятельности, </a:t>
            </a:r>
            <a:r>
              <a:rPr lang="ru-RU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родные языки, астрономия, физика, химия.</a:t>
            </a:r>
          </a:p>
          <a:p>
            <a:endParaRPr lang="ru-RU" alt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5C2574-CEFF-4AFF-BB0A-8B18D6D7B0F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5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1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1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6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0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45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0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1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4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4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7f3ba9f72c96740d0e5c029965efc7c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c.admsurgut.ru/metodicheskie-materialy" TargetMode="External"/><Relationship Id="rId2" Type="http://schemas.openxmlformats.org/officeDocument/2006/relationships/hyperlink" Target="https://edu.gov.ru/distan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" TargetMode="External"/><Relationship Id="rId7" Type="http://schemas.openxmlformats.org/officeDocument/2006/relationships/hyperlink" Target="https://zoom.us/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hebnik.mos.ru/catalogue" TargetMode="External"/><Relationship Id="rId5" Type="http://schemas.openxmlformats.org/officeDocument/2006/relationships/hyperlink" Target="https://www.culture.ru/" TargetMode="External"/><Relationship Id="rId4" Type="http://schemas.openxmlformats.org/officeDocument/2006/relationships/hyperlink" Target="https://arzamas.academ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azeta-pedagogov.ru/kak-zavoevat-doverie-uchenikov-7-sovetov-nachinayushhim-uchitelyam/" TargetMode="External"/><Relationship Id="rId2" Type="http://schemas.openxmlformats.org/officeDocument/2006/relationships/hyperlink" Target="https://moi-universitet.ru/kak-motivirovat-uchenikov-pri-distantsionnom-obuchen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gazeta-pedagogov.ru/12-sovetov-kak-povysit-rabotosposobnos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vneshkolnik.ru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surwiki.admsurgut.ru/wiki/index.php?title=%D0%9D%D0%BE%D1%80%D0%BC%D0%B0%D1%82%D0%B8%D0%B2%D0%BD%D0%BE-%D0%BF%D1%80%D0%B0%D0%B2%D0%BE%D0%B2%D1%8B%D0%B5_%D0%B4%D0%BE%D0%BA%D1%83%D0%BC%D0%B5%D0%BD%D1%82%D1%8B_%D1%81%D1%84%D0%B5%D1%80%D1%8B_%D0%94%D0%9E" TargetMode="External"/><Relationship Id="rId4" Type="http://schemas.openxmlformats.org/officeDocument/2006/relationships/hyperlink" Target="http://vcht.center/" TargetMode="External"/><Relationship Id="rId9" Type="http://schemas.openxmlformats.org/officeDocument/2006/relationships/hyperlink" Target="http://www.art-education.ru/pedagogika-iskusstv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hyperlink" Target="http://art.1september.ru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acher-of-russia.ru/" TargetMode="External"/><Relationship Id="rId4" Type="http://schemas.openxmlformats.org/officeDocument/2006/relationships/hyperlink" Target="http://&#1082;&#1086;&#1084;&#1087;&#1083;&#1077;&#1082;&#1089;&#1091;&#1088;&#1086;&#1082;&#1086;&#1074;.&#1088;&#1092;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_arslanova@list.ru" TargetMode="External"/><Relationship Id="rId2" Type="http://schemas.openxmlformats.org/officeDocument/2006/relationships/hyperlink" Target="mailto:arslanova@admsurgut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clck.ru/RJhB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urwiki.admsurgut.ru/wiki/index.php?title=%D0%9E%D0%9A%D0%A0%D0%A3%D0%96%D0%9D%D0%9E%D0%95_%D0%90%D0%92%D0%93%D0%A3%D0%A1%D0%A2%D0%9E%D0%92%D0%A1%D0%9A%D0%9E%D0%95_%D0%A1%D0%9E%D0%92%D0%95%D0%A9%D0%90%D0%9D%D0%98%D0%95_%D0%9F%D0%95%D0%94%D0%90%D0%93%D0%9E%D0%93%D0%98%D0%A7%D0%95%D0%A1%D0%9A%D0%98%D0%A5_%D0%A0%D0%90%D0%91%D0%9E%D0%A2%D0%9D%D0%98%D0%9A%D0%9E%D0%92_-_2020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edsovet2020.iro86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wiki.admsurgut.ru/wiki/index.php?title=%D0%9F%D0%B5%D0%B4%D0%B0%D0%B3%D0%BE%D0%B3%D0%B8%D1%87%D0%B5%D1%81%D0%BA%D0%B8%D0%B5_%D1%81%D0%BE%D0%B2%D0%B5%D1%82%D1%8B_%D0%B2_%D0%9E%D0%91%D0%A0%D0%90%D0%97%D0%9E%D0%92%D0%90%D0%A2%D0%95%D0%9B%D0%AC%D0%9D%D0%AB%D0%A5_%D0%9E%D0%A0%D0%93%D0%90%D0%9D%D0%98%D0%97%D0%90%D0%A6%D0%98%D0%AF%D0%A5" TargetMode="External"/><Relationship Id="rId3" Type="http://schemas.openxmlformats.org/officeDocument/2006/relationships/hyperlink" Target="https://www.surwiki.admsurgut.ru/wiki/index.php?title=%D0%9E%D0%9D%D0%9B%D0%90%D0%99%D0%9D-%D0%A1%D0%95%D0%9C%D0%98%D0%9D%D0%90%D0%A0_%C2%AB%D0%A1%D0%9E%D0%92%D0%A0%D0%95%D0%9C%D0%95%D0%9D%D0%9D%D0%AB%D0%95_%D0%9F%D0%9E%D0%94%D0%A5%D0%9E%D0%94%D0%AB_%D0%9A_%D0%9E%D0%A0%D0%93%D0%90%D0%9D%D0%98%D0%97%D0%90%D0%A6%D0%98%D0%98_%D0%92%D0%9E%D0%A1%D0%9F%D0%98%D0%A2%D0%90%D0%9D%D0%98%D0%AF_%D0%92_%D0%9C%D0%A3%D0%9D%D0%98%D0%A6%D0%98%D0%9F%D0%90%D0%9B%D0%AC%D0%9D%D0%9E%D0%99_%D0%A1%D0%98%D0%A1%D0%A2%D0%95%D0%9C%D0%95_%D0%9E%D0%91%D0%A0%D0%90%D0%97%D0%9E%D0%92%D0%90%D0%9D%D0%98%D0%AF%C2%BB" TargetMode="External"/><Relationship Id="rId7" Type="http://schemas.openxmlformats.org/officeDocument/2006/relationships/hyperlink" Target="https://www.surwiki.admsurgut.ru/wiki/index.php?title=%C2%AB%D0%A8%D0%9A%D0%9E%D0%9B%D0%90_%D0%91%D0%A3%D0%94%D0%A3%D0%A9%D0%95%D0%93%D0%9E%C2%BB" TargetMode="External"/><Relationship Id="rId2" Type="http://schemas.openxmlformats.org/officeDocument/2006/relationships/hyperlink" Target="https://www.surwiki.admsurgut.ru/wiki/index.php?title=%D0%90%D0%92%D0%93%D0%A3%D0%A1%D0%A2%D0%9E%D0%92%D0%A1%D0%9A%D0%9E%D0%95_%D0%A1%D0%9E%D0%92%D0%95%D0%A9%D0%90%D0%9D%D0%98%D0%95_%D0%9F%D0%95%D0%94%D0%90%D0%93%D0%9E%D0%93%D0%98%D0%A7%D0%95%D0%A1%D0%9A%D0%98%D0%A5_%D0%A0%D0%90%D0%91%D0%9E%D0%A2%D0%9D%D0%98%D0%9A%D0%9E%D0%92_%D0%93%D0%9E%D0%A0%D0%9E%D0%94%D0%90_%D0%A1%D0%A3%D0%A0%D0%93%D0%A3%D0%A2%D0%90_-_202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urwiki.admsurgut.ru/wiki/index.php?title=%D0%92%D0%98%D0%94%D0%95%D0%9E%D0%9A%D0%9E%D0%9D%D0%A1%D0%A3%D0%9B%D0%AC%D0%A2%D0%90%D0%A6%D0%98%D0%AF_%D0%94%D0%9B%D0%AF_%D0%A0%D0%9E%D0%94%D0%98%D0%A2%D0%95%D0%9B%D0%95%D0%99_%D0%9F%D0%95%D0%A0%D0%92%D0%9E%D0%9A%D0%9B%D0%90%D0%A1%D0%A1%D0%9D%D0%98%D0%9A%D0%9E%D0%92" TargetMode="External"/><Relationship Id="rId5" Type="http://schemas.openxmlformats.org/officeDocument/2006/relationships/hyperlink" Target="https://www.surwiki.admsurgut.ru/wiki/index.php?title=%D0%9E%D0%A2%D0%9A%D0%A0%D0%AB%D0%A2%D0%AB%D0%99_%D0%9C%D0%95%D0%96%D0%9E%D0%A2%D0%A0%D0%90%D0%A1%D0%9B%D0%95%D0%92%D0%9E%D0%99_%D0%9E%D0%9D%D0%9B%D0%90%D0%99%D0%9D-%D0%A4%D0%9E%D0%A0%D0%A3%D0%9C_-_2020" TargetMode="External"/><Relationship Id="rId4" Type="http://schemas.openxmlformats.org/officeDocument/2006/relationships/hyperlink" Target="https://www.surwiki.admsurgut.ru/wiki/index.php?title=%D0%9E%D0%9D%D0%9B%D0%90%D0%99%D0%9D-%D0%97%D0%90%D0%A1%D0%95%D0%94%D0%90%D0%9D%D0%98%D0%95_%D0%93%D0%9E%D0%A0%D0%9E%D0%94%D0%A1%D0%9A%D0%9E%D0%93%D0%9E_%D0%A0%D0%9E%D0%94%D0%98%D0%A2%D0%95%D0%9B%D0%AC%D0%A1%D0%9A%D0%9E%D0%93%D0%9E_%D0%A1%D0%9E%D0%91%D0%A0%D0%90%D0%9D%D0%98%D0%AF-_2020" TargetMode="External"/><Relationship Id="rId9" Type="http://schemas.openxmlformats.org/officeDocument/2006/relationships/hyperlink" Target="https://www.surwiki.admsurgut.ru/wiki/index.php?title=%D0%A4%D0%BE%D1%80%D1%83%D0%BC-%D0%B2%D1%8B%D1%81%D1%82%D0%B0%D0%B2%D0%BA%D0%B0_%D0%BE%D1%80%D0%B3%D0%B0%D0%BD%D0%B8%D0%B7%D0%B0%D1%86%D0%B8%D0%B9_-_20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dmsurgut.ru/files/materials/files/files5/%D0%9F%D0%A3%D0%91%D0%9B%D0%98%D0%A7%D0%9D%D0%AB%D0%99_%D0%94%D0%9E%D0%9A%D0%9B%D0%90%D0%94_2020-1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wiki.admsurgut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niko.ru/literatura-mkhc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centeroko.ru/projec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641" y="202099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ЗАСЕДАНИЕ №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МЕТОДИЧЕСКОГО ОБЪЕДИНЕНИЯ УЧИТЕЛЕЙ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ПРЕДМЕТНОЙ ОБЛАСТИ «ИСКУССТВО»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3621" y="5202238"/>
            <a:ext cx="6416566" cy="7965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Сургут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8310" y="167853"/>
            <a:ext cx="6566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города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 «Информационно-методический центр»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998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5450" y="400050"/>
            <a:ext cx="7315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cap="all" dirty="0">
                <a:solidFill>
                  <a:srgbClr val="002060"/>
                </a:solidFill>
              </a:rPr>
              <a:t>Структура измерительных материалов </a:t>
            </a:r>
          </a:p>
        </p:txBody>
      </p:sp>
      <p:grpSp>
        <p:nvGrpSpPr>
          <p:cNvPr id="30724" name="Группа 60"/>
          <p:cNvGrpSpPr>
            <a:grpSpLocks/>
          </p:cNvGrpSpPr>
          <p:nvPr/>
        </p:nvGrpSpPr>
        <p:grpSpPr bwMode="auto">
          <a:xfrm>
            <a:off x="1890713" y="990600"/>
            <a:ext cx="6642100" cy="5916613"/>
            <a:chOff x="2260108" y="717503"/>
            <a:chExt cx="6677415" cy="5942997"/>
          </a:xfrm>
        </p:grpSpPr>
        <p:grpSp>
          <p:nvGrpSpPr>
            <p:cNvPr id="30728" name="Группа 59"/>
            <p:cNvGrpSpPr>
              <a:grpSpLocks/>
            </p:cNvGrpSpPr>
            <p:nvPr/>
          </p:nvGrpSpPr>
          <p:grpSpPr bwMode="auto">
            <a:xfrm>
              <a:off x="2663676" y="717503"/>
              <a:ext cx="5998501" cy="5916483"/>
              <a:chOff x="2663676" y="717503"/>
              <a:chExt cx="5998501" cy="5916483"/>
            </a:xfrm>
          </p:grpSpPr>
          <p:grpSp>
            <p:nvGrpSpPr>
              <p:cNvPr id="34" name="Группа 33"/>
              <p:cNvGrpSpPr/>
              <p:nvPr/>
            </p:nvGrpSpPr>
            <p:grpSpPr>
              <a:xfrm rot="1497682">
                <a:off x="2663676" y="1049338"/>
                <a:ext cx="5998501" cy="5584648"/>
                <a:chOff x="3033123" y="1031050"/>
                <a:chExt cx="5673198" cy="5584648"/>
              </a:xfrm>
              <a:solidFill>
                <a:schemeClr val="accent5">
                  <a:lumMod val="40000"/>
                  <a:lumOff val="60000"/>
                </a:schemeClr>
              </a:solidFill>
            </p:grpSpPr>
            <p:sp>
              <p:nvSpPr>
                <p:cNvPr id="40" name="Пирог 39"/>
                <p:cNvSpPr/>
                <p:nvPr/>
              </p:nvSpPr>
              <p:spPr>
                <a:xfrm rot="4299831">
                  <a:off x="3048323" y="1095298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Пирог 40"/>
                <p:cNvSpPr/>
                <p:nvPr/>
              </p:nvSpPr>
              <p:spPr>
                <a:xfrm>
                  <a:off x="3048331" y="1095296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rgbClr val="BDEF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Пирог 41"/>
                <p:cNvSpPr/>
                <p:nvPr/>
              </p:nvSpPr>
              <p:spPr>
                <a:xfrm rot="17403094">
                  <a:off x="3192758" y="1024211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Пирог 42"/>
                <p:cNvSpPr/>
                <p:nvPr/>
              </p:nvSpPr>
              <p:spPr>
                <a:xfrm rot="12983581">
                  <a:off x="3033123" y="1060755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Пирог 43"/>
                <p:cNvSpPr/>
                <p:nvPr/>
              </p:nvSpPr>
              <p:spPr>
                <a:xfrm rot="8659550">
                  <a:off x="3048332" y="1095296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rgbClr val="A7FF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Круговая стрелка 52"/>
              <p:cNvSpPr/>
              <p:nvPr/>
            </p:nvSpPr>
            <p:spPr>
              <a:xfrm rot="19997041">
                <a:off x="3798594" y="717503"/>
                <a:ext cx="4843679" cy="5813835"/>
              </a:xfrm>
              <a:prstGeom prst="circularArrow">
                <a:avLst>
                  <a:gd name="adj1" fmla="val 5085"/>
                  <a:gd name="adj2" fmla="val 653693"/>
                  <a:gd name="adj3" fmla="val 2912753"/>
                  <a:gd name="adj4" fmla="val 20519953"/>
                  <a:gd name="adj5" fmla="val 5932"/>
                </a:avLst>
              </a:prstGeom>
              <a:solidFill>
                <a:srgbClr val="003366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30729" name="Группа 57"/>
            <p:cNvGrpSpPr>
              <a:grpSpLocks/>
            </p:cNvGrpSpPr>
            <p:nvPr/>
          </p:nvGrpSpPr>
          <p:grpSpPr bwMode="auto">
            <a:xfrm>
              <a:off x="2260108" y="718719"/>
              <a:ext cx="6677415" cy="5941781"/>
              <a:chOff x="2260108" y="718719"/>
              <a:chExt cx="6677415" cy="5941781"/>
            </a:xfrm>
          </p:grpSpPr>
          <p:sp>
            <p:nvSpPr>
              <p:cNvPr id="54" name="Круговая стрелка 53"/>
              <p:cNvSpPr/>
              <p:nvPr/>
            </p:nvSpPr>
            <p:spPr>
              <a:xfrm rot="2906882">
                <a:off x="3574107" y="1195031"/>
                <a:ext cx="5005385" cy="5721447"/>
              </a:xfrm>
              <a:prstGeom prst="circularArrow">
                <a:avLst>
                  <a:gd name="adj1" fmla="val 5085"/>
                  <a:gd name="adj2" fmla="val 626527"/>
                  <a:gd name="adj3" fmla="val 2912753"/>
                  <a:gd name="adj4" fmla="val 20519953"/>
                  <a:gd name="adj5" fmla="val 5450"/>
                </a:avLst>
              </a:prstGeom>
              <a:solidFill>
                <a:srgbClr val="003366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0731" name="Группа 49"/>
              <p:cNvGrpSpPr>
                <a:grpSpLocks/>
              </p:cNvGrpSpPr>
              <p:nvPr/>
            </p:nvGrpSpPr>
            <p:grpSpPr bwMode="auto">
              <a:xfrm>
                <a:off x="2260108" y="718719"/>
                <a:ext cx="6045693" cy="5941781"/>
                <a:chOff x="2260108" y="734380"/>
                <a:chExt cx="6045693" cy="5941781"/>
              </a:xfrm>
            </p:grpSpPr>
            <p:sp>
              <p:nvSpPr>
                <p:cNvPr id="55" name="Круговая стрелка 54"/>
                <p:cNvSpPr/>
                <p:nvPr/>
              </p:nvSpPr>
              <p:spPr>
                <a:xfrm rot="6743779">
                  <a:off x="2680380" y="1312746"/>
                  <a:ext cx="5005385" cy="5721447"/>
                </a:xfrm>
                <a:prstGeom prst="circularArrow">
                  <a:avLst>
                    <a:gd name="adj1" fmla="val 5085"/>
                    <a:gd name="adj2" fmla="val 653693"/>
                    <a:gd name="adj3" fmla="val 2912753"/>
                    <a:gd name="adj4" fmla="val 20379318"/>
                    <a:gd name="adj5" fmla="val 5932"/>
                  </a:avLst>
                </a:prstGeom>
                <a:solidFill>
                  <a:srgbClr val="00336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0733" name="Группа 37"/>
                <p:cNvGrpSpPr>
                  <a:grpSpLocks/>
                </p:cNvGrpSpPr>
                <p:nvPr/>
              </p:nvGrpSpPr>
              <p:grpSpPr bwMode="auto">
                <a:xfrm>
                  <a:off x="2260108" y="734380"/>
                  <a:ext cx="6045693" cy="5910751"/>
                  <a:chOff x="2260108" y="734380"/>
                  <a:chExt cx="6045693" cy="5910751"/>
                </a:xfrm>
              </p:grpSpPr>
              <p:sp>
                <p:nvSpPr>
                  <p:cNvPr id="30734" name="Прямоугольник 34"/>
                  <p:cNvSpPr>
                    <a:spLocks noChangeArrowheads="1"/>
                  </p:cNvSpPr>
                  <p:nvPr/>
                </p:nvSpPr>
                <p:spPr bwMode="auto">
                  <a:xfrm>
                    <a:off x="4624548" y="1644133"/>
                    <a:ext cx="2357911" cy="11079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Читательская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грамотность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200" b="1">
                        <a:solidFill>
                          <a:srgbClr val="002060"/>
                        </a:solidFill>
                        <a:latin typeface="Arial" pitchFamily="34" charset="0"/>
                      </a:rPr>
                      <a:t>2009, 2018, 2027</a:t>
                    </a:r>
                  </a:p>
                </p:txBody>
              </p:sp>
              <p:sp>
                <p:nvSpPr>
                  <p:cNvPr id="30735" name="Прямоугольник 46"/>
                  <p:cNvSpPr>
                    <a:spLocks noChangeArrowheads="1"/>
                  </p:cNvSpPr>
                  <p:nvPr/>
                </p:nvSpPr>
                <p:spPr bwMode="auto">
                  <a:xfrm>
                    <a:off x="6076950" y="3330059"/>
                    <a:ext cx="2228851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Математическая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грамотность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200" b="1">
                        <a:solidFill>
                          <a:srgbClr val="002060"/>
                        </a:solidFill>
                        <a:latin typeface="Arial" pitchFamily="34" charset="0"/>
                      </a:rPr>
                      <a:t>2003, 2012, 2021</a:t>
                    </a:r>
                  </a:p>
                </p:txBody>
              </p:sp>
              <p:sp>
                <p:nvSpPr>
                  <p:cNvPr id="30736" name="Прямоугольник 47"/>
                  <p:cNvSpPr>
                    <a:spLocks noChangeArrowheads="1"/>
                  </p:cNvSpPr>
                  <p:nvPr/>
                </p:nvSpPr>
                <p:spPr bwMode="auto">
                  <a:xfrm>
                    <a:off x="5431756" y="4711183"/>
                    <a:ext cx="2228851" cy="861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Финансовая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грамотность</a:t>
                    </a:r>
                  </a:p>
                </p:txBody>
              </p:sp>
              <p:sp>
                <p:nvSpPr>
                  <p:cNvPr id="30737" name="Прямоугольник 48"/>
                  <p:cNvSpPr>
                    <a:spLocks noChangeArrowheads="1"/>
                  </p:cNvSpPr>
                  <p:nvPr/>
                </p:nvSpPr>
                <p:spPr bwMode="auto">
                  <a:xfrm>
                    <a:off x="2684503" y="2958364"/>
                    <a:ext cx="2718351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Естественнонаучная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грамотность</a:t>
                    </a:r>
                  </a:p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200" b="1">
                        <a:solidFill>
                          <a:srgbClr val="002060"/>
                        </a:solidFill>
                        <a:latin typeface="Arial" pitchFamily="34" charset="0"/>
                      </a:rPr>
                      <a:t>2006, 2015, 2024</a:t>
                    </a:r>
                  </a:p>
                </p:txBody>
              </p:sp>
              <p:sp>
                <p:nvSpPr>
                  <p:cNvPr id="30738" name="Прямоугольник 35"/>
                  <p:cNvSpPr>
                    <a:spLocks noChangeArrowheads="1"/>
                  </p:cNvSpPr>
                  <p:nvPr/>
                </p:nvSpPr>
                <p:spPr bwMode="auto">
                  <a:xfrm>
                    <a:off x="3360935" y="4123289"/>
                    <a:ext cx="2689092" cy="1762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Разрешение проблем Глобальные компетенции Креативное мышление</a:t>
                    </a:r>
                  </a:p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1800" b="1">
                        <a:solidFill>
                          <a:srgbClr val="002060"/>
                        </a:solidFill>
                        <a:latin typeface="Arial" pitchFamily="34" charset="0"/>
                      </a:rPr>
                      <a:t>          …</a:t>
                    </a:r>
                  </a:p>
                </p:txBody>
              </p:sp>
              <p:sp>
                <p:nvSpPr>
                  <p:cNvPr id="56" name="Круговая стрелка 55"/>
                  <p:cNvSpPr/>
                  <p:nvPr/>
                </p:nvSpPr>
                <p:spPr>
                  <a:xfrm rot="11487041">
                    <a:off x="2260108" y="924513"/>
                    <a:ext cx="5006465" cy="5721350"/>
                  </a:xfrm>
                  <a:prstGeom prst="circularArrow">
                    <a:avLst>
                      <a:gd name="adj1" fmla="val 5085"/>
                      <a:gd name="adj2" fmla="val 800264"/>
                      <a:gd name="adj3" fmla="val 2912753"/>
                      <a:gd name="adj4" fmla="val 20379318"/>
                      <a:gd name="adj5" fmla="val 5932"/>
                    </a:avLst>
                  </a:prstGeom>
                  <a:solidFill>
                    <a:srgbClr val="003366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7" name="Круговая стрелка 56"/>
                  <p:cNvSpPr/>
                  <p:nvPr/>
                </p:nvSpPr>
                <p:spPr>
                  <a:xfrm rot="15808826">
                    <a:off x="3023395" y="290660"/>
                    <a:ext cx="4740683" cy="5628882"/>
                  </a:xfrm>
                  <a:prstGeom prst="circularArrow">
                    <a:avLst>
                      <a:gd name="adj1" fmla="val 5085"/>
                      <a:gd name="adj2" fmla="val 800264"/>
                      <a:gd name="adj3" fmla="val 2912753"/>
                      <a:gd name="adj4" fmla="val 20379318"/>
                      <a:gd name="adj5" fmla="val 5932"/>
                    </a:avLst>
                  </a:prstGeom>
                  <a:solidFill>
                    <a:srgbClr val="003366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</p:grpSp>
          </p:grpSp>
        </p:grpSp>
      </p:grpSp>
      <p:sp>
        <p:nvSpPr>
          <p:cNvPr id="3" name="Скругленная прямоугольная выноска 2"/>
          <p:cNvSpPr/>
          <p:nvPr/>
        </p:nvSpPr>
        <p:spPr>
          <a:xfrm>
            <a:off x="7132638" y="990600"/>
            <a:ext cx="1898650" cy="2252663"/>
          </a:xfrm>
          <a:prstGeom prst="wedgeRoundRectCallout">
            <a:avLst>
              <a:gd name="adj1" fmla="val -77405"/>
              <a:gd name="adj2" fmla="val 702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компонент 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сегодняшние 8-классники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101600" y="3995738"/>
            <a:ext cx="1868488" cy="2813050"/>
          </a:xfrm>
          <a:prstGeom prst="wedgeRoundRectCallout">
            <a:avLst>
              <a:gd name="adj1" fmla="val 107965"/>
              <a:gd name="adj2" fmla="val -4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компонент 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сегодняшние 8-классники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203200" y="852488"/>
            <a:ext cx="1757363" cy="2682875"/>
          </a:xfrm>
          <a:prstGeom prst="wedgeRoundRectCallout">
            <a:avLst>
              <a:gd name="adj1" fmla="val 95942"/>
              <a:gd name="adj2" fmla="val 21555"/>
              <a:gd name="adj3" fmla="val 16667"/>
            </a:avLst>
          </a:prstGeom>
          <a:solidFill>
            <a:srgbClr val="A7F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компонент 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сегодняшние 5-классники </a:t>
            </a:r>
          </a:p>
        </p:txBody>
      </p:sp>
      <p:pic>
        <p:nvPicPr>
          <p:cNvPr id="28" name="Picture 2" descr="C:\Users\aiv.MKUIMC\Desktop\PISA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22" y="351351"/>
            <a:ext cx="1757275" cy="5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192" y="525497"/>
            <a:ext cx="8537029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приоритетного развития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2020/21 учебный год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Предметные ГМО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 «Образование», приоритетных муниципальных проектов и направлений развития муниципальной системы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 с командами педагогов по вопросам реализации ФГОС СОО, ООО, подготовки к исследованиям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PISA-2021, PIRLS-2021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 по повышению качества преподавания по учебным предметам обществознание и химия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или находящихся на обсуждении концепций модернизации содержания и технологий преподавания учебных предметов.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опыта проведения дистанционных уроков, использования ИОС в образовательной деятельности. 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программ, направленных на духовно-нравственное воспитание учащихся.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Распространение эффективных педагогических практик, в том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числе по работе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одаренными детьми.</a:t>
            </a:r>
          </a:p>
          <a:p>
            <a:pPr eaLnBrk="0" hangingPunct="0">
              <a:spcAft>
                <a:spcPts val="600"/>
              </a:spcAft>
              <a:tabLst>
                <a:tab pos="266700" algn="l"/>
              </a:tabLs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64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84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532" y="1076763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предметной области «Искусство» в образовательных организациях Российской Федерации, реализующих основные общеобразовательные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Обновленная  примерная образовательная программа, разработанная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в части предметной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«Искусство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план мероприятий по реализации «Концепция преподавания предметной области «Искусство» в образовательных организациях, реализующих основные общеобразовательные программы» на 2020-2024 годы 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83822"/>
            <a:ext cx="7906407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ПЛАН МЕРОПРИЯТИЙ ПО РЕАЛИЗАЦИИ КОНЦЕПЦИИ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90" y="1281715"/>
            <a:ext cx="8805041" cy="544227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образовательных программ общего образования по предметной области «Искусство» на основе обновленных примерных образовательных программ, разработанных Министерством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 Федерации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проведения школьного и муниципального этапов всероссийской олимпиады школьников по предметной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участия обучающихся в общественно-значимых, в том числе волонтерских социокультурных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интеграции образовательной программы предметной области «Искусство» с программой воспитания и социализации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проблемных семинаров по современным средствам обучения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и комплектация кабинетов музыки, изобразительного искусства и мировой художественной культуры продукцией отечественного производства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дополнительной профессиональной программы (повышения квалификации) «Интеграция образовательной программы предметной области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программой воспитания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обучающихся»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обобщение лучших практик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координации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внеурочной деятельности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образования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192" y="525497"/>
            <a:ext cx="8537029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приоритетного развития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2020/21 учебный год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Предметные ГМО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 «Образование», приоритетных муниципальных проектов и направлений развития муниципальной системы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 с командами педагогов по вопросам реализации ФГОС СОО, ООО, подготовки к исследованиям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PISA-2021, PIRLS-2021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 по повышению качества преподавания по учебным предметам обществознание и химия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проведения дистанционных уроков, использования ИОС в образовательной деятельности. 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программ, направленных на духовно-нравственное воспитание учащихся.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Распространение эффективных педагогических практик, в том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числе по работе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одаренными детьми.</a:t>
            </a:r>
          </a:p>
          <a:p>
            <a:pPr eaLnBrk="0" hangingPunct="0">
              <a:spcAft>
                <a:spcPts val="600"/>
              </a:spcAft>
              <a:tabLst>
                <a:tab pos="266700" algn="l"/>
              </a:tabLs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84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для педагогов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Всероссийских Конкурсов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педагогического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2020» 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надежда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отдаю детям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2020»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«Самый классный классный – 2020»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 октябрь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окружных Конкурсов: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звание лучшего педагога Ханты-Мансийского автономного округа – Югры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апрель-май (сентябрь)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Гаффарова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Станиславовна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СОШ №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1-победитель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69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 для педагогов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36362"/>
            <a:ext cx="8640960" cy="5979747"/>
          </a:xfrm>
        </p:spPr>
        <p:txBody>
          <a:bodyPr>
            <a:normAutofit fontScale="55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 конкурс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звание лучшего педагога Ханты-Мансийского автономного округа –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Югры: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педагог (преподаватель) общеобразовательной организации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из опыта работы по вопросам реализации содержания и технологий формирования предметных, </a:t>
            </a:r>
            <a:r>
              <a:rPr lang="ru-RU" sz="2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 в рамках учебных предметов:…..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(Музыка и ИЗО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)»;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курса внеурочной деятельности по направлениям развития обучающихся (духовно-нравственному, физкультурно-спортивному и оздоровительному, социальному, </a:t>
            </a:r>
            <a:r>
              <a:rPr lang="ru-RU" sz="2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общеинтеллектуальному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общекультурному) на уровне основного общего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методическая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 ведению образовательной деятельности обучающихся с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реализуемая с использованием дистанционных технологий в рамках реализации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с ОВЗ и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обучающихся с умственной отсталостью (интеллектуальными нарушениями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по ведению образовательной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одаренными детьми с использованием дистанционных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предметам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(…музыка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изобразительное искусство) с региональной составляющей этнокультурной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.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педагог (преподаватель) дополнительного    образования детей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практика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(передовой педагогический опыт) дополнительного образования, направленная на развитие у обучающихся компетенций, формирующих инновационное, критическое и изобретательское мышление на основе технологий проектного управления, и соответствующая одному из четырех содержательно-тематических направлений: инженерные технологии, биотехнологии,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области искусств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8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1" y="417249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702" y="365127"/>
            <a:ext cx="7614746" cy="9325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ОЛИМПИАДЫ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606" y="1407839"/>
            <a:ext cx="8434552" cy="5150616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Положение о Всероссийском конкурсе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Media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Start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 методических разработок внеклассного мероприятия, интегрирующего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медиаобразование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XXII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городская научная конференция молодых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исследователей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«Шаг в будущее»</a:t>
            </a:r>
          </a:p>
          <a:p>
            <a:endParaRPr lang="ru-RU" dirty="0"/>
          </a:p>
          <a:p>
            <a:pPr lvl="0"/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Секция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Культурология, искусство и дизайн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52553"/>
              </p:ext>
            </p:extLst>
          </p:nvPr>
        </p:nvGraphicFramePr>
        <p:xfrm>
          <a:off x="376400" y="3886199"/>
          <a:ext cx="8420757" cy="2041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012"/>
                <a:gridCol w="1609748"/>
                <a:gridCol w="1841178"/>
                <a:gridCol w="459619"/>
                <a:gridCol w="1993123"/>
                <a:gridCol w="1224749"/>
                <a:gridCol w="867328"/>
              </a:tblGrid>
              <a:tr h="78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(Ф.И.О. полностью)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работы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 руководитель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участия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</a:tr>
              <a:tr h="4686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029075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Мубарякова Карина Руслановна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генерал-майора Хисматулина В.И.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Символика в дымковской и филимоновской игрушках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Абзалов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 Дуфарович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</a:tr>
              <a:tr h="4686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029075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Чернышова Кристин Евгеньевна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генерал-майора Хисматулина В.И.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дизайна кухни в стиле «хай-тек»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Абзалов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 Дуфарович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Призер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 место)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</a:tr>
              <a:tr h="7100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029075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Долгорукова Марина Валерьевна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средняя общеобразовательная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№ 45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Женское лицо войны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Марина Владимировна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05" marR="547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01546"/>
              </p:ext>
            </p:extLst>
          </p:nvPr>
        </p:nvGraphicFramePr>
        <p:xfrm>
          <a:off x="478878" y="2546131"/>
          <a:ext cx="8428640" cy="27567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460"/>
                <a:gridCol w="5431221"/>
                <a:gridCol w="2624959"/>
              </a:tblGrid>
              <a:tr h="47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58" marR="55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58" marR="55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58" marR="55758" marT="0" marB="0"/>
                </a:tc>
              </a:tr>
              <a:tr h="345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58" marR="55758" marT="0" marB="0"/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Фестиваль-конкурс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юношеского творчества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Радуга детства»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2020 года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</a:tr>
              <a:tr h="3547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58" marR="557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 творчества для детей с ограниченными возможностями здоровья и инвалидностью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Солнце для всех»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</a:tr>
              <a:tr h="315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58" marR="557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«Созвездие» для детей – сирот и детей, оставшихся без попечения родителей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–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</a:tr>
              <a:tr h="1579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58" marR="557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 и юношеского творчества «Калейдоскоп»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– декабрь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</a:tr>
              <a:tr h="315878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национальных культур, приуроченный к празднованию Дня народного единства в России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442" y="1226536"/>
            <a:ext cx="7947791" cy="185562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направленности (МАОУ ДО «Центр детского творчества»)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963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ОЛИМПИАДЫ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58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ТЕХНОЛОГИИ ВЕДЕНИЯ ОБРАЗОВАТЕЛЬНОГО ПРОЦЕССА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16" y="1660087"/>
            <a:ext cx="7886700" cy="47958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edu.gov.ru/distance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«Рекомендации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обучения на дому с использованием дистанционных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предоставленных партнерами для свободного доступа на период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пандемии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«Информационно-методический центр»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imc.admsurgut.ru/metodicheskie-materialy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дистанционного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образовательной деятельности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88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ЗАСЕДАНИЯ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174" y="1171355"/>
            <a:ext cx="7886700" cy="5126967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и региональное августовское совещание педагогических работников. Приоритетные муниципальные проекты системы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3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с использованием дистанционных образовательных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3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основных мероприятий деятельности ГМО на 2020/21 учебный год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30000"/>
              </a:lnSpc>
              <a:spcBef>
                <a:spcPts val="0"/>
              </a:spcBef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Фестивали. Конкурсы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3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299" y="499134"/>
            <a:ext cx="7886700" cy="990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РАСПРОСТРАНЁННЫЕ ОБРАЗОВАТЕЛЬНЫЕ ПЛАТФОРМЫ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821" y="1313246"/>
            <a:ext cx="8231571" cy="496143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коллекция цифровых образовательных ресурсов. 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http://school-collection.edu.ru/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школа. Рекомендована Министерством Просвещения РФ.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https://resh.edu.ru/subject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 академия 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arzamas.academy</a:t>
            </a:r>
            <a:endParaRPr lang="ru-RU" sz="24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 РФ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www.culture.ru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«Московская электронная школа». Рекомендована Министерством Просвещения РФ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uchebnik.mos.ru/catalogue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дистанционного обучения в синхронном режиме платформа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https://zoom.us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ПОПУЛЯРНЫЕ МЕССЕНДЖЕРЫ 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FacebookMessenger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2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001" y="154972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мотивировать учеников при дистанционном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https://moi-universitet.ru/kak-motivirovat-uchenikov-pri-distantsionnom-obuchenii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дистанционное обучение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https://moi-universitet.ru/chem-polezno-distantsionnoe-obuchenie-v-shkole/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 начинающим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https://gazeta-pedagogov.ru/kak-zavoevat-doverie-uchenikov-7-sovetov-nachinayushhim-uchitelyam/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советов, как повысить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https://gazeta-pedagogov.ru/12-sovetov-kak-povysit-rabotosposobnost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iv.MKUIMC\Desktop\ГАЗЕТ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0" y="311368"/>
            <a:ext cx="3529014" cy="9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007" y="443404"/>
            <a:ext cx="3162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gazeta-pedagogov.ru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moi-universitet.ru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iv.MKUIMC\Pictures\мой униве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94" y="311368"/>
            <a:ext cx="2580006" cy="9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72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iv.MKUIMC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3" y="5372588"/>
            <a:ext cx="335200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0443" y="4945809"/>
            <a:ext cx="8126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портал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http://vneshkolnik.ru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5971" y="2510145"/>
            <a:ext cx="75457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ФГБУК «Всероссийский центр развития художественного творчества и гуманитарных технологий»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://vcht.center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0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Нормативно-правовые документы сферы ДО"/>
              </a:rPr>
              <a:t>Нормативно-правовые документы сферы ДО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iv.MKUIMC\Desktop\vcht-e15621500614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2" y="1992043"/>
            <a:ext cx="12287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iv.MKUIMC\Desktop\999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9" y="3718922"/>
            <a:ext cx="1134592" cy="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Главна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5" y="875535"/>
            <a:ext cx="1717281" cy="11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56453" y="1000542"/>
            <a:ext cx="6601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ИСКУССТВА</a:t>
            </a:r>
          </a:p>
          <a:p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www.art-education.ru/pedagogika-iskusstva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0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587" y="1407838"/>
            <a:ext cx="8010854" cy="427563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«Искусство» ИД «Первое сентября»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http://art.1september.ru/index.php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урок»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http://festival.1september.ru/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уроков по ФГОС: Музыка, ИЗО, МХК,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http://xn--b1afobadgpebfpm2a.xn--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p1ai/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«Учитель года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https://teacher-of-russia.ru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1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884" y="958522"/>
            <a:ext cx="7886700" cy="547381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Арсланова Ирина Викторовна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 сопровождения профессионального развития педагога МАУ «Информационно-методический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центр»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52-56-70, 8 982 507 38 94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arslanova@admsurgut.ru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irina_arslanova@list.ru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Кухар Евгения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икторовна,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МБОУ лицей № 1, руководитель ГМО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8 904 472 69 21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сообщества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SurWiki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ГМО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clck.ru/RJhBa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iv.MKUIMC\Desktop\гмо из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01" y="519851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641" y="202099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ЗАСЕДАНИЕ №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МЕТОДИЧЕСКОГО ОБЪЕДИНЕНИЯ УЧИТЕЛЕЙ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ПРЕДМЕТНОЙ ОБЛАСТИ «ИСКУССТВО»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3621" y="5202238"/>
            <a:ext cx="6416566" cy="7965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Сургут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8310" y="167853"/>
            <a:ext cx="6566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города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 «Информационно-методический центр»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52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181" y="593728"/>
            <a:ext cx="7886700" cy="9276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ОКРУЖНОЕ АВГУСТОВСКОЕ СОВЕЩАНИЕ ПЕДАГОГИЧЕСКИХ РАБОТНИКОВ - 2020"/>
              </a:rPr>
              <a:t>ОКРУЖНОЕ АВГУСТОВСКОЕ СОВЕЩАНИЕ ПЕДАГОГИЧЕСКИХ РАБОТНИКОВ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C:\Users\aiv.MKUIMC\Desktop\ХМА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" y="1530888"/>
            <a:ext cx="8237543" cy="39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2965" y="5908706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https://pedsovet2020.iro86.ru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24" y="219219"/>
            <a:ext cx="7969469" cy="900133"/>
          </a:xfrm>
        </p:spPr>
        <p:txBody>
          <a:bodyPr>
            <a:noAutofit/>
          </a:bodyPr>
          <a:lstStyle/>
          <a:p>
            <a:pPr marL="457200" indent="-457200" algn="ctr">
              <a:defRPr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ВГУСТОВСКОЕ СОВЕЩАНИЕ ПЕДАГОГИЧЕСКИХ РАБОТНИКОВ ГОРОДА СУРГУТА - 2020"/>
              </a:rPr>
              <a:t>Августовское совещание педагогических работников города Сургута </a:t>
            </a:r>
            <a:b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ВГУСТОВСКОЕ СОВЕЩАНИЕ ПЕДАГОГИЧЕСКИХ РАБОТНИКОВ ГОРОДА СУРГУТА - 2020"/>
              </a:rPr>
            </a:b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ВГУСТОВСКОЕ СОВЕЩАНИЕ ПЕДАГОГИЧЕСКИХ РАБОТНИКОВ ГОРОДА СУРГУТА - 2020"/>
              </a:rPr>
              <a:t>«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ВГУСТОВСКОЕ СОВЕЩАНИЕ ПЕДАГОГИЧЕСКИХ РАБОТНИКОВ ГОРОДА СУРГУТА - 2020"/>
              </a:rPr>
              <a:t>Реализация государственной политики в системе образования Сургута: результаты работы и стратегические ориентиры»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592" y="1323454"/>
            <a:ext cx="7638393" cy="528229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900" b="1" dirty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sz="1900" b="1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900" dirty="0" smtClean="0">
              <a:solidFill>
                <a:srgbClr val="4B0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НЛАЙН-СЕМИНАР «СОВРЕМЕННЫЕ ПОДХОДЫ К ОРГАНИЗАЦИИ ВОСПИТАНИЯ В МУНИЦИПАЛЬНОЙ СИСТЕМЕ ОБРАЗОВАНИЯ»"/>
              </a:rPr>
              <a:t>О</a:t>
            </a: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НЛАЙН-СЕМИНАР «СОВРЕМЕННЫЕ ПОДХОДЫ К ОРГАНИЗАЦИИ ВОСПИТАНИЯ В МУНИЦИПАЛЬНОЙ СИСТЕМЕ ОБРАЗОВАНИЯ»"/>
              </a:rPr>
              <a:t>нлайн-семинар «современные подходы к организации   воспитания в муниципальной системе образования»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900" b="1" dirty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sz="1900" b="1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900" dirty="0">
              <a:solidFill>
                <a:srgbClr val="4B0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ОНЛАЙН-ЗАСЕДАНИЕ ГОРОДСКОГО РОДИТЕЛЬСКОГО СОБРАНИЯ- 2020"/>
              </a:rPr>
              <a:t>О</a:t>
            </a: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ОНЛАЙН-ЗАСЕДАНИЕ ГОРОДСКОГО РОДИТЕЛЬСКОГО СОБРАНИЯ- 2020"/>
              </a:rPr>
              <a:t>нлайн-заседание городского родительского собрания «Особенности организации образовательной деятельности в 2020/21 учебном году»</a:t>
            </a: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900" b="1" dirty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2020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ТКРЫТЫЙ МЕЖОТРАСЛЕВОЙ ОНЛАЙН-ФОРУМ - 2020"/>
              </a:rPr>
              <a:t>Межотраслевое совещание работников социальной сферы города Сургута «Качество детства как стратегический ориентир в реализации государственной политики в социальной сфере города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ТКРЫТЫЙ МЕЖОТРАСЛЕВОЙ ОНЛАЙН-ФОРУМ - 2020"/>
              </a:rPr>
              <a:t>С</a:t>
            </a: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ТКРЫТЫЙ МЕЖОТРАСЛЕВОЙ ОНЛАЙН-ФОРУМ - 2020"/>
              </a:rPr>
              <a:t>ургута»</a:t>
            </a: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2020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ВИДЕОКОНСУЛЬТАЦИЯ ДЛЯ РОДИТЕЛЕЙ ПЕРВОКЛАССНИКОВ"/>
              </a:rPr>
              <a:t>Видеоконсультация</a:t>
            </a: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ВИДЕОКОНСУЛЬТАЦИЯ ДЛЯ РОДИТЕЛЕЙ ПЕРВОКЛАССНИКОВ"/>
              </a:rPr>
              <a:t>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ВИДЕОКОНСУЛЬТАЦИЯ ДЛЯ РОДИТЕЛЕЙ ПЕРВОКЛАССНИКОВ"/>
              </a:rPr>
              <a:t>для родителей первоклассников</a:t>
            </a: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  <a:hlinkClick r:id="rId7" tooltip="«ШКОЛА БУДУЩЕГО»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– 30 августа 2020</a:t>
            </a:r>
            <a:endParaRPr lang="ru-RU" sz="1900" dirty="0">
              <a:solidFill>
                <a:srgbClr val="4B0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Педагогические советы в ОБРАЗОВАТЕЛЬНЫХ ОРГАНИЗАЦИЯХ"/>
              </a:rPr>
              <a:t>Педагогические советы в </a:t>
            </a:r>
            <a:r>
              <a:rPr lang="ru-RU" sz="19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Педагогические советы в ОБРАЗОВАТЕЛЬНЫХ ОРГАНИЗАЦИЯХ"/>
              </a:rPr>
              <a:t>образовательных организациях</a:t>
            </a:r>
            <a:endParaRPr lang="ru-RU" sz="1900" dirty="0" smtClean="0">
              <a:solidFill>
                <a:srgbClr val="4B0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– 30  </a:t>
            </a:r>
            <a:r>
              <a:rPr lang="ru-RU" sz="1900" b="1" dirty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sz="1900" b="1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900" dirty="0">
              <a:solidFill>
                <a:srgbClr val="4B0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Форум-выставка организаций - 2020"/>
              </a:rPr>
              <a:t>Виртуальная выставка организаций, реализующих программы дополнительного образования, культурно-просветительские и образовательные проекты «</a:t>
            </a:r>
            <a:r>
              <a:rPr lang="ru-RU" sz="19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Форум-выставка организаций - 2020"/>
              </a:rPr>
              <a:t>С</a:t>
            </a:r>
            <a:r>
              <a:rPr lang="ru-RU" sz="19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Форум-выставка организаций - 2020"/>
              </a:rPr>
              <a:t>ургут – детям»</a:t>
            </a:r>
            <a:endParaRPr lang="ru-RU" sz="1900" dirty="0" smtClean="0">
              <a:solidFill>
                <a:srgbClr val="0B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12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ДОКЛАД О СОСТОЯНИИ И ПЕРСПЕКТИВАХ РАЗВИТИЯ ОБРАЗОВАНИЯ ГОРОДА СУРГУТА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1" t="11665" r="34647" b="9618"/>
          <a:stretch>
            <a:fillRect/>
          </a:stretch>
        </p:blipFill>
        <p:spPr bwMode="auto">
          <a:xfrm>
            <a:off x="749946" y="1589143"/>
            <a:ext cx="310364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192" y="525497"/>
            <a:ext cx="8537029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приоритетного развития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2020/21 учебный год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Предметные ГМО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 «Образование», приоритетных муниципальных проектов и направлений развития муниципальной системы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 с командами педагогов по вопросам реализации ФГОС СОО, ООО, подготовки к исследованиям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PISA-2021, PIRLS-2021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 по повышению качества преподавания по учебным предметам обществознание и химия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опыта проведения дистанционных уроков, использования ИОС в образовательной деятельности. 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программ, направленных на духовно-нравственное воспитание учащихся.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Распространение эффективных педагогических практик, в том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числе по работе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одаренными детьми.</a:t>
            </a:r>
          </a:p>
          <a:p>
            <a:pPr eaLnBrk="0" hangingPunct="0">
              <a:spcAft>
                <a:spcPts val="600"/>
              </a:spcAft>
              <a:tabLst>
                <a:tab pos="266700" algn="l"/>
              </a:tabLs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84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24EF01-FC28-4640-AFD2-58E7AAF251C0}" type="slidenum">
              <a:rPr lang="ru-RU" altLang="ru-RU" sz="1400" smtClean="0">
                <a:solidFill>
                  <a:srgbClr val="4C4C4C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>
              <a:solidFill>
                <a:srgbClr val="4C4C4C"/>
              </a:solidFill>
            </a:endParaRP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2016125" y="506522"/>
            <a:ext cx="5719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0"/>
                <a:cs typeface="Times New Roman" panose="02020603050405020304" pitchFamily="18" charset="0"/>
              </a:rPr>
              <a:t>Приоритетные проекты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0"/>
                <a:cs typeface="Times New Roman" panose="02020603050405020304" pitchFamily="18" charset="0"/>
              </a:rPr>
              <a:t>муниципальной системы образования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70" y="417896"/>
            <a:ext cx="914400" cy="132238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47745458"/>
              </p:ext>
            </p:extLst>
          </p:nvPr>
        </p:nvGraphicFramePr>
        <p:xfrm>
          <a:off x="1498520" y="1517407"/>
          <a:ext cx="70536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0670" y="6058479"/>
            <a:ext cx="340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https://www.surwiki.admsurgut.ru/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36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192" y="525497"/>
            <a:ext cx="8537029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приоритетного развития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2020/21 учебный год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Предметные ГМО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 «Образование», приоритетных муниципальных проектов и направлений развития муниципальной системы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 с командами педагогов по вопросам реализации ФГОС СОО, ООО, подготовки к исследованиям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PISA-2021, PIRLS-2021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 по повышению качества преподавания по учебным предметам обществознание и химия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опыта проведения дистанционных уроков, использования ИОС в образовательной деятельности. 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программ, направленных на духовно-нравственное воспитание учащихся.</a:t>
            </a:r>
          </a:p>
          <a:p>
            <a:pPr marL="12700" indent="-12700" algn="just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Распространение эффективных педагогических практик, в том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числе по работе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одаренными детьми.</a:t>
            </a:r>
          </a:p>
          <a:p>
            <a:pPr eaLnBrk="0" hangingPunct="0">
              <a:spcAft>
                <a:spcPts val="600"/>
              </a:spcAft>
              <a:tabLst>
                <a:tab pos="266700" algn="l"/>
              </a:tabLs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42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30" y="291661"/>
            <a:ext cx="8805041" cy="1379483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ФГБНУ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стратегии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Российской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образования»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оценки качества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dirty="0"/>
          </a:p>
        </p:txBody>
      </p:sp>
      <p:pic>
        <p:nvPicPr>
          <p:cNvPr id="4098" name="Picture 2" descr="C:\Users\aiv.MKUIMC\Desktop\logo_instr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9" y="428419"/>
            <a:ext cx="639521" cy="9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iv.MKUIMC\Desktop\Цок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69" y="923143"/>
            <a:ext cx="4957596" cy="58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1564402"/>
            <a:ext cx="2930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www.centeroko.ru/projects.html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267" y="3358054"/>
            <a:ext cx="36703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НИКО 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апреле 2018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исследования качества образования по предмету «Мировая художественная культура» 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исследовании по предмету «Мировая художественная культура» приняли участие 1715 обучающихся 6 классов и 1748 обучающихся 8 классов.</a:t>
            </a:r>
          </a:p>
        </p:txBody>
      </p:sp>
      <p:sp>
        <p:nvSpPr>
          <p:cNvPr id="6" name="AutoShape 5" descr="C:\Users\aiv.MKUIMC\Desktop\%D0%9D%D0%98%D0%9A%D0%9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Аналитические материал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Аналитические материал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 descr="Аналитические материал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aiv.MKUIMC\Desktop\Без назва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7" y="2124519"/>
            <a:ext cx="1708496" cy="87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2276" y="3015733"/>
            <a:ext cx="3034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/>
              </a:rPr>
              <a:t>www.eduniko.ru/literatura-mkhc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12654</TotalTime>
  <Words>2583</Words>
  <Application>Microsoft Office PowerPoint</Application>
  <PresentationFormat>Экран (4:3)</PresentationFormat>
  <Paragraphs>310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1_Тема Office</vt:lpstr>
      <vt:lpstr>Тема Office</vt:lpstr>
      <vt:lpstr>ЗАСЕДАНИЕ № 1   ГОРОДСКОГО МЕТОДИЧЕСКОГО ОБЪЕДИНЕНИЯ УЧИТЕЛЕЙ ПРЕДМЕТНОЙ ОБЛАСТИ «ИСКУССТВО» </vt:lpstr>
      <vt:lpstr>ПОВЕСТКА ЗАСЕДАНИЯ</vt:lpstr>
      <vt:lpstr>ОКРУЖНОЕ АВГУСТОВСКОЕ СОВЕЩАНИЕ ПЕДАГОГИЧЕСКИХ РАБОТНИКОВ </vt:lpstr>
      <vt:lpstr>Августовское совещание педагогических работников города Сургута  «Реализация государственной политики в системе образования Сургута: результаты работы и стратегические ориентиры»</vt:lpstr>
      <vt:lpstr>ДОКЛАД О СОСТОЯНИИ И ПЕРСПЕКТИВАХ РАЗВИТИЯ ОБРАЗОВАНИЯ ГОРОДА СУРГУТА</vt:lpstr>
      <vt:lpstr>Презентация PowerPoint</vt:lpstr>
      <vt:lpstr>Презентация PowerPoint</vt:lpstr>
      <vt:lpstr>Презентация PowerPoint</vt:lpstr>
      <vt:lpstr>Министерство просвещения Российской Федерации ФГБНУ «Институт стратегии развития образования Российской академии образования» Центр оценки качества образования   </vt:lpstr>
      <vt:lpstr>Презентация PowerPoint</vt:lpstr>
      <vt:lpstr>Презентация PowerPoint</vt:lpstr>
      <vt:lpstr>НОРМАТИВНАЯ БАЗА</vt:lpstr>
      <vt:lpstr>РЕГИОНАЛЬНЫЙ ПЛАН МЕРОПРИЯТИЙ ПО РЕАЛИЗАЦИИ КОНЦЕПЦИИ</vt:lpstr>
      <vt:lpstr>Презентация PowerPoint</vt:lpstr>
      <vt:lpstr>Конкурсы для педагогов </vt:lpstr>
      <vt:lpstr>Конкурсы для педагогов </vt:lpstr>
      <vt:lpstr>КОНКУРСЫ, ОЛИМПИАДЫ</vt:lpstr>
      <vt:lpstr>КОНКУРСЫ, ОЛИМПИАДЫ</vt:lpstr>
      <vt:lpstr>ДИСТАНЦИОННЫЕ ТЕХНОЛОГИИ ВЕДЕНИЯ ОБРАЗОВАТЕЛЬНОГО ПРОЦЕССА</vt:lpstr>
      <vt:lpstr>НАИБОЛЕЕ РАСПРОСТРАНЁННЫЕ ОБРАЗОВАТЕЛЬНЫЕ ПЛАТФОРМЫ </vt:lpstr>
      <vt:lpstr>Презентация PowerPoint</vt:lpstr>
      <vt:lpstr>ПОЛЕЗНЫЕ РЕСУРСЫ</vt:lpstr>
      <vt:lpstr>ПОЛЕЗНЫЕ РЕСУРСЫ</vt:lpstr>
      <vt:lpstr>КОНТАКТЫ</vt:lpstr>
      <vt:lpstr>ЗАСЕДАНИЕ № 1   ГОРОДСКОГО МЕТОДИЧЕСКОГО ОБЪЕДИНЕНИЯ УЧИТЕЛЕЙ ПРЕДМЕТНОЙ ОБЛАСТИ «ИСКУССТВО»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Б</dc:creator>
  <cp:lastModifiedBy>Ирина Викторовна Арсланова</cp:lastModifiedBy>
  <cp:revision>52</cp:revision>
  <dcterms:created xsi:type="dcterms:W3CDTF">2019-08-16T06:39:20Z</dcterms:created>
  <dcterms:modified xsi:type="dcterms:W3CDTF">2020-10-30T08:42:04Z</dcterms:modified>
</cp:coreProperties>
</file>