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67" r:id="rId4"/>
    <p:sldId id="256" r:id="rId5"/>
    <p:sldId id="257" r:id="rId6"/>
    <p:sldId id="258" r:id="rId7"/>
    <p:sldId id="259" r:id="rId8"/>
    <p:sldId id="260" r:id="rId9"/>
    <p:sldId id="261" r:id="rId10"/>
    <p:sldId id="262" r:id="rId11"/>
    <p:sldId id="263" r:id="rId12"/>
    <p:sldId id="264" r:id="rId13"/>
    <p:sldId id="265"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100" d="100"/>
          <a:sy n="100" d="100"/>
        </p:scale>
        <p:origin x="7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416902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22682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427928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90D7D4E-BC6B-42B5-A1AD-28253C902B4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08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92166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91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34561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6C2F6D0-2B0D-43CC-9E1C-3DD3C9171876}" type="datetimeFigureOut">
              <a:rPr lang="ru-RU" smtClean="0"/>
              <a:t>14.04.2022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0D7D4E-BC6B-42B5-A1AD-28253C902B4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92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6C2F6D0-2B0D-43CC-9E1C-3DD3C9171876}" type="datetimeFigureOut">
              <a:rPr lang="ru-RU" smtClean="0"/>
              <a:t>14.04.2022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0D7D4E-BC6B-42B5-A1AD-28253C902B4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21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F6D0-2B0D-43CC-9E1C-3DD3C9171876}" type="datetimeFigureOut">
              <a:rPr lang="ru-RU" smtClean="0"/>
              <a:t>14.04.2022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93208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0D7D4E-BC6B-42B5-A1AD-28253C902B4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65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57730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1311691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11877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37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267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89843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245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271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74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0D7D4E-BC6B-42B5-A1AD-28253C902B4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6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102856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07004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C2F6D0-2B0D-43CC-9E1C-3DD3C9171876}" type="datetimeFigureOut">
              <a:rPr lang="ru-RU" smtClean="0"/>
              <a:t>14.04.2022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42597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C2F6D0-2B0D-43CC-9E1C-3DD3C9171876}" type="datetimeFigureOut">
              <a:rPr lang="ru-RU" smtClean="0"/>
              <a:t>14.04.2022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187562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C2F6D0-2B0D-43CC-9E1C-3DD3C9171876}" type="datetimeFigureOut">
              <a:rPr lang="ru-RU" smtClean="0"/>
              <a:t>14.04.2022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345957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76242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C2F6D0-2B0D-43CC-9E1C-3DD3C9171876}"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0D7D4E-BC6B-42B5-A1AD-28253C902B41}" type="slidenum">
              <a:rPr lang="ru-RU" smtClean="0"/>
              <a:t>‹#›</a:t>
            </a:fld>
            <a:endParaRPr lang="ru-RU"/>
          </a:p>
        </p:txBody>
      </p:sp>
    </p:spTree>
    <p:extLst>
      <p:ext uri="{BB962C8B-B14F-4D97-AF65-F5344CB8AC3E}">
        <p14:creationId xmlns:p14="http://schemas.microsoft.com/office/powerpoint/2010/main" val="282371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2F6D0-2B0D-43CC-9E1C-3DD3C9171876}" type="datetimeFigureOut">
              <a:rPr lang="ru-RU" smtClean="0"/>
              <a:t>14.04.2022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D7D4E-BC6B-42B5-A1AD-28253C902B41}" type="slidenum">
              <a:rPr lang="ru-RU" smtClean="0"/>
              <a:t>‹#›</a:t>
            </a:fld>
            <a:endParaRPr lang="ru-RU"/>
          </a:p>
        </p:txBody>
      </p:sp>
    </p:spTree>
    <p:extLst>
      <p:ext uri="{BB962C8B-B14F-4D97-AF65-F5344CB8AC3E}">
        <p14:creationId xmlns:p14="http://schemas.microsoft.com/office/powerpoint/2010/main" val="2662983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C2F6D0-2B0D-43CC-9E1C-3DD3C9171876}" type="datetimeFigureOut">
              <a:rPr lang="ru-RU" smtClean="0"/>
              <a:t>14.04.2022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0D7D4E-BC6B-42B5-A1AD-28253C902B41}" type="slidenum">
              <a:rPr lang="ru-RU" smtClean="0"/>
              <a:t>‹#›</a:t>
            </a:fld>
            <a:endParaRPr lang="ru-RU"/>
          </a:p>
        </p:txBody>
      </p:sp>
    </p:spTree>
    <p:extLst>
      <p:ext uri="{BB962C8B-B14F-4D97-AF65-F5344CB8AC3E}">
        <p14:creationId xmlns:p14="http://schemas.microsoft.com/office/powerpoint/2010/main" val="131948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494" y="1076325"/>
            <a:ext cx="10035953" cy="646331"/>
          </a:xfrm>
          <a:prstGeom prst="rect">
            <a:avLst/>
          </a:prstGeom>
          <a:noFill/>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Методический семинар </a:t>
            </a:r>
          </a:p>
          <a:p>
            <a:pPr algn="ctr"/>
            <a:r>
              <a:rPr lang="ru-RU" b="1" dirty="0" smtClean="0">
                <a:latin typeface="Times New Roman" panose="02020603050405020304" pitchFamily="18" charset="0"/>
                <a:cs typeface="Times New Roman" panose="02020603050405020304" pitchFamily="18" charset="0"/>
              </a:rPr>
              <a:t>«Формирование финансовой грамотности как составляющей функциональной грамотности»</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19175" y="1952625"/>
            <a:ext cx="10134600" cy="2862322"/>
          </a:xfrm>
          <a:prstGeom prst="rect">
            <a:avLst/>
          </a:prstGeom>
          <a:noFill/>
        </p:spPr>
        <p:txBody>
          <a:bodyPr wrap="square" rtlCol="0">
            <a:spAutoFit/>
          </a:bodyPr>
          <a:lstStyle/>
          <a:p>
            <a:pPr algn="ctr"/>
            <a:r>
              <a:rPr lang="ru-RU" i="1" dirty="0" smtClean="0">
                <a:latin typeface="Times New Roman" panose="02020603050405020304" pitchFamily="18" charset="0"/>
                <a:cs typeface="Times New Roman" panose="02020603050405020304" pitchFamily="18" charset="0"/>
              </a:rPr>
              <a:t>Повестка семинара:</a:t>
            </a:r>
          </a:p>
          <a:p>
            <a:pPr marL="342900" lvl="0" indent="-342900">
              <a:buAutoNum type="arabicPeriod"/>
            </a:pPr>
            <a:r>
              <a:rPr lang="ru-RU" dirty="0" smtClean="0">
                <a:latin typeface="Times New Roman" panose="02020603050405020304" pitchFamily="18" charset="0"/>
                <a:cs typeface="Times New Roman" panose="02020603050405020304" pitchFamily="18" charset="0"/>
              </a:rPr>
              <a:t>Формирование </a:t>
            </a:r>
            <a:r>
              <a:rPr lang="ru-RU" dirty="0">
                <a:latin typeface="Times New Roman" panose="02020603050405020304" pitchFamily="18" charset="0"/>
                <a:cs typeface="Times New Roman" panose="02020603050405020304" pitchFamily="18" charset="0"/>
              </a:rPr>
              <a:t>финансовой грамотности: примеры практико-ориентированных заданий и задач. </a:t>
            </a:r>
            <a:r>
              <a:rPr lang="ru-RU" i="1" dirty="0">
                <a:latin typeface="Times New Roman" panose="02020603050405020304" pitchFamily="18" charset="0"/>
                <a:cs typeface="Times New Roman" panose="02020603050405020304" pitchFamily="18" charset="0"/>
              </a:rPr>
              <a:t>Спикер: Панфилова Евгения Алексеевна, учитель истории и обществознания МБОУ лицея №3</a:t>
            </a:r>
            <a:r>
              <a:rPr lang="ru-RU" i="1" dirty="0" smtClean="0">
                <a:latin typeface="Times New Roman" panose="02020603050405020304" pitchFamily="18" charset="0"/>
                <a:cs typeface="Times New Roman" panose="02020603050405020304" pitchFamily="18" charset="0"/>
              </a:rPr>
              <a:t>.</a:t>
            </a:r>
          </a:p>
          <a:p>
            <a:pPr lvl="0"/>
            <a:endParaRPr lang="ru-RU" dirty="0">
              <a:latin typeface="Times New Roman" panose="02020603050405020304" pitchFamily="18" charset="0"/>
              <a:cs typeface="Times New Roman" panose="02020603050405020304" pitchFamily="18" charset="0"/>
            </a:endParaRPr>
          </a:p>
          <a:p>
            <a:pPr lvl="0"/>
            <a:r>
              <a:rPr lang="ru-RU" dirty="0" smtClean="0">
                <a:latin typeface="Times New Roman" panose="02020603050405020304" pitchFamily="18" charset="0"/>
                <a:cs typeface="Times New Roman" panose="02020603050405020304" pitchFamily="18" charset="0"/>
              </a:rPr>
              <a:t>2. Приемы </a:t>
            </a:r>
            <a:r>
              <a:rPr lang="ru-RU" dirty="0">
                <a:latin typeface="Times New Roman" panose="02020603050405020304" pitchFamily="18" charset="0"/>
                <a:cs typeface="Times New Roman" panose="02020603050405020304" pitchFamily="18" charset="0"/>
              </a:rPr>
              <a:t>и методы формирования финансовой грамотности. </a:t>
            </a:r>
            <a:endParaRPr lang="ru-RU" dirty="0" smtClean="0">
              <a:latin typeface="Times New Roman" panose="02020603050405020304" pitchFamily="18" charset="0"/>
              <a:cs typeface="Times New Roman" panose="02020603050405020304" pitchFamily="18" charset="0"/>
            </a:endParaRPr>
          </a:p>
          <a:p>
            <a:pPr lvl="0"/>
            <a:r>
              <a:rPr lang="ru-RU" i="1" dirty="0" smtClean="0">
                <a:latin typeface="Times New Roman" panose="02020603050405020304" pitchFamily="18" charset="0"/>
                <a:cs typeface="Times New Roman" panose="02020603050405020304" pitchFamily="18" charset="0"/>
              </a:rPr>
              <a:t>Спикер</a:t>
            </a:r>
            <a:r>
              <a:rPr lang="ru-RU" i="1" dirty="0">
                <a:latin typeface="Times New Roman" panose="02020603050405020304" pitchFamily="18" charset="0"/>
                <a:cs typeface="Times New Roman" panose="02020603050405020304" pitchFamily="18" charset="0"/>
              </a:rPr>
              <a:t>: Федорова Елена Петровна, учитель начальных классов МБОУ лицея №3</a:t>
            </a:r>
            <a:r>
              <a:rPr lang="ru-RU" i="1" dirty="0" smtClean="0">
                <a:latin typeface="Times New Roman" panose="02020603050405020304" pitchFamily="18" charset="0"/>
                <a:cs typeface="Times New Roman" panose="02020603050405020304" pitchFamily="18" charset="0"/>
              </a:rPr>
              <a:t>.</a:t>
            </a:r>
          </a:p>
          <a:p>
            <a:pPr lvl="0"/>
            <a:endParaRPr lang="ru-RU" dirty="0">
              <a:latin typeface="Times New Roman" panose="02020603050405020304" pitchFamily="18" charset="0"/>
              <a:cs typeface="Times New Roman" panose="02020603050405020304" pitchFamily="18" charset="0"/>
            </a:endParaRPr>
          </a:p>
          <a:p>
            <a:pPr lvl="0"/>
            <a:r>
              <a:rPr lang="ru-RU" dirty="0" smtClean="0">
                <a:latin typeface="Times New Roman" panose="02020603050405020304" pitchFamily="18" charset="0"/>
                <a:cs typeface="Times New Roman" panose="02020603050405020304" pitchFamily="18" charset="0"/>
              </a:rPr>
              <a:t>3. Особенности </a:t>
            </a:r>
            <a:r>
              <a:rPr lang="ru-RU" dirty="0">
                <a:latin typeface="Times New Roman" panose="02020603050405020304" pitchFamily="18" charset="0"/>
                <a:cs typeface="Times New Roman" panose="02020603050405020304" pitchFamily="18" charset="0"/>
              </a:rPr>
              <a:t>формирования финансовой грамотности средствами креативного мышления. </a:t>
            </a:r>
            <a:endParaRPr lang="ru-RU" dirty="0" smtClean="0">
              <a:latin typeface="Times New Roman" panose="02020603050405020304" pitchFamily="18" charset="0"/>
              <a:cs typeface="Times New Roman" panose="02020603050405020304" pitchFamily="18" charset="0"/>
            </a:endParaRPr>
          </a:p>
          <a:p>
            <a:pPr lvl="0"/>
            <a:r>
              <a:rPr lang="ru-RU" i="1" dirty="0" smtClean="0">
                <a:latin typeface="Times New Roman" panose="02020603050405020304" pitchFamily="18" charset="0"/>
                <a:cs typeface="Times New Roman" panose="02020603050405020304" pitchFamily="18" charset="0"/>
              </a:rPr>
              <a:t>Спикер</a:t>
            </a:r>
            <a:r>
              <a:rPr lang="ru-RU" i="1" dirty="0">
                <a:latin typeface="Times New Roman" panose="02020603050405020304" pitchFamily="18" charset="0"/>
                <a:cs typeface="Times New Roman" panose="02020603050405020304" pitchFamily="18" charset="0"/>
              </a:rPr>
              <a:t>: Шмакова Екатерина Валерьевна, педагог-психолог.</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30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Технология </a:t>
            </a:r>
            <a:endParaRPr lang="ru-RU" dirty="0">
              <a:solidFill>
                <a:srgbClr val="FF0000"/>
              </a:solidFill>
            </a:endParaRPr>
          </a:p>
        </p:txBody>
      </p:sp>
      <p:sp>
        <p:nvSpPr>
          <p:cNvPr id="3" name="Объект 2"/>
          <p:cNvSpPr>
            <a:spLocks noGrp="1"/>
          </p:cNvSpPr>
          <p:nvPr>
            <p:ph idx="1"/>
          </p:nvPr>
        </p:nvSpPr>
        <p:spPr/>
        <p:txBody>
          <a:bodyPr/>
          <a:lstStyle/>
          <a:p>
            <a:pPr marL="0" indent="0" algn="just">
              <a:buNone/>
            </a:pPr>
            <a:r>
              <a:rPr lang="ru-RU" dirty="0"/>
              <a:t>«Расчет себестоимости </a:t>
            </a:r>
            <a:r>
              <a:rPr lang="ru-RU" dirty="0" smtClean="0"/>
              <a:t>юбки». В </a:t>
            </a:r>
            <a:r>
              <a:rPr lang="ru-RU" dirty="0"/>
              <a:t>ходе практического урока вы будете шить юбку, для этого необходимо приобрести материалы и инструменты. </a:t>
            </a:r>
          </a:p>
          <a:p>
            <a:r>
              <a:rPr lang="ru-RU" dirty="0"/>
              <a:t>Задания: 1. Составьте список необходимых материалов. </a:t>
            </a:r>
          </a:p>
          <a:p>
            <a:r>
              <a:rPr lang="ru-RU" dirty="0"/>
              <a:t>2. Составьте план-смету по изготовлению изделия. </a:t>
            </a:r>
          </a:p>
          <a:p>
            <a:r>
              <a:rPr lang="ru-RU" dirty="0"/>
              <a:t>3. Сравните стоимость готового изделия и цену на такой же товар в магазине</a:t>
            </a:r>
          </a:p>
          <a:p>
            <a:endParaRPr lang="ru-RU" dirty="0"/>
          </a:p>
        </p:txBody>
      </p:sp>
    </p:spTree>
    <p:extLst>
      <p:ext uri="{BB962C8B-B14F-4D97-AF65-F5344CB8AC3E}">
        <p14:creationId xmlns:p14="http://schemas.microsoft.com/office/powerpoint/2010/main" val="244656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Физика </a:t>
            </a:r>
            <a:endParaRPr lang="ru-RU" dirty="0">
              <a:solidFill>
                <a:srgbClr val="FF0000"/>
              </a:solidFill>
            </a:endParaRPr>
          </a:p>
        </p:txBody>
      </p:sp>
      <p:sp>
        <p:nvSpPr>
          <p:cNvPr id="3" name="Объект 2"/>
          <p:cNvSpPr>
            <a:spLocks noGrp="1"/>
          </p:cNvSpPr>
          <p:nvPr>
            <p:ph idx="1"/>
          </p:nvPr>
        </p:nvSpPr>
        <p:spPr/>
        <p:txBody>
          <a:bodyPr>
            <a:normAutofit/>
          </a:bodyPr>
          <a:lstStyle/>
          <a:p>
            <a:pPr marL="0" indent="0" algn="just">
              <a:buNone/>
            </a:pPr>
            <a:r>
              <a:rPr lang="ru-RU" sz="3600" dirty="0"/>
              <a:t>П</a:t>
            </a:r>
            <a:r>
              <a:rPr lang="ru-RU" sz="3600" dirty="0" smtClean="0"/>
              <a:t>ри </a:t>
            </a:r>
            <a:r>
              <a:rPr lang="ru-RU" sz="3600" dirty="0"/>
              <a:t>изучении темы «Гидравлический </a:t>
            </a:r>
            <a:r>
              <a:rPr lang="ru-RU" sz="3600" dirty="0" smtClean="0"/>
              <a:t>пресс» </a:t>
            </a:r>
            <a:r>
              <a:rPr lang="ru-RU" sz="3600" dirty="0"/>
              <a:t>предложить выбрать один из гидравлических подъемников для </a:t>
            </a:r>
            <a:r>
              <a:rPr lang="ru-RU" sz="3600" dirty="0" err="1"/>
              <a:t>шиномонтажа</a:t>
            </a:r>
            <a:r>
              <a:rPr lang="ru-RU" sz="3600" dirty="0"/>
              <a:t> или ремонта автомобилей из реального интернет магазина. Там указаны все характеристики, что позволит учащимся рассчитать подъемную силу механизма. </a:t>
            </a:r>
          </a:p>
        </p:txBody>
      </p:sp>
    </p:spTree>
    <p:extLst>
      <p:ext uri="{BB962C8B-B14F-4D97-AF65-F5344CB8AC3E}">
        <p14:creationId xmlns:p14="http://schemas.microsoft.com/office/powerpoint/2010/main" val="166062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Иностранный язык</a:t>
            </a:r>
            <a:endParaRPr lang="ru-RU" dirty="0">
              <a:solidFill>
                <a:srgbClr val="FF0000"/>
              </a:solidFill>
            </a:endParaRPr>
          </a:p>
        </p:txBody>
      </p:sp>
      <p:sp>
        <p:nvSpPr>
          <p:cNvPr id="3" name="Объект 2"/>
          <p:cNvSpPr>
            <a:spLocks noGrp="1"/>
          </p:cNvSpPr>
          <p:nvPr>
            <p:ph idx="1"/>
          </p:nvPr>
        </p:nvSpPr>
        <p:spPr/>
        <p:txBody>
          <a:bodyPr>
            <a:normAutofit/>
          </a:bodyPr>
          <a:lstStyle/>
          <a:p>
            <a:pPr marL="0" indent="0" algn="just">
              <a:buNone/>
            </a:pPr>
            <a:r>
              <a:rPr lang="ru-RU" sz="3600" dirty="0"/>
              <a:t>У нас есть 160 тысяч рублей на каждого ученика для поездки в Европу. </a:t>
            </a:r>
            <a:endParaRPr lang="ru-RU" sz="3600" dirty="0" smtClean="0"/>
          </a:p>
          <a:p>
            <a:pPr marL="0" indent="0" algn="just">
              <a:buNone/>
            </a:pPr>
            <a:r>
              <a:rPr lang="ru-RU" sz="3600" dirty="0" smtClean="0"/>
              <a:t>Как </a:t>
            </a:r>
            <a:r>
              <a:rPr lang="ru-RU" sz="3600" dirty="0"/>
              <a:t>подготовиться к поездке? </a:t>
            </a:r>
            <a:endParaRPr lang="ru-RU" sz="3600" dirty="0" smtClean="0"/>
          </a:p>
          <a:p>
            <a:pPr marL="0" indent="0" algn="just">
              <a:buNone/>
            </a:pPr>
            <a:r>
              <a:rPr lang="ru-RU" sz="3600" dirty="0" smtClean="0"/>
              <a:t>Можем </a:t>
            </a:r>
            <a:r>
              <a:rPr lang="ru-RU" sz="3600" dirty="0"/>
              <a:t>ли мы без услуг туристических фирм самостоятельно организовать поездку?</a:t>
            </a:r>
          </a:p>
        </p:txBody>
      </p:sp>
    </p:spTree>
    <p:extLst>
      <p:ext uri="{BB962C8B-B14F-4D97-AF65-F5344CB8AC3E}">
        <p14:creationId xmlns:p14="http://schemas.microsoft.com/office/powerpoint/2010/main" val="5904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552" y="1110134"/>
            <a:ext cx="14413118" cy="1077218"/>
          </a:xfrm>
          <a:prstGeom prst="rect">
            <a:avLst/>
          </a:prstGeom>
          <a:noFill/>
        </p:spPr>
        <p:txBody>
          <a:bodyPr wrap="square" rtlCol="0">
            <a:spAutoFit/>
          </a:bodyPr>
          <a:lstStyle/>
          <a:p>
            <a:pPr algn="ctr"/>
            <a:r>
              <a:rPr lang="ru-RU" sz="3200" dirty="0" smtClean="0">
                <a:latin typeface="Times New Roman" panose="02020603050405020304" pitchFamily="18" charset="0"/>
                <a:cs typeface="Times New Roman" panose="02020603050405020304" pitchFamily="18" charset="0"/>
              </a:rPr>
              <a:t>Формирование финансовой грамотности:</a:t>
            </a:r>
          </a:p>
          <a:p>
            <a:pPr algn="ctr"/>
            <a:r>
              <a:rPr lang="ru-RU" sz="3200" dirty="0" smtClean="0">
                <a:latin typeface="Times New Roman" panose="02020603050405020304" pitchFamily="18" charset="0"/>
                <a:cs typeface="Times New Roman" panose="02020603050405020304" pitchFamily="18" charset="0"/>
              </a:rPr>
              <a:t>примеры практико-ориентированных заданий и задач</a:t>
            </a:r>
            <a:endParaRPr lang="ru-RU"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10200" y="5181600"/>
            <a:ext cx="6017545" cy="707886"/>
          </a:xfrm>
          <a:prstGeom prst="rect">
            <a:avLst/>
          </a:prstGeom>
          <a:noFill/>
        </p:spPr>
        <p:txBody>
          <a:bodyPr wrap="none" rtlCol="0">
            <a:spAutoFit/>
          </a:bodyPr>
          <a:lstStyle/>
          <a:p>
            <a:r>
              <a:rPr lang="ru-RU" sz="2000" dirty="0" smtClean="0">
                <a:latin typeface="Times New Roman" panose="02020603050405020304" pitchFamily="18" charset="0"/>
                <a:cs typeface="Times New Roman" panose="02020603050405020304" pitchFamily="18" charset="0"/>
              </a:rPr>
              <a:t>Панфилова Евгения Алексеевна, </a:t>
            </a:r>
          </a:p>
          <a:p>
            <a:r>
              <a:rPr lang="ru-RU" sz="2000" dirty="0" smtClean="0">
                <a:latin typeface="Times New Roman" panose="02020603050405020304" pitchFamily="18" charset="0"/>
                <a:cs typeface="Times New Roman" panose="02020603050405020304" pitchFamily="18" charset="0"/>
              </a:rPr>
              <a:t>учитель истории и обществознания МБОУ лицей №3</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40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552" y="1110134"/>
            <a:ext cx="14413118" cy="1077218"/>
          </a:xfrm>
          <a:prstGeom prst="rect">
            <a:avLst/>
          </a:prstGeom>
          <a:noFill/>
        </p:spPr>
        <p:txBody>
          <a:bodyPr wrap="square" rtlCol="0">
            <a:spAutoFit/>
          </a:bodyPr>
          <a:lstStyle/>
          <a:p>
            <a:pPr algn="ctr"/>
            <a:r>
              <a:rPr lang="ru-RU" sz="3200" dirty="0" smtClean="0">
                <a:latin typeface="Times New Roman" panose="02020603050405020304" pitchFamily="18" charset="0"/>
                <a:cs typeface="Times New Roman" panose="02020603050405020304" pitchFamily="18" charset="0"/>
              </a:rPr>
              <a:t>Формирование финансовой грамотности:</a:t>
            </a:r>
          </a:p>
          <a:p>
            <a:pPr algn="ctr"/>
            <a:r>
              <a:rPr lang="ru-RU" sz="3200" dirty="0" smtClean="0">
                <a:latin typeface="Times New Roman" panose="02020603050405020304" pitchFamily="18" charset="0"/>
                <a:cs typeface="Times New Roman" panose="02020603050405020304" pitchFamily="18" charset="0"/>
              </a:rPr>
              <a:t>примеры практико-ориентированных заданий и задач</a:t>
            </a:r>
            <a:endParaRPr lang="ru-RU"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10200" y="5181600"/>
            <a:ext cx="6017545" cy="707886"/>
          </a:xfrm>
          <a:prstGeom prst="rect">
            <a:avLst/>
          </a:prstGeom>
          <a:noFill/>
        </p:spPr>
        <p:txBody>
          <a:bodyPr wrap="none" rtlCol="0">
            <a:spAutoFit/>
          </a:bodyPr>
          <a:lstStyle/>
          <a:p>
            <a:r>
              <a:rPr lang="ru-RU" sz="2000" dirty="0" smtClean="0">
                <a:latin typeface="Times New Roman" panose="02020603050405020304" pitchFamily="18" charset="0"/>
                <a:cs typeface="Times New Roman" panose="02020603050405020304" pitchFamily="18" charset="0"/>
              </a:rPr>
              <a:t>Панфилова Евгения Алексеевна, </a:t>
            </a:r>
          </a:p>
          <a:p>
            <a:r>
              <a:rPr lang="ru-RU" sz="2000" dirty="0" smtClean="0">
                <a:latin typeface="Times New Roman" panose="02020603050405020304" pitchFamily="18" charset="0"/>
                <a:cs typeface="Times New Roman" panose="02020603050405020304" pitchFamily="18" charset="0"/>
              </a:rPr>
              <a:t>учитель истории и обществознания МБОУ лицей №3</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69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568439385"/>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6095348">
                  <a:extLst>
                    <a:ext uri="{9D8B030D-6E8A-4147-A177-3AD203B41FA5}">
                      <a16:colId xmlns:a16="http://schemas.microsoft.com/office/drawing/2014/main" xmlns="" val="319264477"/>
                    </a:ext>
                  </a:extLst>
                </a:gridCol>
                <a:gridCol w="6096652">
                  <a:extLst>
                    <a:ext uri="{9D8B030D-6E8A-4147-A177-3AD203B41FA5}">
                      <a16:colId xmlns:a16="http://schemas.microsoft.com/office/drawing/2014/main" xmlns="" val="2013307706"/>
                    </a:ext>
                  </a:extLst>
                </a:gridCol>
              </a:tblGrid>
              <a:tr h="1061420">
                <a:tc>
                  <a:txBody>
                    <a:bodyPr/>
                    <a:lstStyle/>
                    <a:p>
                      <a:pPr algn="just">
                        <a:lnSpc>
                          <a:spcPct val="150000"/>
                        </a:lnSpc>
                        <a:spcAft>
                          <a:spcPts val="0"/>
                        </a:spcAft>
                      </a:pPr>
                      <a:r>
                        <a:rPr lang="ru-RU" sz="2800" dirty="0">
                          <a:effectLst/>
                        </a:rPr>
                        <a:t>ФУНКЦИОНАЛЬНАЯ ГРАМОТНОСТЬ</a:t>
                      </a:r>
                      <a:endParaRPr lang="ru-RU"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ru-RU" sz="2800" dirty="0">
                          <a:effectLst/>
                        </a:rPr>
                        <a:t>ФИНАНСОВАЯ ГРАМОТНОСТЬ</a:t>
                      </a:r>
                      <a:endParaRPr lang="ru-RU"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87487776"/>
                  </a:ext>
                </a:extLst>
              </a:tr>
              <a:tr h="5796580">
                <a:tc>
                  <a:txBody>
                    <a:bodyPr/>
                    <a:lstStyle/>
                    <a:p>
                      <a:pPr algn="l">
                        <a:lnSpc>
                          <a:spcPct val="150000"/>
                        </a:lnSpc>
                        <a:spcAft>
                          <a:spcPts val="0"/>
                        </a:spcAft>
                      </a:pPr>
                      <a:r>
                        <a:rPr lang="ru-RU" sz="3200" dirty="0">
                          <a:effectLst/>
                        </a:rPr>
                        <a:t>Способность человека вступать в отношения с внешней средой и максимально быстро адаптироваться и функционировать в ней.</a:t>
                      </a:r>
                      <a:endParaRPr lang="ru-RU" sz="3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ru-RU" sz="2800" dirty="0">
                          <a:effectLst/>
                        </a:rPr>
                        <a:t>Способность человека принимать разумные, целесообразные решения, связанные с финансами, в различных ситуациях собственной жизнедеятельности.</a:t>
                      </a:r>
                      <a:endParaRPr lang="ru-RU"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82769670"/>
                  </a:ext>
                </a:extLst>
              </a:tr>
            </a:tbl>
          </a:graphicData>
        </a:graphic>
      </p:graphicFrame>
    </p:spTree>
    <p:extLst>
      <p:ext uri="{BB962C8B-B14F-4D97-AF65-F5344CB8AC3E}">
        <p14:creationId xmlns:p14="http://schemas.microsoft.com/office/powerpoint/2010/main" val="195469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5516" t="9350" r="20086" b="18131"/>
          <a:stretch/>
        </p:blipFill>
        <p:spPr bwMode="auto">
          <a:xfrm>
            <a:off x="88900" y="0"/>
            <a:ext cx="119761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961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5644" t="10262" r="20342" b="15849"/>
          <a:stretch/>
        </p:blipFill>
        <p:spPr bwMode="auto">
          <a:xfrm>
            <a:off x="215900" y="0"/>
            <a:ext cx="11785600" cy="675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098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66799"/>
          </a:xfrm>
        </p:spPr>
        <p:txBody>
          <a:bodyPr>
            <a:normAutofit fontScale="90000"/>
          </a:bodyPr>
          <a:lstStyle/>
          <a:p>
            <a:r>
              <a:rPr lang="ru-RU" dirty="0" err="1"/>
              <a:t>Метапредметные</a:t>
            </a:r>
            <a:r>
              <a:rPr lang="ru-RU" dirty="0"/>
              <a:t> и предметные результаты</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54954326"/>
              </p:ext>
            </p:extLst>
          </p:nvPr>
        </p:nvGraphicFramePr>
        <p:xfrm>
          <a:off x="241300" y="533401"/>
          <a:ext cx="11468100" cy="6330266"/>
        </p:xfrm>
        <a:graphic>
          <a:graphicData uri="http://schemas.openxmlformats.org/drawingml/2006/table">
            <a:tbl>
              <a:tblPr firstRow="1" firstCol="1" bandRow="1">
                <a:tableStyleId>{5C22544A-7EE6-4342-B048-85BDC9FD1C3A}</a:tableStyleId>
              </a:tblPr>
              <a:tblGrid>
                <a:gridCol w="5733437">
                  <a:extLst>
                    <a:ext uri="{9D8B030D-6E8A-4147-A177-3AD203B41FA5}">
                      <a16:colId xmlns:a16="http://schemas.microsoft.com/office/drawing/2014/main" xmlns="" val="2793950114"/>
                    </a:ext>
                  </a:extLst>
                </a:gridCol>
                <a:gridCol w="5734663">
                  <a:extLst>
                    <a:ext uri="{9D8B030D-6E8A-4147-A177-3AD203B41FA5}">
                      <a16:colId xmlns:a16="http://schemas.microsoft.com/office/drawing/2014/main" xmlns="" val="2067729722"/>
                    </a:ext>
                  </a:extLst>
                </a:gridCol>
              </a:tblGrid>
              <a:tr h="451534">
                <a:tc>
                  <a:txBody>
                    <a:bodyPr/>
                    <a:lstStyle/>
                    <a:p>
                      <a:pPr algn="just">
                        <a:lnSpc>
                          <a:spcPct val="150000"/>
                        </a:lnSpc>
                        <a:spcAft>
                          <a:spcPts val="0"/>
                        </a:spcAft>
                      </a:pPr>
                      <a:r>
                        <a:rPr lang="ru-RU" sz="2000" dirty="0">
                          <a:effectLst/>
                        </a:rPr>
                        <a:t>Класс</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a:effectLst/>
                        </a:rPr>
                        <a:t>Грамотность (финансовая)</a:t>
                      </a:r>
                      <a:endParaRPr lang="ru-RU" sz="200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1650519283"/>
                  </a:ext>
                </a:extLst>
              </a:tr>
              <a:tr h="955115">
                <a:tc>
                  <a:txBody>
                    <a:bodyPr/>
                    <a:lstStyle/>
                    <a:p>
                      <a:pPr algn="just">
                        <a:lnSpc>
                          <a:spcPct val="150000"/>
                        </a:lnSpc>
                        <a:spcAft>
                          <a:spcPts val="0"/>
                        </a:spcAft>
                      </a:pPr>
                      <a:r>
                        <a:rPr lang="ru-RU" sz="2000" dirty="0">
                          <a:effectLst/>
                        </a:rPr>
                        <a:t>5 класс </a:t>
                      </a:r>
                    </a:p>
                    <a:p>
                      <a:pPr algn="just">
                        <a:lnSpc>
                          <a:spcPct val="150000"/>
                        </a:lnSpc>
                        <a:spcAft>
                          <a:spcPts val="0"/>
                        </a:spcAft>
                      </a:pPr>
                      <a:r>
                        <a:rPr lang="ru-RU" sz="2000" dirty="0">
                          <a:effectLst/>
                        </a:rPr>
                        <a:t>Уровень узнавания и понимания</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a:effectLst/>
                        </a:rPr>
                        <a:t>находит и извлекает финансовую информацию в различном контексте</a:t>
                      </a:r>
                      <a:endParaRPr lang="ru-RU" sz="200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2230720023"/>
                  </a:ext>
                </a:extLst>
              </a:tr>
              <a:tr h="955115">
                <a:tc>
                  <a:txBody>
                    <a:bodyPr/>
                    <a:lstStyle/>
                    <a:p>
                      <a:pPr algn="just">
                        <a:lnSpc>
                          <a:spcPct val="150000"/>
                        </a:lnSpc>
                        <a:spcAft>
                          <a:spcPts val="0"/>
                        </a:spcAft>
                      </a:pPr>
                      <a:r>
                        <a:rPr lang="ru-RU" sz="2000" dirty="0">
                          <a:effectLst/>
                        </a:rPr>
                        <a:t>6 класс </a:t>
                      </a:r>
                    </a:p>
                    <a:p>
                      <a:pPr algn="just">
                        <a:lnSpc>
                          <a:spcPct val="150000"/>
                        </a:lnSpc>
                        <a:spcAft>
                          <a:spcPts val="0"/>
                        </a:spcAft>
                      </a:pPr>
                      <a:r>
                        <a:rPr lang="ru-RU" sz="2000" dirty="0">
                          <a:effectLst/>
                        </a:rPr>
                        <a:t>Уровень понимания и применения</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dirty="0">
                          <a:effectLst/>
                        </a:rPr>
                        <a:t>применяет финансовые знания для решения разного рода проблем</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3445209415"/>
                  </a:ext>
                </a:extLst>
              </a:tr>
              <a:tr h="955115">
                <a:tc>
                  <a:txBody>
                    <a:bodyPr/>
                    <a:lstStyle/>
                    <a:p>
                      <a:pPr algn="just">
                        <a:lnSpc>
                          <a:spcPct val="150000"/>
                        </a:lnSpc>
                        <a:spcAft>
                          <a:spcPts val="0"/>
                        </a:spcAft>
                      </a:pPr>
                      <a:r>
                        <a:rPr lang="ru-RU" sz="2000" dirty="0">
                          <a:effectLst/>
                        </a:rPr>
                        <a:t>7 класс </a:t>
                      </a:r>
                    </a:p>
                    <a:p>
                      <a:pPr algn="just">
                        <a:lnSpc>
                          <a:spcPct val="150000"/>
                        </a:lnSpc>
                        <a:spcAft>
                          <a:spcPts val="0"/>
                        </a:spcAft>
                      </a:pPr>
                      <a:r>
                        <a:rPr lang="ru-RU" sz="2000" dirty="0">
                          <a:effectLst/>
                        </a:rPr>
                        <a:t>Уровень анализа и синтеза</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dirty="0">
                          <a:effectLst/>
                        </a:rPr>
                        <a:t>анализирует информацию в финансовом контексте</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1973806123"/>
                  </a:ext>
                </a:extLst>
              </a:tr>
              <a:tr h="1458696">
                <a:tc>
                  <a:txBody>
                    <a:bodyPr/>
                    <a:lstStyle/>
                    <a:p>
                      <a:pPr algn="just">
                        <a:lnSpc>
                          <a:spcPct val="150000"/>
                        </a:lnSpc>
                        <a:spcAft>
                          <a:spcPts val="0"/>
                        </a:spcAft>
                      </a:pPr>
                      <a:r>
                        <a:rPr lang="ru-RU" sz="2000">
                          <a:effectLst/>
                        </a:rPr>
                        <a:t>8 класс </a:t>
                      </a:r>
                    </a:p>
                    <a:p>
                      <a:pPr algn="just">
                        <a:lnSpc>
                          <a:spcPct val="150000"/>
                        </a:lnSpc>
                        <a:spcAft>
                          <a:spcPts val="0"/>
                        </a:spcAft>
                      </a:pPr>
                      <a:r>
                        <a:rPr lang="ru-RU" sz="2000">
                          <a:effectLst/>
                        </a:rPr>
                        <a:t>Уровень оценки (рефлексии) в рамках предметного содержания</a:t>
                      </a:r>
                      <a:endParaRPr lang="ru-RU" sz="200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dirty="0">
                          <a:effectLst/>
                        </a:rPr>
                        <a:t>оценивает финансовые проблемы в различном контексте</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606399700"/>
                  </a:ext>
                </a:extLst>
              </a:tr>
              <a:tr h="1549025">
                <a:tc>
                  <a:txBody>
                    <a:bodyPr/>
                    <a:lstStyle/>
                    <a:p>
                      <a:pPr algn="just">
                        <a:lnSpc>
                          <a:spcPct val="150000"/>
                        </a:lnSpc>
                        <a:spcAft>
                          <a:spcPts val="0"/>
                        </a:spcAft>
                      </a:pPr>
                      <a:r>
                        <a:rPr lang="ru-RU" sz="2000">
                          <a:effectLst/>
                        </a:rPr>
                        <a:t>9 класс </a:t>
                      </a:r>
                    </a:p>
                    <a:p>
                      <a:pPr algn="just">
                        <a:lnSpc>
                          <a:spcPct val="150000"/>
                        </a:lnSpc>
                        <a:spcAft>
                          <a:spcPts val="0"/>
                        </a:spcAft>
                      </a:pPr>
                      <a:r>
                        <a:rPr lang="ru-RU" sz="2000">
                          <a:effectLst/>
                        </a:rPr>
                        <a:t>Уровень оценки (рефлексии) в рамках метапредметного содержания</a:t>
                      </a:r>
                      <a:endParaRPr lang="ru-RU" sz="200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tc>
                  <a:txBody>
                    <a:bodyPr/>
                    <a:lstStyle/>
                    <a:p>
                      <a:pPr algn="just">
                        <a:lnSpc>
                          <a:spcPct val="150000"/>
                        </a:lnSpc>
                        <a:spcAft>
                          <a:spcPts val="0"/>
                        </a:spcAft>
                      </a:pPr>
                      <a:r>
                        <a:rPr lang="ru-RU" sz="2000" dirty="0">
                          <a:effectLst/>
                        </a:rPr>
                        <a:t>оценивает финансовые проблемы, делает выводы, строит прогнозы, предлагает пути решения</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6602" marR="66602" marT="0" marB="0"/>
                </a:tc>
                <a:extLst>
                  <a:ext uri="{0D108BD9-81ED-4DB2-BD59-A6C34878D82A}">
                    <a16:rowId xmlns:a16="http://schemas.microsoft.com/office/drawing/2014/main" xmlns="" val="3032940620"/>
                  </a:ext>
                </a:extLst>
              </a:tr>
            </a:tbl>
          </a:graphicData>
        </a:graphic>
      </p:graphicFrame>
    </p:spTree>
    <p:extLst>
      <p:ext uri="{BB962C8B-B14F-4D97-AF65-F5344CB8AC3E}">
        <p14:creationId xmlns:p14="http://schemas.microsoft.com/office/powerpoint/2010/main" val="189542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38200"/>
          </a:xfrm>
        </p:spPr>
        <p:txBody>
          <a:bodyPr>
            <a:normAutofit fontScale="90000"/>
          </a:bodyPr>
          <a:lstStyle/>
          <a:p>
            <a:r>
              <a:rPr lang="ru-RU" dirty="0"/>
              <a:t>Личностные результаты</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72580168"/>
              </p:ext>
            </p:extLst>
          </p:nvPr>
        </p:nvGraphicFramePr>
        <p:xfrm>
          <a:off x="0" y="736600"/>
          <a:ext cx="12192000" cy="6121400"/>
        </p:xfrm>
        <a:graphic>
          <a:graphicData uri="http://schemas.openxmlformats.org/drawingml/2006/table">
            <a:tbl>
              <a:tblPr firstRow="1" firstCol="1" bandRow="1">
                <a:tableStyleId>{5C22544A-7EE6-4342-B048-85BDC9FD1C3A}</a:tableStyleId>
              </a:tblPr>
              <a:tblGrid>
                <a:gridCol w="6095348">
                  <a:extLst>
                    <a:ext uri="{9D8B030D-6E8A-4147-A177-3AD203B41FA5}">
                      <a16:colId xmlns:a16="http://schemas.microsoft.com/office/drawing/2014/main" xmlns="" val="3355497562"/>
                    </a:ext>
                  </a:extLst>
                </a:gridCol>
                <a:gridCol w="6096652">
                  <a:extLst>
                    <a:ext uri="{9D8B030D-6E8A-4147-A177-3AD203B41FA5}">
                      <a16:colId xmlns:a16="http://schemas.microsoft.com/office/drawing/2014/main" xmlns="" val="1133902811"/>
                    </a:ext>
                  </a:extLst>
                </a:gridCol>
              </a:tblGrid>
              <a:tr h="947415">
                <a:tc>
                  <a:txBody>
                    <a:bodyPr/>
                    <a:lstStyle/>
                    <a:p>
                      <a:pPr algn="just">
                        <a:lnSpc>
                          <a:spcPct val="150000"/>
                        </a:lnSpc>
                        <a:spcAft>
                          <a:spcPts val="0"/>
                        </a:spcAft>
                      </a:pPr>
                      <a:r>
                        <a:rPr lang="ru-RU" sz="3200" dirty="0">
                          <a:effectLst/>
                        </a:rPr>
                        <a:t>Класс</a:t>
                      </a:r>
                      <a:endParaRPr lang="ru-RU" sz="3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ru-RU" sz="3200">
                          <a:effectLst/>
                        </a:rPr>
                        <a:t>Грамотность (финансовая)</a:t>
                      </a:r>
                      <a:endParaRPr lang="ru-RU" sz="3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63083270"/>
                  </a:ext>
                </a:extLst>
              </a:tr>
              <a:tr h="5173985">
                <a:tc>
                  <a:txBody>
                    <a:bodyPr/>
                    <a:lstStyle/>
                    <a:p>
                      <a:pPr algn="just">
                        <a:lnSpc>
                          <a:spcPct val="150000"/>
                        </a:lnSpc>
                        <a:spcAft>
                          <a:spcPts val="0"/>
                        </a:spcAft>
                      </a:pPr>
                      <a:r>
                        <a:rPr lang="ru-RU" sz="3200" dirty="0">
                          <a:effectLst/>
                        </a:rPr>
                        <a:t>5-9 классы</a:t>
                      </a:r>
                      <a:endParaRPr lang="ru-RU" sz="3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ru-RU" sz="3200" dirty="0">
                          <a:effectLst/>
                        </a:rPr>
                        <a:t>оценивает финансовые действия в конкретных ситуациях с позиции норм морали и общечеловеческих ценностей, прав и обязанностей гражданина страны</a:t>
                      </a:r>
                      <a:endParaRPr lang="ru-RU" sz="3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92756192"/>
                  </a:ext>
                </a:extLst>
              </a:tr>
            </a:tbl>
          </a:graphicData>
        </a:graphic>
      </p:graphicFrame>
    </p:spTree>
    <p:extLst>
      <p:ext uri="{BB962C8B-B14F-4D97-AF65-F5344CB8AC3E}">
        <p14:creationId xmlns:p14="http://schemas.microsoft.com/office/powerpoint/2010/main" val="208698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Математика</a:t>
            </a:r>
            <a:r>
              <a:rPr lang="ru-RU" dirty="0" smtClean="0"/>
              <a:t> </a:t>
            </a:r>
            <a:endParaRPr lang="ru-RU" dirty="0"/>
          </a:p>
        </p:txBody>
      </p:sp>
      <p:sp>
        <p:nvSpPr>
          <p:cNvPr id="3" name="Объект 2"/>
          <p:cNvSpPr>
            <a:spLocks noGrp="1"/>
          </p:cNvSpPr>
          <p:nvPr>
            <p:ph idx="1"/>
          </p:nvPr>
        </p:nvSpPr>
        <p:spPr>
          <a:xfrm>
            <a:off x="838200" y="1473200"/>
            <a:ext cx="10515600" cy="4351338"/>
          </a:xfrm>
        </p:spPr>
        <p:txBody>
          <a:bodyPr>
            <a:noAutofit/>
          </a:bodyPr>
          <a:lstStyle/>
          <a:p>
            <a:pPr marL="0" indent="0" algn="just">
              <a:buNone/>
            </a:pPr>
            <a:r>
              <a:rPr lang="ru-RU" sz="3600" dirty="0"/>
              <a:t>Виктор открыл вклад в банке на сумму 500 000 рублей под 10,5% годовых на один год. Выплата процентов по вкладу происходит ежеквартально, начисленные проценты могут быть присоединены к сумме вклада (капитализированы). После закрытия вклада Виктор узнал, что рост потребительских цен в стране за указанный год составил 10,8%. Получил ли Виктор доход по вкладу с учетом роста цен?</a:t>
            </a:r>
          </a:p>
        </p:txBody>
      </p:sp>
    </p:spTree>
    <p:extLst>
      <p:ext uri="{BB962C8B-B14F-4D97-AF65-F5344CB8AC3E}">
        <p14:creationId xmlns:p14="http://schemas.microsoft.com/office/powerpoint/2010/main" val="419733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Информатика </a:t>
            </a:r>
            <a:endParaRPr lang="ru-RU" dirty="0">
              <a:solidFill>
                <a:srgbClr val="FF0000"/>
              </a:solidFill>
            </a:endParaRPr>
          </a:p>
        </p:txBody>
      </p:sp>
      <p:sp>
        <p:nvSpPr>
          <p:cNvPr id="3" name="Объект 2"/>
          <p:cNvSpPr>
            <a:spLocks noGrp="1"/>
          </p:cNvSpPr>
          <p:nvPr>
            <p:ph idx="1"/>
          </p:nvPr>
        </p:nvSpPr>
        <p:spPr/>
        <p:txBody>
          <a:bodyPr/>
          <a:lstStyle/>
          <a:p>
            <a:pPr algn="just"/>
            <a:r>
              <a:rPr lang="ru-RU" dirty="0"/>
              <a:t>На деньги, получаемые на карманные расходы, школьник планирует личный бюджет. Часть суммы из этих средств он тратит на текущие расходы (например, покупка канцелярии, сладостей и т. п.). Часть средств он планирует откладывать, чтобы купить понравившуюся вещь, цена которой превышает сумму ежемесячных личных карманных средств. Необходимо рассчитать (написать программу), какое количество времени потребуется (с учетом производимых иных расходов) для накопления средств для покупки этой вещи</a:t>
            </a:r>
          </a:p>
          <a:p>
            <a:pPr marL="0" indent="0">
              <a:buNone/>
            </a:pPr>
            <a:endParaRPr lang="ru-RU" dirty="0"/>
          </a:p>
        </p:txBody>
      </p:sp>
    </p:spTree>
    <p:extLst>
      <p:ext uri="{BB962C8B-B14F-4D97-AF65-F5344CB8AC3E}">
        <p14:creationId xmlns:p14="http://schemas.microsoft.com/office/powerpoint/2010/main" val="292970527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224</TotalTime>
  <Words>547</Words>
  <Application>Microsoft Office PowerPoint</Application>
  <PresentationFormat>Широкоэкранный</PresentationFormat>
  <Paragraphs>60</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13</vt:i4>
      </vt:variant>
    </vt:vector>
  </HeadingPairs>
  <TitlesOfParts>
    <vt:vector size="21" baseType="lpstr">
      <vt:lpstr>SimSun</vt:lpstr>
      <vt:lpstr>Arial</vt:lpstr>
      <vt:lpstr>Calibri</vt:lpstr>
      <vt:lpstr>Calibri Light</vt:lpstr>
      <vt:lpstr>Garamond</vt:lpstr>
      <vt:lpstr>Times New Roman</vt:lpstr>
      <vt:lpstr>Тема Office</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Метапредметные и предметные результаты </vt:lpstr>
      <vt:lpstr>Личностные результаты </vt:lpstr>
      <vt:lpstr>Математика </vt:lpstr>
      <vt:lpstr>Информатика </vt:lpstr>
      <vt:lpstr>Технология </vt:lpstr>
      <vt:lpstr>Физика </vt:lpstr>
      <vt:lpstr>Иностранный язык</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Носова Наталья Борисовна</cp:lastModifiedBy>
  <cp:revision>9</cp:revision>
  <dcterms:created xsi:type="dcterms:W3CDTF">2022-02-24T16:59:04Z</dcterms:created>
  <dcterms:modified xsi:type="dcterms:W3CDTF">2022-04-14T09:25:02Z</dcterms:modified>
</cp:coreProperties>
</file>