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7" r:id="rId2"/>
    <p:sldId id="281" r:id="rId3"/>
    <p:sldId id="276" r:id="rId4"/>
    <p:sldId id="259" r:id="rId5"/>
    <p:sldId id="282" r:id="rId6"/>
    <p:sldId id="267" r:id="rId7"/>
    <p:sldId id="283" r:id="rId8"/>
    <p:sldId id="260" r:id="rId9"/>
    <p:sldId id="268" r:id="rId10"/>
    <p:sldId id="277" r:id="rId11"/>
    <p:sldId id="284" r:id="rId12"/>
    <p:sldId id="261" r:id="rId13"/>
    <p:sldId id="278" r:id="rId14"/>
    <p:sldId id="262" r:id="rId15"/>
    <p:sldId id="285" r:id="rId16"/>
    <p:sldId id="279" r:id="rId17"/>
    <p:sldId id="270" r:id="rId18"/>
    <p:sldId id="263" r:id="rId19"/>
    <p:sldId id="280" r:id="rId20"/>
    <p:sldId id="286" r:id="rId21"/>
    <p:sldId id="275" r:id="rId22"/>
    <p:sldId id="265" r:id="rId23"/>
    <p:sldId id="266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A50021"/>
    <a:srgbClr val="B5691D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3" autoAdjust="0"/>
    <p:restoredTop sz="94660"/>
  </p:normalViewPr>
  <p:slideViewPr>
    <p:cSldViewPr>
      <p:cViewPr varScale="1">
        <p:scale>
          <a:sx n="69" d="100"/>
          <a:sy n="69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645F1D-E1D2-45D2-88FF-ED2ECBB04538}" type="datetimeFigureOut">
              <a:rPr lang="ru-RU" smtClean="0"/>
              <a:pPr>
                <a:defRPr/>
              </a:pPr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AA26F18-19FD-447F-8F22-8F2AC333E89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967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3A1A6-0788-4708-AC12-7C660108F346}" type="datetimeFigureOut">
              <a:rPr lang="ru-RU" smtClean="0"/>
              <a:pPr>
                <a:defRPr/>
              </a:pPr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2800724-CEE8-4097-A6EF-DE627F7BC6E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8046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3A1A6-0788-4708-AC12-7C660108F346}" type="datetimeFigureOut">
              <a:rPr lang="ru-RU" smtClean="0"/>
              <a:pPr>
                <a:defRPr/>
              </a:pPr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2800724-CEE8-4097-A6EF-DE627F7BC6E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9914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3A1A6-0788-4708-AC12-7C660108F346}" type="datetimeFigureOut">
              <a:rPr lang="ru-RU" smtClean="0"/>
              <a:pPr>
                <a:defRPr/>
              </a:pPr>
              <a:t>03.11.2020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2800724-CEE8-4097-A6EF-DE627F7BC6E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471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3A1A6-0788-4708-AC12-7C660108F346}" type="datetimeFigureOut">
              <a:rPr lang="ru-RU" smtClean="0"/>
              <a:pPr>
                <a:defRPr/>
              </a:pPr>
              <a:t>03.11.2020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2800724-CEE8-4097-A6EF-DE627F7BC6E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6874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3A1A6-0788-4708-AC12-7C660108F346}" type="datetimeFigureOut">
              <a:rPr lang="ru-RU" smtClean="0"/>
              <a:pPr>
                <a:defRPr/>
              </a:pPr>
              <a:t>03.11.2020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2800724-CEE8-4097-A6EF-DE627F7BC6E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1843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164F13-97B7-41FE-8D8E-18EA2A9D57D9}" type="datetimeFigureOut">
              <a:rPr lang="ru-RU" smtClean="0"/>
              <a:pPr>
                <a:defRPr/>
              </a:pPr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F87D-698A-4709-9FF6-41578F365D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2757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7D062-0EE2-4620-B82F-8F69D4B7A38B}" type="datetimeFigureOut">
              <a:rPr lang="ru-RU" smtClean="0"/>
              <a:pPr>
                <a:defRPr/>
              </a:pPr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09C8-F881-4ED4-9570-8311D2F3643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871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0F59B0-156C-44B3-A7FD-95E2F3C2E560}" type="datetimeFigureOut">
              <a:rPr lang="ru-RU" smtClean="0"/>
              <a:pPr>
                <a:defRPr/>
              </a:pPr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3725C-CD3F-42F1-8F2D-7F125523958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5843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454318-026E-4EF3-A2FC-4297B94EB4A6}" type="datetimeFigureOut">
              <a:rPr lang="ru-RU" smtClean="0"/>
              <a:pPr>
                <a:defRPr/>
              </a:pPr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0041EC2-B20B-47E6-94E3-863C4F8514E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695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175D97-76FF-40FB-B3AE-1F141A3025F3}" type="datetimeFigureOut">
              <a:rPr lang="ru-RU" smtClean="0"/>
              <a:pPr>
                <a:defRPr/>
              </a:pPr>
              <a:t>03.11.2020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B3E5271-815E-46EC-82B1-5B85265E0BD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458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F5E732-B7F8-45A4-92B3-CF97F9F35591}" type="datetimeFigureOut">
              <a:rPr lang="ru-RU" smtClean="0"/>
              <a:pPr>
                <a:defRPr/>
              </a:pPr>
              <a:t>03.11.2020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ACB54CB-F21B-496B-BAAF-B8D05AF3CF5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920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4C17F1-0188-489F-8F0C-98D322211F6C}" type="datetimeFigureOut">
              <a:rPr lang="ru-RU" smtClean="0"/>
              <a:pPr>
                <a:defRPr/>
              </a:pPr>
              <a:t>03.11.2020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40F6-0455-40CC-A445-713A083C794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316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33EFE3-6066-4CB2-8E26-1098AEBDC061}" type="datetimeFigureOut">
              <a:rPr lang="ru-RU" smtClean="0"/>
              <a:pPr>
                <a:defRPr/>
              </a:pPr>
              <a:t>03.11.2020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7D4A-C98C-44D4-9E40-33A0D1CEA72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157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4BB20A-6C36-46D1-B86F-FB98730DDC16}" type="datetimeFigureOut">
              <a:rPr lang="ru-RU" smtClean="0"/>
              <a:pPr>
                <a:defRPr/>
              </a:pPr>
              <a:t>03.11.2020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E830-AFC9-445D-8927-D18D7082433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765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DCE4C3-7CE3-4364-B135-9BDDC5A16D8E}" type="datetimeFigureOut">
              <a:rPr lang="ru-RU" smtClean="0"/>
              <a:pPr>
                <a:defRPr/>
              </a:pPr>
              <a:t>03.11.2020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6E9B0E5-4BD1-4351-8993-1A1F37A620B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518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283A1A6-0788-4708-AC12-7C660108F346}" type="datetimeFigureOut">
              <a:rPr lang="ru-RU" smtClean="0"/>
              <a:pPr>
                <a:defRPr/>
              </a:pPr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2800724-CEE8-4097-A6EF-DE627F7BC6E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50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0B0815-BC87-43C8-9A10-2900E02DBA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4629" y="2832894"/>
            <a:ext cx="6600451" cy="2262781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Машкова О.Г.,</a:t>
            </a:r>
            <a:br>
              <a:rPr lang="ru-RU" sz="4000" dirty="0" smtClean="0"/>
            </a:br>
            <a:r>
              <a:rPr lang="ru-RU" sz="4000" dirty="0" smtClean="0"/>
              <a:t>учитель химии</a:t>
            </a:r>
            <a:br>
              <a:rPr lang="ru-RU" sz="4000" dirty="0" smtClean="0"/>
            </a:br>
            <a:r>
              <a:rPr lang="ru-RU" sz="4000" dirty="0" smtClean="0"/>
              <a:t>г. Сургут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6147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89050" y="1124744"/>
            <a:ext cx="7854950" cy="1708150"/>
          </a:xfrm>
        </p:spPr>
        <p:txBody>
          <a:bodyPr/>
          <a:lstStyle/>
          <a:p>
            <a:pPr marR="0" eaLnBrk="1" hangingPunct="1"/>
            <a:r>
              <a:rPr lang="ru-RU" altLang="ru-RU" sz="4800" dirty="0">
                <a:solidFill>
                  <a:srgbClr val="003399"/>
                </a:solidFill>
              </a:rPr>
              <a:t>Оксиды </a:t>
            </a:r>
            <a:r>
              <a:rPr lang="ru-RU" altLang="ru-RU" sz="4800" dirty="0" smtClean="0">
                <a:solidFill>
                  <a:srgbClr val="003399"/>
                </a:solidFill>
              </a:rPr>
              <a:t>азота  </a:t>
            </a:r>
          </a:p>
          <a:p>
            <a:pPr marR="0" eaLnBrk="1" hangingPunct="1"/>
            <a:r>
              <a:rPr lang="ru-RU" altLang="ru-RU" sz="4800" dirty="0" smtClean="0"/>
              <a:t>9 класс</a:t>
            </a:r>
            <a:endParaRPr lang="ru-RU" altLang="ru-RU" sz="48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9550" y="0"/>
            <a:ext cx="2584450" cy="1601787"/>
          </a:xfrm>
          <a:prstGeom prst="rect">
            <a:avLst/>
          </a:prstGeom>
          <a:noFill/>
        </p:spPr>
      </p:pic>
      <p:pic>
        <p:nvPicPr>
          <p:cNvPr id="6" name="Рисунок 5" descr="N2O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4" y="-16799"/>
            <a:ext cx="1901825" cy="140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 descr="NO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753" y="3928482"/>
            <a:ext cx="2125662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 descr="N2O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518" y="4625554"/>
            <a:ext cx="2214562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2248" y="5039928"/>
            <a:ext cx="2202334" cy="1560661"/>
          </a:xfrm>
          <a:prstGeom prst="rect">
            <a:avLst/>
          </a:prstGeom>
          <a:noFill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0584" y="1737306"/>
            <a:ext cx="1674156" cy="11762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4788" y="533400"/>
            <a:ext cx="8482012" cy="526297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A50021"/>
                </a:solidFill>
                <a:latin typeface="+mn-lt"/>
              </a:rPr>
              <a:t>                       Химические </a:t>
            </a:r>
            <a:r>
              <a:rPr lang="ru-RU" sz="2400" b="1" dirty="0">
                <a:solidFill>
                  <a:srgbClr val="A50021"/>
                </a:solidFill>
                <a:latin typeface="+mn-lt"/>
              </a:rPr>
              <a:t>свойства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.</a:t>
            </a:r>
            <a:r>
              <a:rPr lang="en-US" sz="24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Очень реакционноспособное вещество. Может проявлять и окислительные и восстановительные свойства.</a:t>
            </a:r>
            <a:endParaRPr lang="en-US" sz="2400" b="1" dirty="0">
              <a:solidFill>
                <a:srgbClr val="002060"/>
              </a:solidFill>
              <a:latin typeface="+mn-lt"/>
            </a:endParaRPr>
          </a:p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latin typeface="+mn-lt"/>
              </a:rPr>
              <a:t> 1. При обычной температуре окисляется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кислородом     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воздуха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:</a:t>
            </a:r>
            <a:endParaRPr lang="en-US" sz="2400" b="1" dirty="0" smtClean="0">
              <a:solidFill>
                <a:srgbClr val="002060"/>
              </a:solidFill>
              <a:latin typeface="+mn-lt"/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002060"/>
                </a:solidFill>
              </a:rPr>
              <a:t>            2NO </a:t>
            </a:r>
            <a:r>
              <a:rPr lang="en-US" sz="2400" b="1" dirty="0">
                <a:solidFill>
                  <a:srgbClr val="002060"/>
                </a:solidFill>
              </a:rPr>
              <a:t>+ </a:t>
            </a:r>
            <a:r>
              <a:rPr lang="en-US" sz="2400" b="1" dirty="0" smtClean="0">
                <a:solidFill>
                  <a:srgbClr val="002060"/>
                </a:solidFill>
              </a:rPr>
              <a:t>O</a:t>
            </a:r>
            <a:r>
              <a:rPr lang="en-US" sz="24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= </a:t>
            </a:r>
            <a:r>
              <a:rPr lang="en-US" sz="2400" b="1" dirty="0" smtClean="0">
                <a:solidFill>
                  <a:srgbClr val="002060"/>
                </a:solidFill>
              </a:rPr>
              <a:t>2NO</a:t>
            </a:r>
            <a:r>
              <a:rPr lang="en-US" sz="2400" b="1" baseline="-25000" dirty="0">
                <a:solidFill>
                  <a:srgbClr val="002060"/>
                </a:solidFill>
              </a:rPr>
              <a:t>2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 </a:t>
            </a:r>
            <a:endParaRPr lang="en-US" sz="2400" b="1" dirty="0" smtClean="0">
              <a:solidFill>
                <a:srgbClr val="002060"/>
              </a:solidFill>
              <a:latin typeface="+mn-lt"/>
            </a:endParaRPr>
          </a:p>
          <a:p>
            <a:pPr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2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. Восстановитель:</a:t>
            </a:r>
          </a:p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latin typeface="+mn-lt"/>
              </a:rPr>
              <a:t>            </a:t>
            </a:r>
            <a:r>
              <a:rPr lang="en-US" sz="2400" b="1" dirty="0">
                <a:solidFill>
                  <a:srgbClr val="002060"/>
                </a:solidFill>
                <a:latin typeface="+mn-lt"/>
              </a:rPr>
              <a:t>NO + NO</a:t>
            </a:r>
            <a:r>
              <a:rPr lang="en-US" sz="2400" b="1" baseline="-25000" dirty="0">
                <a:solidFill>
                  <a:srgbClr val="002060"/>
                </a:solidFill>
                <a:latin typeface="+mn-lt"/>
              </a:rPr>
              <a:t>2</a:t>
            </a:r>
            <a:r>
              <a:rPr lang="en-US" sz="2400" b="1" dirty="0">
                <a:solidFill>
                  <a:srgbClr val="002060"/>
                </a:solidFill>
                <a:latin typeface="+mn-lt"/>
              </a:rPr>
              <a:t> = N</a:t>
            </a:r>
            <a:r>
              <a:rPr lang="en-US" sz="2400" b="1" baseline="-25000" dirty="0">
                <a:solidFill>
                  <a:srgbClr val="002060"/>
                </a:solidFill>
                <a:latin typeface="+mn-lt"/>
              </a:rPr>
              <a:t>2</a:t>
            </a:r>
            <a:r>
              <a:rPr lang="en-US" sz="2400" b="1" dirty="0">
                <a:solidFill>
                  <a:srgbClr val="002060"/>
                </a:solidFill>
                <a:latin typeface="+mn-lt"/>
              </a:rPr>
              <a:t>O</a:t>
            </a:r>
            <a:r>
              <a:rPr lang="en-US" sz="2400" b="1" baseline="-25000" dirty="0">
                <a:solidFill>
                  <a:srgbClr val="002060"/>
                </a:solidFill>
                <a:latin typeface="+mn-lt"/>
              </a:rPr>
              <a:t>3</a:t>
            </a:r>
            <a:endParaRPr lang="ru-RU" sz="2400" b="1" dirty="0">
              <a:solidFill>
                <a:srgbClr val="002060"/>
              </a:solidFill>
              <a:latin typeface="+mn-lt"/>
            </a:endParaRPr>
          </a:p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latin typeface="+mn-lt"/>
              </a:rPr>
              <a:t>            2</a:t>
            </a:r>
            <a:r>
              <a:rPr lang="en-US" sz="2400" b="1" dirty="0">
                <a:solidFill>
                  <a:srgbClr val="002060"/>
                </a:solidFill>
                <a:latin typeface="+mn-lt"/>
              </a:rPr>
              <a:t>NO + Cl</a:t>
            </a:r>
            <a:r>
              <a:rPr lang="en-US" sz="2400" b="1" baseline="-25000" dirty="0">
                <a:solidFill>
                  <a:srgbClr val="002060"/>
                </a:solidFill>
                <a:latin typeface="+mn-lt"/>
              </a:rPr>
              <a:t>2</a:t>
            </a:r>
            <a:r>
              <a:rPr lang="en-US" sz="2400" b="1" dirty="0">
                <a:solidFill>
                  <a:srgbClr val="002060"/>
                </a:solidFill>
                <a:latin typeface="+mn-lt"/>
              </a:rPr>
              <a:t> = 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2</a:t>
            </a:r>
            <a:r>
              <a:rPr lang="en-US" sz="2400" b="1" dirty="0" err="1">
                <a:solidFill>
                  <a:srgbClr val="002060"/>
                </a:solidFill>
                <a:latin typeface="+mn-lt"/>
              </a:rPr>
              <a:t>NOCl</a:t>
            </a:r>
            <a:r>
              <a:rPr lang="en-US" sz="2400" b="1" dirty="0">
                <a:solidFill>
                  <a:srgbClr val="002060"/>
                </a:solidFill>
                <a:latin typeface="+mn-lt"/>
              </a:rPr>
              <a:t>  (</a:t>
            </a:r>
            <a:r>
              <a:rPr lang="ru-RU" sz="2400" b="1" dirty="0" err="1">
                <a:solidFill>
                  <a:srgbClr val="002060"/>
                </a:solidFill>
                <a:latin typeface="+mn-lt"/>
              </a:rPr>
              <a:t>нитрозилхлорид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)</a:t>
            </a:r>
          </a:p>
          <a:p>
            <a:pPr>
              <a:defRPr/>
            </a:pPr>
            <a:r>
              <a:rPr lang="en-US" sz="2400" b="1" dirty="0">
                <a:solidFill>
                  <a:srgbClr val="002060"/>
                </a:solidFill>
                <a:latin typeface="+mn-lt"/>
              </a:rPr>
              <a:t>3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. Окислитель:</a:t>
            </a:r>
            <a:endParaRPr lang="en-US" sz="2400" b="1" dirty="0">
              <a:solidFill>
                <a:srgbClr val="002060"/>
              </a:solidFill>
              <a:latin typeface="+mn-lt"/>
            </a:endParaRPr>
          </a:p>
          <a:p>
            <a:pPr>
              <a:defRPr/>
            </a:pPr>
            <a:r>
              <a:rPr lang="en-US" sz="2400" b="1" dirty="0">
                <a:solidFill>
                  <a:srgbClr val="002060"/>
                </a:solidFill>
                <a:latin typeface="+mn-lt"/>
              </a:rPr>
              <a:t>            2NO + 2SO</a:t>
            </a:r>
            <a:r>
              <a:rPr lang="en-US" sz="2400" b="1" baseline="-25000" dirty="0">
                <a:solidFill>
                  <a:srgbClr val="002060"/>
                </a:solidFill>
                <a:latin typeface="+mn-lt"/>
              </a:rPr>
              <a:t>2</a:t>
            </a:r>
            <a:r>
              <a:rPr lang="en-US" sz="2400" b="1" dirty="0">
                <a:solidFill>
                  <a:srgbClr val="002060"/>
                </a:solidFill>
                <a:latin typeface="+mn-lt"/>
              </a:rPr>
              <a:t> = 2SO</a:t>
            </a:r>
            <a:r>
              <a:rPr lang="en-US" sz="2400" b="1" baseline="-25000" dirty="0">
                <a:solidFill>
                  <a:srgbClr val="002060"/>
                </a:solidFill>
                <a:latin typeface="+mn-lt"/>
              </a:rPr>
              <a:t>3</a:t>
            </a:r>
            <a:r>
              <a:rPr lang="en-US" sz="2400" b="1" dirty="0">
                <a:solidFill>
                  <a:srgbClr val="002060"/>
                </a:solidFill>
                <a:latin typeface="+mn-lt"/>
              </a:rPr>
              <a:t> + N</a:t>
            </a:r>
            <a:r>
              <a:rPr lang="en-US" sz="2400" b="1" baseline="-25000" dirty="0">
                <a:solidFill>
                  <a:srgbClr val="002060"/>
                </a:solidFill>
                <a:latin typeface="+mn-lt"/>
              </a:rPr>
              <a:t>2</a:t>
            </a:r>
            <a:endParaRPr lang="ru-RU" sz="2400" b="1" dirty="0">
              <a:solidFill>
                <a:srgbClr val="002060"/>
              </a:solidFill>
              <a:latin typeface="+mn-lt"/>
            </a:endParaRPr>
          </a:p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latin typeface="+mn-lt"/>
              </a:rPr>
              <a:t>            </a:t>
            </a:r>
            <a:r>
              <a:rPr lang="en-US" sz="2400" b="1" dirty="0">
                <a:solidFill>
                  <a:srgbClr val="002060"/>
                </a:solidFill>
                <a:latin typeface="+mn-lt"/>
              </a:rPr>
              <a:t>2NO + 2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Н</a:t>
            </a:r>
            <a:r>
              <a:rPr lang="en-US" sz="2400" b="1" baseline="-25000" dirty="0">
                <a:solidFill>
                  <a:srgbClr val="002060"/>
                </a:solidFill>
                <a:latin typeface="+mn-lt"/>
              </a:rPr>
              <a:t>2</a:t>
            </a:r>
            <a:r>
              <a:rPr lang="en-US" sz="2400" b="1" dirty="0">
                <a:solidFill>
                  <a:srgbClr val="002060"/>
                </a:solidFill>
                <a:latin typeface="+mn-lt"/>
              </a:rPr>
              <a:t> = N</a:t>
            </a:r>
            <a:r>
              <a:rPr lang="en-US" sz="2400" b="1" baseline="-25000" dirty="0">
                <a:solidFill>
                  <a:srgbClr val="002060"/>
                </a:solidFill>
                <a:latin typeface="+mn-lt"/>
              </a:rPr>
              <a:t>2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 + 2Н</a:t>
            </a:r>
            <a:r>
              <a:rPr lang="ru-RU" sz="2400" b="1" baseline="-25000" dirty="0">
                <a:solidFill>
                  <a:srgbClr val="002060"/>
                </a:solidFill>
                <a:latin typeface="+mn-lt"/>
              </a:rPr>
              <a:t>2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О   (200</a:t>
            </a:r>
            <a:r>
              <a:rPr lang="ru-RU" sz="2400" b="1" baseline="30000" dirty="0">
                <a:solidFill>
                  <a:srgbClr val="002060"/>
                </a:solidFill>
                <a:latin typeface="+mn-lt"/>
              </a:rPr>
              <a:t>0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С) </a:t>
            </a:r>
          </a:p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latin typeface="+mn-lt"/>
              </a:rPr>
              <a:t>            </a:t>
            </a:r>
            <a:r>
              <a:rPr lang="en-US" sz="2400" b="1" dirty="0">
                <a:solidFill>
                  <a:srgbClr val="002060"/>
                </a:solidFill>
                <a:latin typeface="+mn-lt"/>
              </a:rPr>
              <a:t>2NO + 2Cu = N</a:t>
            </a:r>
            <a:r>
              <a:rPr lang="en-US" sz="2400" b="1" baseline="-25000" dirty="0">
                <a:solidFill>
                  <a:srgbClr val="002060"/>
                </a:solidFill>
                <a:latin typeface="+mn-lt"/>
              </a:rPr>
              <a:t>2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 + 2</a:t>
            </a:r>
            <a:r>
              <a:rPr lang="en-US" sz="2400" b="1" dirty="0" err="1">
                <a:solidFill>
                  <a:srgbClr val="002060"/>
                </a:solidFill>
                <a:latin typeface="+mn-lt"/>
              </a:rPr>
              <a:t>CuO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   (</a:t>
            </a:r>
            <a:r>
              <a:rPr lang="en-US" sz="2400" b="1" dirty="0">
                <a:solidFill>
                  <a:srgbClr val="002060"/>
                </a:solidFill>
                <a:latin typeface="+mn-lt"/>
              </a:rPr>
              <a:t>5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00</a:t>
            </a:r>
            <a:r>
              <a:rPr lang="ru-RU" sz="2400" b="1" baseline="30000" dirty="0">
                <a:solidFill>
                  <a:srgbClr val="002060"/>
                </a:solidFill>
                <a:latin typeface="+mn-lt"/>
              </a:rPr>
              <a:t>0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С) </a:t>
            </a:r>
            <a:endParaRPr lang="en-US" sz="2400" b="1" dirty="0">
              <a:solidFill>
                <a:srgbClr val="002060"/>
              </a:solidFill>
              <a:latin typeface="+mn-lt"/>
            </a:endParaRPr>
          </a:p>
          <a:p>
            <a:pPr>
              <a:defRPr/>
            </a:pPr>
            <a:r>
              <a:rPr lang="en-US" sz="2400" b="1" dirty="0">
                <a:solidFill>
                  <a:srgbClr val="002060"/>
                </a:solidFill>
                <a:latin typeface="+mn-lt"/>
              </a:rPr>
              <a:t>            2NO + 2H</a:t>
            </a:r>
            <a:r>
              <a:rPr lang="en-US" sz="2400" b="1" baseline="-25000" dirty="0">
                <a:solidFill>
                  <a:srgbClr val="002060"/>
                </a:solidFill>
                <a:latin typeface="+mn-lt"/>
              </a:rPr>
              <a:t>2</a:t>
            </a:r>
            <a:r>
              <a:rPr lang="en-US" sz="2400" b="1" dirty="0">
                <a:solidFill>
                  <a:srgbClr val="002060"/>
                </a:solidFill>
                <a:latin typeface="+mn-lt"/>
              </a:rPr>
              <a:t>S = N</a:t>
            </a:r>
            <a:r>
              <a:rPr lang="en-US" sz="2400" b="1" baseline="-25000" dirty="0">
                <a:solidFill>
                  <a:srgbClr val="002060"/>
                </a:solidFill>
                <a:latin typeface="+mn-lt"/>
              </a:rPr>
              <a:t>2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 + 2</a:t>
            </a:r>
            <a:r>
              <a:rPr lang="en-US" sz="2400" b="1" dirty="0">
                <a:solidFill>
                  <a:srgbClr val="002060"/>
                </a:solidFill>
                <a:latin typeface="+mn-lt"/>
              </a:rPr>
              <a:t>S + 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 2Н</a:t>
            </a:r>
            <a:r>
              <a:rPr lang="ru-RU" sz="2400" b="1" baseline="-25000" dirty="0">
                <a:solidFill>
                  <a:srgbClr val="002060"/>
                </a:solidFill>
                <a:latin typeface="+mn-lt"/>
              </a:rPr>
              <a:t>2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О  (</a:t>
            </a:r>
            <a:r>
              <a:rPr lang="en-US" sz="2400" b="1" dirty="0">
                <a:solidFill>
                  <a:srgbClr val="002060"/>
                </a:solidFill>
                <a:latin typeface="+mn-lt"/>
              </a:rPr>
              <a:t>3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00</a:t>
            </a:r>
            <a:r>
              <a:rPr lang="ru-RU" sz="2400" b="1" baseline="30000" dirty="0">
                <a:solidFill>
                  <a:srgbClr val="002060"/>
                </a:solidFill>
                <a:latin typeface="+mn-lt"/>
              </a:rPr>
              <a:t>0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С) </a:t>
            </a:r>
          </a:p>
        </p:txBody>
      </p:sp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 bwMode="auto">
          <a:xfrm>
            <a:off x="0" y="6537325"/>
            <a:ext cx="411163" cy="320675"/>
          </a:xfrm>
          <a:prstGeom prst="actionButtonBackPrevio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A50021"/>
                </a:solidFill>
              </a:rPr>
              <a:t> </a:t>
            </a:r>
            <a:r>
              <a:rPr lang="en-US" b="1" dirty="0" smtClean="0">
                <a:solidFill>
                  <a:srgbClr val="003399"/>
                </a:solidFill>
              </a:rPr>
              <a:t>NO</a:t>
            </a:r>
            <a:r>
              <a:rPr lang="en-US" b="1" dirty="0" smtClean="0">
                <a:solidFill>
                  <a:srgbClr val="A50021"/>
                </a:solidFill>
              </a:rPr>
              <a:t/>
            </a:r>
            <a:br>
              <a:rPr lang="en-US" b="1" dirty="0" smtClean="0">
                <a:solidFill>
                  <a:srgbClr val="A50021"/>
                </a:solidFill>
              </a:rPr>
            </a:br>
            <a:r>
              <a:rPr lang="ru-RU" b="1" dirty="0" smtClean="0">
                <a:solidFill>
                  <a:srgbClr val="A50021"/>
                </a:solidFill>
              </a:rPr>
              <a:t>Химические </a:t>
            </a:r>
            <a:r>
              <a:rPr lang="ru-RU" b="1" dirty="0">
                <a:solidFill>
                  <a:srgbClr val="A50021"/>
                </a:solidFill>
              </a:rPr>
              <a:t>свойства</a:t>
            </a:r>
            <a:r>
              <a:rPr lang="ru-RU" b="1" dirty="0">
                <a:solidFill>
                  <a:srgbClr val="002060"/>
                </a:solidFill>
              </a:rPr>
              <a:t>.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348880"/>
            <a:ext cx="8064895" cy="3777622"/>
          </a:xfrm>
        </p:spPr>
        <p:txBody>
          <a:bodyPr/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Оксид азота(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типичный восстановитель. Он обесцвечивает подкисленный раствор перманганата калия: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N0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3KMn04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2H2S04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MnS04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KN03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(N03)2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H20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Взаимодействует со щелочами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+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4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NaNO2 +N2O + H2O   (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комн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темпер)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4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NaNO2 +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N2 +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H2O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(темпер 350- 400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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C)</a:t>
            </a: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41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74637"/>
            <a:ext cx="535781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7030A0"/>
                </a:solidFill>
                <a:latin typeface="+mn-lt"/>
              </a:rPr>
              <a:t>N2O3</a:t>
            </a:r>
            <a:r>
              <a:rPr lang="ru-RU" sz="2800" b="1" dirty="0">
                <a:solidFill>
                  <a:srgbClr val="7030A0"/>
                </a:solidFill>
                <a:latin typeface="+mn-lt"/>
              </a:rPr>
              <a:t>-оксид азота (</a:t>
            </a:r>
            <a:r>
              <a:rPr lang="en-US" sz="2800" b="1" dirty="0">
                <a:solidFill>
                  <a:srgbClr val="7030A0"/>
                </a:solidFill>
                <a:latin typeface="+mn-lt"/>
              </a:rPr>
              <a:t>III</a:t>
            </a:r>
            <a:r>
              <a:rPr lang="ru-RU" sz="2800" b="1" dirty="0">
                <a:solidFill>
                  <a:srgbClr val="7030A0"/>
                </a:solidFill>
                <a:latin typeface="+mn-lt"/>
              </a:rPr>
              <a:t>)</a:t>
            </a:r>
          </a:p>
        </p:txBody>
      </p:sp>
      <p:pic>
        <p:nvPicPr>
          <p:cNvPr id="3" name="Рисунок 2" descr="N2O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27457"/>
            <a:ext cx="2016224" cy="17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1638" y="3933825"/>
            <a:ext cx="8358187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+mn-lt"/>
              </a:rPr>
              <a:t>Жидкость, темно – синего цвета, термически неустойчива, </a:t>
            </a:r>
            <a:r>
              <a:rPr lang="ru-RU" altLang="ru-RU" sz="2000" b="1" i="1" dirty="0">
                <a:solidFill>
                  <a:srgbClr val="002060"/>
                </a:solidFill>
                <a:latin typeface="+mn-lt"/>
              </a:rPr>
              <a:t>t кип.= 3,5 С, т. е. существует в жидком состоянии только при охлаждении, в обычных условиях переходит в газообразное состояние. При взаимодействии с водой образуется азотистая кислота</a:t>
            </a:r>
            <a:r>
              <a:rPr lang="ru-RU" altLang="ru-RU" sz="2000" b="1" dirty="0">
                <a:solidFill>
                  <a:srgbClr val="002060"/>
                </a:solidFill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+mn-lt"/>
              </a:rPr>
              <a:t> При низких температурах и разлагается:  </a:t>
            </a:r>
            <a:r>
              <a:rPr lang="en-US" sz="2000" b="1" i="1" dirty="0">
                <a:solidFill>
                  <a:srgbClr val="002060"/>
                </a:solidFill>
                <a:latin typeface="+mn-lt"/>
              </a:rPr>
              <a:t>N2O3 = NO + NO2</a:t>
            </a:r>
            <a:endParaRPr lang="ru-RU" sz="2000" b="1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1638" y="1309688"/>
            <a:ext cx="37861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rgbClr val="002060"/>
                </a:solidFill>
                <a:cs typeface="Arial" panose="020B0604020202020204" pitchFamily="34" charset="0"/>
              </a:rPr>
              <a:t>Азотистый ангидрид Кислотный оксид: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2938" y="2246313"/>
            <a:ext cx="3786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b="1">
                <a:latin typeface="Constantia" panose="02030602050306030303" pitchFamily="18" charset="0"/>
              </a:rPr>
              <a:t>N2O3 + H2O = </a:t>
            </a:r>
            <a:r>
              <a:rPr lang="en-US" altLang="ru-RU" sz="2800" b="1">
                <a:latin typeface="Constantia" panose="02030602050306030303" pitchFamily="18" charset="0"/>
              </a:rPr>
              <a:t>2</a:t>
            </a:r>
            <a:r>
              <a:rPr lang="en-US" altLang="ru-RU" b="1">
                <a:latin typeface="Constantia" panose="02030602050306030303" pitchFamily="18" charset="0"/>
              </a:rPr>
              <a:t>HNO2</a:t>
            </a:r>
            <a:endParaRPr lang="ru-RU" altLang="ru-RU" b="1">
              <a:latin typeface="Constantia" panose="02030602050306030303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90550" y="2913063"/>
            <a:ext cx="3714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b="1">
                <a:latin typeface="Constantia" panose="02030602050306030303" pitchFamily="18" charset="0"/>
              </a:rPr>
              <a:t>N2O3 + </a:t>
            </a:r>
            <a:r>
              <a:rPr lang="en-US" altLang="ru-RU" sz="2800" b="1">
                <a:latin typeface="Constantia" panose="02030602050306030303" pitchFamily="18" charset="0"/>
              </a:rPr>
              <a:t>2 </a:t>
            </a:r>
            <a:r>
              <a:rPr lang="en-US" altLang="ru-RU" b="1">
                <a:latin typeface="Constantia" panose="02030602050306030303" pitchFamily="18" charset="0"/>
              </a:rPr>
              <a:t>KOH = </a:t>
            </a:r>
            <a:r>
              <a:rPr lang="en-US" altLang="ru-RU" sz="2800" b="1">
                <a:latin typeface="Constantia" panose="02030602050306030303" pitchFamily="18" charset="0"/>
              </a:rPr>
              <a:t>2 </a:t>
            </a:r>
            <a:r>
              <a:rPr lang="en-US" altLang="ru-RU" b="1">
                <a:latin typeface="Constantia" panose="02030602050306030303" pitchFamily="18" charset="0"/>
              </a:rPr>
              <a:t>KNO2 = H2O</a:t>
            </a:r>
            <a:endParaRPr lang="ru-RU" altLang="ru-RU" b="1">
              <a:latin typeface="Constantia" panose="020306020503060303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9125" y="2139950"/>
            <a:ext cx="406959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Молекула </a:t>
            </a:r>
            <a:r>
              <a:rPr lang="ru-RU" dirty="0" smtClean="0"/>
              <a:t>N203 </a:t>
            </a:r>
            <a:r>
              <a:rPr lang="ru-RU" dirty="0"/>
              <a:t>плоская и состоит из фрагментов ON—N 0 2 с непрочной N—N (0,186 </a:t>
            </a:r>
            <a:r>
              <a:rPr lang="ru-RU" dirty="0" err="1"/>
              <a:t>нм</a:t>
            </a:r>
            <a:r>
              <a:rPr lang="ru-RU" dirty="0"/>
              <a:t>) </a:t>
            </a:r>
            <a:r>
              <a:rPr lang="ru-RU" dirty="0" smtClean="0"/>
              <a:t>связью.</a:t>
            </a:r>
          </a:p>
          <a:p>
            <a:r>
              <a:rPr lang="ru-RU" dirty="0" smtClean="0"/>
              <a:t> </a:t>
            </a:r>
            <a:r>
              <a:rPr lang="ru-RU" dirty="0"/>
              <a:t>Твердый N20 3 — ионное соединение N 0+N 02. </a:t>
            </a:r>
          </a:p>
        </p:txBody>
      </p:sp>
      <p:pic>
        <p:nvPicPr>
          <p:cNvPr id="9" name="Picture 2" descr="Lektsii_po_khimii_elementov.do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557" y="588805"/>
            <a:ext cx="2129482" cy="90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24744"/>
            <a:ext cx="7777163" cy="50784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b="1" dirty="0">
                <a:solidFill>
                  <a:srgbClr val="6600CC"/>
                </a:solidFill>
              </a:rPr>
              <a:t> </a:t>
            </a:r>
            <a:r>
              <a:rPr lang="ru-RU" altLang="ru-RU" sz="3600" b="1" dirty="0">
                <a:solidFill>
                  <a:srgbClr val="6600CC"/>
                </a:solidFill>
              </a:rPr>
              <a:t>Оксид азота (</a:t>
            </a:r>
            <a:r>
              <a:rPr lang="en-US" altLang="ru-RU" sz="3600" b="1" dirty="0">
                <a:solidFill>
                  <a:srgbClr val="6600CC"/>
                </a:solidFill>
              </a:rPr>
              <a:t>III</a:t>
            </a:r>
            <a:r>
              <a:rPr lang="ru-RU" altLang="ru-RU" sz="3600" b="1" dirty="0">
                <a:solidFill>
                  <a:srgbClr val="6600CC"/>
                </a:solidFill>
              </a:rPr>
              <a:t>) </a:t>
            </a:r>
            <a:r>
              <a:rPr lang="en-US" altLang="ru-RU" sz="3600" b="1" dirty="0">
                <a:solidFill>
                  <a:srgbClr val="6600CC"/>
                </a:solidFill>
              </a:rPr>
              <a:t> N</a:t>
            </a:r>
            <a:r>
              <a:rPr lang="ru-RU" altLang="ru-RU" sz="3600" b="1" baseline="-25000" dirty="0">
                <a:solidFill>
                  <a:srgbClr val="6600CC"/>
                </a:solidFill>
              </a:rPr>
              <a:t>2</a:t>
            </a:r>
            <a:r>
              <a:rPr lang="en-US" altLang="ru-RU" sz="3600" b="1" dirty="0">
                <a:solidFill>
                  <a:srgbClr val="6600CC"/>
                </a:solidFill>
              </a:rPr>
              <a:t>O</a:t>
            </a:r>
            <a:r>
              <a:rPr lang="ru-RU" altLang="ru-RU" sz="3600" b="1" baseline="-25000" dirty="0">
                <a:solidFill>
                  <a:srgbClr val="6600CC"/>
                </a:solidFill>
              </a:rPr>
              <a:t>3</a:t>
            </a:r>
          </a:p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</a:rPr>
              <a:t>Получить</a:t>
            </a:r>
            <a:r>
              <a:rPr lang="ru-RU" sz="2400" b="1" dirty="0">
                <a:solidFill>
                  <a:srgbClr val="002060"/>
                </a:solidFill>
              </a:rPr>
              <a:t> можно при сильном охлаждении </a:t>
            </a:r>
            <a:r>
              <a:rPr lang="ru-RU" sz="2400" b="1" dirty="0" err="1">
                <a:solidFill>
                  <a:srgbClr val="002060"/>
                </a:solidFill>
              </a:rPr>
              <a:t>эквимолярной</a:t>
            </a:r>
            <a:r>
              <a:rPr lang="ru-RU" sz="2400" b="1" dirty="0">
                <a:solidFill>
                  <a:srgbClr val="002060"/>
                </a:solidFill>
              </a:rPr>
              <a:t> смеси </a:t>
            </a:r>
            <a:r>
              <a:rPr lang="en-US" sz="2400" b="1" dirty="0">
                <a:solidFill>
                  <a:srgbClr val="002060"/>
                </a:solidFill>
              </a:rPr>
              <a:t>NO </a:t>
            </a:r>
            <a:r>
              <a:rPr lang="ru-RU" sz="2400" b="1" dirty="0">
                <a:solidFill>
                  <a:srgbClr val="002060"/>
                </a:solidFill>
              </a:rPr>
              <a:t>и</a:t>
            </a:r>
            <a:r>
              <a:rPr lang="en-US" sz="2400" b="1" dirty="0">
                <a:solidFill>
                  <a:srgbClr val="002060"/>
                </a:solidFill>
              </a:rPr>
              <a:t> NO</a:t>
            </a:r>
            <a:r>
              <a:rPr lang="en-US" sz="2400" b="1" baseline="-25000" dirty="0">
                <a:solidFill>
                  <a:srgbClr val="002060"/>
                </a:solidFill>
              </a:rPr>
              <a:t>2</a:t>
            </a:r>
            <a:r>
              <a:rPr lang="ru-RU" sz="2400" b="1" dirty="0">
                <a:solidFill>
                  <a:srgbClr val="002060"/>
                </a:solidFill>
              </a:rPr>
              <a:t>:</a:t>
            </a:r>
          </a:p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</a:rPr>
              <a:t>           </a:t>
            </a:r>
            <a:r>
              <a:rPr lang="en-US" sz="2400" b="1" dirty="0">
                <a:solidFill>
                  <a:srgbClr val="002060"/>
                </a:solidFill>
              </a:rPr>
              <a:t>NO + NO</a:t>
            </a:r>
            <a:r>
              <a:rPr lang="en-US" sz="2400" b="1" baseline="-25000" dirty="0">
                <a:solidFill>
                  <a:srgbClr val="002060"/>
                </a:solidFill>
              </a:rPr>
              <a:t>2</a:t>
            </a:r>
            <a:r>
              <a:rPr lang="en-US" sz="2400" b="1" dirty="0">
                <a:solidFill>
                  <a:srgbClr val="002060"/>
                </a:solidFill>
              </a:rPr>
              <a:t> = N</a:t>
            </a:r>
            <a:r>
              <a:rPr lang="en-US" sz="2400" b="1" baseline="-25000" dirty="0">
                <a:solidFill>
                  <a:srgbClr val="002060"/>
                </a:solidFill>
              </a:rPr>
              <a:t>2</a:t>
            </a:r>
            <a:r>
              <a:rPr lang="en-US" sz="2400" b="1" dirty="0">
                <a:solidFill>
                  <a:srgbClr val="002060"/>
                </a:solidFill>
              </a:rPr>
              <a:t>O</a:t>
            </a:r>
            <a:r>
              <a:rPr lang="en-US" sz="2400" b="1" baseline="-25000" dirty="0">
                <a:solidFill>
                  <a:srgbClr val="002060"/>
                </a:solidFill>
              </a:rPr>
              <a:t>3</a:t>
            </a:r>
            <a:endParaRPr lang="en-US" sz="2400" b="1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</a:rPr>
              <a:t>Химические свойства. </a:t>
            </a:r>
            <a:r>
              <a:rPr lang="en-US" sz="2400" b="1" dirty="0">
                <a:solidFill>
                  <a:srgbClr val="002060"/>
                </a:solidFill>
              </a:rPr>
              <a:t>N</a:t>
            </a:r>
            <a:r>
              <a:rPr lang="en-US" sz="2400" b="1" baseline="-25000" dirty="0">
                <a:solidFill>
                  <a:srgbClr val="002060"/>
                </a:solidFill>
              </a:rPr>
              <a:t>2</a:t>
            </a:r>
            <a:r>
              <a:rPr lang="en-US" sz="2400" b="1" dirty="0">
                <a:solidFill>
                  <a:srgbClr val="002060"/>
                </a:solidFill>
              </a:rPr>
              <a:t>O</a:t>
            </a:r>
            <a:r>
              <a:rPr lang="en-US" sz="2400" b="1" baseline="-25000" dirty="0">
                <a:solidFill>
                  <a:srgbClr val="002060"/>
                </a:solidFill>
              </a:rPr>
              <a:t>3</a:t>
            </a:r>
            <a:r>
              <a:rPr lang="ru-RU" sz="2400" b="1" dirty="0">
                <a:solidFill>
                  <a:srgbClr val="002060"/>
                </a:solidFill>
              </a:rPr>
              <a:t> - кислотный оксид.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2400" b="1" dirty="0">
                <a:solidFill>
                  <a:srgbClr val="002060"/>
                </a:solidFill>
              </a:rPr>
              <a:t>Взаимодействие со щелочами:</a:t>
            </a:r>
          </a:p>
          <a:p>
            <a:pPr marL="457200" indent="-457200">
              <a:defRPr/>
            </a:pPr>
            <a:r>
              <a:rPr lang="ru-RU" sz="2400" b="1" dirty="0">
                <a:solidFill>
                  <a:srgbClr val="002060"/>
                </a:solidFill>
              </a:rPr>
              <a:t>           2</a:t>
            </a:r>
            <a:r>
              <a:rPr lang="en-US" sz="2400" b="1" dirty="0" err="1">
                <a:solidFill>
                  <a:srgbClr val="002060"/>
                </a:solidFill>
              </a:rPr>
              <a:t>NaOH</a:t>
            </a:r>
            <a:r>
              <a:rPr lang="en-US" sz="2400" b="1" dirty="0">
                <a:solidFill>
                  <a:srgbClr val="002060"/>
                </a:solidFill>
              </a:rPr>
              <a:t> + N</a:t>
            </a:r>
            <a:r>
              <a:rPr lang="en-US" sz="2400" b="1" baseline="-25000" dirty="0">
                <a:solidFill>
                  <a:srgbClr val="002060"/>
                </a:solidFill>
              </a:rPr>
              <a:t>2</a:t>
            </a:r>
            <a:r>
              <a:rPr lang="en-US" sz="2400" b="1" dirty="0">
                <a:solidFill>
                  <a:srgbClr val="002060"/>
                </a:solidFill>
              </a:rPr>
              <a:t>O</a:t>
            </a:r>
            <a:r>
              <a:rPr lang="en-US" sz="2400" b="1" baseline="-25000" dirty="0">
                <a:solidFill>
                  <a:srgbClr val="002060"/>
                </a:solidFill>
              </a:rPr>
              <a:t>3</a:t>
            </a:r>
            <a:r>
              <a:rPr lang="en-US" sz="2400" b="1" dirty="0">
                <a:solidFill>
                  <a:srgbClr val="002060"/>
                </a:solidFill>
              </a:rPr>
              <a:t> = 2NaNO</a:t>
            </a:r>
            <a:r>
              <a:rPr lang="en-US" sz="2400" b="1" baseline="-25000" dirty="0">
                <a:solidFill>
                  <a:srgbClr val="002060"/>
                </a:solidFill>
              </a:rPr>
              <a:t>2</a:t>
            </a:r>
            <a:r>
              <a:rPr lang="en-US" sz="2400" b="1" dirty="0">
                <a:solidFill>
                  <a:srgbClr val="002060"/>
                </a:solidFill>
              </a:rPr>
              <a:t> + H</a:t>
            </a:r>
            <a:r>
              <a:rPr lang="en-US" sz="2400" b="1" baseline="-25000" dirty="0">
                <a:solidFill>
                  <a:srgbClr val="002060"/>
                </a:solidFill>
              </a:rPr>
              <a:t>2</a:t>
            </a:r>
            <a:r>
              <a:rPr lang="en-US" sz="2400" b="1" dirty="0">
                <a:solidFill>
                  <a:srgbClr val="002060"/>
                </a:solidFill>
              </a:rPr>
              <a:t>O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</a:p>
          <a:p>
            <a:pPr marL="457200" indent="-457200">
              <a:buFontTx/>
              <a:buAutoNum type="arabicPeriod" startAt="2"/>
              <a:defRPr/>
            </a:pPr>
            <a:r>
              <a:rPr lang="ru-RU" sz="2400" b="1" dirty="0">
                <a:solidFill>
                  <a:srgbClr val="002060"/>
                </a:solidFill>
              </a:rPr>
              <a:t>Взаимодействие с водой:</a:t>
            </a:r>
            <a:endParaRPr lang="en-US" sz="2400" b="1" dirty="0">
              <a:solidFill>
                <a:srgbClr val="002060"/>
              </a:solidFill>
            </a:endParaRPr>
          </a:p>
          <a:p>
            <a:pPr marL="457200" indent="-457200">
              <a:defRPr/>
            </a:pPr>
            <a:r>
              <a:rPr lang="en-US" sz="2400" b="1" dirty="0">
                <a:solidFill>
                  <a:srgbClr val="002060"/>
                </a:solidFill>
              </a:rPr>
              <a:t>           N</a:t>
            </a:r>
            <a:r>
              <a:rPr lang="en-US" sz="2400" b="1" baseline="-25000" dirty="0">
                <a:solidFill>
                  <a:srgbClr val="002060"/>
                </a:solidFill>
              </a:rPr>
              <a:t>2</a:t>
            </a:r>
            <a:r>
              <a:rPr lang="en-US" sz="2400" b="1" dirty="0">
                <a:solidFill>
                  <a:srgbClr val="002060"/>
                </a:solidFill>
              </a:rPr>
              <a:t>O</a:t>
            </a:r>
            <a:r>
              <a:rPr lang="en-US" sz="2400" b="1" baseline="-25000" dirty="0">
                <a:solidFill>
                  <a:srgbClr val="002060"/>
                </a:solidFill>
              </a:rPr>
              <a:t>3</a:t>
            </a:r>
            <a:r>
              <a:rPr lang="en-US" sz="2400" b="1" dirty="0">
                <a:solidFill>
                  <a:srgbClr val="002060"/>
                </a:solidFill>
              </a:rPr>
              <a:t> + H</a:t>
            </a:r>
            <a:r>
              <a:rPr lang="en-US" sz="2400" b="1" baseline="-25000" dirty="0">
                <a:solidFill>
                  <a:srgbClr val="002060"/>
                </a:solidFill>
              </a:rPr>
              <a:t>2</a:t>
            </a:r>
            <a:r>
              <a:rPr lang="en-US" sz="2400" b="1" dirty="0">
                <a:solidFill>
                  <a:srgbClr val="002060"/>
                </a:solidFill>
              </a:rPr>
              <a:t>O</a:t>
            </a:r>
            <a:r>
              <a:rPr lang="ru-RU" sz="2400" b="1" baseline="-25000" dirty="0">
                <a:solidFill>
                  <a:srgbClr val="002060"/>
                </a:solidFill>
              </a:rPr>
              <a:t>(</a:t>
            </a:r>
            <a:r>
              <a:rPr lang="ru-RU" sz="2400" b="1" baseline="-25000" dirty="0" err="1">
                <a:solidFill>
                  <a:srgbClr val="002060"/>
                </a:solidFill>
              </a:rPr>
              <a:t>хол</a:t>
            </a:r>
            <a:r>
              <a:rPr lang="ru-RU" sz="2400" b="1" baseline="-25000" dirty="0">
                <a:solidFill>
                  <a:srgbClr val="002060"/>
                </a:solidFill>
              </a:rPr>
              <a:t>)</a:t>
            </a:r>
            <a:r>
              <a:rPr lang="en-US" sz="2400" b="1" dirty="0">
                <a:solidFill>
                  <a:srgbClr val="002060"/>
                </a:solidFill>
              </a:rPr>
              <a:t> = 2HNO</a:t>
            </a:r>
            <a:r>
              <a:rPr lang="en-US" sz="2400" b="1" baseline="-25000" dirty="0">
                <a:solidFill>
                  <a:srgbClr val="002060"/>
                </a:solidFill>
              </a:rPr>
              <a:t>2</a:t>
            </a:r>
            <a:endParaRPr lang="ru-RU" sz="2400" b="1" dirty="0">
              <a:solidFill>
                <a:srgbClr val="002060"/>
              </a:solidFill>
            </a:endParaRPr>
          </a:p>
          <a:p>
            <a:pPr marL="457200" indent="-457200">
              <a:defRPr/>
            </a:pPr>
            <a:r>
              <a:rPr lang="ru-RU" sz="2400" b="1" baseline="-25000" dirty="0">
                <a:solidFill>
                  <a:srgbClr val="002060"/>
                </a:solidFill>
              </a:rPr>
              <a:t>               </a:t>
            </a:r>
            <a:r>
              <a:rPr lang="en-US" sz="2400" b="1" baseline="-25000" dirty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3</a:t>
            </a:r>
            <a:r>
              <a:rPr lang="en-US" sz="2400" b="1" dirty="0">
                <a:solidFill>
                  <a:srgbClr val="002060"/>
                </a:solidFill>
              </a:rPr>
              <a:t>N</a:t>
            </a:r>
            <a:r>
              <a:rPr lang="en-US" sz="2400" b="1" baseline="-25000" dirty="0">
                <a:solidFill>
                  <a:srgbClr val="002060"/>
                </a:solidFill>
              </a:rPr>
              <a:t>2</a:t>
            </a:r>
            <a:r>
              <a:rPr lang="en-US" sz="2400" b="1" dirty="0">
                <a:solidFill>
                  <a:srgbClr val="002060"/>
                </a:solidFill>
              </a:rPr>
              <a:t>O</a:t>
            </a:r>
            <a:r>
              <a:rPr lang="en-US" sz="2400" b="1" baseline="-25000" dirty="0">
                <a:solidFill>
                  <a:srgbClr val="002060"/>
                </a:solidFill>
              </a:rPr>
              <a:t>3</a:t>
            </a:r>
            <a:r>
              <a:rPr lang="en-US" sz="2400" b="1" dirty="0">
                <a:solidFill>
                  <a:srgbClr val="002060"/>
                </a:solidFill>
              </a:rPr>
              <a:t> + H</a:t>
            </a:r>
            <a:r>
              <a:rPr lang="en-US" sz="2400" b="1" baseline="-25000" dirty="0">
                <a:solidFill>
                  <a:srgbClr val="002060"/>
                </a:solidFill>
              </a:rPr>
              <a:t>2</a:t>
            </a:r>
            <a:r>
              <a:rPr lang="en-US" sz="2400" b="1" dirty="0">
                <a:solidFill>
                  <a:srgbClr val="002060"/>
                </a:solidFill>
              </a:rPr>
              <a:t>O</a:t>
            </a:r>
            <a:r>
              <a:rPr lang="ru-RU" sz="2400" b="1" baseline="-25000" dirty="0">
                <a:solidFill>
                  <a:srgbClr val="002060"/>
                </a:solidFill>
              </a:rPr>
              <a:t>(гор)</a:t>
            </a:r>
            <a:r>
              <a:rPr lang="en-US" sz="2400" b="1" dirty="0">
                <a:solidFill>
                  <a:srgbClr val="002060"/>
                </a:solidFill>
              </a:rPr>
              <a:t> = 2HNO</a:t>
            </a:r>
            <a:r>
              <a:rPr lang="ru-RU" sz="2400" b="1" baseline="-25000" dirty="0">
                <a:solidFill>
                  <a:srgbClr val="002060"/>
                </a:solidFill>
              </a:rPr>
              <a:t>3</a:t>
            </a:r>
            <a:r>
              <a:rPr lang="ru-RU" sz="2400" b="1" dirty="0">
                <a:solidFill>
                  <a:srgbClr val="002060"/>
                </a:solidFill>
              </a:rPr>
              <a:t> + 4</a:t>
            </a:r>
            <a:r>
              <a:rPr lang="en-US" sz="2400" b="1" dirty="0">
                <a:solidFill>
                  <a:srgbClr val="002060"/>
                </a:solidFill>
              </a:rPr>
              <a:t>NO</a:t>
            </a:r>
          </a:p>
          <a:p>
            <a:pPr marL="457200" indent="-457200">
              <a:buFontTx/>
              <a:buAutoNum type="arabicPeriod" startAt="3"/>
              <a:defRPr/>
            </a:pPr>
            <a:r>
              <a:rPr lang="ru-RU" sz="2400" b="1" dirty="0">
                <a:solidFill>
                  <a:srgbClr val="002060"/>
                </a:solidFill>
              </a:rPr>
              <a:t>Окисляется кислородом воздуха при -10</a:t>
            </a:r>
            <a:r>
              <a:rPr lang="ru-RU" sz="2400" b="1" baseline="30000" dirty="0">
                <a:solidFill>
                  <a:srgbClr val="002060"/>
                </a:solidFill>
              </a:rPr>
              <a:t>0</a:t>
            </a:r>
            <a:r>
              <a:rPr lang="ru-RU" sz="2400" b="1" dirty="0">
                <a:solidFill>
                  <a:srgbClr val="002060"/>
                </a:solidFill>
              </a:rPr>
              <a:t>С:</a:t>
            </a:r>
          </a:p>
          <a:p>
            <a:pPr marL="457200" indent="-457200">
              <a:defRPr/>
            </a:pPr>
            <a:r>
              <a:rPr lang="ru-RU" sz="2400" b="1" dirty="0">
                <a:solidFill>
                  <a:srgbClr val="002060"/>
                </a:solidFill>
              </a:rPr>
              <a:t>          </a:t>
            </a:r>
            <a:r>
              <a:rPr lang="en-US" sz="2400" b="1" dirty="0">
                <a:solidFill>
                  <a:srgbClr val="002060"/>
                </a:solidFill>
              </a:rPr>
              <a:t> 2N</a:t>
            </a:r>
            <a:r>
              <a:rPr lang="en-US" sz="2400" b="1" baseline="-25000" dirty="0">
                <a:solidFill>
                  <a:srgbClr val="002060"/>
                </a:solidFill>
              </a:rPr>
              <a:t>2</a:t>
            </a:r>
            <a:r>
              <a:rPr lang="en-US" sz="2400" b="1" dirty="0">
                <a:solidFill>
                  <a:srgbClr val="002060"/>
                </a:solidFill>
              </a:rPr>
              <a:t>O</a:t>
            </a:r>
            <a:r>
              <a:rPr lang="en-US" sz="2400" b="1" baseline="-25000" dirty="0">
                <a:solidFill>
                  <a:srgbClr val="002060"/>
                </a:solidFill>
              </a:rPr>
              <a:t>3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 + О</a:t>
            </a:r>
            <a:r>
              <a:rPr lang="ru-RU" sz="2400" b="1" baseline="-25000" dirty="0">
                <a:solidFill>
                  <a:srgbClr val="002060"/>
                </a:solidFill>
              </a:rPr>
              <a:t>2</a:t>
            </a:r>
            <a:r>
              <a:rPr lang="ru-RU" sz="2400" b="1" dirty="0">
                <a:solidFill>
                  <a:srgbClr val="002060"/>
                </a:solidFill>
              </a:rPr>
              <a:t> =</a:t>
            </a:r>
            <a:r>
              <a:rPr lang="en-US" sz="2400" b="1" dirty="0">
                <a:solidFill>
                  <a:srgbClr val="002060"/>
                </a:solidFill>
              </a:rPr>
              <a:t> 4NO</a:t>
            </a:r>
            <a:r>
              <a:rPr lang="en-US" sz="2400" b="1" baseline="-25000" dirty="0">
                <a:solidFill>
                  <a:srgbClr val="002060"/>
                </a:solidFill>
              </a:rPr>
              <a:t>2</a:t>
            </a:r>
            <a:endParaRPr lang="ru-RU" altLang="ru-RU" sz="2400" b="1" dirty="0">
              <a:solidFill>
                <a:srgbClr val="002060"/>
              </a:solidFill>
            </a:endParaRPr>
          </a:p>
          <a:p>
            <a:pPr>
              <a:defRPr/>
            </a:pP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N2O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180975"/>
            <a:ext cx="1901825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821" y="-9741"/>
            <a:ext cx="407193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7030A0"/>
                </a:solidFill>
                <a:latin typeface="+mn-lt"/>
              </a:rPr>
              <a:t>Оксид азота (</a:t>
            </a:r>
            <a:r>
              <a:rPr lang="en-US" sz="3200" b="1" dirty="0">
                <a:solidFill>
                  <a:srgbClr val="7030A0"/>
                </a:solidFill>
                <a:latin typeface="+mn-lt"/>
              </a:rPr>
              <a:t>IV)</a:t>
            </a:r>
            <a:endParaRPr lang="ru-RU" sz="3200" b="1" dirty="0">
              <a:solidFill>
                <a:srgbClr val="7030A0"/>
              </a:solidFill>
              <a:latin typeface="+mn-lt"/>
            </a:endParaRPr>
          </a:p>
        </p:txBody>
      </p:sp>
      <p:pic>
        <p:nvPicPr>
          <p:cNvPr id="3" name="Рисунок 2" descr="NO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959" y="492806"/>
            <a:ext cx="1441401" cy="1068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5750" y="5635978"/>
            <a:ext cx="8358188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+mn-lt"/>
              </a:rPr>
              <a:t>«Лисий хвост»  Ядовитый газ бурого цвета, имеет характерный запах.  Хорошо растворяется в воде. Полностью растворяется в ней. Проявляет все свойства кислотных оксидов.</a:t>
            </a:r>
          </a:p>
        </p:txBody>
      </p:sp>
      <p:pic>
        <p:nvPicPr>
          <p:cNvPr id="5" name="Рисунок 4" descr="N2O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598" y="2011322"/>
            <a:ext cx="1735785" cy="1504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49755" y="682410"/>
            <a:ext cx="314325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Кислотный оксид. Сильный окислитель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0094" y="1329085"/>
            <a:ext cx="371475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                               +3           +5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2NO2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+ 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H2O = HNO2 + HNO3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92505" y="2136774"/>
            <a:ext cx="48577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dirty="0">
                <a:latin typeface="Constantia" panose="02030602050306030303" pitchFamily="18" charset="0"/>
              </a:rPr>
              <a:t>Взаимодействие с водой происходит таким образом, так как это смешанный оксид, которому соответствует две кислоты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2505" y="3047784"/>
            <a:ext cx="5275639" cy="523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2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NO2 +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2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NaOH = NaNO3 + NaNO2 + H2O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9821" y="3488072"/>
            <a:ext cx="6841236" cy="25860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2060"/>
                </a:solidFill>
                <a:cs typeface="Arial" panose="020B0604020202020204" pitchFamily="34" charset="0"/>
              </a:rPr>
              <a:t>Ниже 22 С молекулы оксида азота(</a:t>
            </a:r>
            <a:r>
              <a:rPr lang="en-US" b="1" dirty="0">
                <a:solidFill>
                  <a:srgbClr val="002060"/>
                </a:solidFill>
                <a:cs typeface="Arial" panose="020B0604020202020204" pitchFamily="34" charset="0"/>
              </a:rPr>
              <a:t>IV)</a:t>
            </a:r>
            <a:r>
              <a:rPr lang="ru-RU" b="1" dirty="0">
                <a:solidFill>
                  <a:srgbClr val="002060"/>
                </a:solidFill>
                <a:cs typeface="Arial" panose="020B0604020202020204" pitchFamily="34" charset="0"/>
              </a:rPr>
              <a:t> легко соединяются попарно и образуют бесцветную жидкость состава </a:t>
            </a:r>
            <a:r>
              <a:rPr lang="en-US" b="1" dirty="0">
                <a:solidFill>
                  <a:srgbClr val="002060"/>
                </a:solidFill>
                <a:cs typeface="Arial" panose="020B0604020202020204" pitchFamily="34" charset="0"/>
              </a:rPr>
              <a:t>N2O4 </a:t>
            </a:r>
            <a:r>
              <a:rPr lang="ru-RU" b="1" dirty="0">
                <a:solidFill>
                  <a:srgbClr val="002060"/>
                </a:solidFill>
                <a:cs typeface="Arial" panose="020B0604020202020204" pitchFamily="34" charset="0"/>
              </a:rPr>
              <a:t>, которая при охлаждении до -10,2 С превращается в бесцветные кристаллы. </a:t>
            </a:r>
            <a:r>
              <a:rPr lang="ru-RU" b="1" dirty="0" err="1">
                <a:solidFill>
                  <a:srgbClr val="002060"/>
                </a:solidFill>
                <a:cs typeface="Arial" panose="020B0604020202020204" pitchFamily="34" charset="0"/>
              </a:rPr>
              <a:t>Димер</a:t>
            </a:r>
            <a:r>
              <a:rPr lang="ru-RU" b="1" dirty="0">
                <a:solidFill>
                  <a:srgbClr val="002060"/>
                </a:solidFill>
                <a:cs typeface="Arial" panose="020B0604020202020204" pitchFamily="34" charset="0"/>
              </a:rPr>
              <a:t> в жидком состоянии бесцветный, в твердом - белый. </a:t>
            </a:r>
            <a:r>
              <a:rPr lang="en-US" b="1" dirty="0">
                <a:solidFill>
                  <a:srgbClr val="002060"/>
                </a:solidFill>
                <a:cs typeface="Arial" panose="020B0604020202020204" pitchFamily="34" charset="0"/>
              </a:rPr>
              <a:t>t</a:t>
            </a:r>
            <a:r>
              <a:rPr lang="ru-RU" b="1" baseline="-25000" dirty="0">
                <a:solidFill>
                  <a:srgbClr val="002060"/>
                </a:solidFill>
                <a:cs typeface="Arial" panose="020B0604020202020204" pitchFamily="34" charset="0"/>
              </a:rPr>
              <a:t>(</a:t>
            </a:r>
            <a:r>
              <a:rPr lang="ru-RU" b="1" baseline="-25000" dirty="0" err="1">
                <a:solidFill>
                  <a:srgbClr val="002060"/>
                </a:solidFill>
                <a:cs typeface="Arial" panose="020B0604020202020204" pitchFamily="34" charset="0"/>
              </a:rPr>
              <a:t>пл</a:t>
            </a:r>
            <a:r>
              <a:rPr lang="ru-RU" b="1" baseline="-25000" dirty="0">
                <a:solidFill>
                  <a:srgbClr val="002060"/>
                </a:solidFill>
                <a:cs typeface="Arial" panose="020B0604020202020204" pitchFamily="34" charset="0"/>
              </a:rPr>
              <a:t>)</a:t>
            </a:r>
            <a:r>
              <a:rPr lang="ru-RU" b="1" dirty="0">
                <a:solidFill>
                  <a:srgbClr val="002060"/>
                </a:solidFill>
                <a:cs typeface="Arial" panose="020B0604020202020204" pitchFamily="34" charset="0"/>
              </a:rPr>
              <a:t> = -11,2</a:t>
            </a:r>
            <a:r>
              <a:rPr lang="ru-RU" b="1" baseline="30000" dirty="0">
                <a:solidFill>
                  <a:srgbClr val="002060"/>
                </a:solidFill>
                <a:cs typeface="Arial" panose="020B0604020202020204" pitchFamily="34" charset="0"/>
              </a:rPr>
              <a:t>0</a:t>
            </a:r>
            <a:r>
              <a:rPr lang="ru-RU" b="1" dirty="0">
                <a:solidFill>
                  <a:srgbClr val="002060"/>
                </a:solidFill>
                <a:cs typeface="Arial" panose="020B0604020202020204" pitchFamily="34" charset="0"/>
              </a:rPr>
              <a:t>С. Хорошо растворяется в холодн</a:t>
            </a:r>
            <a:r>
              <a:rPr lang="ru-RU" b="1" dirty="0">
                <a:solidFill>
                  <a:srgbClr val="002060"/>
                </a:solidFill>
              </a:rPr>
              <a:t>ой воде. Насыщенный раствор имеет ярко-зеленый цвет.</a:t>
            </a:r>
          </a:p>
          <a:p>
            <a:pPr>
              <a:defRPr/>
            </a:pPr>
            <a:endParaRPr lang="ru-RU" b="1" dirty="0">
              <a:solidFill>
                <a:srgbClr val="00206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71500" y="1471260"/>
            <a:ext cx="21431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2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NO2 === N2O4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4348" name="TextBox 12"/>
          <p:cNvSpPr txBox="1">
            <a:spLocks noChangeArrowheads="1"/>
          </p:cNvSpPr>
          <p:nvPr/>
        </p:nvSpPr>
        <p:spPr bwMode="auto">
          <a:xfrm>
            <a:off x="4794250" y="571500"/>
            <a:ext cx="186531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>
                <a:latin typeface="Constantia" panose="02030602050306030303" pitchFamily="18" charset="0"/>
              </a:rPr>
              <a:t> II      </a:t>
            </a:r>
            <a:r>
              <a:rPr lang="ru-RU" altLang="ru-RU">
                <a:latin typeface="Constantia" panose="02030602050306030303" pitchFamily="18" charset="0"/>
              </a:rPr>
              <a:t>  4   </a:t>
            </a:r>
            <a:r>
              <a:rPr lang="en-US" altLang="ru-RU">
                <a:latin typeface="Constantia" panose="02030602050306030303" pitchFamily="18" charset="0"/>
              </a:rPr>
              <a:t>II     </a:t>
            </a:r>
          </a:p>
          <a:p>
            <a:pPr eaLnBrk="1" hangingPunct="1"/>
            <a:r>
              <a:rPr lang="en-US" altLang="ru-RU" sz="2800">
                <a:latin typeface="Constantia" panose="02030602050306030303" pitchFamily="18" charset="0"/>
              </a:rPr>
              <a:t>O=N=O</a:t>
            </a:r>
            <a:endParaRPr lang="ru-RU" altLang="ru-RU" sz="2800">
              <a:latin typeface="Constantia" panose="02030602050306030303" pitchFamily="18" charset="0"/>
            </a:endParaRPr>
          </a:p>
        </p:txBody>
      </p:sp>
      <p:pic>
        <p:nvPicPr>
          <p:cNvPr id="15364" name="Picture 4" descr="Оксид азота (IV), или диоксид азота, NО2, Оксид азота (III), или триоксид  диазота, N2О3 и азотистая кислота - Неорганическая химия. Краткий курс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122" y="4147280"/>
            <a:ext cx="2264751" cy="163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6" descr="Оксид азота(IV)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68" name="Picture 8" descr="Оксид азота(IV) — Википедия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383" y="2270856"/>
            <a:ext cx="2244860" cy="1794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548680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Сравнении длины связи </a:t>
            </a:r>
            <a:r>
              <a:rPr lang="en-US" sz="3200" dirty="0" smtClean="0"/>
              <a:t>  NO </a:t>
            </a:r>
            <a:r>
              <a:rPr lang="ru-RU" sz="3200" dirty="0" smtClean="0"/>
              <a:t>  и </a:t>
            </a:r>
            <a:r>
              <a:rPr lang="en-US" sz="3200" dirty="0" smtClean="0"/>
              <a:t>NO2</a:t>
            </a:r>
            <a:endParaRPr lang="ru-RU" sz="3200" dirty="0"/>
          </a:p>
        </p:txBody>
      </p:sp>
      <p:pic>
        <p:nvPicPr>
          <p:cNvPr id="3" name="Picture 8" descr="Оксид азота(IV) — Википед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140968"/>
            <a:ext cx="3665147" cy="292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8" name="Picture 2" descr="Оксид азота(II) — Википед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655" y="1700808"/>
            <a:ext cx="3840361" cy="251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135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5313" y="1328738"/>
            <a:ext cx="7810500" cy="45807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ru-RU" altLang="ru-RU" sz="2800" b="1" dirty="0">
                <a:solidFill>
                  <a:srgbClr val="6600CC"/>
                </a:solidFill>
              </a:rPr>
              <a:t>Оксид азота (</a:t>
            </a:r>
            <a:r>
              <a:rPr lang="en-US" altLang="ru-RU" sz="2800" b="1" dirty="0">
                <a:solidFill>
                  <a:srgbClr val="6600CC"/>
                </a:solidFill>
              </a:rPr>
              <a:t>IV</a:t>
            </a:r>
            <a:r>
              <a:rPr lang="ru-RU" altLang="ru-RU" sz="2800" b="1" dirty="0">
                <a:solidFill>
                  <a:srgbClr val="6600CC"/>
                </a:solidFill>
              </a:rPr>
              <a:t>) </a:t>
            </a:r>
            <a:r>
              <a:rPr lang="en-US" altLang="ru-RU" sz="2800" b="1" dirty="0">
                <a:solidFill>
                  <a:srgbClr val="6600CC"/>
                </a:solidFill>
              </a:rPr>
              <a:t> NO</a:t>
            </a:r>
            <a:r>
              <a:rPr lang="ru-RU" altLang="ru-RU" sz="2800" b="1" dirty="0">
                <a:solidFill>
                  <a:srgbClr val="6600CC"/>
                </a:solidFill>
              </a:rPr>
              <a:t>2</a:t>
            </a:r>
          </a:p>
          <a:p>
            <a:pPr>
              <a:lnSpc>
                <a:spcPts val="2500"/>
              </a:lnSpc>
              <a:defRPr/>
            </a:pPr>
            <a:endParaRPr lang="ru-RU" altLang="ru-RU" sz="2800" b="1" dirty="0">
              <a:solidFill>
                <a:srgbClr val="6600CC"/>
              </a:solidFill>
            </a:endParaRPr>
          </a:p>
          <a:p>
            <a:pPr>
              <a:lnSpc>
                <a:spcPts val="2500"/>
              </a:lnSpc>
              <a:defRPr/>
            </a:pPr>
            <a:r>
              <a:rPr lang="ru-RU" sz="2400" b="1" dirty="0">
                <a:solidFill>
                  <a:srgbClr val="C00000"/>
                </a:solidFill>
              </a:rPr>
              <a:t>Получение</a:t>
            </a:r>
            <a:r>
              <a:rPr lang="ru-RU" sz="2400" b="1" dirty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lnSpc>
                <a:spcPts val="2500"/>
              </a:lnSpc>
              <a:buFontTx/>
              <a:buAutoNum type="arabicPeriod"/>
              <a:defRPr/>
            </a:pPr>
            <a:r>
              <a:rPr lang="ru-RU" sz="2400" b="1" dirty="0">
                <a:solidFill>
                  <a:srgbClr val="002060"/>
                </a:solidFill>
              </a:rPr>
              <a:t>Термическим разложением нитратов металлов, </a:t>
            </a:r>
          </a:p>
          <a:p>
            <a:pPr marL="457200" indent="-457200">
              <a:lnSpc>
                <a:spcPts val="2500"/>
              </a:lnSpc>
              <a:defRPr/>
            </a:pPr>
            <a:r>
              <a:rPr lang="ru-RU" sz="2400" b="1" dirty="0">
                <a:solidFill>
                  <a:srgbClr val="002060"/>
                </a:solidFill>
              </a:rPr>
              <a:t>      расположенных в ряду активности в интервале </a:t>
            </a:r>
            <a:r>
              <a:rPr lang="en-US" sz="2400" b="1" dirty="0">
                <a:solidFill>
                  <a:srgbClr val="002060"/>
                </a:solidFill>
              </a:rPr>
              <a:t>Al</a:t>
            </a:r>
            <a:r>
              <a:rPr lang="ru-RU" sz="2400" b="1" dirty="0">
                <a:solidFill>
                  <a:srgbClr val="002060"/>
                </a:solidFill>
              </a:rPr>
              <a:t>-С</a:t>
            </a:r>
            <a:r>
              <a:rPr lang="en-US" sz="2400" b="1" dirty="0">
                <a:solidFill>
                  <a:srgbClr val="002060"/>
                </a:solidFill>
              </a:rPr>
              <a:t>u</a:t>
            </a:r>
            <a:r>
              <a:rPr lang="ru-RU" sz="2400" b="1" dirty="0">
                <a:solidFill>
                  <a:srgbClr val="002060"/>
                </a:solidFill>
              </a:rPr>
              <a:t>: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endParaRPr lang="ru-RU" sz="2400" b="1" dirty="0">
              <a:solidFill>
                <a:srgbClr val="002060"/>
              </a:solidFill>
            </a:endParaRPr>
          </a:p>
          <a:p>
            <a:pPr marL="457200" indent="-457200">
              <a:lnSpc>
                <a:spcPts val="2500"/>
              </a:lnSpc>
              <a:defRPr/>
            </a:pPr>
            <a:r>
              <a:rPr lang="ru-RU" sz="2400" b="1" dirty="0">
                <a:solidFill>
                  <a:srgbClr val="002060"/>
                </a:solidFill>
              </a:rPr>
              <a:t>         </a:t>
            </a:r>
            <a:r>
              <a:rPr lang="en-US" sz="2400" b="1" dirty="0">
                <a:solidFill>
                  <a:srgbClr val="002060"/>
                </a:solidFill>
              </a:rPr>
              <a:t> 2Cu(NO</a:t>
            </a:r>
            <a:r>
              <a:rPr lang="en-US" sz="2400" b="1" baseline="-25000" dirty="0">
                <a:solidFill>
                  <a:srgbClr val="002060"/>
                </a:solidFill>
              </a:rPr>
              <a:t>3</a:t>
            </a:r>
            <a:r>
              <a:rPr lang="en-US" sz="2400" b="1" dirty="0">
                <a:solidFill>
                  <a:srgbClr val="002060"/>
                </a:solidFill>
              </a:rPr>
              <a:t>)</a:t>
            </a:r>
            <a:r>
              <a:rPr lang="en-US" sz="2400" b="1" baseline="-25000" dirty="0">
                <a:solidFill>
                  <a:srgbClr val="002060"/>
                </a:solidFill>
              </a:rPr>
              <a:t>2</a:t>
            </a:r>
            <a:r>
              <a:rPr lang="en-US" sz="2400" b="1" dirty="0">
                <a:solidFill>
                  <a:srgbClr val="002060"/>
                </a:solidFill>
              </a:rPr>
              <a:t> = 2CuO + 4NO</a:t>
            </a:r>
            <a:r>
              <a:rPr lang="en-US" sz="2400" b="1" baseline="-25000" dirty="0">
                <a:solidFill>
                  <a:srgbClr val="002060"/>
                </a:solidFill>
              </a:rPr>
              <a:t>2</a:t>
            </a:r>
            <a:r>
              <a:rPr lang="en-US" sz="2400" b="1" dirty="0">
                <a:solidFill>
                  <a:srgbClr val="002060"/>
                </a:solidFill>
              </a:rPr>
              <a:t> + O</a:t>
            </a:r>
            <a:r>
              <a:rPr lang="en-US" sz="2400" b="1" baseline="-25000" dirty="0">
                <a:solidFill>
                  <a:srgbClr val="002060"/>
                </a:solidFill>
              </a:rPr>
              <a:t>2</a:t>
            </a:r>
            <a:endParaRPr lang="ru-RU" sz="2400" b="1" dirty="0">
              <a:solidFill>
                <a:srgbClr val="002060"/>
              </a:solidFill>
            </a:endParaRPr>
          </a:p>
          <a:p>
            <a:pPr marL="457200" indent="-457200">
              <a:lnSpc>
                <a:spcPts val="2500"/>
              </a:lnSpc>
              <a:buFontTx/>
              <a:buAutoNum type="arabicPeriod" startAt="2"/>
              <a:defRPr/>
            </a:pPr>
            <a:r>
              <a:rPr lang="ru-RU" sz="2400" b="1" dirty="0">
                <a:solidFill>
                  <a:srgbClr val="002060"/>
                </a:solidFill>
              </a:rPr>
              <a:t>Взаимодействием меди с концентрированной азотной </a:t>
            </a:r>
          </a:p>
          <a:p>
            <a:pPr marL="457200" indent="-457200">
              <a:lnSpc>
                <a:spcPts val="2500"/>
              </a:lnSpc>
              <a:defRPr/>
            </a:pPr>
            <a:r>
              <a:rPr lang="en-US" sz="2400" b="1" dirty="0">
                <a:solidFill>
                  <a:srgbClr val="002060"/>
                </a:solidFill>
              </a:rPr>
              <a:t>      </a:t>
            </a:r>
            <a:r>
              <a:rPr lang="ru-RU" sz="2400" b="1" dirty="0">
                <a:solidFill>
                  <a:srgbClr val="002060"/>
                </a:solidFill>
              </a:rPr>
              <a:t>кислотой</a:t>
            </a:r>
            <a:r>
              <a:rPr lang="en-US" sz="2400" b="1" dirty="0" smtClean="0">
                <a:solidFill>
                  <a:srgbClr val="002060"/>
                </a:solidFill>
              </a:rPr>
              <a:t>:</a:t>
            </a:r>
          </a:p>
          <a:p>
            <a:pPr marL="457200" indent="-457200">
              <a:lnSpc>
                <a:spcPts val="2500"/>
              </a:lnSpc>
              <a:defRPr/>
            </a:pP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        Cu + 4 HNO3 =Cu(NO</a:t>
            </a:r>
            <a:r>
              <a:rPr lang="en-US" sz="2400" b="1" baseline="-25000" dirty="0" smtClean="0">
                <a:solidFill>
                  <a:srgbClr val="002060"/>
                </a:solidFill>
              </a:rPr>
              <a:t>3</a:t>
            </a:r>
            <a:r>
              <a:rPr lang="en-US" sz="2400" b="1" dirty="0" smtClean="0">
                <a:solidFill>
                  <a:srgbClr val="002060"/>
                </a:solidFill>
              </a:rPr>
              <a:t>)</a:t>
            </a:r>
            <a:r>
              <a:rPr lang="en-US" sz="24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2400" b="1" dirty="0" smtClean="0">
                <a:solidFill>
                  <a:srgbClr val="002060"/>
                </a:solidFill>
              </a:rPr>
              <a:t> + 2NO</a:t>
            </a:r>
            <a:r>
              <a:rPr lang="en-US" sz="24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+ </a:t>
            </a:r>
            <a:r>
              <a:rPr lang="en-US" sz="2400" b="1" dirty="0" smtClean="0">
                <a:solidFill>
                  <a:srgbClr val="002060"/>
                </a:solidFill>
              </a:rPr>
              <a:t>2H2O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lnSpc>
                <a:spcPts val="2500"/>
              </a:lnSpc>
              <a:buFontTx/>
              <a:buAutoNum type="arabicPeriod" startAt="3"/>
              <a:defRPr/>
            </a:pPr>
            <a:r>
              <a:rPr lang="ru-RU" sz="2400" b="1" dirty="0">
                <a:solidFill>
                  <a:srgbClr val="002060"/>
                </a:solidFill>
              </a:rPr>
              <a:t>Окислением оксида азота(</a:t>
            </a:r>
            <a:r>
              <a:rPr lang="en-US" sz="2400" b="1" dirty="0">
                <a:solidFill>
                  <a:srgbClr val="002060"/>
                </a:solidFill>
              </a:rPr>
              <a:t>II): </a:t>
            </a:r>
          </a:p>
          <a:p>
            <a:pPr marL="457200" indent="-457200">
              <a:lnSpc>
                <a:spcPts val="2500"/>
              </a:lnSpc>
              <a:defRPr/>
            </a:pPr>
            <a:r>
              <a:rPr lang="en-US" sz="2400" b="1" dirty="0">
                <a:solidFill>
                  <a:srgbClr val="002060"/>
                </a:solidFill>
              </a:rPr>
              <a:t>         2NO + O</a:t>
            </a:r>
            <a:r>
              <a:rPr lang="en-US" sz="2400" b="1" baseline="-25000" dirty="0">
                <a:solidFill>
                  <a:srgbClr val="002060"/>
                </a:solidFill>
              </a:rPr>
              <a:t>2</a:t>
            </a:r>
            <a:r>
              <a:rPr lang="en-US" sz="2400" b="1" dirty="0">
                <a:solidFill>
                  <a:srgbClr val="002060"/>
                </a:solidFill>
              </a:rPr>
              <a:t> = 2NO</a:t>
            </a:r>
            <a:r>
              <a:rPr lang="en-US" sz="2400" b="1" baseline="-25000" dirty="0">
                <a:solidFill>
                  <a:srgbClr val="002060"/>
                </a:solidFill>
              </a:rPr>
              <a:t>2</a:t>
            </a: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NO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584200"/>
            <a:ext cx="1876425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 descr="N2O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84200"/>
            <a:ext cx="2214563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16719" y="172244"/>
            <a:ext cx="8229600" cy="492125"/>
          </a:xfrm>
        </p:spPr>
        <p:txBody>
          <a:bodyPr>
            <a:normAutofit fontScale="90000"/>
          </a:bodyPr>
          <a:lstStyle/>
          <a:p>
            <a:r>
              <a:rPr lang="ru-RU" altLang="ru-RU" sz="3400" b="1" dirty="0">
                <a:solidFill>
                  <a:srgbClr val="6600CC"/>
                </a:solidFill>
              </a:rPr>
              <a:t> Оксид азота (</a:t>
            </a:r>
            <a:r>
              <a:rPr lang="en-US" altLang="ru-RU" sz="3400" b="1" dirty="0">
                <a:solidFill>
                  <a:srgbClr val="6600CC"/>
                </a:solidFill>
              </a:rPr>
              <a:t>IV</a:t>
            </a:r>
            <a:r>
              <a:rPr lang="ru-RU" altLang="ru-RU" sz="3400" b="1" dirty="0">
                <a:solidFill>
                  <a:srgbClr val="6600CC"/>
                </a:solidFill>
              </a:rPr>
              <a:t>) </a:t>
            </a:r>
            <a:r>
              <a:rPr lang="en-US" altLang="ru-RU" sz="3400" b="1" dirty="0">
                <a:solidFill>
                  <a:srgbClr val="6600CC"/>
                </a:solidFill>
              </a:rPr>
              <a:t> </a:t>
            </a:r>
            <a:r>
              <a:rPr lang="en-US" altLang="ru-RU" sz="3800" b="1" dirty="0">
                <a:solidFill>
                  <a:srgbClr val="6600CC"/>
                </a:solidFill>
              </a:rPr>
              <a:t>NO</a:t>
            </a:r>
            <a:r>
              <a:rPr lang="ru-RU" altLang="ru-RU" sz="2300" b="1" dirty="0">
                <a:solidFill>
                  <a:srgbClr val="6600CC"/>
                </a:solidFill>
              </a:rPr>
              <a:t>2</a:t>
            </a:r>
          </a:p>
        </p:txBody>
      </p:sp>
      <p:sp>
        <p:nvSpPr>
          <p:cNvPr id="14339" name="Text Box 10"/>
          <p:cNvSpPr txBox="1">
            <a:spLocks noChangeArrowheads="1"/>
          </p:cNvSpPr>
          <p:nvPr/>
        </p:nvSpPr>
        <p:spPr bwMode="auto">
          <a:xfrm>
            <a:off x="446088" y="1328738"/>
            <a:ext cx="8170862" cy="616066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ts val="3500"/>
              </a:lnSpc>
              <a:defRPr/>
            </a:pPr>
            <a:r>
              <a:rPr lang="ru-RU" sz="2000" b="1" dirty="0">
                <a:solidFill>
                  <a:srgbClr val="002060"/>
                </a:solidFill>
              </a:rPr>
              <a:t>Химические свойства. 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2000" b="1" dirty="0">
                <a:solidFill>
                  <a:srgbClr val="002060"/>
                </a:solidFill>
              </a:rPr>
              <a:t>Взаимодействие с водой:</a:t>
            </a:r>
          </a:p>
          <a:p>
            <a:pPr marL="457200" indent="-457200">
              <a:defRPr/>
            </a:pPr>
            <a:r>
              <a:rPr lang="ru-RU" sz="2000" b="1" dirty="0">
                <a:solidFill>
                  <a:srgbClr val="002060"/>
                </a:solidFill>
              </a:rPr>
              <a:t>      </a:t>
            </a:r>
            <a:r>
              <a:rPr lang="en-US" sz="2000" b="1" dirty="0">
                <a:solidFill>
                  <a:srgbClr val="002060"/>
                </a:solidFill>
              </a:rPr>
              <a:t>2NO</a:t>
            </a:r>
            <a:r>
              <a:rPr lang="en-US" sz="2000" b="1" baseline="-25000" dirty="0">
                <a:solidFill>
                  <a:srgbClr val="002060"/>
                </a:solidFill>
              </a:rPr>
              <a:t>2</a:t>
            </a:r>
            <a:r>
              <a:rPr lang="en-US" sz="2000" b="1" dirty="0">
                <a:solidFill>
                  <a:srgbClr val="002060"/>
                </a:solidFill>
              </a:rPr>
              <a:t> + H</a:t>
            </a:r>
            <a:r>
              <a:rPr lang="en-US" sz="2000" b="1" baseline="-25000" dirty="0">
                <a:solidFill>
                  <a:srgbClr val="002060"/>
                </a:solidFill>
              </a:rPr>
              <a:t>2</a:t>
            </a:r>
            <a:r>
              <a:rPr lang="en-US" sz="2000" b="1" dirty="0">
                <a:solidFill>
                  <a:srgbClr val="002060"/>
                </a:solidFill>
              </a:rPr>
              <a:t>O</a:t>
            </a:r>
            <a:r>
              <a:rPr lang="ru-RU" sz="2000" b="1" baseline="-25000" dirty="0">
                <a:solidFill>
                  <a:srgbClr val="002060"/>
                </a:solidFill>
              </a:rPr>
              <a:t>(</a:t>
            </a:r>
            <a:r>
              <a:rPr lang="ru-RU" sz="2000" b="1" baseline="-25000" dirty="0" err="1">
                <a:solidFill>
                  <a:srgbClr val="002060"/>
                </a:solidFill>
              </a:rPr>
              <a:t>хол</a:t>
            </a:r>
            <a:r>
              <a:rPr lang="ru-RU" sz="2000" b="1" baseline="-25000" dirty="0">
                <a:solidFill>
                  <a:srgbClr val="002060"/>
                </a:solidFill>
              </a:rPr>
              <a:t>)</a:t>
            </a:r>
            <a:r>
              <a:rPr lang="ru-RU" sz="2000" b="1" dirty="0">
                <a:solidFill>
                  <a:srgbClr val="002060"/>
                </a:solidFill>
              </a:rPr>
              <a:t> = </a:t>
            </a:r>
            <a:r>
              <a:rPr lang="en-US" sz="2000" b="1" dirty="0">
                <a:solidFill>
                  <a:srgbClr val="002060"/>
                </a:solidFill>
              </a:rPr>
              <a:t> HNO</a:t>
            </a:r>
            <a:r>
              <a:rPr lang="en-US" sz="2000" b="1" baseline="-25000" dirty="0">
                <a:solidFill>
                  <a:srgbClr val="002060"/>
                </a:solidFill>
              </a:rPr>
              <a:t>3</a:t>
            </a:r>
            <a:r>
              <a:rPr lang="en-US" sz="2000" b="1" dirty="0">
                <a:solidFill>
                  <a:srgbClr val="002060"/>
                </a:solidFill>
              </a:rPr>
              <a:t> + HNO</a:t>
            </a:r>
            <a:r>
              <a:rPr lang="en-US" sz="2000" b="1" baseline="-25000" dirty="0">
                <a:solidFill>
                  <a:srgbClr val="002060"/>
                </a:solidFill>
              </a:rPr>
              <a:t>2</a:t>
            </a:r>
            <a:endParaRPr lang="ru-RU" sz="2000" b="1" dirty="0">
              <a:solidFill>
                <a:srgbClr val="002060"/>
              </a:solidFill>
            </a:endParaRPr>
          </a:p>
          <a:p>
            <a:pPr marL="457200" indent="-457200">
              <a:defRPr/>
            </a:pPr>
            <a:r>
              <a:rPr lang="ru-RU" sz="2000" b="1" dirty="0">
                <a:solidFill>
                  <a:srgbClr val="002060"/>
                </a:solidFill>
              </a:rPr>
              <a:t>      3</a:t>
            </a:r>
            <a:r>
              <a:rPr lang="en-US" sz="2000" b="1" dirty="0">
                <a:solidFill>
                  <a:srgbClr val="002060"/>
                </a:solidFill>
              </a:rPr>
              <a:t>NO</a:t>
            </a:r>
            <a:r>
              <a:rPr lang="en-US" sz="2000" b="1" baseline="-25000" dirty="0">
                <a:solidFill>
                  <a:srgbClr val="002060"/>
                </a:solidFill>
              </a:rPr>
              <a:t>2</a:t>
            </a:r>
            <a:r>
              <a:rPr lang="en-US" sz="2000" b="1" dirty="0">
                <a:solidFill>
                  <a:srgbClr val="002060"/>
                </a:solidFill>
              </a:rPr>
              <a:t> + H</a:t>
            </a:r>
            <a:r>
              <a:rPr lang="en-US" sz="2000" b="1" baseline="-25000" dirty="0">
                <a:solidFill>
                  <a:srgbClr val="002060"/>
                </a:solidFill>
              </a:rPr>
              <a:t>2</a:t>
            </a:r>
            <a:r>
              <a:rPr lang="en-US" sz="2000" b="1" dirty="0">
                <a:solidFill>
                  <a:srgbClr val="002060"/>
                </a:solidFill>
              </a:rPr>
              <a:t>O</a:t>
            </a:r>
            <a:r>
              <a:rPr lang="ru-RU" sz="2000" b="1" baseline="-25000" dirty="0">
                <a:solidFill>
                  <a:srgbClr val="002060"/>
                </a:solidFill>
              </a:rPr>
              <a:t>(гор)</a:t>
            </a:r>
            <a:r>
              <a:rPr lang="ru-RU" sz="2000" b="1" dirty="0">
                <a:solidFill>
                  <a:srgbClr val="002060"/>
                </a:solidFill>
              </a:rPr>
              <a:t> = 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2</a:t>
            </a:r>
            <a:r>
              <a:rPr lang="en-US" sz="2000" b="1" dirty="0">
                <a:solidFill>
                  <a:srgbClr val="002060"/>
                </a:solidFill>
              </a:rPr>
              <a:t>HNO</a:t>
            </a:r>
            <a:r>
              <a:rPr lang="en-US" sz="2000" b="1" baseline="-25000" dirty="0">
                <a:solidFill>
                  <a:srgbClr val="002060"/>
                </a:solidFill>
              </a:rPr>
              <a:t>3</a:t>
            </a:r>
            <a:r>
              <a:rPr lang="en-US" sz="2000" b="1" dirty="0">
                <a:solidFill>
                  <a:srgbClr val="002060"/>
                </a:solidFill>
              </a:rPr>
              <a:t> + NO</a:t>
            </a:r>
            <a:endParaRPr lang="ru-RU" sz="2000" b="1" dirty="0">
              <a:solidFill>
                <a:srgbClr val="002060"/>
              </a:solidFill>
            </a:endParaRPr>
          </a:p>
          <a:p>
            <a:pPr marL="457200" indent="-457200">
              <a:buFontTx/>
              <a:buAutoNum type="arabicPeriod" startAt="2"/>
              <a:defRPr/>
            </a:pPr>
            <a:r>
              <a:rPr lang="ru-RU" sz="2000" b="1" dirty="0">
                <a:solidFill>
                  <a:srgbClr val="002060"/>
                </a:solidFill>
              </a:rPr>
              <a:t>Взаимодействие с растворами щелочей:</a:t>
            </a:r>
          </a:p>
          <a:p>
            <a:pPr marL="457200" indent="-457200">
              <a:defRPr/>
            </a:pPr>
            <a:r>
              <a:rPr lang="ru-RU" sz="2000" b="1" dirty="0">
                <a:solidFill>
                  <a:srgbClr val="002060"/>
                </a:solidFill>
              </a:rPr>
              <a:t>       </a:t>
            </a:r>
            <a:r>
              <a:rPr lang="en-US" sz="2000" b="1" dirty="0">
                <a:solidFill>
                  <a:srgbClr val="002060"/>
                </a:solidFill>
              </a:rPr>
              <a:t>2NO</a:t>
            </a:r>
            <a:r>
              <a:rPr lang="en-US" sz="2000" b="1" baseline="-25000" dirty="0">
                <a:solidFill>
                  <a:srgbClr val="002060"/>
                </a:solidFill>
              </a:rPr>
              <a:t>2</a:t>
            </a:r>
            <a:r>
              <a:rPr lang="en-US" sz="2000" b="1" dirty="0">
                <a:solidFill>
                  <a:srgbClr val="002060"/>
                </a:solidFill>
              </a:rPr>
              <a:t> + </a:t>
            </a:r>
            <a:r>
              <a:rPr lang="ru-RU" sz="2000" b="1" dirty="0">
                <a:solidFill>
                  <a:srgbClr val="002060"/>
                </a:solidFill>
              </a:rPr>
              <a:t>2КОН = 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К</a:t>
            </a:r>
            <a:r>
              <a:rPr lang="en-US" sz="2000" b="1" dirty="0">
                <a:solidFill>
                  <a:srgbClr val="002060"/>
                </a:solidFill>
              </a:rPr>
              <a:t>NO</a:t>
            </a:r>
            <a:r>
              <a:rPr lang="en-US" sz="2000" b="1" baseline="-25000" dirty="0">
                <a:solidFill>
                  <a:srgbClr val="002060"/>
                </a:solidFill>
              </a:rPr>
              <a:t>3</a:t>
            </a:r>
            <a:r>
              <a:rPr lang="en-US" sz="2000" b="1" dirty="0">
                <a:solidFill>
                  <a:srgbClr val="002060"/>
                </a:solidFill>
              </a:rPr>
              <a:t> + </a:t>
            </a:r>
            <a:r>
              <a:rPr lang="ru-RU" sz="2000" b="1" dirty="0">
                <a:solidFill>
                  <a:srgbClr val="002060"/>
                </a:solidFill>
              </a:rPr>
              <a:t>К</a:t>
            </a:r>
            <a:r>
              <a:rPr lang="en-US" sz="2000" b="1" dirty="0">
                <a:solidFill>
                  <a:srgbClr val="002060"/>
                </a:solidFill>
              </a:rPr>
              <a:t>NO</a:t>
            </a:r>
            <a:r>
              <a:rPr lang="en-US" sz="2000" b="1" baseline="-25000" dirty="0">
                <a:solidFill>
                  <a:srgbClr val="002060"/>
                </a:solidFill>
              </a:rPr>
              <a:t>2</a:t>
            </a:r>
            <a:r>
              <a:rPr lang="ru-RU" sz="2000" b="1" dirty="0">
                <a:solidFill>
                  <a:srgbClr val="002060"/>
                </a:solidFill>
              </a:rPr>
              <a:t> + Н</a:t>
            </a:r>
            <a:r>
              <a:rPr lang="ru-RU" sz="2000" b="1" baseline="-25000" dirty="0">
                <a:solidFill>
                  <a:srgbClr val="002060"/>
                </a:solidFill>
              </a:rPr>
              <a:t>2</a:t>
            </a:r>
            <a:r>
              <a:rPr lang="ru-RU" sz="2000" b="1" dirty="0">
                <a:solidFill>
                  <a:srgbClr val="002060"/>
                </a:solidFill>
              </a:rPr>
              <a:t>О</a:t>
            </a:r>
          </a:p>
          <a:p>
            <a:pPr marL="457200" indent="-457200">
              <a:buFontTx/>
              <a:buAutoNum type="arabicPeriod" startAt="3"/>
              <a:defRPr/>
            </a:pPr>
            <a:r>
              <a:rPr lang="ru-RU" sz="2000" b="1" dirty="0">
                <a:solidFill>
                  <a:srgbClr val="002060"/>
                </a:solidFill>
              </a:rPr>
              <a:t>При растворении в воде в присутствии кислорода:</a:t>
            </a:r>
          </a:p>
          <a:p>
            <a:pPr marL="457200" indent="-457200">
              <a:defRPr/>
            </a:pPr>
            <a:r>
              <a:rPr lang="ru-RU" sz="2000" b="1" dirty="0">
                <a:solidFill>
                  <a:srgbClr val="002060"/>
                </a:solidFill>
              </a:rPr>
              <a:t>      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4</a:t>
            </a:r>
            <a:r>
              <a:rPr lang="en-US" sz="2000" b="1" dirty="0">
                <a:solidFill>
                  <a:srgbClr val="002060"/>
                </a:solidFill>
              </a:rPr>
              <a:t>NO</a:t>
            </a:r>
            <a:r>
              <a:rPr lang="en-US" sz="2000" b="1" baseline="-25000" dirty="0">
                <a:solidFill>
                  <a:srgbClr val="002060"/>
                </a:solidFill>
              </a:rPr>
              <a:t>2</a:t>
            </a:r>
            <a:r>
              <a:rPr lang="en-US" sz="2000" b="1" dirty="0">
                <a:solidFill>
                  <a:srgbClr val="002060"/>
                </a:solidFill>
              </a:rPr>
              <a:t> + </a:t>
            </a:r>
            <a:r>
              <a:rPr lang="ru-RU" sz="2000" b="1" dirty="0">
                <a:solidFill>
                  <a:srgbClr val="002060"/>
                </a:solidFill>
              </a:rPr>
              <a:t>2</a:t>
            </a:r>
            <a:r>
              <a:rPr lang="en-US" sz="2000" b="1" dirty="0">
                <a:solidFill>
                  <a:srgbClr val="002060"/>
                </a:solidFill>
              </a:rPr>
              <a:t>H</a:t>
            </a:r>
            <a:r>
              <a:rPr lang="en-US" sz="2000" b="1" baseline="-25000" dirty="0">
                <a:solidFill>
                  <a:srgbClr val="002060"/>
                </a:solidFill>
              </a:rPr>
              <a:t>2</a:t>
            </a:r>
            <a:r>
              <a:rPr lang="en-US" sz="2000" b="1" dirty="0">
                <a:solidFill>
                  <a:srgbClr val="002060"/>
                </a:solidFill>
              </a:rPr>
              <a:t>O</a:t>
            </a:r>
            <a:r>
              <a:rPr lang="ru-RU" sz="2000" b="1" dirty="0">
                <a:solidFill>
                  <a:srgbClr val="002060"/>
                </a:solidFill>
              </a:rPr>
              <a:t> + О</a:t>
            </a:r>
            <a:r>
              <a:rPr lang="ru-RU" sz="2000" b="1" baseline="-25000" dirty="0">
                <a:solidFill>
                  <a:srgbClr val="002060"/>
                </a:solidFill>
              </a:rPr>
              <a:t>2</a:t>
            </a:r>
            <a:r>
              <a:rPr lang="ru-RU" sz="2000" b="1" dirty="0">
                <a:solidFill>
                  <a:srgbClr val="002060"/>
                </a:solidFill>
              </a:rPr>
              <a:t> = 4</a:t>
            </a:r>
            <a:r>
              <a:rPr lang="en-US" sz="2000" b="1" dirty="0">
                <a:solidFill>
                  <a:srgbClr val="002060"/>
                </a:solidFill>
              </a:rPr>
              <a:t>HNO</a:t>
            </a:r>
            <a:r>
              <a:rPr lang="en-US" sz="2000" b="1" baseline="-25000" dirty="0">
                <a:solidFill>
                  <a:srgbClr val="002060"/>
                </a:solidFill>
              </a:rPr>
              <a:t>3</a:t>
            </a:r>
            <a:endParaRPr lang="en-US" sz="2000" b="1" dirty="0">
              <a:solidFill>
                <a:srgbClr val="002060"/>
              </a:solidFill>
            </a:endParaRPr>
          </a:p>
          <a:p>
            <a:pPr marL="457200" indent="-457200">
              <a:defRPr/>
            </a:pPr>
            <a:r>
              <a:rPr lang="en-US" sz="2000" b="1" dirty="0">
                <a:solidFill>
                  <a:srgbClr val="002060"/>
                </a:solidFill>
              </a:rPr>
              <a:t>       </a:t>
            </a:r>
            <a:r>
              <a:rPr lang="ru-RU" sz="2000" b="1" dirty="0">
                <a:solidFill>
                  <a:srgbClr val="002060"/>
                </a:solidFill>
              </a:rPr>
              <a:t>Используется в промышленном способе получения</a:t>
            </a:r>
          </a:p>
          <a:p>
            <a:pPr marL="457200" indent="-457200">
              <a:defRPr/>
            </a:pPr>
            <a:r>
              <a:rPr lang="ru-RU" sz="2000" b="1" dirty="0">
                <a:solidFill>
                  <a:srgbClr val="002060"/>
                </a:solidFill>
              </a:rPr>
              <a:t>       азотной кислоты.</a:t>
            </a:r>
          </a:p>
          <a:p>
            <a:pPr marL="457200" indent="-457200">
              <a:buAutoNum type="arabicPeriod" startAt="4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Сильный </a:t>
            </a:r>
            <a:r>
              <a:rPr lang="ru-RU" sz="2000" b="1" dirty="0">
                <a:solidFill>
                  <a:srgbClr val="002060"/>
                </a:solidFill>
              </a:rPr>
              <a:t>окислитель, в атмосфере которого горят углерод, сера, многие металлы: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С </a:t>
            </a:r>
            <a:r>
              <a:rPr lang="ru-RU" sz="2000" b="1" dirty="0">
                <a:solidFill>
                  <a:srgbClr val="002060"/>
                </a:solidFill>
              </a:rPr>
              <a:t>+ 2N02 = </a:t>
            </a:r>
            <a:r>
              <a:rPr lang="ru-RU" sz="2000" b="1" dirty="0" smtClean="0">
                <a:solidFill>
                  <a:srgbClr val="002060"/>
                </a:solidFill>
              </a:rPr>
              <a:t>С02+ 2NO</a:t>
            </a:r>
          </a:p>
          <a:p>
            <a:pPr>
              <a:defRPr/>
            </a:pPr>
            <a:r>
              <a:rPr lang="en-US" sz="2000" b="1" dirty="0">
                <a:solidFill>
                  <a:srgbClr val="002060"/>
                </a:solidFill>
              </a:rPr>
              <a:t> 2NO</a:t>
            </a:r>
            <a:r>
              <a:rPr lang="en-US" sz="2000" b="1" baseline="-25000" dirty="0">
                <a:solidFill>
                  <a:srgbClr val="002060"/>
                </a:solidFill>
              </a:rPr>
              <a:t>2</a:t>
            </a:r>
            <a:r>
              <a:rPr lang="en-US" sz="2000" b="1" dirty="0">
                <a:solidFill>
                  <a:srgbClr val="002060"/>
                </a:solidFill>
              </a:rPr>
              <a:t> + 4Cu = 4CuO + N</a:t>
            </a:r>
            <a:r>
              <a:rPr lang="en-US" sz="2000" b="1" baseline="-25000" dirty="0">
                <a:solidFill>
                  <a:srgbClr val="002060"/>
                </a:solidFill>
              </a:rPr>
              <a:t>2</a:t>
            </a:r>
            <a:r>
              <a:rPr lang="en-US" sz="2000" b="1" dirty="0">
                <a:solidFill>
                  <a:srgbClr val="002060"/>
                </a:solidFill>
              </a:rPr>
              <a:t>  (500-600</a:t>
            </a:r>
            <a:r>
              <a:rPr lang="en-US" sz="2000" b="1" baseline="30000" dirty="0">
                <a:solidFill>
                  <a:srgbClr val="002060"/>
                </a:solidFill>
              </a:rPr>
              <a:t>0</a:t>
            </a:r>
            <a:r>
              <a:rPr lang="en-US" sz="2000" b="1" dirty="0">
                <a:solidFill>
                  <a:srgbClr val="002060"/>
                </a:solidFill>
              </a:rPr>
              <a:t>C)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NO</a:t>
            </a:r>
            <a:r>
              <a:rPr lang="en-US" sz="20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>
                <a:solidFill>
                  <a:srgbClr val="002060"/>
                </a:solidFill>
              </a:rPr>
              <a:t>+ SO</a:t>
            </a:r>
            <a:r>
              <a:rPr lang="en-US" sz="2000" b="1" baseline="-25000" dirty="0">
                <a:solidFill>
                  <a:srgbClr val="002060"/>
                </a:solidFill>
              </a:rPr>
              <a:t>2 </a:t>
            </a:r>
            <a:r>
              <a:rPr lang="en-US" sz="2000" b="1" dirty="0">
                <a:solidFill>
                  <a:srgbClr val="002060"/>
                </a:solidFill>
              </a:rPr>
              <a:t>= SO</a:t>
            </a:r>
            <a:r>
              <a:rPr lang="en-US" sz="2000" b="1" baseline="-25000" dirty="0">
                <a:solidFill>
                  <a:srgbClr val="002060"/>
                </a:solidFill>
              </a:rPr>
              <a:t>3</a:t>
            </a:r>
            <a:r>
              <a:rPr lang="en-US" sz="2000" b="1" dirty="0">
                <a:solidFill>
                  <a:srgbClr val="002060"/>
                </a:solidFill>
              </a:rPr>
              <a:t> + NO</a:t>
            </a:r>
          </a:p>
          <a:p>
            <a:pPr marL="457200" indent="-457200">
              <a:lnSpc>
                <a:spcPts val="3500"/>
              </a:lnSpc>
              <a:defRPr/>
            </a:pPr>
            <a:endParaRPr lang="ru-RU" sz="2400" b="1" dirty="0">
              <a:solidFill>
                <a:srgbClr val="002060"/>
              </a:solidFill>
            </a:endParaRPr>
          </a:p>
          <a:p>
            <a:pPr marL="457200" indent="-457200">
              <a:buFontTx/>
              <a:buAutoNum type="arabicPeriod" startAt="3"/>
              <a:defRPr/>
            </a:pP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defRPr/>
            </a:pP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</a:p>
        </p:txBody>
      </p:sp>
      <p:sp>
        <p:nvSpPr>
          <p:cNvPr id="16388" name="Text Box 11"/>
          <p:cNvSpPr txBox="1">
            <a:spLocks noChangeArrowheads="1"/>
          </p:cNvSpPr>
          <p:nvPr/>
        </p:nvSpPr>
        <p:spPr bwMode="auto">
          <a:xfrm>
            <a:off x="1293813" y="4430713"/>
            <a:ext cx="73453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1200"/>
          </a:p>
        </p:txBody>
      </p:sp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390149" y="6309320"/>
            <a:ext cx="4391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 </a:t>
            </a:r>
            <a:endParaRPr lang="ru-RU" altLang="ru-RU" sz="1200"/>
          </a:p>
        </p:txBody>
      </p:sp>
      <p:pic>
        <p:nvPicPr>
          <p:cNvPr id="8" name="Рисунок 7" descr="NO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736600"/>
            <a:ext cx="1876425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 descr="N2O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0"/>
            <a:ext cx="2214563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556" y="2452"/>
            <a:ext cx="428625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7030A0"/>
                </a:solidFill>
                <a:latin typeface="+mn-lt"/>
              </a:rPr>
              <a:t>Оксид азота (</a:t>
            </a:r>
            <a:r>
              <a:rPr lang="en-US" sz="2400" b="1" dirty="0">
                <a:solidFill>
                  <a:srgbClr val="7030A0"/>
                </a:solidFill>
                <a:latin typeface="+mn-lt"/>
              </a:rPr>
              <a:t>V)</a:t>
            </a:r>
            <a:endParaRPr lang="ru-RU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2463" y="3389313"/>
            <a:ext cx="7786687" cy="15081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+mn-lt"/>
              </a:rPr>
              <a:t>Бесцветные  прозрачные кристаллы, хорошо растворяющиеся в воде с образованием азотной кислоты : </a:t>
            </a:r>
            <a:endParaRPr lang="ru-RU" b="1" i="1" dirty="0" smtClean="0">
              <a:solidFill>
                <a:srgbClr val="00206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i="1" dirty="0">
                <a:solidFill>
                  <a:srgbClr val="002060"/>
                </a:solidFill>
                <a:latin typeface="+mn-lt"/>
              </a:rPr>
              <a:t>N2O5  + H2O == </a:t>
            </a:r>
            <a:r>
              <a:rPr lang="en-US" sz="2800" b="1" i="1" dirty="0">
                <a:solidFill>
                  <a:srgbClr val="002060"/>
                </a:solidFill>
                <a:latin typeface="+mn-lt"/>
              </a:rPr>
              <a:t>2</a:t>
            </a:r>
            <a:r>
              <a:rPr lang="en-US" b="1" i="1" dirty="0">
                <a:solidFill>
                  <a:srgbClr val="002060"/>
                </a:solidFill>
                <a:latin typeface="+mn-lt"/>
              </a:rPr>
              <a:t>HNO3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+mn-lt"/>
              </a:rPr>
              <a:t>Нестойкие кристаллы: </a:t>
            </a:r>
            <a:r>
              <a:rPr lang="ru-RU" sz="2800" b="1" i="1" dirty="0">
                <a:solidFill>
                  <a:srgbClr val="002060"/>
                </a:solidFill>
                <a:latin typeface="+mn-lt"/>
              </a:rPr>
              <a:t>2</a:t>
            </a:r>
            <a:r>
              <a:rPr lang="en-US" b="1" i="1" dirty="0">
                <a:solidFill>
                  <a:srgbClr val="002060"/>
                </a:solidFill>
                <a:latin typeface="+mn-lt"/>
              </a:rPr>
              <a:t>N2O5 ==</a:t>
            </a:r>
            <a:r>
              <a:rPr lang="en-US" sz="2800" b="1" i="1" dirty="0">
                <a:solidFill>
                  <a:srgbClr val="002060"/>
                </a:solidFill>
                <a:latin typeface="+mn-lt"/>
              </a:rPr>
              <a:t>4</a:t>
            </a:r>
            <a:r>
              <a:rPr lang="en-US" b="1" i="1" dirty="0">
                <a:solidFill>
                  <a:srgbClr val="002060"/>
                </a:solidFill>
                <a:latin typeface="+mn-lt"/>
              </a:rPr>
              <a:t>NO2 + O2</a:t>
            </a:r>
            <a:endParaRPr lang="ru-RU" b="1" i="1" dirty="0">
              <a:solidFill>
                <a:srgbClr val="002060"/>
              </a:solidFill>
              <a:latin typeface="+mn-lt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5251451" y="5464175"/>
            <a:ext cx="2143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5431" y="869137"/>
            <a:ext cx="521493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 smtClean="0">
              <a:solidFill>
                <a:srgbClr val="00206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+mn-lt"/>
              </a:rPr>
              <a:t>Азотный 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ангидрид. Является очень сильным окислителем. Кислотный оксид: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9775" y="1704975"/>
            <a:ext cx="42862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N2O5 + H2O ==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2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HNO3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463" y="4787900"/>
            <a:ext cx="8215312" cy="156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cs typeface="Arial" panose="020B0604020202020204" pitchFamily="34" charset="0"/>
              </a:rPr>
              <a:t>Как и оксид азота(</a:t>
            </a:r>
            <a:r>
              <a:rPr lang="en-US" b="1" dirty="0">
                <a:solidFill>
                  <a:srgbClr val="002060"/>
                </a:solidFill>
                <a:cs typeface="Arial" panose="020B0604020202020204" pitchFamily="34" charset="0"/>
              </a:rPr>
              <a:t>III</a:t>
            </a:r>
            <a:r>
              <a:rPr lang="ru-RU" b="1" dirty="0">
                <a:solidFill>
                  <a:srgbClr val="002060"/>
                </a:solidFill>
                <a:cs typeface="Arial" panose="020B0604020202020204" pitchFamily="34" charset="0"/>
              </a:rPr>
              <a:t>) практического значения не имеет.</a:t>
            </a:r>
          </a:p>
          <a:p>
            <a:pPr>
              <a:defRPr/>
            </a:pPr>
            <a:r>
              <a:rPr lang="ru-RU" sz="2000" b="1" dirty="0">
                <a:solidFill>
                  <a:srgbClr val="A50021"/>
                </a:solidFill>
                <a:cs typeface="Arial" panose="020B0604020202020204" pitchFamily="34" charset="0"/>
              </a:rPr>
              <a:t>Получение</a:t>
            </a:r>
            <a: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.  Действие </a:t>
            </a:r>
            <a:r>
              <a:rPr lang="ru-RU" sz="2000" b="1" dirty="0" err="1">
                <a:solidFill>
                  <a:srgbClr val="002060"/>
                </a:solidFill>
                <a:cs typeface="Arial" panose="020B0604020202020204" pitchFamily="34" charset="0"/>
              </a:rPr>
              <a:t>дегидратирующего</a:t>
            </a:r>
            <a: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 агента Р</a:t>
            </a:r>
            <a:r>
              <a:rPr lang="ru-RU" sz="2000" b="1" baseline="-25000" dirty="0">
                <a:solidFill>
                  <a:srgbClr val="002060"/>
                </a:solidFill>
                <a:cs typeface="Arial" panose="020B0604020202020204" pitchFamily="34" charset="0"/>
              </a:rPr>
              <a:t>4</a:t>
            </a:r>
            <a: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О</a:t>
            </a:r>
            <a:r>
              <a:rPr lang="ru-RU" sz="2000" b="1" baseline="-25000" dirty="0">
                <a:solidFill>
                  <a:srgbClr val="002060"/>
                </a:solidFill>
                <a:cs typeface="Arial" panose="020B0604020202020204" pitchFamily="34" charset="0"/>
              </a:rPr>
              <a:t>10</a:t>
            </a:r>
            <a: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 на</a:t>
            </a:r>
          </a:p>
          <a:p>
            <a:pPr>
              <a:defRPr/>
            </a:pPr>
            <a: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азотную кислоту:</a:t>
            </a:r>
          </a:p>
          <a:p>
            <a:pPr>
              <a:defRPr/>
            </a:pPr>
            <a:r>
              <a:rPr lang="ru-RU" sz="2000" b="1" dirty="0">
                <a:solidFill>
                  <a:srgbClr val="002060"/>
                </a:solidFill>
              </a:rPr>
              <a:t>    4</a:t>
            </a:r>
            <a:r>
              <a:rPr lang="en-US" sz="2000" b="1" dirty="0">
                <a:solidFill>
                  <a:srgbClr val="002060"/>
                </a:solidFill>
              </a:rPr>
              <a:t>HNO</a:t>
            </a:r>
            <a:r>
              <a:rPr lang="en-US" sz="2000" b="1" baseline="-25000" dirty="0">
                <a:solidFill>
                  <a:srgbClr val="002060"/>
                </a:solidFill>
              </a:rPr>
              <a:t>3</a:t>
            </a:r>
            <a:r>
              <a:rPr lang="en-US" sz="2000" b="1" dirty="0">
                <a:solidFill>
                  <a:srgbClr val="002060"/>
                </a:solidFill>
              </a:rPr>
              <a:t> + P</a:t>
            </a:r>
            <a:r>
              <a:rPr lang="en-US" sz="2000" b="1" baseline="-25000" dirty="0">
                <a:solidFill>
                  <a:srgbClr val="002060"/>
                </a:solidFill>
              </a:rPr>
              <a:t>4</a:t>
            </a:r>
            <a:r>
              <a:rPr lang="en-US" sz="2000" b="1" dirty="0">
                <a:solidFill>
                  <a:srgbClr val="002060"/>
                </a:solidFill>
              </a:rPr>
              <a:t>O</a:t>
            </a:r>
            <a:r>
              <a:rPr lang="en-US" sz="2000" b="1" baseline="-25000" dirty="0">
                <a:solidFill>
                  <a:srgbClr val="002060"/>
                </a:solidFill>
              </a:rPr>
              <a:t>10</a:t>
            </a:r>
            <a:r>
              <a:rPr lang="en-US" sz="2000" b="1" dirty="0">
                <a:solidFill>
                  <a:srgbClr val="002060"/>
                </a:solidFill>
              </a:rPr>
              <a:t> = 2N</a:t>
            </a:r>
            <a:r>
              <a:rPr lang="en-US" sz="2000" b="1" baseline="-25000" dirty="0">
                <a:solidFill>
                  <a:srgbClr val="002060"/>
                </a:solidFill>
              </a:rPr>
              <a:t>2</a:t>
            </a:r>
            <a:r>
              <a:rPr lang="en-US" sz="2000" b="1" dirty="0">
                <a:solidFill>
                  <a:srgbClr val="002060"/>
                </a:solidFill>
              </a:rPr>
              <a:t>O</a:t>
            </a:r>
            <a:r>
              <a:rPr lang="en-US" sz="2000" b="1" baseline="-25000" dirty="0">
                <a:solidFill>
                  <a:srgbClr val="002060"/>
                </a:solidFill>
              </a:rPr>
              <a:t>5</a:t>
            </a:r>
            <a:r>
              <a:rPr lang="en-US" sz="2000" b="1" dirty="0">
                <a:solidFill>
                  <a:srgbClr val="002060"/>
                </a:solidFill>
              </a:rPr>
              <a:t> + 4HPO</a:t>
            </a:r>
            <a:r>
              <a:rPr lang="en-US" sz="2000" b="1" baseline="-25000" dirty="0">
                <a:solidFill>
                  <a:srgbClr val="002060"/>
                </a:solidFill>
              </a:rPr>
              <a:t>3</a:t>
            </a:r>
            <a:endParaRPr lang="en-US" sz="2000" b="1" dirty="0">
              <a:solidFill>
                <a:srgbClr val="00206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463" y="2357438"/>
            <a:ext cx="7143750" cy="1292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   Легко разлагается (при нагревании – со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взрывом):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 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       2N</a:t>
            </a:r>
            <a:r>
              <a:rPr lang="en-US" sz="2000" baseline="-250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2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O</a:t>
            </a:r>
            <a:r>
              <a:rPr lang="en-US" sz="2000" baseline="-250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5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== 4NO</a:t>
            </a:r>
            <a:r>
              <a:rPr lang="en-US" sz="2000" baseline="-250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2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+ O</a:t>
            </a:r>
            <a:r>
              <a:rPr lang="en-US" sz="2000" baseline="-250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2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   </a:t>
            </a:r>
          </a:p>
        </p:txBody>
      </p:sp>
      <p:pic>
        <p:nvPicPr>
          <p:cNvPr id="1741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489" y="52448"/>
            <a:ext cx="1933575" cy="102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57813" y="435293"/>
            <a:ext cx="39959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Твердый N20 5 построен из ионов </a:t>
            </a:r>
            <a:endParaRPr lang="en-US" sz="1600" dirty="0" smtClean="0"/>
          </a:p>
          <a:p>
            <a:r>
              <a:rPr lang="ru-RU" sz="1600" dirty="0" smtClean="0"/>
              <a:t>N02</a:t>
            </a:r>
            <a:r>
              <a:rPr lang="en-US" sz="1600" dirty="0" smtClean="0"/>
              <a:t> </a:t>
            </a:r>
            <a:r>
              <a:rPr lang="ru-RU" sz="1600" dirty="0" smtClean="0"/>
              <a:t> </a:t>
            </a:r>
            <a:r>
              <a:rPr lang="ru-RU" sz="1600" dirty="0"/>
              <a:t>и </a:t>
            </a:r>
            <a:r>
              <a:rPr lang="ru-RU" sz="1600" dirty="0" smtClean="0"/>
              <a:t>N03</a:t>
            </a:r>
            <a:r>
              <a:rPr lang="ru-RU" sz="1600" dirty="0"/>
              <a:t>, а в газовой фазе и в растворах состоит из </a:t>
            </a:r>
            <a:r>
              <a:rPr lang="ru-RU" sz="1600" dirty="0" smtClean="0"/>
              <a:t>молекул</a:t>
            </a:r>
            <a:endParaRPr lang="en-US" sz="1600" dirty="0" smtClean="0"/>
          </a:p>
          <a:p>
            <a:r>
              <a:rPr lang="ru-RU" sz="1600" dirty="0" smtClean="0"/>
              <a:t> 02N—О—N02</a:t>
            </a:r>
            <a:r>
              <a:rPr lang="ru-RU" sz="1600" dirty="0"/>
              <a:t>. Это вещество очень неустойчиво и в течение нескольких часов распадается (период полураспада 1 0 ч</a:t>
            </a:r>
            <a:r>
              <a:rPr lang="ru-RU" sz="1600" dirty="0" smtClean="0"/>
              <a:t>)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975" y="604838"/>
            <a:ext cx="8313738" cy="637610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ts val="3500"/>
              </a:lnSpc>
              <a:defRPr/>
            </a:pPr>
            <a:r>
              <a:rPr lang="ru-RU" sz="2000" b="1" dirty="0" smtClean="0">
                <a:solidFill>
                  <a:srgbClr val="A50021"/>
                </a:solidFill>
                <a:cs typeface="Arial" panose="020B0604020202020204" pitchFamily="34" charset="0"/>
              </a:rPr>
              <a:t>            Химические </a:t>
            </a:r>
            <a:r>
              <a:rPr lang="ru-RU" sz="2000" b="1" dirty="0">
                <a:solidFill>
                  <a:srgbClr val="A50021"/>
                </a:solidFill>
                <a:cs typeface="Arial" panose="020B0604020202020204" pitchFamily="34" charset="0"/>
              </a:rPr>
              <a:t>свойства. </a:t>
            </a:r>
            <a: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Оксид азота(</a:t>
            </a:r>
            <a:r>
              <a:rPr lang="en-US" sz="2000" b="1" dirty="0">
                <a:solidFill>
                  <a:srgbClr val="002060"/>
                </a:solidFill>
                <a:cs typeface="Arial" panose="020B0604020202020204" pitchFamily="34" charset="0"/>
              </a:rPr>
              <a:t>V)</a:t>
            </a:r>
            <a: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 - кислотный оксид.</a:t>
            </a:r>
          </a:p>
          <a:p>
            <a:pPr>
              <a:lnSpc>
                <a:spcPts val="3500"/>
              </a:lnSpc>
              <a:defRPr/>
            </a:pPr>
            <a: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1.  При растворении в воде образует азотную кислоту:</a:t>
            </a:r>
          </a:p>
          <a:p>
            <a:pPr>
              <a:lnSpc>
                <a:spcPts val="3500"/>
              </a:lnSpc>
              <a:defRPr/>
            </a:pPr>
            <a: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        </a:t>
            </a:r>
            <a:r>
              <a:rPr lang="en-US" sz="2000" b="1" dirty="0">
                <a:solidFill>
                  <a:srgbClr val="002060"/>
                </a:solidFill>
                <a:cs typeface="Arial" panose="020B0604020202020204" pitchFamily="34" charset="0"/>
              </a:rPr>
              <a:t>N</a:t>
            </a:r>
            <a:r>
              <a:rPr lang="en-US" sz="2000" b="1" baseline="-25000" dirty="0">
                <a:solidFill>
                  <a:srgbClr val="002060"/>
                </a:solidFill>
                <a:cs typeface="Arial" panose="020B0604020202020204" pitchFamily="34" charset="0"/>
              </a:rPr>
              <a:t>2</a:t>
            </a:r>
            <a:r>
              <a:rPr lang="en-US" sz="2000" b="1" dirty="0">
                <a:solidFill>
                  <a:srgbClr val="002060"/>
                </a:solidFill>
                <a:cs typeface="Arial" panose="020B0604020202020204" pitchFamily="34" charset="0"/>
              </a:rPr>
              <a:t>O</a:t>
            </a:r>
            <a:r>
              <a:rPr lang="en-US" sz="2000" b="1" baseline="-25000" dirty="0">
                <a:solidFill>
                  <a:srgbClr val="002060"/>
                </a:solidFill>
                <a:cs typeface="Arial" panose="020B0604020202020204" pitchFamily="34" charset="0"/>
              </a:rPr>
              <a:t>5</a:t>
            </a:r>
            <a:r>
              <a:rPr lang="en-US" sz="2000" b="1" dirty="0">
                <a:solidFill>
                  <a:srgbClr val="002060"/>
                </a:solidFill>
                <a:cs typeface="Arial" panose="020B0604020202020204" pitchFamily="34" charset="0"/>
              </a:rPr>
              <a:t> + H</a:t>
            </a:r>
            <a:r>
              <a:rPr lang="en-US" sz="2000" b="1" baseline="-25000" dirty="0">
                <a:solidFill>
                  <a:srgbClr val="002060"/>
                </a:solidFill>
                <a:cs typeface="Arial" panose="020B0604020202020204" pitchFamily="34" charset="0"/>
              </a:rPr>
              <a:t>2</a:t>
            </a:r>
            <a:r>
              <a:rPr lang="en-US" sz="2000" b="1" dirty="0">
                <a:solidFill>
                  <a:srgbClr val="002060"/>
                </a:solidFill>
                <a:cs typeface="Arial" panose="020B0604020202020204" pitchFamily="34" charset="0"/>
              </a:rPr>
              <a:t>O = 2HNO</a:t>
            </a:r>
            <a:r>
              <a:rPr lang="en-US" sz="2000" b="1" baseline="-25000" dirty="0">
                <a:solidFill>
                  <a:srgbClr val="002060"/>
                </a:solidFill>
                <a:cs typeface="Arial" panose="020B0604020202020204" pitchFamily="34" charset="0"/>
              </a:rPr>
              <a:t>3</a:t>
            </a:r>
            <a:endParaRPr lang="ru-RU" sz="2000" b="1" baseline="-250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>
              <a:lnSpc>
                <a:spcPts val="3500"/>
              </a:lnSpc>
              <a:defRPr/>
            </a:pPr>
            <a: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2.  Со щелочами образует нитраты:</a:t>
            </a:r>
            <a:endParaRPr lang="en-US" sz="20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>
              <a:lnSpc>
                <a:spcPts val="3500"/>
              </a:lnSpc>
              <a:defRPr/>
            </a:pPr>
            <a:r>
              <a:rPr lang="en-US" sz="2000" b="1" dirty="0">
                <a:solidFill>
                  <a:srgbClr val="002060"/>
                </a:solidFill>
                <a:cs typeface="Arial" panose="020B0604020202020204" pitchFamily="34" charset="0"/>
              </a:rPr>
              <a:t>   </a:t>
            </a:r>
            <a: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     </a:t>
            </a:r>
            <a:r>
              <a:rPr lang="en-US" sz="2000" b="1" dirty="0">
                <a:solidFill>
                  <a:srgbClr val="002060"/>
                </a:solidFill>
                <a:cs typeface="Arial" panose="020B0604020202020204" pitchFamily="34" charset="0"/>
              </a:rPr>
              <a:t>N</a:t>
            </a:r>
            <a:r>
              <a:rPr lang="en-US" sz="2000" b="1" baseline="-25000" dirty="0">
                <a:solidFill>
                  <a:srgbClr val="002060"/>
                </a:solidFill>
                <a:cs typeface="Arial" panose="020B0604020202020204" pitchFamily="34" charset="0"/>
              </a:rPr>
              <a:t>2</a:t>
            </a:r>
            <a:r>
              <a:rPr lang="en-US" sz="2000" b="1" dirty="0">
                <a:solidFill>
                  <a:srgbClr val="002060"/>
                </a:solidFill>
                <a:cs typeface="Arial" panose="020B0604020202020204" pitchFamily="34" charset="0"/>
              </a:rPr>
              <a:t>O</a:t>
            </a:r>
            <a:r>
              <a:rPr lang="en-US" sz="2000" b="1" baseline="-25000" dirty="0">
                <a:solidFill>
                  <a:srgbClr val="002060"/>
                </a:solidFill>
                <a:cs typeface="Arial" panose="020B0604020202020204" pitchFamily="34" charset="0"/>
              </a:rPr>
              <a:t>5</a:t>
            </a:r>
            <a:r>
              <a:rPr lang="en-US" sz="2000" b="1" dirty="0">
                <a:solidFill>
                  <a:srgbClr val="002060"/>
                </a:solidFill>
                <a:cs typeface="Arial" panose="020B0604020202020204" pitchFamily="34" charset="0"/>
              </a:rPr>
              <a:t> + 2NaOH = 2NaNO</a:t>
            </a:r>
            <a:r>
              <a:rPr lang="en-US" sz="2000" b="1" baseline="-25000" dirty="0">
                <a:solidFill>
                  <a:srgbClr val="002060"/>
                </a:solidFill>
                <a:cs typeface="Arial" panose="020B0604020202020204" pitchFamily="34" charset="0"/>
              </a:rPr>
              <a:t>3</a:t>
            </a:r>
            <a:r>
              <a:rPr lang="en-US" sz="2000" b="1" dirty="0">
                <a:solidFill>
                  <a:srgbClr val="002060"/>
                </a:solidFill>
                <a:cs typeface="Arial" panose="020B0604020202020204" pitchFamily="34" charset="0"/>
              </a:rPr>
              <a:t>  + H</a:t>
            </a:r>
            <a:r>
              <a:rPr lang="en-US" sz="2000" b="1" baseline="-25000" dirty="0">
                <a:solidFill>
                  <a:srgbClr val="002060"/>
                </a:solidFill>
                <a:cs typeface="Arial" panose="020B0604020202020204" pitchFamily="34" charset="0"/>
              </a:rPr>
              <a:t>2</a:t>
            </a:r>
            <a:r>
              <a:rPr lang="en-US" sz="2000" b="1" dirty="0">
                <a:solidFill>
                  <a:srgbClr val="002060"/>
                </a:solidFill>
                <a:cs typeface="Arial" panose="020B0604020202020204" pitchFamily="34" charset="0"/>
              </a:rPr>
              <a:t>O</a:t>
            </a:r>
            <a:endParaRPr lang="ru-RU" sz="20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457200" indent="-457200">
              <a:lnSpc>
                <a:spcPts val="3500"/>
              </a:lnSpc>
              <a:buFontTx/>
              <a:buAutoNum type="arabicPeriod" startAt="3"/>
              <a:defRPr/>
            </a:pPr>
            <a: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Малоустойчив и легко разлагается уже при </a:t>
            </a:r>
          </a:p>
          <a:p>
            <a:pPr marL="457200" indent="-457200">
              <a:lnSpc>
                <a:spcPts val="3500"/>
              </a:lnSpc>
              <a:defRPr/>
            </a:pPr>
            <a: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      комнатной температуре:</a:t>
            </a:r>
            <a:endParaRPr lang="en-US" sz="20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>
              <a:lnSpc>
                <a:spcPts val="3500"/>
              </a:lnSpc>
              <a:defRPr/>
            </a:pPr>
            <a:r>
              <a:rPr lang="en-US" sz="2000" b="1" dirty="0">
                <a:solidFill>
                  <a:srgbClr val="002060"/>
                </a:solidFill>
                <a:cs typeface="Arial" panose="020B0604020202020204" pitchFamily="34" charset="0"/>
              </a:rPr>
              <a:t>   </a:t>
            </a:r>
            <a: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     </a:t>
            </a:r>
            <a:r>
              <a:rPr lang="en-US" sz="2000" b="1" dirty="0">
                <a:solidFill>
                  <a:srgbClr val="002060"/>
                </a:solidFill>
                <a:cs typeface="Arial" panose="020B0604020202020204" pitchFamily="34" charset="0"/>
              </a:rPr>
              <a:t>2N</a:t>
            </a:r>
            <a:r>
              <a:rPr lang="en-US" sz="2000" b="1" baseline="-25000" dirty="0">
                <a:solidFill>
                  <a:srgbClr val="002060"/>
                </a:solidFill>
                <a:cs typeface="Arial" panose="020B0604020202020204" pitchFamily="34" charset="0"/>
              </a:rPr>
              <a:t>2</a:t>
            </a:r>
            <a:r>
              <a:rPr lang="en-US" sz="2000" b="1" dirty="0">
                <a:solidFill>
                  <a:srgbClr val="002060"/>
                </a:solidFill>
                <a:cs typeface="Arial" panose="020B0604020202020204" pitchFamily="34" charset="0"/>
              </a:rPr>
              <a:t>O</a:t>
            </a:r>
            <a:r>
              <a:rPr lang="en-US" sz="2000" b="1" baseline="-25000" dirty="0">
                <a:solidFill>
                  <a:srgbClr val="002060"/>
                </a:solidFill>
                <a:cs typeface="Arial" panose="020B0604020202020204" pitchFamily="34" charset="0"/>
              </a:rPr>
              <a:t>5</a:t>
            </a:r>
            <a:r>
              <a:rPr lang="en-US" sz="2000" b="1" dirty="0">
                <a:solidFill>
                  <a:srgbClr val="002060"/>
                </a:solidFill>
                <a:cs typeface="Arial" panose="020B0604020202020204" pitchFamily="34" charset="0"/>
              </a:rPr>
              <a:t>  = 4NO</a:t>
            </a:r>
            <a:r>
              <a:rPr lang="en-US" sz="2000" b="1" baseline="-25000" dirty="0">
                <a:solidFill>
                  <a:srgbClr val="002060"/>
                </a:solidFill>
                <a:cs typeface="Arial" panose="020B0604020202020204" pitchFamily="34" charset="0"/>
              </a:rPr>
              <a:t>2</a:t>
            </a:r>
            <a:r>
              <a:rPr lang="en-US" sz="2000" b="1" dirty="0">
                <a:solidFill>
                  <a:srgbClr val="002060"/>
                </a:solidFill>
                <a:cs typeface="Arial" panose="020B0604020202020204" pitchFamily="34" charset="0"/>
              </a:rPr>
              <a:t> + O</a:t>
            </a:r>
            <a:r>
              <a:rPr lang="en-US" sz="2000" b="1" baseline="-25000" dirty="0">
                <a:solidFill>
                  <a:srgbClr val="002060"/>
                </a:solidFill>
                <a:cs typeface="Arial" panose="020B0604020202020204" pitchFamily="34" charset="0"/>
              </a:rPr>
              <a:t>2</a:t>
            </a:r>
            <a:endParaRPr lang="ru-RU" sz="20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>
              <a:lnSpc>
                <a:spcPts val="3500"/>
              </a:lnSpc>
              <a:defRPr/>
            </a:pPr>
            <a: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      </a:t>
            </a:r>
            <a:r>
              <a:rPr lang="ru-RU" sz="2000" b="1" dirty="0" err="1">
                <a:solidFill>
                  <a:srgbClr val="002060"/>
                </a:solidFill>
                <a:cs typeface="Arial" panose="020B0604020202020204" pitchFamily="34" charset="0"/>
              </a:rPr>
              <a:t>Пр</a:t>
            </a:r>
            <a:r>
              <a:rPr lang="en-US" sz="2000" b="1" dirty="0">
                <a:solidFill>
                  <a:srgbClr val="002060"/>
                </a:solidFill>
                <a:cs typeface="Arial" panose="020B0604020202020204" pitchFamily="34" charset="0"/>
              </a:rPr>
              <a:t>b</a:t>
            </a:r>
            <a: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 нагревании разлагается со взрывом.</a:t>
            </a:r>
          </a:p>
          <a:p>
            <a:pPr marL="457200" indent="-457200">
              <a:lnSpc>
                <a:spcPts val="3500"/>
              </a:lnSpc>
              <a:buFontTx/>
              <a:buAutoNum type="arabicPeriod" startAt="4"/>
              <a:defRPr/>
            </a:pPr>
            <a: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Сильный окислитель:</a:t>
            </a:r>
          </a:p>
          <a:p>
            <a:pPr marL="457200" indent="-457200">
              <a:lnSpc>
                <a:spcPts val="3500"/>
              </a:lnSpc>
              <a:defRPr/>
            </a:pPr>
            <a: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      </a:t>
            </a:r>
            <a:r>
              <a:rPr lang="en-US" sz="2000" b="1" dirty="0">
                <a:solidFill>
                  <a:srgbClr val="002060"/>
                </a:solidFill>
                <a:cs typeface="Arial" panose="020B0604020202020204" pitchFamily="34" charset="0"/>
              </a:rPr>
              <a:t>N</a:t>
            </a:r>
            <a:r>
              <a:rPr lang="en-US" sz="2000" b="1" baseline="-25000" dirty="0">
                <a:solidFill>
                  <a:srgbClr val="002060"/>
                </a:solidFill>
                <a:cs typeface="Arial" panose="020B0604020202020204" pitchFamily="34" charset="0"/>
              </a:rPr>
              <a:t>2</a:t>
            </a:r>
            <a:r>
              <a:rPr lang="en-US" sz="2000" b="1" dirty="0">
                <a:solidFill>
                  <a:srgbClr val="002060"/>
                </a:solidFill>
                <a:cs typeface="Arial" panose="020B0604020202020204" pitchFamily="34" charset="0"/>
              </a:rPr>
              <a:t>O</a:t>
            </a:r>
            <a:r>
              <a:rPr lang="en-US" sz="2000" b="1" baseline="-25000" dirty="0">
                <a:solidFill>
                  <a:srgbClr val="002060"/>
                </a:solidFill>
                <a:cs typeface="Arial" panose="020B0604020202020204" pitchFamily="34" charset="0"/>
              </a:rPr>
              <a:t>5</a:t>
            </a:r>
            <a:r>
              <a:rPr lang="en-US" sz="2000" b="1" dirty="0">
                <a:solidFill>
                  <a:srgbClr val="002060"/>
                </a:solidFill>
                <a:cs typeface="Arial" panose="020B0604020202020204" pitchFamily="34" charset="0"/>
              </a:rPr>
              <a:t> + </a:t>
            </a:r>
            <a: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5С</a:t>
            </a:r>
            <a:r>
              <a:rPr lang="en-US" sz="2000" b="1" dirty="0">
                <a:solidFill>
                  <a:srgbClr val="002060"/>
                </a:solidFill>
                <a:cs typeface="Arial" panose="020B0604020202020204" pitchFamily="34" charset="0"/>
              </a:rPr>
              <a:t>u = 5CuO + N</a:t>
            </a:r>
            <a:r>
              <a:rPr lang="en-US" sz="2000" b="1" baseline="-25000" dirty="0">
                <a:solidFill>
                  <a:srgbClr val="002060"/>
                </a:solidFill>
                <a:cs typeface="Arial" panose="020B0604020202020204" pitchFamily="34" charset="0"/>
              </a:rPr>
              <a:t>2</a:t>
            </a:r>
            <a:r>
              <a:rPr lang="en-US" sz="2000" b="1" dirty="0">
                <a:solidFill>
                  <a:srgbClr val="002060"/>
                </a:solidFill>
                <a:cs typeface="Arial" panose="020B0604020202020204" pitchFamily="34" charset="0"/>
              </a:rPr>
              <a:t>   (500</a:t>
            </a:r>
            <a:r>
              <a:rPr lang="en-US" sz="2000" b="1" baseline="30000" dirty="0">
                <a:solidFill>
                  <a:srgbClr val="002060"/>
                </a:solidFill>
                <a:cs typeface="Arial" panose="020B0604020202020204" pitchFamily="34" charset="0"/>
              </a:rPr>
              <a:t>0</a:t>
            </a:r>
            <a:r>
              <a:rPr lang="en-US" sz="2000" b="1" dirty="0">
                <a:solidFill>
                  <a:srgbClr val="002060"/>
                </a:solidFill>
                <a:cs typeface="Arial" panose="020B0604020202020204" pitchFamily="34" charset="0"/>
              </a:rPr>
              <a:t>C</a:t>
            </a:r>
            <a:r>
              <a:rPr lang="en-US" sz="20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)</a:t>
            </a:r>
          </a:p>
          <a:p>
            <a:pPr marL="457200" indent="-457200">
              <a:lnSpc>
                <a:spcPts val="3500"/>
              </a:lnSpc>
              <a:defRPr/>
            </a:pPr>
            <a:r>
              <a:rPr lang="pt-BR" sz="20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      N205 </a:t>
            </a:r>
            <a:r>
              <a:rPr lang="pt-BR" sz="2000" b="1" dirty="0">
                <a:solidFill>
                  <a:srgbClr val="002060"/>
                </a:solidFill>
                <a:cs typeface="Arial" panose="020B0604020202020204" pitchFamily="34" charset="0"/>
              </a:rPr>
              <a:t>+ </a:t>
            </a:r>
            <a:r>
              <a:rPr lang="pt-BR" sz="20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I 2 </a:t>
            </a:r>
            <a:r>
              <a:rPr lang="pt-BR" sz="2000" b="1" dirty="0">
                <a:solidFill>
                  <a:srgbClr val="002060"/>
                </a:solidFill>
                <a:cs typeface="Arial" panose="020B0604020202020204" pitchFamily="34" charset="0"/>
              </a:rPr>
              <a:t>= </a:t>
            </a:r>
            <a:r>
              <a:rPr lang="pt-BR" sz="20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I205 </a:t>
            </a:r>
            <a:r>
              <a:rPr lang="pt-BR" sz="2000" b="1" dirty="0">
                <a:solidFill>
                  <a:srgbClr val="002060"/>
                </a:solidFill>
                <a:cs typeface="Arial" panose="020B0604020202020204" pitchFamily="34" charset="0"/>
              </a:rPr>
              <a:t>+ N</a:t>
            </a:r>
            <a:r>
              <a:rPr lang="pt-BR" sz="20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2</a:t>
            </a:r>
            <a:endParaRPr lang="ru-RU" sz="20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457200" indent="-457200">
              <a:lnSpc>
                <a:spcPts val="3500"/>
              </a:lnSpc>
              <a:defRPr/>
            </a:pPr>
            <a: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      На практике реакции не проводятся ввиду его </a:t>
            </a:r>
          </a:p>
          <a:p>
            <a:pPr marL="457200" indent="-457200">
              <a:lnSpc>
                <a:spcPts val="3500"/>
              </a:lnSpc>
              <a:defRPr/>
            </a:pPr>
            <a: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      труднодоступности и малой устойчивости</a:t>
            </a: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 bwMode="auto">
          <a:xfrm>
            <a:off x="0" y="6537325"/>
            <a:ext cx="539750" cy="320675"/>
          </a:xfrm>
          <a:prstGeom prst="actionButtonBackPrevio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30966" t="32125" r="31412" b="24869"/>
          <a:stretch/>
        </p:blipFill>
        <p:spPr bwMode="auto">
          <a:xfrm>
            <a:off x="395536" y="476672"/>
            <a:ext cx="8208912" cy="55446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5243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Оксиды азота. Химия 9 класс. Кузнецов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63" y="260648"/>
            <a:ext cx="8064896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 flipH="1">
            <a:off x="3275856" y="1512649"/>
            <a:ext cx="360040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76256" y="2492896"/>
            <a:ext cx="2736304" cy="446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1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реагирует со </a:t>
            </a:r>
            <a:r>
              <a:rPr lang="ru-RU" sz="11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щелочами </a:t>
            </a:r>
            <a:r>
              <a:rPr lang="ru-RU" sz="11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обычных условиях, </a:t>
            </a:r>
            <a:endParaRPr lang="ru-RU" sz="1100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0953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4" y="277813"/>
            <a:ext cx="7210425" cy="8477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200" b="1" dirty="0">
                <a:solidFill>
                  <a:srgbClr val="7030A0"/>
                </a:solidFill>
              </a:rPr>
              <a:t>Вещества, образующиеся из оксидов азота: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507412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ru-RU" b="1">
                <a:solidFill>
                  <a:srgbClr val="2A7E54"/>
                </a:solidFill>
                <a:latin typeface="Times New Roman" panose="02020603050405020304" pitchFamily="18" charset="0"/>
              </a:rPr>
              <a:t>N</a:t>
            </a:r>
            <a:r>
              <a:rPr lang="en-US" altLang="ru-RU" b="1" baseline="-18000">
                <a:solidFill>
                  <a:srgbClr val="2A7E54"/>
                </a:solidFill>
                <a:latin typeface="Times New Roman" panose="02020603050405020304" pitchFamily="18" charset="0"/>
              </a:rPr>
              <a:t>2</a:t>
            </a:r>
            <a:r>
              <a:rPr lang="en-US" altLang="ru-RU" b="1">
                <a:solidFill>
                  <a:srgbClr val="2A7E54"/>
                </a:solidFill>
                <a:latin typeface="Times New Roman" panose="02020603050405020304" pitchFamily="18" charset="0"/>
              </a:rPr>
              <a:t>O     NO  -  </a:t>
            </a:r>
            <a:r>
              <a:rPr lang="ru-RU" altLang="ru-RU" b="1">
                <a:solidFill>
                  <a:srgbClr val="2A7E54"/>
                </a:solidFill>
                <a:latin typeface="Times New Roman" panose="02020603050405020304" pitchFamily="18" charset="0"/>
              </a:rPr>
              <a:t>несолеобразующие</a:t>
            </a:r>
            <a:r>
              <a:rPr lang="ru-RU" altLang="ru-RU" b="1">
                <a:solidFill>
                  <a:srgbClr val="33CC33"/>
                </a:solidFill>
              </a:rPr>
              <a:t> </a:t>
            </a:r>
            <a:endParaRPr lang="en-US" altLang="ru-RU" b="1">
              <a:solidFill>
                <a:srgbClr val="33CC3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ru-RU" b="1"/>
          </a:p>
          <a:p>
            <a:pPr eaLnBrk="1" hangingPunct="1">
              <a:lnSpc>
                <a:spcPct val="90000"/>
              </a:lnSpc>
            </a:pPr>
            <a:r>
              <a:rPr lang="en-US" altLang="ru-RU" b="1"/>
              <a:t>N</a:t>
            </a:r>
            <a:r>
              <a:rPr lang="en-US" altLang="ru-RU" b="1" baseline="-18000"/>
              <a:t>2</a:t>
            </a:r>
            <a:r>
              <a:rPr lang="en-US" altLang="ru-RU" b="1" baseline="-25000"/>
              <a:t>     </a:t>
            </a:r>
            <a:r>
              <a:rPr lang="ru-RU" altLang="ru-RU" b="1" baseline="-25000"/>
              <a:t>    </a:t>
            </a:r>
            <a:r>
              <a:rPr lang="en-US" altLang="ru-RU" b="1">
                <a:solidFill>
                  <a:srgbClr val="1DA4FF"/>
                </a:solidFill>
              </a:rPr>
              <a:t>N</a:t>
            </a:r>
            <a:r>
              <a:rPr lang="en-US" altLang="ru-RU" b="1" baseline="-18000">
                <a:solidFill>
                  <a:srgbClr val="1DA4FF"/>
                </a:solidFill>
              </a:rPr>
              <a:t>2</a:t>
            </a:r>
            <a:r>
              <a:rPr lang="ru-RU" altLang="ru-RU" b="1" baseline="44000">
                <a:solidFill>
                  <a:srgbClr val="1DA4FF"/>
                </a:solidFill>
              </a:rPr>
              <a:t>+3</a:t>
            </a:r>
            <a:r>
              <a:rPr lang="en-US" altLang="ru-RU" b="1">
                <a:solidFill>
                  <a:srgbClr val="1DA4FF"/>
                </a:solidFill>
              </a:rPr>
              <a:t>O</a:t>
            </a:r>
            <a:r>
              <a:rPr lang="en-US" altLang="ru-RU" b="1" baseline="-16000">
                <a:solidFill>
                  <a:srgbClr val="1DA4FF"/>
                </a:solidFill>
              </a:rPr>
              <a:t>3</a:t>
            </a:r>
            <a:r>
              <a:rPr lang="ru-RU" altLang="ru-RU" b="1" baseline="46000">
                <a:solidFill>
                  <a:srgbClr val="1DA4FF"/>
                </a:solidFill>
              </a:rPr>
              <a:t>-2</a:t>
            </a:r>
            <a:r>
              <a:rPr lang="en-US" altLang="ru-RU" b="1" baseline="-25000">
                <a:solidFill>
                  <a:srgbClr val="1DA4FF"/>
                </a:solidFill>
              </a:rPr>
              <a:t>      </a:t>
            </a:r>
            <a:r>
              <a:rPr lang="ru-RU" altLang="ru-RU" b="1" baseline="-25000">
                <a:solidFill>
                  <a:srgbClr val="1DA4FF"/>
                </a:solidFill>
              </a:rPr>
              <a:t>    </a:t>
            </a:r>
            <a:r>
              <a:rPr lang="en-US" altLang="ru-RU" b="1">
                <a:solidFill>
                  <a:srgbClr val="1DA4FF"/>
                </a:solidFill>
              </a:rPr>
              <a:t>HNO</a:t>
            </a:r>
            <a:r>
              <a:rPr lang="en-US" altLang="ru-RU" b="1" baseline="-16000">
                <a:solidFill>
                  <a:srgbClr val="1DA4FF"/>
                </a:solidFill>
              </a:rPr>
              <a:t>2</a:t>
            </a:r>
            <a:r>
              <a:rPr lang="en-US" altLang="ru-RU" b="1" baseline="-25000">
                <a:solidFill>
                  <a:srgbClr val="1DA4FF"/>
                </a:solidFill>
              </a:rPr>
              <a:t>    </a:t>
            </a:r>
            <a:r>
              <a:rPr lang="ru-RU" altLang="ru-RU" b="1" baseline="-25000">
                <a:solidFill>
                  <a:srgbClr val="1DA4FF"/>
                </a:solidFill>
              </a:rPr>
              <a:t>        </a:t>
            </a:r>
            <a:r>
              <a:rPr lang="ru-RU" altLang="ru-RU" b="1">
                <a:solidFill>
                  <a:srgbClr val="1DA4FF"/>
                </a:solidFill>
              </a:rPr>
              <a:t>Соли нитриты</a:t>
            </a:r>
            <a:endParaRPr lang="en-US" altLang="ru-RU" b="1" baseline="-25000">
              <a:solidFill>
                <a:srgbClr val="1DA4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ru-RU" b="1" baseline="-25000">
              <a:solidFill>
                <a:srgbClr val="1DA4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ru-RU" b="1" baseline="-25000"/>
              <a:t>         </a:t>
            </a:r>
            <a:r>
              <a:rPr lang="en-US" altLang="ru-RU" b="1"/>
              <a:t>NO</a:t>
            </a:r>
            <a:r>
              <a:rPr lang="en-US" altLang="ru-RU" b="1" baseline="-16000"/>
              <a:t>2</a:t>
            </a:r>
            <a:r>
              <a:rPr lang="ru-RU" altLang="ru-RU" b="1"/>
              <a:t> + </a:t>
            </a:r>
            <a:r>
              <a:rPr lang="en-US" altLang="ru-RU" b="1"/>
              <a:t>H</a:t>
            </a:r>
            <a:r>
              <a:rPr lang="en-US" altLang="ru-RU" b="1" baseline="-14000"/>
              <a:t>2</a:t>
            </a:r>
            <a:r>
              <a:rPr lang="en-US" altLang="ru-RU" b="1"/>
              <a:t>O = </a:t>
            </a:r>
            <a:r>
              <a:rPr lang="en-US" altLang="ru-RU" b="1">
                <a:solidFill>
                  <a:srgbClr val="860063"/>
                </a:solidFill>
              </a:rPr>
              <a:t>HNO</a:t>
            </a:r>
            <a:r>
              <a:rPr lang="ru-RU" altLang="ru-RU" b="1" baseline="-14000">
                <a:solidFill>
                  <a:srgbClr val="860063"/>
                </a:solidFill>
              </a:rPr>
              <a:t>3</a:t>
            </a:r>
            <a:r>
              <a:rPr lang="en-US" altLang="ru-RU" b="1"/>
              <a:t>+ </a:t>
            </a:r>
            <a:r>
              <a:rPr lang="en-US" altLang="ru-RU" b="1">
                <a:solidFill>
                  <a:srgbClr val="1DA4FF"/>
                </a:solidFill>
              </a:rPr>
              <a:t>HNO</a:t>
            </a:r>
            <a:r>
              <a:rPr lang="ru-RU" altLang="ru-RU" b="1" baseline="-16000">
                <a:solidFill>
                  <a:srgbClr val="1DA4FF"/>
                </a:solidFill>
              </a:rPr>
              <a:t>2</a:t>
            </a:r>
            <a:endParaRPr lang="en-US" altLang="ru-RU" b="1" baseline="-14000">
              <a:solidFill>
                <a:srgbClr val="1DA4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ru-RU" b="1" baseline="-25000">
              <a:solidFill>
                <a:srgbClr val="1DA4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ru-RU" b="1"/>
          </a:p>
          <a:p>
            <a:pPr eaLnBrk="1" hangingPunct="1">
              <a:lnSpc>
                <a:spcPct val="90000"/>
              </a:lnSpc>
            </a:pPr>
            <a:r>
              <a:rPr lang="en-US" altLang="ru-RU" b="1">
                <a:solidFill>
                  <a:srgbClr val="860063"/>
                </a:solidFill>
              </a:rPr>
              <a:t>N</a:t>
            </a:r>
            <a:r>
              <a:rPr lang="en-US" altLang="ru-RU" b="1" baseline="-18000">
                <a:solidFill>
                  <a:srgbClr val="860063"/>
                </a:solidFill>
              </a:rPr>
              <a:t>2</a:t>
            </a:r>
            <a:r>
              <a:rPr lang="ru-RU" altLang="ru-RU" b="1" baseline="48000">
                <a:solidFill>
                  <a:srgbClr val="860063"/>
                </a:solidFill>
              </a:rPr>
              <a:t>+5</a:t>
            </a:r>
            <a:r>
              <a:rPr lang="en-US" altLang="ru-RU" b="1">
                <a:solidFill>
                  <a:srgbClr val="860063"/>
                </a:solidFill>
              </a:rPr>
              <a:t>O</a:t>
            </a:r>
            <a:r>
              <a:rPr lang="en-US" altLang="ru-RU" b="1" baseline="-18000">
                <a:solidFill>
                  <a:srgbClr val="860063"/>
                </a:solidFill>
              </a:rPr>
              <a:t>5</a:t>
            </a:r>
            <a:r>
              <a:rPr lang="ru-RU" altLang="ru-RU" b="1" baseline="48000">
                <a:solidFill>
                  <a:srgbClr val="860063"/>
                </a:solidFill>
              </a:rPr>
              <a:t>-2</a:t>
            </a:r>
            <a:endParaRPr lang="en-US" altLang="ru-RU" b="1" baseline="-18000">
              <a:solidFill>
                <a:srgbClr val="86006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ru-RU" b="1">
              <a:solidFill>
                <a:srgbClr val="860063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ru-RU" b="1">
                <a:solidFill>
                  <a:srgbClr val="860063"/>
                </a:solidFill>
              </a:rPr>
              <a:t>HNO</a:t>
            </a:r>
            <a:r>
              <a:rPr lang="en-US" altLang="ru-RU" b="1" baseline="-16000">
                <a:solidFill>
                  <a:srgbClr val="860063"/>
                </a:solidFill>
              </a:rPr>
              <a:t>3</a:t>
            </a:r>
            <a:r>
              <a:rPr lang="ru-RU" altLang="ru-RU" b="1" baseline="-16000">
                <a:solidFill>
                  <a:srgbClr val="860063"/>
                </a:solidFill>
              </a:rPr>
              <a:t>               </a:t>
            </a:r>
            <a:r>
              <a:rPr lang="ru-RU" altLang="ru-RU" b="1">
                <a:solidFill>
                  <a:srgbClr val="860063"/>
                </a:solidFill>
              </a:rPr>
              <a:t>Соли нитраты</a:t>
            </a:r>
          </a:p>
        </p:txBody>
      </p:sp>
      <p:sp>
        <p:nvSpPr>
          <p:cNvPr id="20484" name="Line 5"/>
          <p:cNvSpPr>
            <a:spLocks noChangeShapeType="1"/>
          </p:cNvSpPr>
          <p:nvPr/>
        </p:nvSpPr>
        <p:spPr bwMode="auto">
          <a:xfrm flipV="1">
            <a:off x="1042988" y="2060575"/>
            <a:ext cx="0" cy="360363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 flipV="1">
            <a:off x="1258888" y="2060575"/>
            <a:ext cx="719137" cy="503238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6" name="Line 7"/>
          <p:cNvSpPr>
            <a:spLocks noChangeShapeType="1"/>
          </p:cNvSpPr>
          <p:nvPr/>
        </p:nvSpPr>
        <p:spPr bwMode="auto">
          <a:xfrm>
            <a:off x="971550" y="3213100"/>
            <a:ext cx="0" cy="1008063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7" name="Line 8"/>
          <p:cNvSpPr>
            <a:spLocks noChangeShapeType="1"/>
          </p:cNvSpPr>
          <p:nvPr/>
        </p:nvSpPr>
        <p:spPr bwMode="auto">
          <a:xfrm>
            <a:off x="1258888" y="2924175"/>
            <a:ext cx="217487" cy="288925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8" name="Line 9"/>
          <p:cNvSpPr>
            <a:spLocks noChangeShapeType="1"/>
          </p:cNvSpPr>
          <p:nvPr/>
        </p:nvSpPr>
        <p:spPr bwMode="auto">
          <a:xfrm>
            <a:off x="1042988" y="4797425"/>
            <a:ext cx="0" cy="503238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9" name="Line 10"/>
          <p:cNvSpPr>
            <a:spLocks noChangeShapeType="1"/>
          </p:cNvSpPr>
          <p:nvPr/>
        </p:nvSpPr>
        <p:spPr bwMode="auto">
          <a:xfrm>
            <a:off x="1258888" y="2708275"/>
            <a:ext cx="431800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0" name="Line 11"/>
          <p:cNvSpPr>
            <a:spLocks noChangeShapeType="1"/>
          </p:cNvSpPr>
          <p:nvPr/>
        </p:nvSpPr>
        <p:spPr bwMode="auto">
          <a:xfrm>
            <a:off x="2663825" y="2757488"/>
            <a:ext cx="576263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1" name="Line 12"/>
          <p:cNvSpPr>
            <a:spLocks noChangeShapeType="1"/>
          </p:cNvSpPr>
          <p:nvPr/>
        </p:nvSpPr>
        <p:spPr bwMode="auto">
          <a:xfrm>
            <a:off x="4295775" y="2708275"/>
            <a:ext cx="431800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2" name="Line 13"/>
          <p:cNvSpPr>
            <a:spLocks noChangeShapeType="1"/>
          </p:cNvSpPr>
          <p:nvPr/>
        </p:nvSpPr>
        <p:spPr bwMode="auto">
          <a:xfrm>
            <a:off x="1908175" y="5445125"/>
            <a:ext cx="576263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3" name="Line 14"/>
          <p:cNvSpPr>
            <a:spLocks noChangeShapeType="1"/>
          </p:cNvSpPr>
          <p:nvPr/>
        </p:nvSpPr>
        <p:spPr bwMode="auto">
          <a:xfrm flipH="1">
            <a:off x="3851275" y="3644900"/>
            <a:ext cx="1588" cy="1512888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4" name="Line 15"/>
          <p:cNvSpPr>
            <a:spLocks noChangeShapeType="1"/>
          </p:cNvSpPr>
          <p:nvPr/>
        </p:nvSpPr>
        <p:spPr bwMode="auto">
          <a:xfrm flipV="1">
            <a:off x="5508625" y="2852738"/>
            <a:ext cx="360363" cy="503237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4" name="AutoShape 16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8388350" y="6597650"/>
            <a:ext cx="755650" cy="260350"/>
          </a:xfrm>
          <a:prstGeom prst="actionButtonEnd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7425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67625" y="6597650"/>
            <a:ext cx="719138" cy="260350"/>
          </a:xfrm>
          <a:prstGeom prst="actionButtonForwardNex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7426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948488" y="6597650"/>
            <a:ext cx="719137" cy="260350"/>
          </a:xfrm>
          <a:prstGeom prst="actionButtonBackPrevious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7427" name="AutoShape 1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227763" y="6597650"/>
            <a:ext cx="720725" cy="260350"/>
          </a:xfrm>
          <a:prstGeom prst="actionButtonBeginning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B57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B57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autoRev="1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autoRev="1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autoRev="1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19" dur="500" autoRev="1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0" dur="500" autoRev="1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autoRev="1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571500" y="571500"/>
            <a:ext cx="8072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>
                <a:solidFill>
                  <a:srgbClr val="7030A0"/>
                </a:solidFill>
                <a:latin typeface="Constantia" panose="02030602050306030303" pitchFamily="18" charset="0"/>
              </a:rPr>
              <a:t>Обобщающие задания.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571500" y="1285875"/>
            <a:ext cx="8072438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>
                <a:latin typeface="Constantia" panose="02030602050306030303" pitchFamily="18" charset="0"/>
              </a:rPr>
              <a:t>1.</a:t>
            </a:r>
            <a:r>
              <a:rPr lang="ru-RU" altLang="ru-RU">
                <a:latin typeface="Constantia" panose="02030602050306030303" pitchFamily="18" charset="0"/>
              </a:rPr>
              <a:t>Имеются</a:t>
            </a:r>
            <a:r>
              <a:rPr lang="ru-RU" altLang="ru-RU"/>
              <a:t> три</a:t>
            </a:r>
            <a:r>
              <a:rPr lang="ru-RU" altLang="ru-RU">
                <a:latin typeface="Constantia" panose="02030602050306030303" pitchFamily="18" charset="0"/>
              </a:rPr>
              <a:t>  закрытых цилиндра: с оксидом азота </a:t>
            </a:r>
            <a:r>
              <a:rPr lang="en-US" altLang="ru-RU">
                <a:latin typeface="Constantia" panose="02030602050306030303" pitchFamily="18" charset="0"/>
              </a:rPr>
              <a:t>(IV)</a:t>
            </a:r>
            <a:r>
              <a:rPr lang="ru-RU" altLang="ru-RU">
                <a:latin typeface="Constantia" panose="02030602050306030303" pitchFamily="18" charset="0"/>
              </a:rPr>
              <a:t>, с азотом, с аммиаком.</a:t>
            </a:r>
          </a:p>
          <a:p>
            <a:pPr eaLnBrk="1" hangingPunct="1"/>
            <a:endParaRPr lang="ru-RU" altLang="ru-RU">
              <a:latin typeface="Constantia" panose="02030602050306030303" pitchFamily="18" charset="0"/>
            </a:endParaRPr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428625" y="2143125"/>
            <a:ext cx="8143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Constantia" panose="02030602050306030303" pitchFamily="18" charset="0"/>
              </a:rPr>
              <a:t>Как проще всего узнать, в каком цилиндре какой газ содержится?</a:t>
            </a:r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285750" y="2571750"/>
            <a:ext cx="7929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Constantia" panose="02030602050306030303" pitchFamily="18" charset="0"/>
              </a:rPr>
              <a:t>В каких цилиндрах и как изменится окраска влажной фиолетовой лакмусовой бумажки?</a:t>
            </a:r>
          </a:p>
        </p:txBody>
      </p:sp>
      <p:pic>
        <p:nvPicPr>
          <p:cNvPr id="21510" name="Рисунок 6" descr="пробирка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4076700"/>
            <a:ext cx="1643063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Рисунок 7" descr="пробирка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4076700"/>
            <a:ext cx="1643063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Рисунок 8" descr="пробирка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4214813"/>
            <a:ext cx="1571625" cy="191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Диагональная полоса 11"/>
          <p:cNvSpPr/>
          <p:nvPr/>
        </p:nvSpPr>
        <p:spPr>
          <a:xfrm>
            <a:off x="2051050" y="3644900"/>
            <a:ext cx="928688" cy="428625"/>
          </a:xfrm>
          <a:prstGeom prst="diagStrip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Диагональная полоса 12"/>
          <p:cNvSpPr/>
          <p:nvPr/>
        </p:nvSpPr>
        <p:spPr>
          <a:xfrm>
            <a:off x="4427538" y="3573463"/>
            <a:ext cx="1000125" cy="500062"/>
          </a:xfrm>
          <a:prstGeom prst="diagStrip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Диагональная полоса 13"/>
          <p:cNvSpPr/>
          <p:nvPr/>
        </p:nvSpPr>
        <p:spPr>
          <a:xfrm>
            <a:off x="7286625" y="3571875"/>
            <a:ext cx="1071563" cy="642938"/>
          </a:xfrm>
          <a:prstGeom prst="diagStripe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858000" y="5500688"/>
            <a:ext cx="1071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>
                <a:latin typeface="Constantia" panose="02030602050306030303" pitchFamily="18" charset="0"/>
              </a:rPr>
              <a:t>NO2</a:t>
            </a:r>
            <a:endParaRPr lang="ru-RU" altLang="ru-RU">
              <a:latin typeface="Constantia" panose="02030602050306030303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547813" y="5373688"/>
            <a:ext cx="9286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>
                <a:latin typeface="Constantia" panose="02030602050306030303" pitchFamily="18" charset="0"/>
              </a:rPr>
              <a:t>NH3</a:t>
            </a:r>
            <a:endParaRPr lang="ru-RU" altLang="ru-RU"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475656" y="642938"/>
            <a:ext cx="745403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dirty="0">
                <a:latin typeface="Constantia" panose="02030602050306030303" pitchFamily="18" charset="0"/>
              </a:rPr>
              <a:t>2.Цилиндр с оксидом азота (</a:t>
            </a:r>
            <a:r>
              <a:rPr lang="en-US" altLang="ru-RU" dirty="0">
                <a:latin typeface="Constantia" panose="02030602050306030303" pitchFamily="18" charset="0"/>
              </a:rPr>
              <a:t>II</a:t>
            </a:r>
            <a:r>
              <a:rPr lang="ru-RU" altLang="ru-RU" dirty="0">
                <a:latin typeface="Constantia" panose="02030602050306030303" pitchFamily="18" charset="0"/>
              </a:rPr>
              <a:t>) был закрыт пластинкой. Как только пластинку сняли, в верхней части цилиндра появились бурые пары. Чем это объясняется?</a:t>
            </a:r>
          </a:p>
        </p:txBody>
      </p:sp>
      <p:pic>
        <p:nvPicPr>
          <p:cNvPr id="3" name="Рисунок 2" descr="пробирка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2643188"/>
            <a:ext cx="2928937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Блок-схема: данные 3"/>
          <p:cNvSpPr/>
          <p:nvPr/>
        </p:nvSpPr>
        <p:spPr>
          <a:xfrm>
            <a:off x="3000375" y="2500313"/>
            <a:ext cx="1785938" cy="50006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29000" y="5143500"/>
            <a:ext cx="857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>
                <a:latin typeface="Constantia" panose="02030602050306030303" pitchFamily="18" charset="0"/>
              </a:rPr>
              <a:t>NO</a:t>
            </a:r>
            <a:endParaRPr lang="ru-RU" altLang="ru-RU" sz="2800">
              <a:latin typeface="Constantia" panose="02030602050306030303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71875" y="3857625"/>
            <a:ext cx="714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>
                <a:latin typeface="Constantia" panose="02030602050306030303" pitchFamily="18" charset="0"/>
              </a:rPr>
              <a:t>O2</a:t>
            </a:r>
            <a:endParaRPr lang="ru-RU" altLang="ru-RU" sz="2400">
              <a:latin typeface="Constantia" panose="02030602050306030303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71875" y="2071688"/>
            <a:ext cx="157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>
                <a:solidFill>
                  <a:srgbClr val="993300"/>
                </a:solidFill>
                <a:latin typeface="Constantia" panose="02030602050306030303" pitchFamily="18" charset="0"/>
              </a:rPr>
              <a:t>NO2</a:t>
            </a:r>
            <a:endParaRPr lang="ru-RU" altLang="ru-RU">
              <a:solidFill>
                <a:srgbClr val="993300"/>
              </a:solidFill>
              <a:latin typeface="Constantia" panose="02030602050306030303" pitchFamily="18" charset="0"/>
            </a:endParaRPr>
          </a:p>
        </p:txBody>
      </p:sp>
      <p:sp>
        <p:nvSpPr>
          <p:cNvPr id="8" name="Облако 7"/>
          <p:cNvSpPr/>
          <p:nvPr/>
        </p:nvSpPr>
        <p:spPr>
          <a:xfrm rot="18339520">
            <a:off x="3508375" y="3119438"/>
            <a:ext cx="1000125" cy="660400"/>
          </a:xfrm>
          <a:prstGeom prst="cloud">
            <a:avLst/>
          </a:prstGeom>
          <a:solidFill>
            <a:srgbClr val="B569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67000" y="304800"/>
            <a:ext cx="3680623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оксидов азота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3700" y="1055688"/>
            <a:ext cx="8355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N</a:t>
            </a:r>
            <a:r>
              <a:rPr lang="en-US" altLang="ru-RU" sz="2800" b="1" baseline="-25000" dirty="0">
                <a:solidFill>
                  <a:srgbClr val="002060"/>
                </a:solidFill>
                <a:latin typeface="Times New Roman" panose="02020603050405020304" pitchFamily="18" charset="0"/>
              </a:rPr>
              <a:t>2</a:t>
            </a:r>
            <a:r>
              <a:rPr lang="en-US" altLang="ru-RU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O           NO             N</a:t>
            </a:r>
            <a:r>
              <a:rPr lang="en-US" altLang="ru-RU" sz="2800" b="1" baseline="-25000" dirty="0">
                <a:solidFill>
                  <a:srgbClr val="002060"/>
                </a:solidFill>
                <a:latin typeface="Times New Roman" panose="02020603050405020304" pitchFamily="18" charset="0"/>
              </a:rPr>
              <a:t>2</a:t>
            </a:r>
            <a:r>
              <a:rPr lang="en-US" altLang="ru-RU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O</a:t>
            </a:r>
            <a:r>
              <a:rPr lang="en-US" altLang="ru-RU" sz="2800" b="1" baseline="-25000" dirty="0">
                <a:solidFill>
                  <a:srgbClr val="002060"/>
                </a:solidFill>
                <a:latin typeface="Times New Roman" panose="02020603050405020304" pitchFamily="18" charset="0"/>
              </a:rPr>
              <a:t>3         </a:t>
            </a:r>
            <a:r>
              <a:rPr lang="en-US" altLang="ru-RU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NO</a:t>
            </a:r>
            <a:r>
              <a:rPr lang="en-US" altLang="ru-RU" sz="2800" b="1" baseline="-25000" dirty="0">
                <a:solidFill>
                  <a:srgbClr val="002060"/>
                </a:solidFill>
                <a:latin typeface="Times New Roman" panose="02020603050405020304" pitchFamily="18" charset="0"/>
              </a:rPr>
              <a:t>2</a:t>
            </a:r>
            <a:r>
              <a:rPr lang="en-US" altLang="ru-RU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        N</a:t>
            </a:r>
            <a:r>
              <a:rPr lang="en-US" altLang="ru-RU" sz="2800" b="1" baseline="-25000" dirty="0">
                <a:solidFill>
                  <a:srgbClr val="002060"/>
                </a:solidFill>
                <a:latin typeface="Times New Roman" panose="02020603050405020304" pitchFamily="18" charset="0"/>
              </a:rPr>
              <a:t>2</a:t>
            </a:r>
            <a:r>
              <a:rPr lang="en-US" altLang="ru-RU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O</a:t>
            </a:r>
            <a:r>
              <a:rPr lang="en-US" altLang="ru-RU" sz="2800" b="1" baseline="-25000" dirty="0">
                <a:solidFill>
                  <a:srgbClr val="002060"/>
                </a:solidFill>
                <a:latin typeface="Times New Roman" panose="02020603050405020304" pitchFamily="18" charset="0"/>
              </a:rPr>
              <a:t>5</a:t>
            </a:r>
            <a:endParaRPr lang="ru-RU" altLang="ru-RU" sz="28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700" y="838200"/>
            <a:ext cx="84994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+1          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+2         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+3            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+4           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+5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84225" y="2166938"/>
            <a:ext cx="30638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ru-RU" sz="2400" b="1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–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оксид азота(</a:t>
            </a:r>
            <a:r>
              <a:rPr lang="en-US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eaLnBrk="1" hangingPunct="1"/>
            <a:r>
              <a:rPr lang="en-US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–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оксид азота(</a:t>
            </a:r>
            <a:r>
              <a:rPr lang="en-US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II)</a:t>
            </a:r>
            <a:endParaRPr lang="ru-RU" alt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3681413" y="2036763"/>
          <a:ext cx="608012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3" name="CS ChemDraw Drawing" r:id="rId3" imgW="149040" imgH="663840" progId="ChemDraw.Document.6.0">
                  <p:embed/>
                </p:oleObj>
              </mc:Choice>
              <mc:Fallback>
                <p:oleObj name="CS ChemDraw Drawing" r:id="rId3" imgW="149040" imgH="663840" progId="ChemDraw.Document.6.0">
                  <p:embed/>
                  <p:pic>
                    <p:nvPicPr>
                      <p:cNvPr id="409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1413" y="2036763"/>
                        <a:ext cx="608012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191000" y="2100263"/>
            <a:ext cx="5013325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Несолеобразующие оксиды, т.к.</a:t>
            </a:r>
          </a:p>
          <a:p>
            <a:pPr eaLnBrk="1" hangingPunct="1">
              <a:lnSpc>
                <a:spcPts val="2000"/>
              </a:lnSpc>
            </a:pP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взаимодействуют при обычных</a:t>
            </a:r>
          </a:p>
          <a:p>
            <a:pPr eaLnBrk="1" hangingPunct="1">
              <a:lnSpc>
                <a:spcPts val="2000"/>
              </a:lnSpc>
            </a:pP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с кислотами и щелочами</a:t>
            </a:r>
          </a:p>
          <a:p>
            <a:pPr eaLnBrk="1" hangingPunct="1">
              <a:lnSpc>
                <a:spcPts val="2000"/>
              </a:lnSpc>
            </a:pP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образованием солей.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79488" y="3908425"/>
            <a:ext cx="18573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207655" y="4054476"/>
            <a:ext cx="757713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ru-RU" sz="2400" b="1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ru-RU" sz="2400" b="1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оксид азота(</a:t>
            </a:r>
            <a:r>
              <a:rPr lang="en-US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III)</a:t>
            </a: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азотистый ангидрид</a:t>
            </a:r>
            <a:endParaRPr lang="en-US" alt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altLang="ru-RU" sz="2400" b="1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</a:t>
            </a:r>
            <a:r>
              <a:rPr lang="en-US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 азота(</a:t>
            </a:r>
            <a:r>
              <a:rPr lang="en-US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IV)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его</a:t>
            </a:r>
            <a:r>
              <a:rPr lang="en-US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димер</a:t>
            </a: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ru-RU" sz="2400" b="1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ru-RU" sz="2400" b="1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ангидриды</a:t>
            </a:r>
          </a:p>
          <a:p>
            <a:pPr eaLnBrk="1" hangingPunct="1"/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азотной и азотистой кислот.</a:t>
            </a:r>
            <a:endParaRPr lang="en-US" alt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ru-RU" sz="2400" b="1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ru-RU" sz="2400" b="1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азотный ангидрид</a:t>
            </a:r>
          </a:p>
        </p:txBody>
      </p:sp>
      <p:graphicFrame>
        <p:nvGraphicFramePr>
          <p:cNvPr id="409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146862"/>
              </p:ext>
            </p:extLst>
          </p:nvPr>
        </p:nvGraphicFramePr>
        <p:xfrm>
          <a:off x="552450" y="5540376"/>
          <a:ext cx="819626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name="CS ChemDraw Drawing" r:id="rId5" imgW="1451880" imgH="243000" progId="ChemDraw.Document.6.0">
                  <p:embed/>
                </p:oleObj>
              </mc:Choice>
              <mc:Fallback>
                <p:oleObj name="CS ChemDraw Drawing" r:id="rId5" imgW="1451880" imgH="243000" progId="ChemDraw.Document.6.0">
                  <p:embed/>
                  <p:pic>
                    <p:nvPicPr>
                      <p:cNvPr id="4096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5540376"/>
                        <a:ext cx="8196263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211513" y="5932488"/>
            <a:ext cx="286067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Кислотные оксиды</a:t>
            </a:r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 bwMode="auto">
          <a:xfrm>
            <a:off x="0" y="6500813"/>
            <a:ext cx="393700" cy="357187"/>
          </a:xfrm>
          <a:prstGeom prst="actionButtonBackPrevio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4225" y="3217863"/>
            <a:ext cx="7604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Но..некоторые</a:t>
            </a:r>
            <a:r>
              <a:rPr lang="ru-RU" dirty="0" smtClean="0"/>
              <a:t> авторы учебных пособий не указывают, что эти оксиды несолеобразующие. </a:t>
            </a:r>
            <a:r>
              <a:rPr lang="ru-RU" dirty="0" err="1" smtClean="0"/>
              <a:t>Т.к</a:t>
            </a:r>
            <a:r>
              <a:rPr lang="ru-RU" dirty="0" smtClean="0"/>
              <a:t> они взаимодействуют при определенных условиях со щелочами и</a:t>
            </a:r>
            <a:r>
              <a:rPr lang="en-US" dirty="0" smtClean="0"/>
              <a:t> (</a:t>
            </a:r>
            <a:r>
              <a:rPr lang="ru-RU" dirty="0" smtClean="0"/>
              <a:t>или) с  кислотами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 flipH="1">
            <a:off x="387856" y="3041750"/>
            <a:ext cx="231775" cy="1036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ru-RU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N2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425" y="1249363"/>
            <a:ext cx="2949575" cy="181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8863" y="143238"/>
            <a:ext cx="43576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7030A0"/>
                </a:solidFill>
                <a:latin typeface="+mn-lt"/>
              </a:rPr>
              <a:t>N2O</a:t>
            </a:r>
            <a:r>
              <a:rPr lang="ru-RU" sz="2800" b="1" dirty="0">
                <a:solidFill>
                  <a:srgbClr val="7030A0"/>
                </a:solidFill>
                <a:latin typeface="+mn-lt"/>
              </a:rPr>
              <a:t>- оксид азота </a:t>
            </a:r>
            <a:r>
              <a:rPr lang="en-US" sz="2800" b="1" dirty="0">
                <a:solidFill>
                  <a:srgbClr val="7030A0"/>
                </a:solidFill>
                <a:latin typeface="+mn-lt"/>
              </a:rPr>
              <a:t>(I)</a:t>
            </a:r>
            <a:endParaRPr lang="ru-RU" sz="28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36674" y="610755"/>
            <a:ext cx="32861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dirty="0">
                <a:latin typeface="Constantia" panose="02030602050306030303" pitchFamily="18" charset="0"/>
              </a:rPr>
              <a:t> </a:t>
            </a:r>
            <a:r>
              <a:rPr lang="en-US" altLang="ru-RU" sz="1600" dirty="0">
                <a:latin typeface="Constantia" panose="02030602050306030303" pitchFamily="18" charset="0"/>
              </a:rPr>
              <a:t>II       IV      II</a:t>
            </a:r>
            <a:endParaRPr lang="en-US" altLang="ru-RU" sz="2800" dirty="0">
              <a:latin typeface="Constantia" panose="02030602050306030303" pitchFamily="18" charset="0"/>
            </a:endParaRPr>
          </a:p>
          <a:p>
            <a:pPr eaLnBrk="1" hangingPunct="1"/>
            <a:r>
              <a:rPr lang="en-US" altLang="ru-RU" sz="2800" dirty="0">
                <a:latin typeface="Constantia" panose="02030602050306030303" pitchFamily="18" charset="0"/>
              </a:rPr>
              <a:t>N=N=O</a:t>
            </a:r>
            <a:r>
              <a:rPr lang="en-US" altLang="ru-RU" sz="1600" dirty="0">
                <a:latin typeface="Constantia" panose="02030602050306030303" pitchFamily="18" charset="0"/>
              </a:rPr>
              <a:t>  </a:t>
            </a:r>
            <a:endParaRPr lang="ru-RU" altLang="ru-RU" sz="2800" dirty="0">
              <a:latin typeface="Constantia" panose="02030602050306030303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3528" y="1824002"/>
            <a:ext cx="3357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dirty="0">
                <a:solidFill>
                  <a:srgbClr val="003399"/>
                </a:solidFill>
                <a:latin typeface="Constantia" panose="02030602050306030303" pitchFamily="18" charset="0"/>
              </a:rPr>
              <a:t>Степень окисления не всегда совпадает с валентностью. Несолеобразующий оксид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360683" y="2759985"/>
            <a:ext cx="4143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dirty="0">
                <a:latin typeface="Constantia" panose="02030602050306030303" pitchFamily="18" charset="0"/>
              </a:rPr>
              <a:t>   +2     -2</a:t>
            </a:r>
          </a:p>
          <a:p>
            <a:pPr eaLnBrk="1" hangingPunct="1"/>
            <a:r>
              <a:rPr lang="en-US" altLang="ru-RU" dirty="0">
                <a:latin typeface="Constantia" panose="02030602050306030303" pitchFamily="18" charset="0"/>
              </a:rPr>
              <a:t>N=N=O</a:t>
            </a:r>
            <a:r>
              <a:rPr lang="ru-RU" altLang="ru-RU" dirty="0">
                <a:latin typeface="Constantia" panose="02030602050306030303" pitchFamily="18" charset="0"/>
              </a:rPr>
              <a:t>            степень окисления распределяется на два атома азота и равна для обоих +2, а для одного +1</a:t>
            </a:r>
            <a:r>
              <a:rPr lang="en-US" altLang="ru-RU" dirty="0">
                <a:latin typeface="Constantia" panose="02030602050306030303" pitchFamily="18" charset="0"/>
              </a:rPr>
              <a:t>             </a:t>
            </a:r>
            <a:endParaRPr lang="ru-RU" altLang="ru-RU" dirty="0">
              <a:latin typeface="Constantia" panose="02030602050306030303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504058" y="3119847"/>
            <a:ext cx="2357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dirty="0">
                <a:latin typeface="Constantia" panose="02030602050306030303" pitchFamily="18" charset="0"/>
              </a:rPr>
              <a:t>Молекула линейна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0749" y="4001897"/>
            <a:ext cx="8358187" cy="28315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002060"/>
                </a:solidFill>
                <a:latin typeface="+mn-lt"/>
              </a:rPr>
              <a:t>Бесцветный газ со слабым запахом и сладковатым вкусом, хорошо растворим в воде, но не взаимодействует с ней. При вдыхании в небольших количествах N20 вызывает судорожный смех, поэтому его называют «веселящим газом». Молекула N20 линейная, </a:t>
            </a:r>
            <a:r>
              <a:rPr lang="ru-RU" sz="2000" i="1" dirty="0" err="1">
                <a:solidFill>
                  <a:srgbClr val="002060"/>
                </a:solidFill>
                <a:latin typeface="+mn-lt"/>
              </a:rPr>
              <a:t>малополярная.В</a:t>
            </a:r>
            <a:r>
              <a:rPr lang="ru-RU" sz="2000" i="1" dirty="0">
                <a:solidFill>
                  <a:srgbClr val="002060"/>
                </a:solidFill>
                <a:latin typeface="+mn-lt"/>
              </a:rPr>
              <a:t> смеси с кислородом используется в медицине для слабого наркоза. 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</a:rPr>
              <a:t>Проявляет </a:t>
            </a:r>
            <a:r>
              <a:rPr lang="ru-RU" sz="2000" i="1" dirty="0">
                <a:solidFill>
                  <a:srgbClr val="002060"/>
                </a:solidFill>
                <a:latin typeface="+mn-lt"/>
              </a:rPr>
              <a:t>окислительные свойства. Легко разлагается.</a:t>
            </a:r>
            <a:endParaRPr lang="en-US" sz="2000" i="1" dirty="0">
              <a:solidFill>
                <a:srgbClr val="00206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002060"/>
                </a:solidFill>
                <a:latin typeface="+mn-lt"/>
              </a:rPr>
              <a:t>При </a:t>
            </a:r>
            <a:r>
              <a:rPr lang="ru-RU" sz="2000" dirty="0">
                <a:solidFill>
                  <a:srgbClr val="002060"/>
                </a:solidFill>
                <a:latin typeface="+mn-lt"/>
              </a:rPr>
              <a:t>700</a:t>
            </a:r>
            <a:r>
              <a:rPr lang="ru-RU" sz="2000" i="1" dirty="0">
                <a:solidFill>
                  <a:srgbClr val="002060"/>
                </a:solidFill>
                <a:latin typeface="+mn-lt"/>
              </a:rPr>
              <a:t> С </a:t>
            </a:r>
            <a:r>
              <a:rPr lang="en-US" sz="2000" i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000" i="1" dirty="0">
                <a:solidFill>
                  <a:srgbClr val="002060"/>
                </a:solidFill>
                <a:latin typeface="+mn-lt"/>
              </a:rPr>
              <a:t>разлагается: 2</a:t>
            </a:r>
            <a:r>
              <a:rPr lang="en-US" sz="2000" i="1" dirty="0">
                <a:solidFill>
                  <a:srgbClr val="002060"/>
                </a:solidFill>
                <a:latin typeface="+mn-lt"/>
              </a:rPr>
              <a:t>N2O= 2N2 + O2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0315" y="1556792"/>
            <a:ext cx="7562800" cy="4354430"/>
          </a:xfrm>
        </p:spPr>
        <p:txBody>
          <a:bodyPr/>
          <a:lstStyle/>
          <a:p>
            <a:r>
              <a:rPr lang="ru-RU" b="1" dirty="0"/>
              <a:t>Оксид азота(1) не взаимодействует с водой, но формально его можно рассматривать как ангидрид </a:t>
            </a:r>
            <a:r>
              <a:rPr lang="ru-RU" sz="2800" b="1" dirty="0"/>
              <a:t>азотноватистой кислоты 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</a:t>
            </a:r>
            <a:r>
              <a:rPr lang="en-US" sz="2400" b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</a:t>
            </a:r>
            <a:r>
              <a:rPr lang="en-US" sz="2400" b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</a:t>
            </a:r>
            <a:r>
              <a:rPr lang="en-US" sz="2400" b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 </a:t>
            </a:r>
            <a:r>
              <a:rPr lang="ru-RU" b="1" dirty="0" smtClean="0"/>
              <a:t>при </a:t>
            </a:r>
            <a:r>
              <a:rPr lang="ru-RU" b="1" dirty="0"/>
              <a:t>разложении которой он образуется:</a:t>
            </a:r>
          </a:p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</a:t>
            </a:r>
            <a:r>
              <a:rPr lang="en-US" b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</a:t>
            </a:r>
            <a:r>
              <a:rPr lang="en-US" b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</a:t>
            </a:r>
            <a:r>
              <a:rPr lang="en-US" b="1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 </a:t>
            </a:r>
            <a:r>
              <a:rPr lang="en-US" b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b="1" dirty="0" smtClean="0"/>
              <a:t>= </a:t>
            </a:r>
            <a:r>
              <a:rPr lang="ru-RU" b="1" dirty="0"/>
              <a:t>N20 + </a:t>
            </a:r>
            <a:r>
              <a:rPr lang="ru-RU" b="1" dirty="0" smtClean="0"/>
              <a:t>Н20</a:t>
            </a:r>
          </a:p>
          <a:p>
            <a:r>
              <a:rPr lang="ru-RU" altLang="ru-RU" b="1" dirty="0" smtClean="0">
                <a:solidFill>
                  <a:srgbClr val="002060"/>
                </a:solidFill>
              </a:rPr>
              <a:t>Разложение </a:t>
            </a:r>
            <a:r>
              <a:rPr lang="ru-RU" altLang="ru-RU" b="1" dirty="0">
                <a:solidFill>
                  <a:srgbClr val="002060"/>
                </a:solidFill>
              </a:rPr>
              <a:t>нитрата аммония при нагревании:</a:t>
            </a:r>
          </a:p>
          <a:p>
            <a:pPr marL="0" indent="0">
              <a:buNone/>
            </a:pPr>
            <a:r>
              <a:rPr lang="ru-RU" altLang="ru-RU" b="1" dirty="0" smtClean="0">
                <a:solidFill>
                  <a:srgbClr val="002060"/>
                </a:solidFill>
              </a:rPr>
              <a:t>      </a:t>
            </a:r>
            <a:r>
              <a:rPr lang="en-US" altLang="ru-RU" b="1" dirty="0" smtClean="0">
                <a:solidFill>
                  <a:srgbClr val="002060"/>
                </a:solidFill>
              </a:rPr>
              <a:t>          </a:t>
            </a:r>
            <a:r>
              <a:rPr lang="en-US" altLang="ru-RU" b="1" dirty="0">
                <a:solidFill>
                  <a:srgbClr val="002060"/>
                </a:solidFill>
              </a:rPr>
              <a:t>NH</a:t>
            </a:r>
            <a:r>
              <a:rPr lang="en-US" altLang="ru-RU" b="1" baseline="-25000" dirty="0">
                <a:solidFill>
                  <a:srgbClr val="002060"/>
                </a:solidFill>
              </a:rPr>
              <a:t>4</a:t>
            </a:r>
            <a:r>
              <a:rPr lang="en-US" altLang="ru-RU" b="1" dirty="0">
                <a:solidFill>
                  <a:srgbClr val="002060"/>
                </a:solidFill>
              </a:rPr>
              <a:t>NO</a:t>
            </a:r>
            <a:r>
              <a:rPr lang="en-US" altLang="ru-RU" b="1" baseline="-25000" dirty="0">
                <a:solidFill>
                  <a:srgbClr val="002060"/>
                </a:solidFill>
              </a:rPr>
              <a:t>3</a:t>
            </a:r>
            <a:r>
              <a:rPr lang="en-US" altLang="ru-RU" b="1" dirty="0">
                <a:solidFill>
                  <a:srgbClr val="002060"/>
                </a:solidFill>
              </a:rPr>
              <a:t> = N</a:t>
            </a:r>
            <a:r>
              <a:rPr lang="en-US" altLang="ru-RU" b="1" baseline="-25000" dirty="0">
                <a:solidFill>
                  <a:srgbClr val="002060"/>
                </a:solidFill>
              </a:rPr>
              <a:t>2</a:t>
            </a:r>
            <a:r>
              <a:rPr lang="en-US" altLang="ru-RU" b="1" dirty="0">
                <a:solidFill>
                  <a:srgbClr val="002060"/>
                </a:solidFill>
              </a:rPr>
              <a:t>O + 2H</a:t>
            </a:r>
            <a:r>
              <a:rPr lang="en-US" altLang="ru-RU" b="1" baseline="-25000" dirty="0">
                <a:solidFill>
                  <a:srgbClr val="002060"/>
                </a:solidFill>
              </a:rPr>
              <a:t>2</a:t>
            </a:r>
            <a:r>
              <a:rPr lang="en-US" altLang="ru-RU" b="1" dirty="0">
                <a:solidFill>
                  <a:srgbClr val="002060"/>
                </a:solidFill>
              </a:rPr>
              <a:t>O</a:t>
            </a:r>
          </a:p>
          <a:p>
            <a:pPr marL="0" indent="0">
              <a:buNone/>
            </a:pPr>
            <a:r>
              <a:rPr lang="en-US" altLang="ru-RU" b="1" dirty="0">
                <a:solidFill>
                  <a:srgbClr val="002060"/>
                </a:solidFill>
              </a:rPr>
              <a:t>         </a:t>
            </a:r>
            <a:r>
              <a:rPr lang="ru-RU" altLang="ru-RU" b="1" dirty="0">
                <a:solidFill>
                  <a:srgbClr val="002060"/>
                </a:solidFill>
              </a:rPr>
              <a:t>Нагрев должен быть не более  245</a:t>
            </a:r>
            <a:r>
              <a:rPr lang="ru-RU" altLang="ru-RU" b="1" baseline="30000" dirty="0">
                <a:solidFill>
                  <a:srgbClr val="002060"/>
                </a:solidFill>
              </a:rPr>
              <a:t>0</a:t>
            </a:r>
            <a:r>
              <a:rPr lang="ru-RU" altLang="ru-RU" b="1" dirty="0">
                <a:solidFill>
                  <a:srgbClr val="002060"/>
                </a:solidFill>
              </a:rPr>
              <a:t>С.</a:t>
            </a:r>
          </a:p>
          <a:p>
            <a:endParaRPr lang="ru-RU" altLang="ru-RU" b="1" dirty="0">
              <a:solidFill>
                <a:srgbClr val="00206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1945201" y="624110"/>
            <a:ext cx="6589199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2800" b="1" dirty="0">
                <a:solidFill>
                  <a:srgbClr val="003399"/>
                </a:solidFill>
                <a:latin typeface="+mn-lt"/>
              </a:rPr>
              <a:t>N2O</a:t>
            </a:r>
            <a:r>
              <a:rPr lang="ru-RU" sz="2800" b="1" dirty="0">
                <a:solidFill>
                  <a:srgbClr val="003399"/>
                </a:solidFill>
                <a:latin typeface="+mn-lt"/>
              </a:rPr>
              <a:t>- оксид азота </a:t>
            </a:r>
            <a:r>
              <a:rPr lang="en-US" sz="2800" b="1" dirty="0">
                <a:solidFill>
                  <a:srgbClr val="003399"/>
                </a:solidFill>
                <a:latin typeface="+mn-lt"/>
              </a:rPr>
              <a:t>(I</a:t>
            </a:r>
            <a:r>
              <a:rPr lang="en-US" sz="2800" b="1" dirty="0" smtClean="0">
                <a:solidFill>
                  <a:srgbClr val="003399"/>
                </a:solidFill>
                <a:latin typeface="+mn-lt"/>
              </a:rPr>
              <a:t>)</a:t>
            </a:r>
            <a:r>
              <a:rPr lang="ru-RU" sz="2800" b="1" dirty="0" smtClean="0">
                <a:solidFill>
                  <a:srgbClr val="003399"/>
                </a:solidFill>
                <a:latin typeface="+mn-lt"/>
              </a:rPr>
              <a:t> </a:t>
            </a:r>
            <a:br>
              <a:rPr lang="ru-RU" sz="2800" b="1" dirty="0" smtClean="0">
                <a:solidFill>
                  <a:srgbClr val="003399"/>
                </a:solidFill>
                <a:latin typeface="+mn-lt"/>
              </a:rPr>
            </a:br>
            <a:r>
              <a:rPr lang="ru-RU" altLang="ru-RU" sz="2800" b="1" dirty="0" smtClean="0">
                <a:solidFill>
                  <a:srgbClr val="A50021"/>
                </a:solidFill>
              </a:rPr>
              <a:t>Получение</a:t>
            </a:r>
            <a:r>
              <a:rPr lang="ru-RU" altLang="ru-RU" sz="2800" b="1" dirty="0">
                <a:solidFill>
                  <a:srgbClr val="A50021"/>
                </a:solidFill>
              </a:rPr>
              <a:t>. </a:t>
            </a:r>
            <a:br>
              <a:rPr lang="ru-RU" altLang="ru-RU" sz="2800" b="1" dirty="0">
                <a:solidFill>
                  <a:srgbClr val="A50021"/>
                </a:solidFill>
              </a:rPr>
            </a:br>
            <a:endParaRPr lang="ru-RU" sz="2800" b="1" dirty="0">
              <a:solidFill>
                <a:srgbClr val="7030A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812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749877"/>
          </a:xfrm>
        </p:spPr>
        <p:txBody>
          <a:bodyPr/>
          <a:lstStyle/>
          <a:p>
            <a:r>
              <a:rPr lang="ru-RU" altLang="ru-RU" sz="2400" dirty="0">
                <a:solidFill>
                  <a:srgbClr val="6600CC"/>
                </a:solidFill>
              </a:rPr>
              <a:t>            </a:t>
            </a:r>
            <a:r>
              <a:rPr lang="ru-RU" altLang="ru-RU" sz="3200" b="1" dirty="0">
                <a:solidFill>
                  <a:srgbClr val="6600CC"/>
                </a:solidFill>
              </a:rPr>
              <a:t>Оксид азота (</a:t>
            </a:r>
            <a:r>
              <a:rPr lang="en-US" altLang="ru-RU" sz="3200" b="1" dirty="0">
                <a:solidFill>
                  <a:srgbClr val="6600CC"/>
                </a:solidFill>
              </a:rPr>
              <a:t>I</a:t>
            </a:r>
            <a:r>
              <a:rPr lang="ru-RU" altLang="ru-RU" sz="3200" b="1" dirty="0">
                <a:solidFill>
                  <a:srgbClr val="6600CC"/>
                </a:solidFill>
              </a:rPr>
              <a:t>) </a:t>
            </a:r>
            <a:r>
              <a:rPr lang="en-US" altLang="ru-RU" sz="3200" b="1" dirty="0">
                <a:solidFill>
                  <a:srgbClr val="6600CC"/>
                </a:solidFill>
              </a:rPr>
              <a:t>N</a:t>
            </a:r>
            <a:r>
              <a:rPr lang="ru-RU" altLang="ru-RU" sz="3200" b="1" baseline="-25000" dirty="0">
                <a:solidFill>
                  <a:srgbClr val="6600CC"/>
                </a:solidFill>
              </a:rPr>
              <a:t>2</a:t>
            </a:r>
            <a:r>
              <a:rPr lang="en-US" altLang="ru-RU" sz="3200" b="1" dirty="0">
                <a:solidFill>
                  <a:srgbClr val="6600CC"/>
                </a:solidFill>
              </a:rPr>
              <a:t>O</a:t>
            </a:r>
            <a:endParaRPr lang="ru-RU" altLang="ru-RU" sz="3200" b="1" dirty="0">
              <a:solidFill>
                <a:srgbClr val="6600CC"/>
              </a:solidFill>
            </a:endParaRPr>
          </a:p>
        </p:txBody>
      </p:sp>
      <p:pic>
        <p:nvPicPr>
          <p:cNvPr id="819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34138" y="620713"/>
            <a:ext cx="2584450" cy="1601787"/>
          </a:xfrm>
          <a:noFill/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23850" y="1490663"/>
            <a:ext cx="7272338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 sz="2400" b="1" dirty="0">
              <a:solidFill>
                <a:srgbClr val="002060"/>
              </a:solidFill>
            </a:endParaRPr>
          </a:p>
          <a:p>
            <a:r>
              <a:rPr lang="ru-RU" altLang="ru-RU" sz="2400" b="1" dirty="0">
                <a:solidFill>
                  <a:srgbClr val="A50021"/>
                </a:solidFill>
              </a:rPr>
              <a:t>Химические свойства. </a:t>
            </a:r>
          </a:p>
          <a:p>
            <a:r>
              <a:rPr lang="ru-RU" altLang="ru-RU" sz="2400" b="1" dirty="0">
                <a:solidFill>
                  <a:srgbClr val="002060"/>
                </a:solidFill>
              </a:rPr>
              <a:t>     1. Разлагается при 700</a:t>
            </a:r>
            <a:r>
              <a:rPr lang="ru-RU" altLang="ru-RU" sz="2400" b="1" baseline="30000" dirty="0">
                <a:solidFill>
                  <a:srgbClr val="002060"/>
                </a:solidFill>
              </a:rPr>
              <a:t>0</a:t>
            </a:r>
            <a:r>
              <a:rPr lang="ru-RU" altLang="ru-RU" sz="2400" b="1" dirty="0">
                <a:solidFill>
                  <a:srgbClr val="002060"/>
                </a:solidFill>
              </a:rPr>
              <a:t>С с образованием кислорода:</a:t>
            </a:r>
          </a:p>
          <a:p>
            <a:r>
              <a:rPr lang="ru-RU" altLang="ru-RU" sz="2400" b="1" dirty="0">
                <a:solidFill>
                  <a:srgbClr val="002060"/>
                </a:solidFill>
              </a:rPr>
              <a:t>                    </a:t>
            </a:r>
            <a:r>
              <a:rPr lang="en-US" altLang="ru-RU" sz="2400" b="1" dirty="0">
                <a:solidFill>
                  <a:srgbClr val="002060"/>
                </a:solidFill>
              </a:rPr>
              <a:t>2N</a:t>
            </a:r>
            <a:r>
              <a:rPr lang="en-US" altLang="ru-RU" sz="2400" b="1" baseline="-25000" dirty="0">
                <a:solidFill>
                  <a:srgbClr val="002060"/>
                </a:solidFill>
              </a:rPr>
              <a:t>2</a:t>
            </a:r>
            <a:r>
              <a:rPr lang="en-US" altLang="ru-RU" sz="2400" b="1" dirty="0">
                <a:solidFill>
                  <a:srgbClr val="002060"/>
                </a:solidFill>
              </a:rPr>
              <a:t>O = 2N</a:t>
            </a:r>
            <a:r>
              <a:rPr lang="en-US" altLang="ru-RU" sz="2400" b="1" baseline="-25000" dirty="0">
                <a:solidFill>
                  <a:srgbClr val="002060"/>
                </a:solidFill>
              </a:rPr>
              <a:t>2</a:t>
            </a:r>
            <a:r>
              <a:rPr lang="en-US" altLang="ru-RU" sz="2400" b="1" dirty="0">
                <a:solidFill>
                  <a:srgbClr val="002060"/>
                </a:solidFill>
              </a:rPr>
              <a:t> + O</a:t>
            </a:r>
            <a:r>
              <a:rPr lang="en-US" altLang="ru-RU" sz="2400" b="1" baseline="-25000" dirty="0">
                <a:solidFill>
                  <a:srgbClr val="002060"/>
                </a:solidFill>
              </a:rPr>
              <a:t>2 </a:t>
            </a:r>
            <a:endParaRPr lang="en-US" altLang="ru-RU" sz="2400" b="1" dirty="0">
              <a:solidFill>
                <a:srgbClr val="002060"/>
              </a:solidFill>
            </a:endParaRPr>
          </a:p>
          <a:p>
            <a:r>
              <a:rPr lang="en-US" altLang="ru-RU" sz="2400" b="1" dirty="0">
                <a:solidFill>
                  <a:srgbClr val="002060"/>
                </a:solidFill>
              </a:rPr>
              <a:t> </a:t>
            </a:r>
            <a:r>
              <a:rPr lang="ru-RU" altLang="ru-RU" sz="2400" b="1" dirty="0">
                <a:solidFill>
                  <a:srgbClr val="002060"/>
                </a:solidFill>
              </a:rPr>
              <a:t>Поэтому поддерживает горение и является окислителем.</a:t>
            </a:r>
          </a:p>
          <a:p>
            <a:r>
              <a:rPr lang="ru-RU" altLang="ru-RU" sz="2400" b="1" dirty="0">
                <a:solidFill>
                  <a:srgbClr val="002060"/>
                </a:solidFill>
              </a:rPr>
              <a:t>     2.  С 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неметаллами –водородом, фосфором, углеродом (графит):</a:t>
            </a:r>
            <a:endParaRPr lang="ru-RU" altLang="ru-RU" sz="2400" b="1" dirty="0">
              <a:solidFill>
                <a:srgbClr val="002060"/>
              </a:solidFill>
            </a:endParaRPr>
          </a:p>
          <a:p>
            <a:r>
              <a:rPr lang="ru-RU" altLang="ru-RU" sz="2400" b="1" dirty="0">
                <a:solidFill>
                  <a:srgbClr val="002060"/>
                </a:solidFill>
              </a:rPr>
              <a:t>                    </a:t>
            </a:r>
            <a:r>
              <a:rPr lang="en-US" altLang="ru-RU" sz="2400" b="1" dirty="0">
                <a:solidFill>
                  <a:srgbClr val="002060"/>
                </a:solidFill>
              </a:rPr>
              <a:t>N</a:t>
            </a:r>
            <a:r>
              <a:rPr lang="en-US" altLang="ru-RU" sz="2400" b="1" baseline="-25000" dirty="0">
                <a:solidFill>
                  <a:srgbClr val="002060"/>
                </a:solidFill>
              </a:rPr>
              <a:t>2</a:t>
            </a:r>
            <a:r>
              <a:rPr lang="en-US" altLang="ru-RU" sz="2400" b="1" dirty="0">
                <a:solidFill>
                  <a:srgbClr val="002060"/>
                </a:solidFill>
              </a:rPr>
              <a:t>O + H</a:t>
            </a:r>
            <a:r>
              <a:rPr lang="en-US" altLang="ru-RU" sz="2400" b="1" baseline="-25000" dirty="0">
                <a:solidFill>
                  <a:srgbClr val="002060"/>
                </a:solidFill>
              </a:rPr>
              <a:t>2</a:t>
            </a:r>
            <a:r>
              <a:rPr lang="en-US" altLang="ru-RU" sz="2400" b="1" dirty="0">
                <a:solidFill>
                  <a:srgbClr val="002060"/>
                </a:solidFill>
              </a:rPr>
              <a:t> = N</a:t>
            </a:r>
            <a:r>
              <a:rPr lang="en-US" altLang="ru-RU" sz="2400" b="1" baseline="-25000" dirty="0">
                <a:solidFill>
                  <a:srgbClr val="002060"/>
                </a:solidFill>
              </a:rPr>
              <a:t>2</a:t>
            </a:r>
            <a:r>
              <a:rPr lang="en-US" altLang="ru-RU" sz="2400" b="1" dirty="0">
                <a:solidFill>
                  <a:srgbClr val="002060"/>
                </a:solidFill>
              </a:rPr>
              <a:t> + </a:t>
            </a:r>
            <a:r>
              <a:rPr lang="en-US" altLang="ru-RU" sz="2400" b="1" dirty="0" smtClean="0">
                <a:solidFill>
                  <a:srgbClr val="002060"/>
                </a:solidFill>
              </a:rPr>
              <a:t>H</a:t>
            </a:r>
            <a:r>
              <a:rPr lang="en-US" altLang="ru-RU" sz="2400" b="1" baseline="-25000" dirty="0" smtClean="0">
                <a:solidFill>
                  <a:srgbClr val="002060"/>
                </a:solidFill>
              </a:rPr>
              <a:t>2</a:t>
            </a:r>
            <a:r>
              <a:rPr lang="en-US" altLang="ru-RU" sz="2400" b="1" dirty="0" smtClean="0">
                <a:solidFill>
                  <a:srgbClr val="002060"/>
                </a:solidFill>
              </a:rPr>
              <a:t>O</a:t>
            </a:r>
            <a:endParaRPr lang="ru-RU" altLang="ru-RU" sz="2400" b="1" dirty="0" smtClean="0">
              <a:solidFill>
                <a:srgbClr val="002060"/>
              </a:solidFill>
            </a:endParaRPr>
          </a:p>
          <a:p>
            <a:r>
              <a:rPr lang="ru-RU" altLang="ru-RU" sz="2400" b="1" dirty="0" smtClean="0">
                <a:solidFill>
                  <a:srgbClr val="002060"/>
                </a:solidFill>
              </a:rPr>
              <a:t>3.при </a:t>
            </a:r>
            <a:r>
              <a:rPr lang="ru-RU" altLang="ru-RU" sz="2400" b="1" dirty="0">
                <a:solidFill>
                  <a:srgbClr val="002060"/>
                </a:solidFill>
              </a:rPr>
              <a:t>поджигании смеси N20 с NH3 происходит оглушительный взрыв:</a:t>
            </a:r>
          </a:p>
          <a:p>
            <a:r>
              <a:rPr lang="ru-RU" altLang="ru-RU" sz="2400" b="1" dirty="0">
                <a:solidFill>
                  <a:srgbClr val="002060"/>
                </a:solidFill>
              </a:rPr>
              <a:t>3N20 + 2NH3 = 4N2 + 3H20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 Металлами</a:t>
            </a:r>
          </a:p>
          <a:p>
            <a:r>
              <a:rPr lang="en-US" altLang="ru-RU" b="1" dirty="0">
                <a:solidFill>
                  <a:srgbClr val="002060"/>
                </a:solidFill>
              </a:rPr>
              <a:t>N</a:t>
            </a:r>
            <a:r>
              <a:rPr lang="en-US" altLang="ru-RU" b="1" baseline="-25000" dirty="0">
                <a:solidFill>
                  <a:srgbClr val="002060"/>
                </a:solidFill>
              </a:rPr>
              <a:t>2</a:t>
            </a:r>
            <a:r>
              <a:rPr lang="en-US" altLang="ru-RU" b="1" dirty="0">
                <a:solidFill>
                  <a:srgbClr val="002060"/>
                </a:solidFill>
              </a:rPr>
              <a:t>O + </a:t>
            </a:r>
            <a:r>
              <a:rPr lang="en-US" altLang="ru-RU" b="1" dirty="0" smtClean="0">
                <a:solidFill>
                  <a:srgbClr val="002060"/>
                </a:solidFill>
              </a:rPr>
              <a:t>Cu </a:t>
            </a:r>
            <a:r>
              <a:rPr lang="en-US" altLang="ru-RU" b="1" dirty="0">
                <a:solidFill>
                  <a:srgbClr val="002060"/>
                </a:solidFill>
              </a:rPr>
              <a:t>= N</a:t>
            </a:r>
            <a:r>
              <a:rPr lang="en-US" altLang="ru-RU" b="1" baseline="-25000" dirty="0">
                <a:solidFill>
                  <a:srgbClr val="002060"/>
                </a:solidFill>
              </a:rPr>
              <a:t>2</a:t>
            </a:r>
            <a:r>
              <a:rPr lang="en-US" altLang="ru-RU" b="1" dirty="0">
                <a:solidFill>
                  <a:srgbClr val="002060"/>
                </a:solidFill>
              </a:rPr>
              <a:t> + </a:t>
            </a:r>
            <a:r>
              <a:rPr lang="en-US" altLang="ru-RU" b="1" dirty="0" smtClean="0">
                <a:solidFill>
                  <a:srgbClr val="002060"/>
                </a:solidFill>
              </a:rPr>
              <a:t>Cu</a:t>
            </a:r>
            <a:r>
              <a:rPr lang="en-US" altLang="ru-RU" b="1" baseline="-25000" dirty="0" smtClean="0">
                <a:solidFill>
                  <a:srgbClr val="002060"/>
                </a:solidFill>
              </a:rPr>
              <a:t>2</a:t>
            </a:r>
            <a:r>
              <a:rPr lang="en-US" altLang="ru-RU" b="1" dirty="0" smtClean="0">
                <a:solidFill>
                  <a:srgbClr val="002060"/>
                </a:solidFill>
              </a:rPr>
              <a:t>O</a:t>
            </a:r>
          </a:p>
          <a:p>
            <a:r>
              <a:rPr lang="en-US" altLang="ru-RU" b="1" dirty="0">
                <a:solidFill>
                  <a:srgbClr val="002060"/>
                </a:solidFill>
              </a:rPr>
              <a:t>N</a:t>
            </a:r>
            <a:r>
              <a:rPr lang="en-US" altLang="ru-RU" b="1" baseline="-25000" dirty="0">
                <a:solidFill>
                  <a:srgbClr val="002060"/>
                </a:solidFill>
              </a:rPr>
              <a:t>2</a:t>
            </a:r>
            <a:r>
              <a:rPr lang="en-US" altLang="ru-RU" b="1" dirty="0">
                <a:solidFill>
                  <a:srgbClr val="002060"/>
                </a:solidFill>
              </a:rPr>
              <a:t>O + </a:t>
            </a:r>
            <a:r>
              <a:rPr lang="en-US" altLang="ru-RU" b="1" dirty="0" smtClean="0">
                <a:solidFill>
                  <a:srgbClr val="002060"/>
                </a:solidFill>
              </a:rPr>
              <a:t>Mg </a:t>
            </a:r>
            <a:r>
              <a:rPr lang="en-US" altLang="ru-RU" b="1" dirty="0">
                <a:solidFill>
                  <a:srgbClr val="002060"/>
                </a:solidFill>
              </a:rPr>
              <a:t>= N</a:t>
            </a:r>
            <a:r>
              <a:rPr lang="en-US" altLang="ru-RU" b="1" baseline="-25000" dirty="0">
                <a:solidFill>
                  <a:srgbClr val="002060"/>
                </a:solidFill>
              </a:rPr>
              <a:t>2</a:t>
            </a:r>
            <a:r>
              <a:rPr lang="en-US" altLang="ru-RU" b="1" dirty="0">
                <a:solidFill>
                  <a:srgbClr val="002060"/>
                </a:solidFill>
              </a:rPr>
              <a:t> + </a:t>
            </a:r>
            <a:r>
              <a:rPr lang="en-US" altLang="ru-RU" b="1" dirty="0" err="1" smtClean="0">
                <a:solidFill>
                  <a:srgbClr val="002060"/>
                </a:solidFill>
              </a:rPr>
              <a:t>MgO</a:t>
            </a:r>
            <a:endParaRPr lang="en-US" altLang="ru-RU" b="1" dirty="0">
              <a:solidFill>
                <a:srgbClr val="002060"/>
              </a:solidFill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же время при контакте с сильными окислителями N20 проявляет себя как восстановитель. Он медленно обесцвечивает подкисленный раствор перманганата калия: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5N20 +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2КМ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04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+ 3H2S04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+ 2MnS04 + K2S04 +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3H2О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Взаимодействует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горячей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серной кислотой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N20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H2S04 = 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+S02  + H2О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2400" dirty="0">
                <a:solidFill>
                  <a:srgbClr val="6600CC"/>
                </a:solidFill>
              </a:rPr>
              <a:t>            </a:t>
            </a:r>
            <a:r>
              <a:rPr lang="ru-RU" altLang="ru-RU" sz="3200" b="1" dirty="0">
                <a:solidFill>
                  <a:srgbClr val="6600CC"/>
                </a:solidFill>
              </a:rPr>
              <a:t>Оксид азота (</a:t>
            </a:r>
            <a:r>
              <a:rPr lang="en-US" altLang="ru-RU" sz="3200" b="1" dirty="0">
                <a:solidFill>
                  <a:srgbClr val="6600CC"/>
                </a:solidFill>
              </a:rPr>
              <a:t>I</a:t>
            </a:r>
            <a:r>
              <a:rPr lang="ru-RU" altLang="ru-RU" sz="3200" b="1" dirty="0">
                <a:solidFill>
                  <a:srgbClr val="6600CC"/>
                </a:solidFill>
              </a:rPr>
              <a:t>) </a:t>
            </a:r>
            <a:r>
              <a:rPr lang="en-US" altLang="ru-RU" sz="3200" b="1" dirty="0">
                <a:solidFill>
                  <a:srgbClr val="6600CC"/>
                </a:solidFill>
              </a:rPr>
              <a:t>N</a:t>
            </a:r>
            <a:r>
              <a:rPr lang="ru-RU" altLang="ru-RU" sz="3200" b="1" baseline="-25000" dirty="0">
                <a:solidFill>
                  <a:srgbClr val="6600CC"/>
                </a:solidFill>
              </a:rPr>
              <a:t>2</a:t>
            </a:r>
            <a:r>
              <a:rPr lang="en-US" altLang="ru-RU" sz="3200" b="1" dirty="0" smtClean="0">
                <a:solidFill>
                  <a:srgbClr val="6600CC"/>
                </a:solidFill>
              </a:rPr>
              <a:t>O</a:t>
            </a:r>
            <a:br>
              <a:rPr lang="en-US" altLang="ru-RU" sz="3200" b="1" dirty="0" smtClean="0">
                <a:solidFill>
                  <a:srgbClr val="6600CC"/>
                </a:solidFill>
              </a:rPr>
            </a:br>
            <a:r>
              <a:rPr lang="ru-RU" altLang="ru-RU" sz="3200" b="1" dirty="0">
                <a:solidFill>
                  <a:srgbClr val="A50021"/>
                </a:solidFill>
              </a:rPr>
              <a:t>Химические свойства. </a:t>
            </a:r>
            <a:br>
              <a:rPr lang="ru-RU" altLang="ru-RU" sz="3200" b="1" dirty="0">
                <a:solidFill>
                  <a:srgbClr val="A50021"/>
                </a:solidFill>
              </a:rPr>
            </a:br>
            <a:endParaRPr lang="ru-RU" altLang="ru-RU" sz="3200" b="1" dirty="0">
              <a:solidFill>
                <a:srgbClr val="66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66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2969" y="181769"/>
            <a:ext cx="735806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7030A0"/>
                </a:solidFill>
                <a:latin typeface="+mn-lt"/>
              </a:rPr>
              <a:t>NO</a:t>
            </a:r>
            <a:r>
              <a:rPr lang="ru-RU" sz="3200" b="1" dirty="0">
                <a:solidFill>
                  <a:srgbClr val="7030A0"/>
                </a:solidFill>
                <a:latin typeface="+mn-lt"/>
              </a:rPr>
              <a:t>-оксид азота (</a:t>
            </a:r>
            <a:r>
              <a:rPr lang="en-US" sz="3200" b="1" dirty="0">
                <a:solidFill>
                  <a:srgbClr val="7030A0"/>
                </a:solidFill>
                <a:latin typeface="+mn-lt"/>
              </a:rPr>
              <a:t>II</a:t>
            </a:r>
            <a:r>
              <a:rPr lang="ru-RU" sz="2400" b="1" dirty="0">
                <a:solidFill>
                  <a:srgbClr val="7030A0"/>
                </a:solidFill>
                <a:latin typeface="+mn-lt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312" y="4354513"/>
            <a:ext cx="8143875" cy="21852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>
                <a:latin typeface="+mn-lt"/>
              </a:rPr>
              <a:t>Бесцветный </a:t>
            </a:r>
            <a:r>
              <a:rPr lang="ru-RU" i="1" dirty="0">
                <a:latin typeface="+mn-lt"/>
              </a:rPr>
              <a:t>газ, не имеет запаха. В воде </a:t>
            </a:r>
            <a:r>
              <a:rPr lang="ru-RU" i="1" dirty="0" err="1">
                <a:latin typeface="+mn-lt"/>
              </a:rPr>
              <a:t>малорастворим</a:t>
            </a:r>
            <a:r>
              <a:rPr lang="ru-RU" i="1" dirty="0">
                <a:latin typeface="+mn-lt"/>
              </a:rPr>
              <a:t>. Термически устойчив. Образуется из азота и кислорода при сильных электрических разрядах (например, во время грозы в воздухе) или при высокой температуре: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+mn-lt"/>
              </a:rPr>
              <a:t>                          </a:t>
            </a:r>
            <a:r>
              <a:rPr lang="en-US" b="1" i="1" dirty="0">
                <a:latin typeface="+mn-lt"/>
              </a:rPr>
              <a:t>N2 + O2 </a:t>
            </a:r>
            <a:r>
              <a:rPr lang="en-US" b="1" i="1" dirty="0">
                <a:latin typeface="+mn-lt"/>
                <a:sym typeface="Wingdings" pitchFamily="2" charset="2"/>
              </a:rPr>
              <a:t>  </a:t>
            </a:r>
            <a:r>
              <a:rPr lang="en-US" sz="2800" b="1" i="1" dirty="0">
                <a:latin typeface="+mn-lt"/>
                <a:sym typeface="Wingdings" pitchFamily="2" charset="2"/>
              </a:rPr>
              <a:t>2</a:t>
            </a:r>
            <a:r>
              <a:rPr lang="en-US" b="1" i="1" dirty="0">
                <a:latin typeface="+mn-lt"/>
                <a:sym typeface="Wingdings" pitchFamily="2" charset="2"/>
              </a:rPr>
              <a:t>NO </a:t>
            </a:r>
            <a:endParaRPr lang="en-US" b="1" i="1" dirty="0" smtClean="0">
              <a:latin typeface="+mn-lt"/>
              <a:sym typeface="Wingdings" pitchFamily="2" charset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A50021"/>
                </a:solidFill>
              </a:rPr>
              <a:t>Применяется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 в производстве азотной кислоты.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1" dirty="0">
              <a:latin typeface="+mn-lt"/>
              <a:sym typeface="Wingdings" pitchFamily="2" charset="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92969" y="656376"/>
            <a:ext cx="7929562" cy="190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dirty="0" smtClean="0">
                <a:latin typeface="Constantia" panose="02030602050306030303" pitchFamily="18" charset="0"/>
              </a:rPr>
              <a:t>       </a:t>
            </a:r>
            <a:r>
              <a:rPr lang="ru-RU" altLang="ru-RU" dirty="0" smtClean="0">
                <a:latin typeface="Constantia" panose="02030602050306030303" pitchFamily="18" charset="0"/>
              </a:rPr>
              <a:t> </a:t>
            </a:r>
            <a:r>
              <a:rPr lang="ru-RU" altLang="ru-RU" dirty="0">
                <a:latin typeface="Constantia" panose="02030602050306030303" pitchFamily="18" charset="0"/>
              </a:rPr>
              <a:t>При комнатной температуре </a:t>
            </a:r>
            <a:r>
              <a:rPr lang="ru-RU" altLang="ru-RU" dirty="0" smtClean="0">
                <a:latin typeface="Constantia" panose="02030602050306030303" pitchFamily="18" charset="0"/>
              </a:rPr>
              <a:t>NО </a:t>
            </a:r>
            <a:r>
              <a:rPr lang="ru-RU" altLang="ru-RU" dirty="0">
                <a:latin typeface="Constantia" panose="02030602050306030303" pitchFamily="18" charset="0"/>
              </a:rPr>
              <a:t>— бесцветный газ </a:t>
            </a:r>
            <a:r>
              <a:rPr lang="ru-RU" altLang="ru-RU" dirty="0" smtClean="0">
                <a:latin typeface="Constantia" panose="02030602050306030303" pitchFamily="18" charset="0"/>
              </a:rPr>
              <a:t>. Он </a:t>
            </a:r>
            <a:r>
              <a:rPr lang="ru-RU" altLang="ru-RU" dirty="0">
                <a:latin typeface="Constantia" panose="02030602050306030303" pitchFamily="18" charset="0"/>
              </a:rPr>
              <a:t>растворим в воде (5 мл N 0 в 100 мл воды), но с ней не реагирует. Формально </a:t>
            </a:r>
            <a:r>
              <a:rPr lang="ru-RU" altLang="ru-RU" dirty="0" smtClean="0">
                <a:latin typeface="Constantia" panose="02030602050306030303" pitchFamily="18" charset="0"/>
              </a:rPr>
              <a:t>NО </a:t>
            </a:r>
            <a:r>
              <a:rPr lang="ru-RU" altLang="ru-RU" dirty="0">
                <a:latin typeface="Constantia" panose="02030602050306030303" pitchFamily="18" charset="0"/>
              </a:rPr>
              <a:t>соответствует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нитроксиловая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кислота 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4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ru-RU" sz="2800" dirty="0" smtClean="0">
                <a:latin typeface="Constantia" panose="02030602050306030303" pitchFamily="18" charset="0"/>
              </a:rPr>
              <a:t>N=</a:t>
            </a:r>
            <a:r>
              <a:rPr lang="ru-RU" altLang="ru-RU" sz="2800" dirty="0">
                <a:latin typeface="Constantia" panose="02030602050306030303" pitchFamily="18" charset="0"/>
              </a:rPr>
              <a:t>О</a:t>
            </a:r>
            <a:r>
              <a:rPr lang="en-US" altLang="ru-RU" sz="2800" dirty="0">
                <a:latin typeface="Constantia" panose="02030602050306030303" pitchFamily="18" charset="0"/>
              </a:rPr>
              <a:t> </a:t>
            </a:r>
            <a:r>
              <a:rPr lang="ru-RU" altLang="ru-RU" dirty="0">
                <a:latin typeface="Constantia" panose="02030602050306030303" pitchFamily="18" charset="0"/>
              </a:rPr>
              <a:t>молекула линейна, имеет неспаренный электрон, поэтому является радикалом, используется как донор электронов.  </a:t>
            </a:r>
            <a:endParaRPr lang="ru-RU" altLang="ru-RU" dirty="0" smtClean="0">
              <a:latin typeface="Constantia" panose="02030602050306030303" pitchFamily="18" charset="0"/>
            </a:endParaRPr>
          </a:p>
          <a:p>
            <a:pPr eaLnBrk="1" hangingPunct="1"/>
            <a:endParaRPr lang="ru-RU" altLang="ru-RU" dirty="0">
              <a:latin typeface="Constantia" panose="02030602050306030303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2938" y="2630487"/>
            <a:ext cx="8072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i="1" dirty="0" err="1">
                <a:latin typeface="Constantia" panose="02030602050306030303" pitchFamily="18" charset="0"/>
              </a:rPr>
              <a:t>Окислительно</a:t>
            </a:r>
            <a:r>
              <a:rPr lang="ru-RU" altLang="ru-RU" i="1" dirty="0">
                <a:latin typeface="Constantia" panose="02030602050306030303" pitchFamily="18" charset="0"/>
              </a:rPr>
              <a:t>-восстановительная двойственность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938" y="3000375"/>
            <a:ext cx="3500437" cy="1354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Восстановитель: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2</a:t>
            </a:r>
            <a:r>
              <a:rPr lang="en-US" dirty="0">
                <a:latin typeface="+mn-lt"/>
              </a:rPr>
              <a:t>NO + O2 = </a:t>
            </a:r>
            <a:r>
              <a:rPr lang="en-US" sz="2800" dirty="0">
                <a:latin typeface="+mn-lt"/>
              </a:rPr>
              <a:t>2</a:t>
            </a:r>
            <a:r>
              <a:rPr lang="en-US" dirty="0">
                <a:latin typeface="+mn-lt"/>
              </a:rPr>
              <a:t>NO2</a:t>
            </a:r>
            <a:r>
              <a:rPr lang="ru-RU" dirty="0">
                <a:latin typeface="+mn-lt"/>
              </a:rPr>
              <a:t>  (легко!)</a:t>
            </a: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так как радикал, очень легко подвергается окислению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263480"/>
            <a:ext cx="6589199" cy="789256"/>
          </a:xfrm>
        </p:spPr>
        <p:txBody>
          <a:bodyPr/>
          <a:lstStyle/>
          <a:p>
            <a:r>
              <a:rPr lang="ru-RU" altLang="ru-RU" sz="2400" dirty="0">
                <a:solidFill>
                  <a:srgbClr val="6600CC"/>
                </a:solidFill>
              </a:rPr>
              <a:t> </a:t>
            </a:r>
            <a:r>
              <a:rPr lang="en-US" altLang="ru-RU" sz="2400" dirty="0">
                <a:solidFill>
                  <a:srgbClr val="6600CC"/>
                </a:solidFill>
              </a:rPr>
              <a:t>           </a:t>
            </a:r>
            <a:r>
              <a:rPr lang="ru-RU" altLang="ru-RU" sz="3600" b="1" dirty="0">
                <a:solidFill>
                  <a:srgbClr val="6600CC"/>
                </a:solidFill>
              </a:rPr>
              <a:t>Оксид азота (</a:t>
            </a:r>
            <a:r>
              <a:rPr lang="en-US" altLang="ru-RU" sz="3600" b="1" dirty="0">
                <a:solidFill>
                  <a:srgbClr val="6600CC"/>
                </a:solidFill>
              </a:rPr>
              <a:t>II</a:t>
            </a:r>
            <a:r>
              <a:rPr lang="ru-RU" altLang="ru-RU" sz="3600" b="1" dirty="0">
                <a:solidFill>
                  <a:srgbClr val="6600CC"/>
                </a:solidFill>
              </a:rPr>
              <a:t>) </a:t>
            </a:r>
            <a:r>
              <a:rPr lang="en-US" altLang="ru-RU" sz="3600" b="1" dirty="0">
                <a:solidFill>
                  <a:srgbClr val="6600CC"/>
                </a:solidFill>
              </a:rPr>
              <a:t> NO</a:t>
            </a:r>
            <a:endParaRPr lang="ru-RU" altLang="ru-RU" sz="3600" b="1" dirty="0">
              <a:solidFill>
                <a:srgbClr val="6600CC"/>
              </a:solidFill>
            </a:endParaRPr>
          </a:p>
        </p:txBody>
      </p:sp>
      <p:pic>
        <p:nvPicPr>
          <p:cNvPr id="1024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56097" y="192409"/>
            <a:ext cx="1410917" cy="991330"/>
          </a:xfrm>
          <a:noFill/>
        </p:spPr>
      </p:pic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51520" y="1939651"/>
            <a:ext cx="8424936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400" b="1" dirty="0">
                <a:solidFill>
                  <a:srgbClr val="A50021"/>
                </a:solidFill>
              </a:rPr>
              <a:t>Получение.  </a:t>
            </a:r>
            <a:r>
              <a:rPr lang="ru-RU" altLang="ru-RU" sz="2000" b="1" dirty="0">
                <a:solidFill>
                  <a:srgbClr val="002060"/>
                </a:solidFill>
              </a:rPr>
              <a:t>1. При реакции неактивных металлов с </a:t>
            </a:r>
          </a:p>
          <a:p>
            <a:r>
              <a:rPr lang="ru-RU" altLang="ru-RU" sz="2000" b="1" dirty="0">
                <a:solidFill>
                  <a:srgbClr val="002060"/>
                </a:solidFill>
              </a:rPr>
              <a:t>разбавленной азотной кислотой:</a:t>
            </a:r>
          </a:p>
          <a:p>
            <a:r>
              <a:rPr lang="ru-RU" altLang="ru-RU" sz="2000" b="1" dirty="0">
                <a:solidFill>
                  <a:srgbClr val="002060"/>
                </a:solidFill>
              </a:rPr>
              <a:t>         </a:t>
            </a:r>
            <a:r>
              <a:rPr lang="en-US" altLang="ru-RU" sz="2000" b="1" dirty="0">
                <a:solidFill>
                  <a:srgbClr val="002060"/>
                </a:solidFill>
              </a:rPr>
              <a:t>3Cu + 8HNO</a:t>
            </a:r>
            <a:r>
              <a:rPr lang="en-US" altLang="ru-RU" sz="2000" b="1" baseline="-25000" dirty="0">
                <a:solidFill>
                  <a:srgbClr val="002060"/>
                </a:solidFill>
              </a:rPr>
              <a:t>3</a:t>
            </a:r>
            <a:r>
              <a:rPr lang="en-US" altLang="ru-RU" sz="2000" b="1" dirty="0">
                <a:solidFill>
                  <a:srgbClr val="002060"/>
                </a:solidFill>
              </a:rPr>
              <a:t> = 3Cu(NO</a:t>
            </a:r>
            <a:r>
              <a:rPr lang="en-US" altLang="ru-RU" sz="2000" b="1" baseline="-25000" dirty="0">
                <a:solidFill>
                  <a:srgbClr val="002060"/>
                </a:solidFill>
              </a:rPr>
              <a:t>3</a:t>
            </a:r>
            <a:r>
              <a:rPr lang="en-US" altLang="ru-RU" sz="2000" b="1" dirty="0">
                <a:solidFill>
                  <a:srgbClr val="002060"/>
                </a:solidFill>
              </a:rPr>
              <a:t>)</a:t>
            </a:r>
            <a:r>
              <a:rPr lang="en-US" altLang="ru-RU" sz="2000" b="1" baseline="-25000" dirty="0">
                <a:solidFill>
                  <a:srgbClr val="002060"/>
                </a:solidFill>
              </a:rPr>
              <a:t>2</a:t>
            </a:r>
            <a:r>
              <a:rPr lang="en-US" altLang="ru-RU" sz="2000" b="1" dirty="0">
                <a:solidFill>
                  <a:srgbClr val="002060"/>
                </a:solidFill>
              </a:rPr>
              <a:t> + 2NO + 4H</a:t>
            </a:r>
            <a:r>
              <a:rPr lang="en-US" altLang="ru-RU" sz="2000" b="1" baseline="-25000" dirty="0">
                <a:solidFill>
                  <a:srgbClr val="002060"/>
                </a:solidFill>
              </a:rPr>
              <a:t>2</a:t>
            </a:r>
            <a:r>
              <a:rPr lang="en-US" altLang="ru-RU" sz="2000" b="1" dirty="0">
                <a:solidFill>
                  <a:srgbClr val="002060"/>
                </a:solidFill>
              </a:rPr>
              <a:t>O</a:t>
            </a:r>
          </a:p>
          <a:p>
            <a:r>
              <a:rPr lang="en-US" altLang="ru-RU" sz="2000" b="1" dirty="0">
                <a:solidFill>
                  <a:srgbClr val="002060"/>
                </a:solidFill>
              </a:rPr>
              <a:t>2.</a:t>
            </a:r>
            <a:r>
              <a:rPr lang="ru-RU" altLang="ru-RU" sz="2000" b="1" dirty="0">
                <a:solidFill>
                  <a:srgbClr val="002060"/>
                </a:solidFill>
              </a:rPr>
              <a:t> При каталитическом окислении аммиака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:</a:t>
            </a:r>
          </a:p>
          <a:p>
            <a:r>
              <a:rPr lang="en-US" altLang="ru-RU" sz="2000" b="1" dirty="0" smtClean="0">
                <a:solidFill>
                  <a:srgbClr val="002060"/>
                </a:solidFill>
              </a:rPr>
              <a:t>4 NH3 + 5 O2 = 4 NO + 6 H2O</a:t>
            </a:r>
            <a:endParaRPr lang="ru-RU" altLang="ru-RU" sz="2000" b="1" dirty="0" smtClean="0">
              <a:solidFill>
                <a:srgbClr val="002060"/>
              </a:solidFill>
            </a:endParaRPr>
          </a:p>
          <a:p>
            <a:r>
              <a:rPr lang="ru-RU" altLang="ru-RU" sz="2000" b="1" dirty="0" smtClean="0">
                <a:solidFill>
                  <a:srgbClr val="002060"/>
                </a:solidFill>
              </a:rPr>
              <a:t>3. При взаимодействии с кислородом воздуха:</a:t>
            </a:r>
          </a:p>
          <a:p>
            <a:r>
              <a:rPr lang="ru-RU" altLang="ru-RU" sz="2000" b="1" dirty="0" smtClean="0">
                <a:solidFill>
                  <a:srgbClr val="002060"/>
                </a:solidFill>
              </a:rPr>
              <a:t>         </a:t>
            </a:r>
            <a:r>
              <a:rPr lang="en-US" altLang="ru-RU" sz="2000" b="1" dirty="0">
                <a:solidFill>
                  <a:srgbClr val="002060"/>
                </a:solidFill>
              </a:rPr>
              <a:t>N</a:t>
            </a:r>
            <a:r>
              <a:rPr lang="en-US" altLang="ru-RU" sz="2000" b="1" baseline="-25000" dirty="0">
                <a:solidFill>
                  <a:srgbClr val="002060"/>
                </a:solidFill>
              </a:rPr>
              <a:t>2</a:t>
            </a:r>
            <a:r>
              <a:rPr lang="en-US" altLang="ru-RU" sz="2000" b="1" dirty="0">
                <a:solidFill>
                  <a:srgbClr val="002060"/>
                </a:solidFill>
              </a:rPr>
              <a:t> + O</a:t>
            </a:r>
            <a:r>
              <a:rPr lang="en-US" altLang="ru-RU" sz="2000" b="1" baseline="-25000" dirty="0">
                <a:solidFill>
                  <a:srgbClr val="002060"/>
                </a:solidFill>
              </a:rPr>
              <a:t>2</a:t>
            </a:r>
            <a:r>
              <a:rPr lang="en-US" altLang="ru-RU" sz="2000" b="1" dirty="0">
                <a:solidFill>
                  <a:srgbClr val="002060"/>
                </a:solidFill>
              </a:rPr>
              <a:t> = 2NO   (t</a:t>
            </a:r>
            <a:r>
              <a:rPr lang="en-US" altLang="ru-RU" sz="2000" b="1" baseline="30000" dirty="0">
                <a:solidFill>
                  <a:srgbClr val="002060"/>
                </a:solidFill>
              </a:rPr>
              <a:t>0 </a:t>
            </a:r>
            <a:r>
              <a:rPr lang="en-US" alt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≥ 2000</a:t>
            </a:r>
            <a:r>
              <a:rPr lang="en-US" altLang="ru-RU" sz="2000" b="1" baseline="30000" dirty="0">
                <a:solidFill>
                  <a:srgbClr val="002060"/>
                </a:solidFill>
                <a:cs typeface="Times New Roman" panose="02020603050405020304" pitchFamily="18" charset="0"/>
              </a:rPr>
              <a:t>0</a:t>
            </a:r>
            <a:r>
              <a:rPr lang="en-US" alt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C,  </a:t>
            </a:r>
            <a:r>
              <a:rPr lang="ru-RU" alt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кат.</a:t>
            </a:r>
            <a:r>
              <a:rPr lang="en-US" alt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 Pt/Rh)</a:t>
            </a:r>
            <a:endParaRPr lang="ru-RU" altLang="ru-RU" sz="20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ru-RU" alt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4. При взаимодействии нитритов с серной кислотой</a:t>
            </a:r>
            <a:r>
              <a:rPr lang="ru-RU" altLang="ru-RU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:   </a:t>
            </a:r>
            <a:endParaRPr lang="en-US" altLang="ru-RU" sz="2000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ru-RU" altLang="ru-RU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    </a:t>
            </a:r>
            <a:r>
              <a:rPr lang="en-US" alt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2</a:t>
            </a:r>
            <a:r>
              <a:rPr lang="ru-RU" alt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NaNO</a:t>
            </a:r>
            <a:r>
              <a:rPr lang="en-US" altLang="ru-RU" sz="2000" b="1" baseline="-25000" dirty="0">
                <a:solidFill>
                  <a:srgbClr val="002060"/>
                </a:solidFill>
                <a:cs typeface="Times New Roman" panose="02020603050405020304" pitchFamily="18" charset="0"/>
              </a:rPr>
              <a:t>2</a:t>
            </a:r>
            <a:r>
              <a:rPr lang="en-US" alt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 + H</a:t>
            </a:r>
            <a:r>
              <a:rPr lang="en-US" altLang="ru-RU" sz="2000" b="1" baseline="-25000" dirty="0">
                <a:solidFill>
                  <a:srgbClr val="002060"/>
                </a:solidFill>
                <a:cs typeface="Times New Roman" panose="02020603050405020304" pitchFamily="18" charset="0"/>
              </a:rPr>
              <a:t>2</a:t>
            </a:r>
            <a:r>
              <a:rPr lang="en-US" alt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SO</a:t>
            </a:r>
            <a:r>
              <a:rPr lang="en-US" altLang="ru-RU" sz="2000" b="1" baseline="-25000" dirty="0">
                <a:solidFill>
                  <a:srgbClr val="002060"/>
                </a:solidFill>
                <a:cs typeface="Times New Roman" panose="02020603050405020304" pitchFamily="18" charset="0"/>
              </a:rPr>
              <a:t>4</a:t>
            </a:r>
            <a:r>
              <a:rPr lang="en-US" alt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 = Na</a:t>
            </a:r>
            <a:r>
              <a:rPr lang="en-US" altLang="ru-RU" sz="2000" b="1" baseline="-25000" dirty="0">
                <a:solidFill>
                  <a:srgbClr val="002060"/>
                </a:solidFill>
                <a:cs typeface="Times New Roman" panose="02020603050405020304" pitchFamily="18" charset="0"/>
              </a:rPr>
              <a:t>2</a:t>
            </a:r>
            <a:r>
              <a:rPr lang="en-US" alt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SO</a:t>
            </a:r>
            <a:r>
              <a:rPr lang="en-US" altLang="ru-RU" sz="2000" b="1" baseline="-25000" dirty="0">
                <a:solidFill>
                  <a:srgbClr val="002060"/>
                </a:solidFill>
                <a:cs typeface="Times New Roman" panose="02020603050405020304" pitchFamily="18" charset="0"/>
              </a:rPr>
              <a:t>4</a:t>
            </a:r>
            <a:r>
              <a:rPr lang="en-US" alt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 + NO + NO</a:t>
            </a:r>
            <a:r>
              <a:rPr lang="en-US" altLang="ru-RU" sz="2000" b="1" baseline="-25000" dirty="0">
                <a:solidFill>
                  <a:srgbClr val="002060"/>
                </a:solidFill>
                <a:cs typeface="Times New Roman" panose="02020603050405020304" pitchFamily="18" charset="0"/>
              </a:rPr>
              <a:t>2</a:t>
            </a:r>
            <a:r>
              <a:rPr lang="en-US" alt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 + H</a:t>
            </a:r>
            <a:r>
              <a:rPr lang="en-US" altLang="ru-RU" sz="2000" b="1" baseline="-25000" dirty="0">
                <a:solidFill>
                  <a:srgbClr val="002060"/>
                </a:solidFill>
                <a:cs typeface="Times New Roman" panose="02020603050405020304" pitchFamily="18" charset="0"/>
              </a:rPr>
              <a:t>2</a:t>
            </a:r>
            <a:r>
              <a:rPr lang="en-US" alt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O</a:t>
            </a:r>
            <a:endParaRPr lang="ru-RU" altLang="ru-RU" sz="2000" b="1" dirty="0">
              <a:solidFill>
                <a:srgbClr val="002060"/>
              </a:solidFill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331913" y="4508500"/>
            <a:ext cx="4895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4886720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5. Прикапывая </a:t>
            </a:r>
            <a:r>
              <a:rPr lang="ru-RU" sz="2000" b="1" dirty="0">
                <a:solidFill>
                  <a:srgbClr val="002060"/>
                </a:solidFill>
              </a:rPr>
              <a:t>5 М раствор H2S04 к смеси растворов нитрита и иодида калия: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2KN02 + 2KI + 2H2S04 = 2N0 + 2K2S04 + 2Н20 + I2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697</TotalTime>
  <Words>1774</Words>
  <Application>Microsoft Office PowerPoint</Application>
  <PresentationFormat>Экран (4:3)</PresentationFormat>
  <Paragraphs>210</Paragraphs>
  <Slides>23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3" baseType="lpstr">
      <vt:lpstr>Arial</vt:lpstr>
      <vt:lpstr>Calibri</vt:lpstr>
      <vt:lpstr>Century Gothic</vt:lpstr>
      <vt:lpstr>Constantia</vt:lpstr>
      <vt:lpstr>Symbol</vt:lpstr>
      <vt:lpstr>Times New Roman</vt:lpstr>
      <vt:lpstr>Wingdings</vt:lpstr>
      <vt:lpstr>Wingdings 3</vt:lpstr>
      <vt:lpstr>Легкий дым</vt:lpstr>
      <vt:lpstr>CS ChemDraw Drawing</vt:lpstr>
      <vt:lpstr>Машкова О.Г., учитель химии г. Сургут </vt:lpstr>
      <vt:lpstr>Презентация PowerPoint</vt:lpstr>
      <vt:lpstr>Презентация PowerPoint</vt:lpstr>
      <vt:lpstr>Презентация PowerPoint</vt:lpstr>
      <vt:lpstr>N2O- оксид азота (I)  Получение.  </vt:lpstr>
      <vt:lpstr>            Оксид азота (I) N2O</vt:lpstr>
      <vt:lpstr>            Оксид азота (I) N2O Химические свойства.  </vt:lpstr>
      <vt:lpstr>Презентация PowerPoint</vt:lpstr>
      <vt:lpstr>            Оксид азота (II)  NO</vt:lpstr>
      <vt:lpstr>Презентация PowerPoint</vt:lpstr>
      <vt:lpstr> NO Химические свойства.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Оксид азота (IV)  NO2</vt:lpstr>
      <vt:lpstr>Презентация PowerPoint</vt:lpstr>
      <vt:lpstr>Презентация PowerPoint</vt:lpstr>
      <vt:lpstr>Презентация PowerPoint</vt:lpstr>
      <vt:lpstr>Вещества, образующиеся из оксидов азота: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Соединения азота.</dc:title>
  <dc:creator>Mvideo</dc:creator>
  <cp:lastModifiedBy>Sirius</cp:lastModifiedBy>
  <cp:revision>86</cp:revision>
  <dcterms:modified xsi:type="dcterms:W3CDTF">2020-11-03T12:55:30Z</dcterms:modified>
</cp:coreProperties>
</file>