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0" r:id="rId3"/>
    <p:sldId id="271" r:id="rId4"/>
    <p:sldId id="272" r:id="rId5"/>
    <p:sldId id="259" r:id="rId6"/>
    <p:sldId id="273" r:id="rId7"/>
    <p:sldId id="274" r:id="rId8"/>
    <p:sldId id="261" r:id="rId9"/>
    <p:sldId id="275" r:id="rId10"/>
    <p:sldId id="26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BBF539-589A-4CFE-BC91-47C01C0CE73F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D0DD51-3E7B-4271-AFCC-92E880898B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768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D0DD51-3E7B-4271-AFCC-92E880898BC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026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72CE0-AC6F-4342-95BE-B1271BF3371E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BBA-F3D6-46D0-969E-C8284BD40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037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72CE0-AC6F-4342-95BE-B1271BF3371E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BBA-F3D6-46D0-969E-C8284BD40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130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72CE0-AC6F-4342-95BE-B1271BF3371E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BBA-F3D6-46D0-969E-C8284BD40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603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72CE0-AC6F-4342-95BE-B1271BF3371E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BBA-F3D6-46D0-969E-C8284BD40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40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72CE0-AC6F-4342-95BE-B1271BF3371E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BBA-F3D6-46D0-969E-C8284BD40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719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72CE0-AC6F-4342-95BE-B1271BF3371E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BBA-F3D6-46D0-969E-C8284BD40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72CE0-AC6F-4342-95BE-B1271BF3371E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BBA-F3D6-46D0-969E-C8284BD40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944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72CE0-AC6F-4342-95BE-B1271BF3371E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BBA-F3D6-46D0-969E-C8284BD40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701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72CE0-AC6F-4342-95BE-B1271BF3371E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BBA-F3D6-46D0-969E-C8284BD40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776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72CE0-AC6F-4342-95BE-B1271BF3371E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BBA-F3D6-46D0-969E-C8284BD40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3841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72CE0-AC6F-4342-95BE-B1271BF3371E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EDBBA-F3D6-46D0-969E-C8284BD40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262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72CE0-AC6F-4342-95BE-B1271BF3371E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EDBBA-F3D6-46D0-969E-C8284BD40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97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408238"/>
            <a:ext cx="9144000" cy="2387600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Семинар-практикум «Технология тайм-менеджмента в работе классного руководителя»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21991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1588" y="-9660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Требования к плану действий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1315" y="1110402"/>
            <a:ext cx="10937341" cy="5661590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AutoNum type="arabicPeriod"/>
            </a:pPr>
            <a:r>
              <a:rPr lang="ru-RU" sz="3800" dirty="0" smtClean="0"/>
              <a:t>Конкретизация – указание целей, задач, не только формы работы. Данное требование позволяет быть более гибким при выборе достижения целей.</a:t>
            </a:r>
          </a:p>
          <a:p>
            <a:pPr marL="514350" indent="-514350">
              <a:buAutoNum type="arabicPeriod"/>
            </a:pPr>
            <a:r>
              <a:rPr lang="ru-RU" sz="3800" dirty="0" smtClean="0"/>
              <a:t>Краткость – указание цели и пункта минимальным набором слов с использованием лишь ключевых.</a:t>
            </a:r>
          </a:p>
          <a:p>
            <a:pPr marL="514350" indent="-514350">
              <a:buAutoNum type="arabicPeriod"/>
            </a:pPr>
            <a:r>
              <a:rPr lang="ru-RU" sz="3800" dirty="0" smtClean="0"/>
              <a:t>Указание сроков выполнения.</a:t>
            </a:r>
          </a:p>
          <a:p>
            <a:pPr marL="514350" indent="-514350">
              <a:buAutoNum type="arabicPeriod"/>
            </a:pPr>
            <a:r>
              <a:rPr lang="ru-RU" sz="3800" dirty="0" smtClean="0"/>
              <a:t>Указание затраченного времени.</a:t>
            </a:r>
          </a:p>
          <a:p>
            <a:pPr marL="514350" indent="-514350">
              <a:buAutoNum type="arabicPeriod"/>
            </a:pPr>
            <a:r>
              <a:rPr lang="ru-RU" sz="3800" dirty="0" smtClean="0"/>
              <a:t>«Правило 60%» – планируйте только 60% своего рабочего времени, оставляя 20% на неожиданные дела и 20% - на спонтанные действия.</a:t>
            </a:r>
          </a:p>
          <a:p>
            <a:pPr marL="514350" indent="-514350">
              <a:buAutoNum type="arabicPeriod"/>
            </a:pPr>
            <a:r>
              <a:rPr lang="ru-RU" sz="3800" dirty="0" smtClean="0"/>
              <a:t> Разбейте весь объем времени на этапы (начальный, основной и т.д.)</a:t>
            </a:r>
          </a:p>
          <a:p>
            <a:pPr marL="514350" indent="-514350">
              <a:buAutoNum type="arabicPeriod"/>
            </a:pPr>
            <a:r>
              <a:rPr lang="ru-RU" sz="3800" dirty="0" smtClean="0"/>
              <a:t>Контролируйте себя, не планируйте более 5-7 (9) дел в день.</a:t>
            </a:r>
          </a:p>
          <a:p>
            <a:pPr marL="514350" indent="-514350">
              <a:buAutoNum type="arabicPeriod"/>
            </a:pPr>
            <a:r>
              <a:rPr lang="ru-RU" sz="3800" dirty="0" smtClean="0"/>
              <a:t>Переносите невыполненные дела на следующий период.</a:t>
            </a:r>
          </a:p>
          <a:p>
            <a:pPr marL="514350" indent="-514350">
              <a:buAutoNum type="arabicPeriod"/>
            </a:pPr>
            <a:r>
              <a:rPr lang="ru-RU" sz="3800" dirty="0" smtClean="0"/>
              <a:t>Используйте любое свободное время.</a:t>
            </a:r>
          </a:p>
          <a:p>
            <a:pPr marL="514350" indent="-514350">
              <a:buAutoNum type="arabicPeriod"/>
            </a:pPr>
            <a:r>
              <a:rPr lang="ru-RU" sz="3800" dirty="0" smtClean="0"/>
              <a:t>Соблюдайте девиз «Не хочется, но надо!»</a:t>
            </a:r>
          </a:p>
          <a:p>
            <a:pPr marL="514350" indent="-514350">
              <a:buAutoNum type="arabicPeriod"/>
            </a:pPr>
            <a:r>
              <a:rPr lang="ru-RU" sz="3800" dirty="0" smtClean="0"/>
              <a:t>Боритесь с </a:t>
            </a:r>
            <a:r>
              <a:rPr lang="ru-RU" sz="3800" dirty="0" err="1" smtClean="0"/>
              <a:t>прокастинацией</a:t>
            </a:r>
            <a:r>
              <a:rPr lang="ru-RU" sz="3800" dirty="0" smtClean="0"/>
              <a:t> и </a:t>
            </a:r>
            <a:r>
              <a:rPr lang="ru-RU" sz="3800" dirty="0" err="1" smtClean="0"/>
              <a:t>хронофагами</a:t>
            </a:r>
            <a:r>
              <a:rPr lang="ru-RU" sz="3800" dirty="0" smtClean="0"/>
              <a:t>.</a:t>
            </a:r>
          </a:p>
          <a:p>
            <a:pPr marL="514350" indent="-514350">
              <a:buAutoNum type="arabicPeriod"/>
            </a:pPr>
            <a:r>
              <a:rPr lang="ru-RU" sz="3800" dirty="0" smtClean="0"/>
              <a:t>Стремитесь к совершенству.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89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такое тайм-менеджмент? </a:t>
            </a:r>
            <a:endParaRPr lang="ru-RU" sz="48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06662"/>
            <a:ext cx="9944477" cy="4351338"/>
          </a:xfrm>
        </p:spPr>
        <p:txBody>
          <a:bodyPr>
            <a:normAutofit/>
          </a:bodyPr>
          <a:lstStyle/>
          <a:p>
            <a:pPr algn="just"/>
            <a:r>
              <a:rPr lang="ru-RU" sz="4000" dirty="0" smtClean="0"/>
              <a:t>  это управление человеком собственной деятельностью, организацией выполнения задач и распределением всех ресурсов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7274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7788" y="12068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ТМ-стандартов </a:t>
            </a:r>
            <a:endParaRPr lang="ru-RU" sz="48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7788" y="1682796"/>
            <a:ext cx="10515600" cy="2155873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Личный (персональный) тайм-менеджмент</a:t>
            </a:r>
          </a:p>
          <a:p>
            <a:r>
              <a:rPr lang="ru-RU" sz="4000" dirty="0" smtClean="0"/>
              <a:t>Командный тайм-менеджмент</a:t>
            </a:r>
          </a:p>
          <a:p>
            <a:r>
              <a:rPr lang="ru-RU" sz="4000" dirty="0" smtClean="0"/>
              <a:t>Корпоративный тайм-менеджмент </a:t>
            </a:r>
            <a:endParaRPr lang="ru-RU" sz="4000" dirty="0"/>
          </a:p>
        </p:txBody>
      </p:sp>
      <p:sp>
        <p:nvSpPr>
          <p:cNvPr id="4" name="Овал 3"/>
          <p:cNvSpPr/>
          <p:nvPr/>
        </p:nvSpPr>
        <p:spPr>
          <a:xfrm>
            <a:off x="937788" y="4075221"/>
            <a:ext cx="1982709" cy="1883121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499534" y="4075219"/>
            <a:ext cx="1982709" cy="1883121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925114" y="4075219"/>
            <a:ext cx="1982709" cy="1883121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>
            <a:stCxn id="5" idx="6"/>
            <a:endCxn id="6" idx="2"/>
          </p:cNvCxnSpPr>
          <p:nvPr/>
        </p:nvCxnSpPr>
        <p:spPr>
          <a:xfrm>
            <a:off x="5482243" y="5016780"/>
            <a:ext cx="4428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9371471" y="3040441"/>
            <a:ext cx="1103767" cy="106946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0809097" y="5702957"/>
            <a:ext cx="1103767" cy="106946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9371471" y="5702958"/>
            <a:ext cx="1103767" cy="106946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9371471" y="4379604"/>
            <a:ext cx="1103767" cy="106946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7923668" y="5715957"/>
            <a:ext cx="1103767" cy="106946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>
            <a:stCxn id="5" idx="6"/>
            <a:endCxn id="6" idx="2"/>
          </p:cNvCxnSpPr>
          <p:nvPr/>
        </p:nvCxnSpPr>
        <p:spPr>
          <a:xfrm>
            <a:off x="5482243" y="5016780"/>
            <a:ext cx="44287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9" idx="4"/>
            <a:endCxn id="12" idx="0"/>
          </p:cNvCxnSpPr>
          <p:nvPr/>
        </p:nvCxnSpPr>
        <p:spPr>
          <a:xfrm>
            <a:off x="9923355" y="4109910"/>
            <a:ext cx="0" cy="26969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2" idx="4"/>
            <a:endCxn id="11" idx="0"/>
          </p:cNvCxnSpPr>
          <p:nvPr/>
        </p:nvCxnSpPr>
        <p:spPr>
          <a:xfrm>
            <a:off x="9923355" y="5449073"/>
            <a:ext cx="0" cy="25388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10" idx="2"/>
          </p:cNvCxnSpPr>
          <p:nvPr/>
        </p:nvCxnSpPr>
        <p:spPr>
          <a:xfrm>
            <a:off x="10475238" y="6237691"/>
            <a:ext cx="333859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9020635" y="6237691"/>
            <a:ext cx="333859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074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Педагогическая команда (А.А. </a:t>
            </a:r>
            <a:r>
              <a:rPr lang="ru-RU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Реан</a:t>
            </a:r>
            <a:r>
              <a:rPr lang="ru-R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) </a:t>
            </a:r>
            <a:endParaRPr lang="ru-RU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7024787" cy="4351338"/>
          </a:xfrm>
        </p:spPr>
        <p:txBody>
          <a:bodyPr>
            <a:normAutofit/>
          </a:bodyPr>
          <a:lstStyle/>
          <a:p>
            <a:pPr algn="just">
              <a:tabLst>
                <a:tab pos="361950" algn="l"/>
              </a:tabLst>
            </a:pPr>
            <a:r>
              <a:rPr lang="ru-RU" sz="4000" dirty="0" smtClean="0"/>
              <a:t> это группа педагогов, работающих с конкретной группой обучающихся, тогда как педагогический коллектив – это фактически система «педагогических команд» </a:t>
            </a:r>
            <a:endParaRPr lang="ru-RU" sz="4000" dirty="0"/>
          </a:p>
        </p:txBody>
      </p:sp>
      <p:sp>
        <p:nvSpPr>
          <p:cNvPr id="4" name="Овал 3"/>
          <p:cNvSpPr/>
          <p:nvPr/>
        </p:nvSpPr>
        <p:spPr>
          <a:xfrm>
            <a:off x="9371471" y="3040441"/>
            <a:ext cx="1103767" cy="106946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0801917" y="4379602"/>
            <a:ext cx="1103767" cy="106946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9371471" y="5702840"/>
            <a:ext cx="1103767" cy="106946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9371471" y="4379604"/>
            <a:ext cx="1103767" cy="106946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991762" y="4379603"/>
            <a:ext cx="1103767" cy="106946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>
            <a:stCxn id="8" idx="7"/>
            <a:endCxn id="4" idx="3"/>
          </p:cNvCxnSpPr>
          <p:nvPr/>
        </p:nvCxnSpPr>
        <p:spPr>
          <a:xfrm flipV="1">
            <a:off x="8933886" y="3953290"/>
            <a:ext cx="599228" cy="58293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8885417" y="5324726"/>
            <a:ext cx="602620" cy="60804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5" idx="3"/>
          </p:cNvCxnSpPr>
          <p:nvPr/>
        </p:nvCxnSpPr>
        <p:spPr>
          <a:xfrm flipV="1">
            <a:off x="10321834" y="5292451"/>
            <a:ext cx="641726" cy="61520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9876010" y="4101997"/>
            <a:ext cx="4010" cy="28551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" idx="5"/>
            <a:endCxn id="5" idx="1"/>
          </p:cNvCxnSpPr>
          <p:nvPr/>
        </p:nvCxnSpPr>
        <p:spPr>
          <a:xfrm>
            <a:off x="10313595" y="3953290"/>
            <a:ext cx="649965" cy="58293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9919035" y="5431196"/>
            <a:ext cx="4010" cy="28551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8" idx="6"/>
            <a:endCxn id="7" idx="2"/>
          </p:cNvCxnSpPr>
          <p:nvPr/>
        </p:nvCxnSpPr>
        <p:spPr>
          <a:xfrm>
            <a:off x="9095529" y="4914338"/>
            <a:ext cx="275942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10486370" y="4833894"/>
            <a:ext cx="313283" cy="2046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104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3481" y="19825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Преодоление стереотипов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4277" y="1771304"/>
            <a:ext cx="237200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090100"/>
              </p:ext>
            </p:extLst>
          </p:nvPr>
        </p:nvGraphicFramePr>
        <p:xfrm>
          <a:off x="838200" y="1523813"/>
          <a:ext cx="10515600" cy="448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34788630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5215292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6191925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Проблема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Решение</a:t>
                      </a:r>
                      <a:r>
                        <a:rPr lang="ru-RU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Пример решения </a:t>
                      </a: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196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Прокастинация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Дедлайн</a:t>
                      </a:r>
                      <a:r>
                        <a:rPr lang="ru-RU" sz="2400" dirty="0" smtClean="0"/>
                        <a:t>, люфт</a:t>
                      </a:r>
                      <a:r>
                        <a:rPr lang="ru-RU" sz="2400" baseline="0" dirty="0" smtClean="0"/>
                        <a:t> (запас времени)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Сдача отчета за триместр в срок до 23.11.2024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047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«Банальная» лень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Мотивация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Классный руководитель – руководитель коллектива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955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Недоверие к людям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Делегирование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Родительский</a:t>
                      </a:r>
                      <a:r>
                        <a:rPr lang="ru-RU" sz="2400" baseline="0" dirty="0" smtClean="0"/>
                        <a:t> комитет, социальные партнеры, «помощники»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7194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Неумение выделять приоритеты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Целеполагание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Планировщик,</a:t>
                      </a:r>
                      <a:r>
                        <a:rPr lang="ru-RU" sz="2400" baseline="0" dirty="0" smtClean="0"/>
                        <a:t> «дневник времени»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012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034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«Планировщик»</a:t>
            </a:r>
            <a:endParaRPr lang="ru-RU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837604" y="1128902"/>
            <a:ext cx="5157787" cy="823912"/>
          </a:xfrm>
        </p:spPr>
        <p:txBody>
          <a:bodyPr/>
          <a:lstStyle/>
          <a:p>
            <a:pPr algn="ctr"/>
            <a:r>
              <a:rPr lang="ru-RU" u="sng" dirty="0" smtClean="0"/>
              <a:t>Жесткие цели: </a:t>
            </a:r>
            <a:endParaRPr lang="ru-RU" u="sng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758307" y="2093119"/>
            <a:ext cx="5157787" cy="368458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09.00 – отправить информацию по экзамену в департамент образования </a:t>
            </a:r>
          </a:p>
          <a:p>
            <a:r>
              <a:rPr lang="ru-RU" dirty="0" smtClean="0"/>
              <a:t>13.00 – выступление на Школе классного руководителя </a:t>
            </a:r>
          </a:p>
          <a:p>
            <a:r>
              <a:rPr lang="ru-RU" dirty="0" smtClean="0"/>
              <a:t>15.00 – заседание аттестационной комиссии </a:t>
            </a:r>
          </a:p>
          <a:p>
            <a:r>
              <a:rPr lang="ru-RU" dirty="0" smtClean="0"/>
              <a:t>17.00 – встреча с родителями Иванова В.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7647915" y="1128902"/>
            <a:ext cx="5183188" cy="823912"/>
          </a:xfrm>
        </p:spPr>
        <p:txBody>
          <a:bodyPr/>
          <a:lstStyle/>
          <a:p>
            <a:r>
              <a:rPr lang="ru-RU" u="sng" dirty="0" smtClean="0"/>
              <a:t>Гибкие задачи: </a:t>
            </a:r>
            <a:endParaRPr lang="ru-RU" u="sng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6172200" y="2093119"/>
            <a:ext cx="5183188" cy="3684588"/>
          </a:xfrm>
        </p:spPr>
        <p:txBody>
          <a:bodyPr/>
          <a:lstStyle/>
          <a:p>
            <a:r>
              <a:rPr lang="ru-RU" dirty="0" smtClean="0"/>
              <a:t>Подготовить текст благодарственных писем </a:t>
            </a:r>
          </a:p>
          <a:p>
            <a:r>
              <a:rPr lang="ru-RU" dirty="0" smtClean="0"/>
              <a:t> Разобрать входящую корреспонденцию </a:t>
            </a:r>
          </a:p>
          <a:p>
            <a:r>
              <a:rPr lang="ru-RU" dirty="0" smtClean="0"/>
              <a:t>Позвонить в университет по вопросу аттестации </a:t>
            </a:r>
          </a:p>
          <a:p>
            <a:r>
              <a:rPr lang="ru-RU" dirty="0" smtClean="0"/>
              <a:t>и т.д.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732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Простые полезные советы, </a:t>
            </a:r>
            <a:br>
              <a:rPr lang="ru-R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сэкономить время 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861588" y="1690688"/>
            <a:ext cx="10515600" cy="4351338"/>
          </a:xfrm>
        </p:spPr>
        <p:txBody>
          <a:bodyPr>
            <a:normAutofit fontScale="70000" lnSpcReduction="20000"/>
          </a:bodyPr>
          <a:lstStyle/>
          <a:p>
            <a:r>
              <a:rPr lang="ru-RU" sz="3600" dirty="0" smtClean="0"/>
              <a:t>Никогда не бойтесь отказывать другим</a:t>
            </a:r>
          </a:p>
          <a:p>
            <a:r>
              <a:rPr lang="ru-RU" sz="3600" dirty="0" smtClean="0"/>
              <a:t>В течении дня делайте перерывы на 5-10 мнут</a:t>
            </a:r>
          </a:p>
          <a:p>
            <a:r>
              <a:rPr lang="ru-RU" sz="3600" dirty="0" smtClean="0"/>
              <a:t>Автоматизируйте всё, что можно</a:t>
            </a:r>
          </a:p>
          <a:p>
            <a:r>
              <a:rPr lang="ru-RU" sz="3600" dirty="0" smtClean="0"/>
              <a:t>Делайте простые физические упражнения на рабочем месте </a:t>
            </a:r>
          </a:p>
          <a:p>
            <a:r>
              <a:rPr lang="ru-RU" sz="3600" dirty="0" smtClean="0"/>
              <a:t>Избавьтесь от </a:t>
            </a:r>
            <a:r>
              <a:rPr lang="ru-RU" sz="3600" dirty="0" err="1" smtClean="0"/>
              <a:t>перфекционизма</a:t>
            </a:r>
            <a:endParaRPr lang="ru-RU" sz="3600" dirty="0" smtClean="0"/>
          </a:p>
          <a:p>
            <a:r>
              <a:rPr lang="ru-RU" sz="3600" dirty="0" smtClean="0"/>
              <a:t>Ведите циклограмму классного руководителя</a:t>
            </a:r>
          </a:p>
          <a:p>
            <a:r>
              <a:rPr lang="ru-RU" sz="3600" dirty="0" smtClean="0"/>
              <a:t>Не планируйте в день более 5-7 крупных дел </a:t>
            </a:r>
          </a:p>
          <a:p>
            <a:r>
              <a:rPr lang="ru-RU" sz="3600" dirty="0" smtClean="0"/>
              <a:t>Следите за временем</a:t>
            </a:r>
          </a:p>
          <a:p>
            <a:r>
              <a:rPr lang="ru-RU" sz="3600" dirty="0"/>
              <a:t>Оставляйте каждый день немного «резервного времени» </a:t>
            </a:r>
          </a:p>
          <a:p>
            <a:r>
              <a:rPr lang="ru-RU" sz="3600" dirty="0"/>
              <a:t>Проявляйте гибкость мышления </a:t>
            </a:r>
          </a:p>
          <a:p>
            <a:r>
              <a:rPr lang="ru-RU" sz="3600" dirty="0" smtClean="0"/>
              <a:t>Разделите задачи на долго-, средне- и краткосрочные</a:t>
            </a:r>
          </a:p>
        </p:txBody>
      </p:sp>
    </p:spTree>
    <p:extLst>
      <p:ext uri="{BB962C8B-B14F-4D97-AF65-F5344CB8AC3E}">
        <p14:creationId xmlns:p14="http://schemas.microsoft.com/office/powerpoint/2010/main" val="163835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3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Решетка Эйзенхауэра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2967321"/>
              </p:ext>
            </p:extLst>
          </p:nvPr>
        </p:nvGraphicFramePr>
        <p:xfrm>
          <a:off x="852535" y="1481594"/>
          <a:ext cx="10515600" cy="4876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24908610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5153300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Неважные, но срочные дела</a:t>
                      </a:r>
                      <a:endParaRPr lang="ru-RU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Важные и срочные дела </a:t>
                      </a:r>
                      <a:endParaRPr lang="ru-RU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581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Плана</a:t>
                      </a:r>
                      <a:r>
                        <a:rPr lang="ru-RU" sz="2400" baseline="0" dirty="0" smtClean="0"/>
                        <a:t> нет, но нужно иметь типовые инструкции по реализации задач </a:t>
                      </a:r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Времени на разработку плана</a:t>
                      </a:r>
                      <a:r>
                        <a:rPr lang="ru-RU" sz="2400" baseline="0" dirty="0" smtClean="0"/>
                        <a:t> нет – нужно немедленно решать поставленные задачи, план существует как последовательность целей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652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Неважные</a:t>
                      </a:r>
                      <a:r>
                        <a:rPr lang="ru-RU" sz="2800" b="1" u="non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и несрочные дела </a:t>
                      </a:r>
                      <a:endParaRPr lang="ru-RU" sz="28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Важные</a:t>
                      </a:r>
                      <a:r>
                        <a:rPr lang="ru-RU" sz="2800" b="1" u="non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но несрочные дела </a:t>
                      </a:r>
                      <a:endParaRPr lang="ru-RU" sz="28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3795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Выполняются автоматически; лучше</a:t>
                      </a:r>
                      <a:r>
                        <a:rPr lang="ru-RU" sz="2400" baseline="0" dirty="0" smtClean="0"/>
                        <a:t> их делегировать </a:t>
                      </a:r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План</a:t>
                      </a:r>
                      <a:r>
                        <a:rPr lang="ru-RU" sz="2400" baseline="0" dirty="0" smtClean="0"/>
                        <a:t> должен быть детальным, с определением сроков, назначением ответственных за каждый этап реализации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6934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608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3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Решетка Эйзенхауэра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1547478"/>
              </p:ext>
            </p:extLst>
          </p:nvPr>
        </p:nvGraphicFramePr>
        <p:xfrm>
          <a:off x="852535" y="1481594"/>
          <a:ext cx="10515600" cy="5151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24908610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5153300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Неважные, но срочные дела</a:t>
                      </a:r>
                      <a:endParaRPr lang="ru-RU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Важные и срочные дела </a:t>
                      </a:r>
                      <a:endParaRPr lang="ru-RU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581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800" dirty="0" smtClean="0"/>
                        <a:t>Подготовить</a:t>
                      </a:r>
                      <a:r>
                        <a:rPr lang="ru-RU" sz="2800" baseline="0" dirty="0" smtClean="0"/>
                        <a:t> служебную записку на допуск в ОУ </a:t>
                      </a:r>
                      <a:endParaRPr lang="ru-RU" sz="2800" dirty="0" smtClean="0"/>
                    </a:p>
                    <a:p>
                      <a:pPr algn="ctr"/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Сдать</a:t>
                      </a:r>
                      <a:r>
                        <a:rPr lang="ru-RU" sz="2800" baseline="0" dirty="0" smtClean="0"/>
                        <a:t> годовой отчёт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652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Неважные</a:t>
                      </a:r>
                      <a:r>
                        <a:rPr lang="ru-RU" sz="2800" b="1" u="non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и несрочные дела </a:t>
                      </a:r>
                      <a:endParaRPr lang="ru-RU" sz="28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Важные</a:t>
                      </a:r>
                      <a:r>
                        <a:rPr lang="ru-RU" sz="2800" b="1" u="non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но несрочные дела </a:t>
                      </a:r>
                      <a:endParaRPr lang="ru-RU" sz="280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3795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sz="2800" b="0" dirty="0" smtClean="0"/>
                        <a:t>Посетить</a:t>
                      </a:r>
                      <a:r>
                        <a:rPr lang="ru-RU" sz="2800" b="0" baseline="0" dirty="0" smtClean="0"/>
                        <a:t> премьеру фильма </a:t>
                      </a:r>
                      <a:endParaRPr lang="ru-RU" sz="2800" b="0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800" dirty="0" smtClean="0"/>
                        <a:t>Сдать налоговую декларацию 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6934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852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488</Words>
  <Application>Microsoft Office PowerPoint</Application>
  <PresentationFormat>Широкоэкранный</PresentationFormat>
  <Paragraphs>92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Семинар-практикум «Технология тайм-менеджмента в работе классного руководителя»</vt:lpstr>
      <vt:lpstr>Что такое тайм-менеджмент? </vt:lpstr>
      <vt:lpstr>Структура ТМ-стандартов </vt:lpstr>
      <vt:lpstr>Педагогическая команда (А.А. Реан) </vt:lpstr>
      <vt:lpstr>Преодоление стереотипов времени</vt:lpstr>
      <vt:lpstr>«Планировщик»</vt:lpstr>
      <vt:lpstr>Простые полезные советы,  как сэкономить время </vt:lpstr>
      <vt:lpstr>Решетка Эйзенхауэра </vt:lpstr>
      <vt:lpstr>Решетка Эйзенхауэра </vt:lpstr>
      <vt:lpstr>Требования к плану действий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Семинар-практикум «Технология тайм-менеджмента в работе классного руководителя»</dc:title>
  <dc:creator>On</dc:creator>
  <cp:lastModifiedBy>On</cp:lastModifiedBy>
  <cp:revision>15</cp:revision>
  <dcterms:created xsi:type="dcterms:W3CDTF">2024-12-10T07:08:23Z</dcterms:created>
  <dcterms:modified xsi:type="dcterms:W3CDTF">2024-12-11T07:15:50Z</dcterms:modified>
</cp:coreProperties>
</file>