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6" r:id="rId3"/>
    <p:sldId id="271" r:id="rId4"/>
    <p:sldId id="273" r:id="rId5"/>
    <p:sldId id="288" r:id="rId6"/>
    <p:sldId id="274" r:id="rId7"/>
    <p:sldId id="275" r:id="rId8"/>
    <p:sldId id="276" r:id="rId9"/>
    <p:sldId id="289" r:id="rId10"/>
    <p:sldId id="277" r:id="rId11"/>
    <p:sldId id="286" r:id="rId12"/>
    <p:sldId id="287" r:id="rId13"/>
    <p:sldId id="278" r:id="rId14"/>
    <p:sldId id="279" r:id="rId15"/>
    <p:sldId id="290" r:id="rId16"/>
    <p:sldId id="281" r:id="rId17"/>
    <p:sldId id="280" r:id="rId18"/>
    <p:sldId id="291" r:id="rId19"/>
    <p:sldId id="282" r:id="rId20"/>
    <p:sldId id="283" r:id="rId21"/>
    <p:sldId id="284" r:id="rId22"/>
    <p:sldId id="285" r:id="rId23"/>
    <p:sldId id="263" r:id="rId24"/>
    <p:sldId id="257" r:id="rId25"/>
    <p:sldId id="258" r:id="rId26"/>
    <p:sldId id="259" r:id="rId27"/>
    <p:sldId id="29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>
        <p:scale>
          <a:sx n="70" d="100"/>
          <a:sy n="70" d="100"/>
        </p:scale>
        <p:origin x="-102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32558-F262-4D87-A075-8BDF731F4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50ADD6-2B76-4EDE-935A-3EACD0C21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B291CE-4F36-4E51-9834-C32EF781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5CC963-393C-4D03-8B8A-E9061272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B94060-DF0D-4B09-8B8A-B2DABAE6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9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9EC5FE-7DF0-45F7-96A2-C188D704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667C7E-20BF-425C-9A94-BACF2D6B0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683504-87AB-47BA-BAC8-626453AF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E80674-3900-4DCA-BA06-B6C19090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18824-1D9E-4AA2-9D4A-18C7F567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8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091177-B4CA-4201-B81D-5FDCD2482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CAB2D9-A127-47F7-8F65-100AAC296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CBBC20-7E6B-42F8-A846-2A77424D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1361D5-0475-4B82-9B9F-BFD23A01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D73EBB-7AB5-4FD2-90C9-2D0057BC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9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AB52F-DF03-4231-8A1A-D6203869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2E813-40CA-4684-828C-40E270650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47E94D-1025-42BC-A9D6-AC11538D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772E2-0BE1-4F7C-9B03-EC26E5B7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EBF7C-AD3A-468A-9E44-6026B84B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0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0F36C-189F-4CA6-9890-20FB560F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FD806-A01D-4193-AF1A-39666498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2450F4-08BB-4943-9ED2-F88D5D4E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F56ED6-B2E8-43B9-AF36-E8BAFEAD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F4DE9E-21B4-4709-80FA-D5221E72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9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60D00C-F2B9-4554-8340-8185C667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4DBD20-A3D6-4174-9BBC-FD4800DFE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517E08-3EC4-47E6-97CD-8F28E6BD2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E4E386-7E22-4101-957D-19ABE9D4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795461-B06F-44F6-89CA-D6487C36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750872-6DEA-41FC-B02B-BCA91D22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8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0867D-E7E1-4670-B82B-A20F2BB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46C8D2-BAE8-45B9-B7D2-A4BC0D32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B799F1-1A11-40D6-B6B3-21D5DBE38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7907F1-ADF9-4759-A2CE-6295EFC88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C72351-0FE0-41F0-A065-0014AF968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7974A1D-1903-40FE-BB3A-DE8E8CFD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E1D9F9-22D6-48A3-B77E-FCBA514F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837542-3DE7-4BB7-B81A-D4157A79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1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AFEB71-948C-4C6B-98D3-ABA9E1E7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8CB2BB5-3BCA-4267-A444-E0065735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8548DC-45F6-45B0-A41A-856CDC52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6C78DF-83C4-4706-98C7-86C42497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0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56C805-E2B7-450E-8C47-EB2DDB23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1ED8039-C03A-47F0-8F44-F89EC4F7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1DC5AA-83A3-4597-9A3C-29B26B40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9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7C9C23-9B26-4C7A-B606-0DC869D3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5B36C3-9B26-4AA3-9D66-16BB621C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D92C1C-2FAD-449D-B4CF-2880E68F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89ED5D-3466-4A29-B751-03D58D00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2B77E3-D405-44AE-B788-DC90813A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5D77BC-7ADB-45EF-9CF8-096490DC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1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55A4E9-D3AD-447D-83A3-EDE372DD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C7573E-CB0F-4F63-8CF8-8A32BCBEF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6D1892-23B0-404E-B05C-7DB77C7E6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F7CEE6-C462-40A9-9A14-4AF8667D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7722BB-47F7-4BFB-9204-678F8C14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821541-9287-46A4-A301-420CC460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7C077-8271-4C49-A4A5-E728041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3F73B6-BB82-419A-9A8A-07083EB9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4AEDAC-EA59-40D0-88C7-A23BD08B9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DFEAA-0CD5-45A9-8C68-664B221EE83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3E80BB-9E34-4625-B4FC-F8A7A3E66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A6B014-764E-4C09-AF50-B162F8951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94B5-55D0-47AA-85CB-A660D08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live.com/meet/94694307284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687E6-9355-FB0B-EDA2-AC38CC862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ГРАММАТИЧЕСКИЕ НОРМЫ. ТЕОРИЯ И ПРАКТИКА.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31B82E-FFE3-0BC8-1E64-CB4817624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ПОДГОТОВКА К ЗАДАНИЮ 8 ЕГЭ ПО РУССКОМУ ЯЗЫКУ</a:t>
            </a:r>
          </a:p>
          <a:p>
            <a:endParaRPr lang="ru-RU" dirty="0"/>
          </a:p>
          <a:p>
            <a:pPr algn="r"/>
            <a:r>
              <a:rPr lang="ru-RU"/>
              <a:t>Учитель </a:t>
            </a:r>
            <a:r>
              <a:rPr lang="ru-RU" dirty="0"/>
              <a:t>русского языка и литературы</a:t>
            </a:r>
          </a:p>
          <a:p>
            <a:pPr algn="r"/>
            <a:r>
              <a:rPr lang="ru-RU" dirty="0"/>
              <a:t>Щербакова В. Н.,</a:t>
            </a:r>
          </a:p>
          <a:p>
            <a:pPr algn="r"/>
            <a:r>
              <a:rPr lang="ru-RU" dirty="0"/>
              <a:t>МБОУ СОШ №7</a:t>
            </a:r>
          </a:p>
        </p:txBody>
      </p:sp>
    </p:spTree>
    <p:extLst>
      <p:ext uri="{BB962C8B-B14F-4D97-AF65-F5344CB8AC3E}">
        <p14:creationId xmlns:p14="http://schemas.microsoft.com/office/powerpoint/2010/main" val="339081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CFCF4-44A6-4F93-9281-849BF572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42" y="179145"/>
            <a:ext cx="1174771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Ошибка в построении предложения с деепричастным    оборотом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C2D79B-C05C-4855-A369-D4E2DFCD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" y="1504707"/>
            <a:ext cx="11360258" cy="5174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1. Деепричастие обозначает добавочное действие, которое должно выполнять определенное лицо. Если лица в предложении нет или оно не подразумевается - это ошибка.</a:t>
            </a:r>
          </a:p>
          <a:p>
            <a:pPr marL="0" indent="0" algn="l">
              <a:buNone/>
            </a:pPr>
            <a:endParaRPr lang="ru-RU" sz="26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sz="26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2. Лицо, которое выполняет добавочное действие, должно стоять в Именительном падеже и являться подлежащим. Если оно стоит в косвенном падеже и является дополнением – это ошибка.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04A4DAEA-3977-4D8B-81AD-3D0A115A2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6252"/>
              </p:ext>
            </p:extLst>
          </p:nvPr>
        </p:nvGraphicFramePr>
        <p:xfrm>
          <a:off x="413288" y="2720181"/>
          <a:ext cx="113602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129">
                  <a:extLst>
                    <a:ext uri="{9D8B030D-6E8A-4147-A177-3AD203B41FA5}">
                      <a16:colId xmlns:a16="http://schemas.microsoft.com/office/drawing/2014/main" xmlns="" val="835523097"/>
                    </a:ext>
                  </a:extLst>
                </a:gridCol>
                <a:gridCol w="5680129">
                  <a:extLst>
                    <a:ext uri="{9D8B030D-6E8A-4147-A177-3AD203B41FA5}">
                      <a16:colId xmlns:a16="http://schemas.microsoft.com/office/drawing/2014/main" xmlns="" val="1724183685"/>
                    </a:ext>
                  </a:extLst>
                </a:gridCol>
              </a:tblGrid>
              <a:tr h="659683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Выбирая стиль одежды, подчеркивается индивидуальность.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Выбирая стиль одежды, человек подчеркивает свою индивидуальность.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710481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69EF0285-0C99-44C1-BF37-BFC63A50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84093"/>
              </p:ext>
            </p:extLst>
          </p:nvPr>
        </p:nvGraphicFramePr>
        <p:xfrm>
          <a:off x="423620" y="5353293"/>
          <a:ext cx="11360258" cy="45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129">
                  <a:extLst>
                    <a:ext uri="{9D8B030D-6E8A-4147-A177-3AD203B41FA5}">
                      <a16:colId xmlns:a16="http://schemas.microsoft.com/office/drawing/2014/main" xmlns="" val="2644814821"/>
                    </a:ext>
                  </a:extLst>
                </a:gridCol>
                <a:gridCol w="5680129">
                  <a:extLst>
                    <a:ext uri="{9D8B030D-6E8A-4147-A177-3AD203B41FA5}">
                      <a16:colId xmlns:a16="http://schemas.microsoft.com/office/drawing/2014/main" xmlns="" val="1405251724"/>
                    </a:ext>
                  </a:extLst>
                </a:gridCol>
              </a:tblGrid>
              <a:tr h="458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Гуляя по парку, мне стало холодно.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Правка: Гуляя по парку, я замерз.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19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75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52710-875D-4603-B55B-39ABA228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80" y="18256"/>
            <a:ext cx="11515240" cy="849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Особые случаи построения предложений</a:t>
            </a:r>
            <a:b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 с деепричастным оборотом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4EA7B-C952-4D83-B841-B8CA48CC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27" y="975974"/>
            <a:ext cx="10662834" cy="52798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Что делать, если предложение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безличное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? В таких предложениях подлежащего нет и быть не может. Казалось бы, и употребление деепричастных оборотов в таких предложениях невозможно, однако это не совсем так. Употребление деепричастных оборотов в безличных предложениях допустимо, но при одном условии: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в составе сказуемого должен быть инфинитив, чаще всего при модальном слове (можно, нужно, следует </a:t>
            </a:r>
            <a:r>
              <a:rPr lang="ru-RU" b="1" dirty="0">
                <a:solidFill>
                  <a:srgbClr val="000000"/>
                </a:solidFill>
                <a:latin typeface="-apple-system"/>
              </a:rPr>
              <a:t> и т.д.+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н. ф. глагола).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0EC47CD7-D7F9-4585-AC86-309F96197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50818"/>
              </p:ext>
            </p:extLst>
          </p:nvPr>
        </p:nvGraphicFramePr>
        <p:xfrm>
          <a:off x="666427" y="3927813"/>
          <a:ext cx="1096763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817">
                  <a:extLst>
                    <a:ext uri="{9D8B030D-6E8A-4147-A177-3AD203B41FA5}">
                      <a16:colId xmlns:a16="http://schemas.microsoft.com/office/drawing/2014/main" xmlns="" val="1925607064"/>
                    </a:ext>
                  </a:extLst>
                </a:gridCol>
                <a:gridCol w="5483817">
                  <a:extLst>
                    <a:ext uri="{9D8B030D-6E8A-4147-A177-3AD203B41FA5}">
                      <a16:colId xmlns:a16="http://schemas.microsoft.com/office/drawing/2014/main" xmlns="" val="651964891"/>
                    </a:ext>
                  </a:extLst>
                </a:gridCol>
              </a:tblGrid>
              <a:tr h="740547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Подходя к дому, становилось душно.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Ошибка: - </a:t>
                      </a:r>
                      <a:r>
                        <a:rPr lang="ru-RU" i="1" dirty="0">
                          <a:solidFill>
                            <a:schemeClr val="bg1"/>
                          </a:solidFill>
                          <a:latin typeface="-apple-system"/>
                        </a:rPr>
                        <a:t>Безличное предложение, в составе сказуемого нет инфинитива, употребление деепричастного оборота невозможно.</a:t>
                      </a:r>
                      <a:endParaRPr lang="ru-RU" dirty="0">
                        <a:solidFill>
                          <a:schemeClr val="bg1"/>
                        </a:solidFill>
                        <a:latin typeface="-apple-system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7533096"/>
                  </a:ext>
                </a:extLst>
              </a:tr>
              <a:tr h="740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Выполняя домашнюю работу, следует </a:t>
                      </a:r>
                      <a:r>
                        <a:rPr lang="ru-RU" b="0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быть</a:t>
                      </a: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 аккуратными.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Правильно: — </a:t>
                      </a:r>
                      <a:r>
                        <a:rPr lang="ru-RU" b="0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Корректно, так как в составе сказуемого есть инфинитив.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-apple-system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41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86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E5FEAA-C3C9-4160-977C-E650C31E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33" y="221860"/>
            <a:ext cx="9476681" cy="564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Особые случаи построения предложений </a:t>
            </a:r>
            <a:b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с деепричастным оборотом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563B15-518F-4A9A-AED4-D97C45FE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3" y="704152"/>
            <a:ext cx="11290514" cy="5955916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Сказуемое выражено кратким страдательным причастием. В этом случае действие выполняет не сам предмет, а выполняется оно кем-то или чем-то над ним. Значит, тождественность субъекта основного и добавочного действия нарушена. Употребление оборота невозможно.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Предложение является определённо-личным, то есть мы можем подставить местоимения "я", "мы", "ты", "вы". В этой ситуации лицо определить не представляет сложности — оборот использовать можно.</a:t>
            </a:r>
          </a:p>
          <a:p>
            <a:pPr marL="0" indent="0" algn="l"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Сказуемое выражено глаголом в повелительном наклонении. Здесь снова употребление оборота возможно, так как лицо восстанавливается.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sz="1900" b="0" i="1" dirty="0">
                <a:solidFill>
                  <a:srgbClr val="000000"/>
                </a:solidFill>
                <a:effectLst/>
                <a:latin typeface="-apple-system"/>
              </a:rPr>
              <a:t>Кроме того, особенности употребления деепричастных оборотов присутствуют и в неопределенно-личных предложениях, однако подобных вариантов в ЕГЭ вы не увидите.</a:t>
            </a:r>
            <a:endParaRPr lang="ru-RU" sz="19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CA437F2-EF15-4C7D-90AC-3DC86092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66564"/>
              </p:ext>
            </p:extLst>
          </p:nvPr>
        </p:nvGraphicFramePr>
        <p:xfrm>
          <a:off x="402954" y="2176779"/>
          <a:ext cx="112905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256">
                  <a:extLst>
                    <a:ext uri="{9D8B030D-6E8A-4147-A177-3AD203B41FA5}">
                      <a16:colId xmlns:a16="http://schemas.microsoft.com/office/drawing/2014/main" xmlns="" val="2889850081"/>
                    </a:ext>
                  </a:extLst>
                </a:gridCol>
                <a:gridCol w="5645256">
                  <a:extLst>
                    <a:ext uri="{9D8B030D-6E8A-4147-A177-3AD203B41FA5}">
                      <a16:colId xmlns:a16="http://schemas.microsoft.com/office/drawing/2014/main" xmlns="" val="3512162580"/>
                    </a:ext>
                  </a:extLst>
                </a:gridCol>
              </a:tblGrid>
              <a:tr h="564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Сдав экзамены, я был принят в вуз. — </a:t>
                      </a:r>
                      <a:r>
                        <a:rPr lang="ru-RU" b="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Я был принят кем-то, не я выполнял действие, а надо мной, но экзамены сдал я.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Сдав экзамены, я поступил в вуз. — </a:t>
                      </a:r>
                      <a:r>
                        <a:rPr lang="ru-RU" b="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Я сдал, я же поступил. Всё верно.</a:t>
                      </a:r>
                      <a:endParaRPr lang="ru-RU" b="0" i="0" dirty="0">
                        <a:solidFill>
                          <a:schemeClr val="bg1"/>
                        </a:solidFill>
                        <a:effectLst/>
                        <a:latin typeface="-apple-system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5351903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2CF454EE-BF4D-4F33-9567-1EFD9EE3E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48090"/>
              </p:ext>
            </p:extLst>
          </p:nvPr>
        </p:nvGraphicFramePr>
        <p:xfrm>
          <a:off x="498528" y="3977805"/>
          <a:ext cx="111949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469">
                  <a:extLst>
                    <a:ext uri="{9D8B030D-6E8A-4147-A177-3AD203B41FA5}">
                      <a16:colId xmlns:a16="http://schemas.microsoft.com/office/drawing/2014/main" xmlns="" val="2377132665"/>
                    </a:ext>
                  </a:extLst>
                </a:gridCol>
                <a:gridCol w="5597469">
                  <a:extLst>
                    <a:ext uri="{9D8B030D-6E8A-4147-A177-3AD203B41FA5}">
                      <a16:colId xmlns:a16="http://schemas.microsoft.com/office/drawing/2014/main" xmlns="" val="949019640"/>
                    </a:ext>
                  </a:extLst>
                </a:gridCol>
              </a:tblGrid>
              <a:tr h="564772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Слушая музыку, иду по улице. — </a:t>
                      </a:r>
                      <a:r>
                        <a:rPr lang="ru-RU" b="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Подлежащее легко восстанавливается: можем подставить местоимение "я".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Я иду, я слушаю. Всё хорошо.</a:t>
                      </a:r>
                      <a:endParaRPr lang="ru-RU" b="0" i="0" dirty="0">
                        <a:solidFill>
                          <a:schemeClr val="bg1"/>
                        </a:solidFill>
                        <a:effectLst/>
                        <a:latin typeface="-apple-system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809668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6FF964A0-8B05-4409-905D-47AD09209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50652"/>
              </p:ext>
            </p:extLst>
          </p:nvPr>
        </p:nvGraphicFramePr>
        <p:xfrm>
          <a:off x="402953" y="5587114"/>
          <a:ext cx="111949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471">
                  <a:extLst>
                    <a:ext uri="{9D8B030D-6E8A-4147-A177-3AD203B41FA5}">
                      <a16:colId xmlns:a16="http://schemas.microsoft.com/office/drawing/2014/main" xmlns="" val="2183171430"/>
                    </a:ext>
                  </a:extLst>
                </a:gridCol>
                <a:gridCol w="5597471">
                  <a:extLst>
                    <a:ext uri="{9D8B030D-6E8A-4147-A177-3AD203B41FA5}">
                      <a16:colId xmlns:a16="http://schemas.microsoft.com/office/drawing/2014/main" xmlns="" val="4159674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Оставляя все страхи, следуй за мечтой.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Ты следуй, ты оставляй.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358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69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0F4297-5651-4853-9344-0C745206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32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-apple-system"/>
              </a:rPr>
              <a:t>Неверное употребление косвенной речи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537F18-AEEC-4FD8-B51A-AB4B0DC6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29" y="833734"/>
            <a:ext cx="11172987" cy="4351338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1. В предложениях с косвенной речью в придаточной части употребляются только местоимения 3 лица. При замене 1 и 2 лиц на 3 лицо кавычки раскрываются.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B89FBC9-8B35-4D69-AB12-CB4F77C74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17785"/>
              </p:ext>
            </p:extLst>
          </p:nvPr>
        </p:nvGraphicFramePr>
        <p:xfrm>
          <a:off x="608951" y="2269496"/>
          <a:ext cx="110735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771">
                  <a:extLst>
                    <a:ext uri="{9D8B030D-6E8A-4147-A177-3AD203B41FA5}">
                      <a16:colId xmlns:a16="http://schemas.microsoft.com/office/drawing/2014/main" xmlns="" val="947079920"/>
                    </a:ext>
                  </a:extLst>
                </a:gridCol>
                <a:gridCol w="5536771">
                  <a:extLst>
                    <a:ext uri="{9D8B030D-6E8A-4147-A177-3AD203B41FA5}">
                      <a16:colId xmlns:a16="http://schemas.microsoft.com/office/drawing/2014/main" xmlns="" val="3478378445"/>
                    </a:ext>
                  </a:extLst>
                </a:gridCol>
              </a:tblGrid>
              <a:tr h="876659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Некрасов писал, что «я лиру посвятил народу своему».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Некрасов писал, что он лиру посвятил народу своему.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002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1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98468D-EDB5-42AF-8C0B-FB49A701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2814"/>
          </a:xfrm>
        </p:spPr>
        <p:txBody>
          <a:bodyPr>
            <a:normAutofit fontScale="90000"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Ошибка в согласовании между подлежащим и сказуемым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F0857-FC73-47A6-9346-0F1791CC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49" y="557940"/>
            <a:ext cx="11234979" cy="6300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Подлежащее и сказуемое должны быть согласованы в числе (кто +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-apple-system"/>
              </a:rPr>
              <a:t>ед.ч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., все, те +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-apple-system"/>
              </a:rPr>
              <a:t>мн.ч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.). Часто ошибка в числе может возникнуть в СПП, когда придаточная часть разделяет главные члены. Проверка: разобрать предложение по составу, найти основы, проверить их согласованность</a:t>
            </a:r>
            <a:r>
              <a:rPr lang="ru-RU" sz="2600" b="1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algn="l"/>
            <a:endParaRPr lang="ru-RU" sz="26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ru-RU" sz="26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6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2. Подлежащее и сказуемое должны быть согласованы в роде, если сказуемое стоит в прошедшем времени. Ошибка в роде часто возникает, если подлежащее выражено аббревиатурой. В этом случае надо ее расшифровать, определить род по ключевому (главному) слову и согласовать с ним сказуемое.</a:t>
            </a:r>
          </a:p>
          <a:p>
            <a:pPr algn="l"/>
            <a:endParaRPr lang="ru-RU" sz="26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176B7B46-E478-441E-AC46-F55413AAD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61763"/>
              </p:ext>
            </p:extLst>
          </p:nvPr>
        </p:nvGraphicFramePr>
        <p:xfrm>
          <a:off x="478511" y="2148840"/>
          <a:ext cx="112349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489">
                  <a:extLst>
                    <a:ext uri="{9D8B030D-6E8A-4147-A177-3AD203B41FA5}">
                      <a16:colId xmlns:a16="http://schemas.microsoft.com/office/drawing/2014/main" xmlns="" val="3038144059"/>
                    </a:ext>
                  </a:extLst>
                </a:gridCol>
                <a:gridCol w="5617489">
                  <a:extLst>
                    <a:ext uri="{9D8B030D-6E8A-4147-A177-3AD203B41FA5}">
                      <a16:colId xmlns:a16="http://schemas.microsoft.com/office/drawing/2014/main" xmlns="" val="2840599922"/>
                    </a:ext>
                  </a:extLst>
                </a:gridCol>
              </a:tblGrid>
              <a:tr h="50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Все (мн. ч.), кто интересуется театром, знает (мн. ч.) имя Алексея Бахрушина.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Все (мн. ч.), кто (ед. ч. ) интересуется (ед. ч.) театром, знают (мн. ч.) имя Алексея Бахрушина.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0035324"/>
                  </a:ext>
                </a:extLst>
              </a:tr>
              <a:tr h="50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Все, кто (ед. ч.) интересуются (мн. ч.) театром, знает имя Алексея Бахрушина.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Все (мн. ч.), кто (ед. ч. ) интересуется (ед. ч.) театром, знают (мн. ч.) имя Алексея Бахрушина.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7889469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29FDA6CA-BACD-4E16-B659-EB92A5CCF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39192"/>
              </p:ext>
            </p:extLst>
          </p:nvPr>
        </p:nvGraphicFramePr>
        <p:xfrm>
          <a:off x="388749" y="5659980"/>
          <a:ext cx="114145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7251">
                  <a:extLst>
                    <a:ext uri="{9D8B030D-6E8A-4147-A177-3AD203B41FA5}">
                      <a16:colId xmlns:a16="http://schemas.microsoft.com/office/drawing/2014/main" xmlns="" val="604988859"/>
                    </a:ext>
                  </a:extLst>
                </a:gridCol>
                <a:gridCol w="5707251">
                  <a:extLst>
                    <a:ext uri="{9D8B030D-6E8A-4147-A177-3AD203B41FA5}">
                      <a16:colId xmlns:a16="http://schemas.microsoft.com/office/drawing/2014/main" xmlns="" val="244232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ООН объявил о решении вопроса по грузино-осетинскому конфликту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ООН (организация) объявила о решении вопроса по грузино-осетинскому конфликту.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68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2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xmlns="" id="{57348953-404D-41DC-912E-963483D69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887736"/>
              </p:ext>
            </p:extLst>
          </p:nvPr>
        </p:nvGraphicFramePr>
        <p:xfrm>
          <a:off x="380355" y="1066208"/>
          <a:ext cx="112349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489">
                  <a:extLst>
                    <a:ext uri="{9D8B030D-6E8A-4147-A177-3AD203B41FA5}">
                      <a16:colId xmlns:a16="http://schemas.microsoft.com/office/drawing/2014/main" xmlns="" val="3450638064"/>
                    </a:ext>
                  </a:extLst>
                </a:gridCol>
                <a:gridCol w="5617489">
                  <a:extLst>
                    <a:ext uri="{9D8B030D-6E8A-4147-A177-3AD203B41FA5}">
                      <a16:colId xmlns:a16="http://schemas.microsoft.com/office/drawing/2014/main" xmlns="" val="1469893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Ледокол (м. р.) «Арктика» (ж. р.) успешно прошла испытания.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Ледокол (м. р.) «Арктика» успешно прошел (м. р.) испытания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30258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0842C4-32BA-46FE-BE18-F203A26CC81A}"/>
              </a:ext>
            </a:extLst>
          </p:cNvPr>
          <p:cNvSpPr txBox="1"/>
          <p:nvPr/>
        </p:nvSpPr>
        <p:spPr>
          <a:xfrm>
            <a:off x="380356" y="218284"/>
            <a:ext cx="11234978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3. Ошибка в роде может возникнуть, если сказуемое согласуется не с подлежащим, а приложением.</a:t>
            </a:r>
          </a:p>
          <a:p>
            <a:pPr marL="0" indent="0" algn="l">
              <a:buNone/>
            </a:pPr>
            <a:endParaRPr lang="ru-RU" sz="2400" b="1" dirty="0">
              <a:solidFill>
                <a:schemeClr val="bg1"/>
              </a:solidFill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4. Если изменяется и определяемое (первое) слово, и приложение (второе), то смотри на первое слово.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Если определяемое слово (первое) не склоняется, а второе слово (приложение) склоняется, то смотри на второе слово</a:t>
            </a: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5. Большинство, меньшинство, несколько --- если одушевлённое, то  множественное число; если неодушевлённое, то единственное число</a:t>
            </a: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3E94209C-3B87-4272-846C-97479EDF1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95746"/>
              </p:ext>
            </p:extLst>
          </p:nvPr>
        </p:nvGraphicFramePr>
        <p:xfrm>
          <a:off x="380355" y="3237587"/>
          <a:ext cx="1123497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489">
                  <a:extLst>
                    <a:ext uri="{9D8B030D-6E8A-4147-A177-3AD203B41FA5}">
                      <a16:colId xmlns:a16="http://schemas.microsoft.com/office/drawing/2014/main" xmlns="" val="852765092"/>
                    </a:ext>
                  </a:extLst>
                </a:gridCol>
                <a:gridCol w="5617489">
                  <a:extLst>
                    <a:ext uri="{9D8B030D-6E8A-4147-A177-3AD203B41FA5}">
                      <a16:colId xmlns:a16="http://schemas.microsoft.com/office/drawing/2014/main" xmlns="" val="3900728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Кресло (ср. р.)-качалка (ж. р.) отремонтирована (ср. р.)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Кресло (ср. р.) -качалка (ж. р.) отремонтировано (ср. р.)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3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Кафе-столовая открыто с 9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Кафе-столовая открыта с 9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5782277"/>
                  </a:ext>
                </a:extLst>
              </a:tr>
            </a:tbl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47394BFB-B944-41FA-9EA1-5617DD403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45627"/>
              </p:ext>
            </p:extLst>
          </p:nvPr>
        </p:nvGraphicFramePr>
        <p:xfrm>
          <a:off x="380355" y="5038126"/>
          <a:ext cx="112349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489">
                  <a:extLst>
                    <a:ext uri="{9D8B030D-6E8A-4147-A177-3AD203B41FA5}">
                      <a16:colId xmlns:a16="http://schemas.microsoft.com/office/drawing/2014/main" xmlns="" val="256849890"/>
                    </a:ext>
                  </a:extLst>
                </a:gridCol>
                <a:gridCol w="5617489">
                  <a:extLst>
                    <a:ext uri="{9D8B030D-6E8A-4147-A177-3AD203B41FA5}">
                      <a16:colId xmlns:a16="http://schemas.microsoft.com/office/drawing/2014/main" xmlns="" val="3136732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Несколько поклонниц караулило звезду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Несколько поклонниц караулили звезду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282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Большинство книг посвящены истории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Большинство книг посвящено истории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021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65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92BCBB-E8E1-471D-8E48-118989A8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64" y="371958"/>
            <a:ext cx="11236271" cy="624581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-apple-system"/>
              </a:rPr>
              <a:t>6. Много, мало, сколько ----только единственное число</a:t>
            </a:r>
          </a:p>
          <a:p>
            <a:pPr marL="0" indent="0">
              <a:buNone/>
            </a:pPr>
            <a:endParaRPr lang="ru-RU" sz="28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7. Собирательные числительные (двое, трое, четверо, пятеро, шестеро, семеро) не употребляются с существительными, обозначающими лиц женского пола.</a:t>
            </a:r>
          </a:p>
          <a:p>
            <a:pPr marL="0" indent="0" algn="l">
              <a:buNone/>
            </a:pPr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1" dirty="0">
                <a:solidFill>
                  <a:srgbClr val="000000"/>
                </a:solidFill>
                <a:latin typeface="-apple-system"/>
              </a:rPr>
              <a:t>8. Если числительное оканчивается на …один, то единственное число.</a:t>
            </a: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1" dirty="0">
                <a:solidFill>
                  <a:srgbClr val="000000"/>
                </a:solidFill>
                <a:latin typeface="-apple-system"/>
              </a:rPr>
              <a:t>Если числительное оканчивается на …два, </a:t>
            </a:r>
            <a:r>
              <a:rPr lang="ru-RU" b="1">
                <a:solidFill>
                  <a:srgbClr val="000000"/>
                </a:solidFill>
                <a:latin typeface="-apple-system"/>
              </a:rPr>
              <a:t>то множественное </a:t>
            </a:r>
            <a:r>
              <a:rPr lang="ru-RU" b="1" dirty="0">
                <a:solidFill>
                  <a:srgbClr val="000000"/>
                </a:solidFill>
                <a:latin typeface="-apple-system"/>
              </a:rPr>
              <a:t>число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:a16="http://schemas.microsoft.com/office/drawing/2014/main" xmlns="" id="{3274F47C-217B-4004-BA62-0889C3578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80954"/>
              </p:ext>
            </p:extLst>
          </p:nvPr>
        </p:nvGraphicFramePr>
        <p:xfrm>
          <a:off x="260889" y="1070451"/>
          <a:ext cx="112349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489">
                  <a:extLst>
                    <a:ext uri="{9D8B030D-6E8A-4147-A177-3AD203B41FA5}">
                      <a16:colId xmlns:a16="http://schemas.microsoft.com/office/drawing/2014/main" xmlns="" val="660534768"/>
                    </a:ext>
                  </a:extLst>
                </a:gridCol>
                <a:gridCol w="5617489">
                  <a:extLst>
                    <a:ext uri="{9D8B030D-6E8A-4147-A177-3AD203B41FA5}">
                      <a16:colId xmlns:a16="http://schemas.microsoft.com/office/drawing/2014/main" xmlns="" val="422561882"/>
                    </a:ext>
                  </a:extLst>
                </a:gridCol>
              </a:tblGrid>
              <a:tr h="294446">
                <a:tc>
                  <a:txBody>
                    <a:bodyPr/>
                    <a:lstStyle/>
                    <a:p>
                      <a:r>
                        <a:rPr lang="ru-RU" dirty="0"/>
                        <a:t>Мало людей шли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Мало людей шло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3204212"/>
                  </a:ext>
                </a:extLst>
              </a:tr>
            </a:tbl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F42B6D09-0E1C-4E5E-B7DA-F1A4D945B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47477"/>
              </p:ext>
            </p:extLst>
          </p:nvPr>
        </p:nvGraphicFramePr>
        <p:xfrm>
          <a:off x="260889" y="3315846"/>
          <a:ext cx="11234978" cy="66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489">
                  <a:extLst>
                    <a:ext uri="{9D8B030D-6E8A-4147-A177-3AD203B41FA5}">
                      <a16:colId xmlns:a16="http://schemas.microsoft.com/office/drawing/2014/main" xmlns="" val="578701934"/>
                    </a:ext>
                  </a:extLst>
                </a:gridCol>
                <a:gridCol w="5617489">
                  <a:extLst>
                    <a:ext uri="{9D8B030D-6E8A-4147-A177-3AD203B41FA5}">
                      <a16:colId xmlns:a16="http://schemas.microsoft.com/office/drawing/2014/main" xmlns="" val="892724007"/>
                    </a:ext>
                  </a:extLst>
                </a:gridCol>
              </a:tblGrid>
              <a:tr h="667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Двое медсестер (ж. р.) работали в палате.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Две медсестры работали в палате.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3611041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828D6F1D-3C93-448B-AA2A-35A5BF48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91975"/>
              </p:ext>
            </p:extLst>
          </p:nvPr>
        </p:nvGraphicFramePr>
        <p:xfrm>
          <a:off x="444929" y="5416709"/>
          <a:ext cx="110509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5469">
                  <a:extLst>
                    <a:ext uri="{9D8B030D-6E8A-4147-A177-3AD203B41FA5}">
                      <a16:colId xmlns:a16="http://schemas.microsoft.com/office/drawing/2014/main" xmlns="" val="3798309574"/>
                    </a:ext>
                  </a:extLst>
                </a:gridCol>
                <a:gridCol w="5525469">
                  <a:extLst>
                    <a:ext uri="{9D8B030D-6E8A-4147-A177-3AD203B41FA5}">
                      <a16:colId xmlns:a16="http://schemas.microsoft.com/office/drawing/2014/main" xmlns="" val="2773783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Двадцать один человек поступили в МГУ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Двадцать один человек поступил в МГУ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822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7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028EB9-F245-411A-B5F4-4A898A06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309"/>
          </a:xfrm>
        </p:spPr>
        <p:txBody>
          <a:bodyPr>
            <a:no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Ошибка в построении сложного предложения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3600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E9357A-1382-4D83-AC51-D6942A48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7" y="604433"/>
            <a:ext cx="11327969" cy="5888441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Неверное присоединение придаточной части, создающее неоднозначность восприятия смысла предложения. Увидеть ошибку можно, разобрав предложение по составу и задав вопрос от главной части к придаточной.</a:t>
            </a:r>
          </a:p>
          <a:p>
            <a:pPr marL="514350" indent="-514350" algn="l">
              <a:buAutoNum type="arabicPeriod"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514350" indent="-514350" algn="l">
              <a:buAutoNum type="arabicPeriod"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2. Использование лишнего союза или указательного местоимения для присоединения придаточной части.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2D578BB-B435-4AD7-8C09-FCE6CE118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34150"/>
              </p:ext>
            </p:extLst>
          </p:nvPr>
        </p:nvGraphicFramePr>
        <p:xfrm>
          <a:off x="459784" y="2519565"/>
          <a:ext cx="113279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85">
                  <a:extLst>
                    <a:ext uri="{9D8B030D-6E8A-4147-A177-3AD203B41FA5}">
                      <a16:colId xmlns:a16="http://schemas.microsoft.com/office/drawing/2014/main" xmlns="" val="1730737101"/>
                    </a:ext>
                  </a:extLst>
                </a:gridCol>
                <a:gridCol w="5663985">
                  <a:extLst>
                    <a:ext uri="{9D8B030D-6E8A-4147-A177-3AD203B41FA5}">
                      <a16:colId xmlns:a16="http://schemas.microsoft.com/office/drawing/2014/main" xmlns="" val="367160275"/>
                    </a:ext>
                  </a:extLst>
                </a:gridCol>
              </a:tblGrid>
              <a:tr h="72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письме говорилось, что в город едет ревизор, (какой?) которым управляет </a:t>
                      </a:r>
                      <a:r>
                        <a:rPr lang="ru-RU" b="0" i="0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Сквозник</a:t>
                      </a: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 – </a:t>
                      </a:r>
                      <a:r>
                        <a:rPr lang="ru-RU" b="0" i="0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Дмухановский</a:t>
                      </a: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. (</a:t>
                      </a:r>
                      <a:r>
                        <a:rPr lang="ru-RU" b="0" i="0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Сквозник-Дмухановский</a:t>
                      </a: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 управляет городом, а не ревизором.)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письме говорилось, что в город, которым управляет </a:t>
                      </a:r>
                      <a:r>
                        <a:rPr lang="ru-RU" b="0" i="0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Сквозник</a:t>
                      </a: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 -</a:t>
                      </a:r>
                      <a:r>
                        <a:rPr lang="ru-RU" b="0" i="0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Дмухановский</a:t>
                      </a: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, едет ревизор.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4207205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3A91D0C4-9D8E-4DD3-AC25-72974BA54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27569"/>
              </p:ext>
            </p:extLst>
          </p:nvPr>
        </p:nvGraphicFramePr>
        <p:xfrm>
          <a:off x="459784" y="5339167"/>
          <a:ext cx="1132797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85">
                  <a:extLst>
                    <a:ext uri="{9D8B030D-6E8A-4147-A177-3AD203B41FA5}">
                      <a16:colId xmlns:a16="http://schemas.microsoft.com/office/drawing/2014/main" xmlns="" val="2176950834"/>
                    </a:ext>
                  </a:extLst>
                </a:gridCol>
                <a:gridCol w="5663985">
                  <a:extLst>
                    <a:ext uri="{9D8B030D-6E8A-4147-A177-3AD203B41FA5}">
                      <a16:colId xmlns:a16="http://schemas.microsoft.com/office/drawing/2014/main" xmlns="" val="1831344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Максим Максимыч упрекал Печорина, (за что?) что почему он охладел к Бэле.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Максим Максимыч упрекал Печорина, что он охладел к Бэле.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6915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8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65586B-FA9C-40E4-95AB-E7ADC67A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354989"/>
            <a:ext cx="11282765" cy="604581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3. Части сложноподчиненного предложения нельзя разделять точкой, так как придаточная часть потеряет свой смысл.</a:t>
            </a: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1" dirty="0">
                <a:solidFill>
                  <a:srgbClr val="000000"/>
                </a:solidFill>
                <a:latin typeface="-apple-system"/>
              </a:rPr>
              <a:t>4. Лишнее указательное слово в главном предложении.</a:t>
            </a:r>
          </a:p>
          <a:p>
            <a:pPr marL="0" indent="0" algn="l">
              <a:buNone/>
            </a:pPr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r>
              <a:rPr lang="ru-RU" b="1" dirty="0">
                <a:solidFill>
                  <a:srgbClr val="000000"/>
                </a:solidFill>
                <a:latin typeface="-apple-system"/>
              </a:rPr>
              <a:t>5.</a:t>
            </a:r>
            <a:r>
              <a:rPr lang="ru-RU" dirty="0"/>
              <a:t> </a:t>
            </a:r>
            <a:r>
              <a:rPr lang="ru-RU" b="1" dirty="0">
                <a:solidFill>
                  <a:srgbClr val="000000"/>
                </a:solidFill>
                <a:latin typeface="-apple-system"/>
              </a:rPr>
              <a:t>Неверный выбор союза или союзного слова.</a:t>
            </a:r>
          </a:p>
          <a:p>
            <a:pPr marL="0" indent="0" algn="l">
              <a:buNone/>
            </a:pPr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r>
              <a:rPr lang="ru-RU" b="1" dirty="0">
                <a:solidFill>
                  <a:srgbClr val="000000"/>
                </a:solidFill>
                <a:latin typeface="-apple-system"/>
              </a:rPr>
              <a:t> 6.Смешение главного и придаточного предложений: </a:t>
            </a:r>
            <a:endParaRPr lang="ru-RU" b="1" dirty="0">
              <a:solidFill>
                <a:srgbClr val="FF0000"/>
              </a:solidFill>
              <a:latin typeface="-apple-system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1D8FA30-CB26-4ADA-95B2-D8F4251A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7057"/>
              </p:ext>
            </p:extLst>
          </p:nvPr>
        </p:nvGraphicFramePr>
        <p:xfrm>
          <a:off x="444286" y="1237273"/>
          <a:ext cx="111536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807">
                  <a:extLst>
                    <a:ext uri="{9D8B030D-6E8A-4147-A177-3AD203B41FA5}">
                      <a16:colId xmlns:a16="http://schemas.microsoft.com/office/drawing/2014/main" xmlns="" val="1667487330"/>
                    </a:ext>
                  </a:extLst>
                </a:gridCol>
                <a:gridCol w="5576807">
                  <a:extLst>
                    <a:ext uri="{9D8B030D-6E8A-4147-A177-3AD203B41FA5}">
                      <a16:colId xmlns:a16="http://schemas.microsoft.com/office/drawing/2014/main" xmlns="" val="940974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Когда Миша писал сочинение. (что произошло?) Он допустил несколько ошибок.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Когда Миша писал сочинение, он допустил несколько ошибок.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841934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4B3F07C-07F4-4B59-B518-8E203C3F1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39529"/>
              </p:ext>
            </p:extLst>
          </p:nvPr>
        </p:nvGraphicFramePr>
        <p:xfrm>
          <a:off x="444286" y="2755477"/>
          <a:ext cx="1104512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563">
                  <a:extLst>
                    <a:ext uri="{9D8B030D-6E8A-4147-A177-3AD203B41FA5}">
                      <a16:colId xmlns:a16="http://schemas.microsoft.com/office/drawing/2014/main" xmlns="" val="3420727939"/>
                    </a:ext>
                  </a:extLst>
                </a:gridCol>
                <a:gridCol w="5522563">
                  <a:extLst>
                    <a:ext uri="{9D8B030D-6E8A-4147-A177-3AD203B41FA5}">
                      <a16:colId xmlns:a16="http://schemas.microsoft.com/office/drawing/2014/main" xmlns="" val="492034563"/>
                    </a:ext>
                  </a:extLst>
                </a:gridCol>
              </a:tblGrid>
              <a:tr h="22029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-apple-system"/>
                        </a:rPr>
                        <a:t>Я считаю  то, что вы неправы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 считаю , что вы неправы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687916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7462ADC1-80D5-4DE3-958B-D6A73F86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21325"/>
              </p:ext>
            </p:extLst>
          </p:nvPr>
        </p:nvGraphicFramePr>
        <p:xfrm>
          <a:off x="444286" y="3833245"/>
          <a:ext cx="11132952" cy="76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476">
                  <a:extLst>
                    <a:ext uri="{9D8B030D-6E8A-4147-A177-3AD203B41FA5}">
                      <a16:colId xmlns:a16="http://schemas.microsoft.com/office/drawing/2014/main" xmlns="" val="1503117763"/>
                    </a:ext>
                  </a:extLst>
                </a:gridCol>
                <a:gridCol w="5566476">
                  <a:extLst>
                    <a:ext uri="{9D8B030D-6E8A-4147-A177-3AD203B41FA5}">
                      <a16:colId xmlns:a16="http://schemas.microsoft.com/office/drawing/2014/main" xmlns="" val="1972258455"/>
                    </a:ext>
                  </a:extLst>
                </a:gridCol>
              </a:tblGrid>
              <a:tr h="76974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-apple-system"/>
                        </a:rPr>
                        <a:t>Перед тем чтобы приступить к выполнению домашнего задания, надо отдохнуть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-apple-system"/>
                        </a:rPr>
                        <a:t>Перед тем как приступить к выполнению домашнего задания, надо отдохнуть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4818146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1F3A3E74-3B17-483E-BF68-80439899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97703"/>
              </p:ext>
            </p:extLst>
          </p:nvPr>
        </p:nvGraphicFramePr>
        <p:xfrm>
          <a:off x="488199" y="5314998"/>
          <a:ext cx="11045126" cy="76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563">
                  <a:extLst>
                    <a:ext uri="{9D8B030D-6E8A-4147-A177-3AD203B41FA5}">
                      <a16:colId xmlns:a16="http://schemas.microsoft.com/office/drawing/2014/main" xmlns="" val="2611422572"/>
                    </a:ext>
                  </a:extLst>
                </a:gridCol>
                <a:gridCol w="5522563">
                  <a:extLst>
                    <a:ext uri="{9D8B030D-6E8A-4147-A177-3AD203B41FA5}">
                      <a16:colId xmlns:a16="http://schemas.microsoft.com/office/drawing/2014/main" xmlns="" val="2689786647"/>
                    </a:ext>
                  </a:extLst>
                </a:gridCol>
              </a:tblGrid>
              <a:tr h="76974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-apple-system"/>
                        </a:rPr>
                        <a:t>Картина Левитана висит справа на стене, которая называется «Золотая осень».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-apple-system"/>
                        </a:rPr>
                        <a:t>Картина Левитана, которая висит справа на стене, называется «Золотая осень».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44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54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00D99-E9D4-4869-8B77-5EA5B789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" y="365125"/>
            <a:ext cx="11298265" cy="850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  <a:t>Нарушение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-apple-system"/>
              </a:rPr>
              <a:t>видо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  <a:t>-временной соотнесенности</a:t>
            </a:r>
            <a:b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  <a:t> глагольных форм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2E70FD-2B0F-48F9-90ED-BE277E19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91" y="125333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В предложениях, в которых содержится два и более сказуемых, они должны быть согласованы в виде (совершенный/ несовершенный) и времени.</a:t>
            </a:r>
          </a:p>
          <a:p>
            <a:pPr algn="l"/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1F41542-5358-4E20-9A42-7FC14E99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37572"/>
              </p:ext>
            </p:extLst>
          </p:nvPr>
        </p:nvGraphicFramePr>
        <p:xfrm>
          <a:off x="523067" y="2578894"/>
          <a:ext cx="10755824" cy="85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7912">
                  <a:extLst>
                    <a:ext uri="{9D8B030D-6E8A-4147-A177-3AD203B41FA5}">
                      <a16:colId xmlns:a16="http://schemas.microsoft.com/office/drawing/2014/main" xmlns="" val="4260336563"/>
                    </a:ext>
                  </a:extLst>
                </a:gridCol>
                <a:gridCol w="5377912">
                  <a:extLst>
                    <a:ext uri="{9D8B030D-6E8A-4147-A177-3AD203B41FA5}">
                      <a16:colId xmlns:a16="http://schemas.microsoft.com/office/drawing/2014/main" xmlns="" val="1579133020"/>
                    </a:ext>
                  </a:extLst>
                </a:gridCol>
              </a:tblGrid>
              <a:tr h="85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Бабушка вяжет (настоящее в., несов. в.) шарф и подарила (прошедшее в., сов. в.) его внуку.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Бабушка связала шарф и подарила его внуку.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747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8C7BB2-E523-40D5-8326-57C877C7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08" y="997527"/>
            <a:ext cx="10951933" cy="54807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>
                <a:solidFill>
                  <a:srgbClr val="000000"/>
                </a:solidFill>
                <a:latin typeface="-apple-system"/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  <a:ea typeface="+mj-ea"/>
                <a:cs typeface="+mj-cs"/>
              </a:rPr>
              <a:t>Грамматические ошибки – это ошибки в построении слова, словосочетания, предложения </a:t>
            </a:r>
            <a:r>
              <a:rPr lang="ru-RU" i="1" dirty="0">
                <a:solidFill>
                  <a:srgbClr val="000000"/>
                </a:solidFill>
                <a:latin typeface="-apple-system"/>
                <a:ea typeface="+mj-ea"/>
                <a:cs typeface="+mj-cs"/>
              </a:rPr>
              <a:t>(ихний; вышли из класса по окончанию урока; Подъезжая к станции, с меня слетела шляпа).</a:t>
            </a:r>
            <a:r>
              <a:rPr lang="ru-RU" altLang="ru-RU" i="1" dirty="0">
                <a:solidFill>
                  <a:srgbClr val="000000"/>
                </a:solidFill>
                <a:latin typeface="-apple-system"/>
                <a:ea typeface="+mj-ea"/>
                <a:cs typeface="+mj-cs"/>
              </a:rPr>
              <a:t> </a:t>
            </a:r>
          </a:p>
          <a:p>
            <a:pPr marL="0" indent="0" algn="just">
              <a:buNone/>
            </a:pPr>
            <a:r>
              <a:rPr lang="ru-RU" altLang="ru-RU" dirty="0">
                <a:solidFill>
                  <a:srgbClr val="000000"/>
                </a:solidFill>
                <a:latin typeface="-apple-system"/>
                <a:ea typeface="+mj-ea"/>
                <a:cs typeface="+mj-cs"/>
              </a:rPr>
              <a:t>Задание №8  ЕГЭ по русскому языку</a:t>
            </a:r>
          </a:p>
          <a:p>
            <a:pPr marL="0" indent="0" algn="just">
              <a:buNone/>
            </a:pPr>
            <a:r>
              <a:rPr lang="ru-RU" altLang="ru-RU" dirty="0">
                <a:solidFill>
                  <a:srgbClr val="000000"/>
                </a:solidFill>
                <a:latin typeface="-apple-system"/>
                <a:ea typeface="+mj-ea"/>
                <a:cs typeface="+mj-cs"/>
              </a:rPr>
              <a:t>№8 – одно из самых интересных заданий в ЕГЭ по русскому языку. Теперь оно приносит 3 первичных балла, хотя в прошлые годы давали 5 (по баллу за каждый правильный ответ). Посвящено задание грамматическим ошибкам и является своеобразным тренингом для их поиска и определения вида ошибки в любом тексте. В общем, с какой стороны ни посмотри – одна польза. Только вот приступать к нему многие ребята боятся.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8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FAC2A99-B77D-4B8D-AA5D-1D362708DE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953" y="236920"/>
            <a:ext cx="11026527" cy="63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fontAlgn="base"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b="1" dirty="0">
                <a:solidFill>
                  <a:srgbClr val="000000"/>
                </a:solidFill>
                <a:latin typeface="-apple-system"/>
              </a:rPr>
              <a:t>Приступайте к практике. 9 предложений, указанных в </a:t>
            </a:r>
            <a:r>
              <a:rPr lang="ru-RU" altLang="ru-RU" sz="2400" b="1" dirty="0" err="1">
                <a:solidFill>
                  <a:srgbClr val="000000"/>
                </a:solidFill>
                <a:latin typeface="-apple-system"/>
              </a:rPr>
              <a:t>КИМе</a:t>
            </a:r>
            <a:r>
              <a:rPr lang="ru-RU" altLang="ru-RU" sz="2400" b="1" dirty="0">
                <a:solidFill>
                  <a:srgbClr val="000000"/>
                </a:solidFill>
                <a:latin typeface="-apple-system"/>
              </a:rPr>
              <a:t>, необходимо разобрать по составу, провести синтаксический анализ. Работать лучше карандашом, а не ручкой, чтобы был шанс быстро исправить ошибку в выделении членов предложения. При разборе следуйте правилам:</a:t>
            </a:r>
          </a:p>
          <a:p>
            <a:pPr marL="0" marR="0" lvl="0" indent="0" algn="just" fontAlgn="base"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b="1" dirty="0">
                <a:solidFill>
                  <a:srgbClr val="000000"/>
                </a:solidFill>
                <a:latin typeface="-apple-system"/>
              </a:rPr>
              <a:t>1. Всегда начинайте с поиска грамматической основы: подлежащего и сказуемого. Даже если вы видите однородные или причастный оборот </a:t>
            </a:r>
            <a:r>
              <a:rPr lang="ru-RU" altLang="ru-RU" sz="2400" b="1" dirty="0">
                <a:latin typeface="-apple-system"/>
              </a:rPr>
              <a:t>и вам хочется их выделить.</a:t>
            </a:r>
          </a:p>
          <a:p>
            <a:pPr marL="0" marR="0" lvl="0" indent="0" algn="just" fontAlgn="base"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b="1" dirty="0">
                <a:solidFill>
                  <a:srgbClr val="000000"/>
                </a:solidFill>
                <a:latin typeface="-apple-system"/>
              </a:rPr>
              <a:t>2. Полный синтаксический разбор проводить не обязательно. Второстепенные члены, если это не приложения или однородные, не требуют пристального внимания. Их можно не выделять.</a:t>
            </a:r>
          </a:p>
          <a:p>
            <a:pPr marL="0" marR="0" lvl="0" indent="0" algn="just" fontAlgn="base"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b="1" dirty="0">
                <a:solidFill>
                  <a:srgbClr val="000000"/>
                </a:solidFill>
                <a:latin typeface="-apple-system"/>
              </a:rPr>
              <a:t>3. При нахождении причастного оборота ОБЯЗАТЕЛЬНО ищите главное слово, от которого задаётся вопрос. Иначе ошибку можно и не увидеть.</a:t>
            </a:r>
          </a:p>
          <a:p>
            <a:pPr marL="0" marR="0" lvl="0" indent="0" algn="just" fontAlgn="base"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b="1" dirty="0">
                <a:solidFill>
                  <a:srgbClr val="000000"/>
                </a:solidFill>
                <a:latin typeface="-apple-system"/>
              </a:rPr>
              <a:t>4. При нахождении однородных внимательно следите за градационными союзами и обобщающими словами (при их наличии).</a:t>
            </a:r>
          </a:p>
          <a:p>
            <a:pPr marL="0" marR="0" lvl="0" indent="0" algn="just" fontAlgn="base"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b="1" dirty="0">
                <a:solidFill>
                  <a:srgbClr val="000000"/>
                </a:solidFill>
                <a:latin typeface="-apple-system"/>
              </a:rPr>
              <a:t>5. Если предложение сложноподчинённое, составляйте схему внутри, беря главную часть в квадратные скобки, а придаточную в круглые. Графическое обозначение границ предложения помогает видеть некоторые ошибки. </a:t>
            </a:r>
          </a:p>
        </p:txBody>
      </p:sp>
    </p:spTree>
    <p:extLst>
      <p:ext uri="{BB962C8B-B14F-4D97-AF65-F5344CB8AC3E}">
        <p14:creationId xmlns:p14="http://schemas.microsoft.com/office/powerpoint/2010/main" val="290963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72E80F-5907-4BE0-BB5E-5B1CB5AE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278969"/>
            <a:ext cx="10873353" cy="589799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До обретения определённого навыка разбор по составу 9 предложений занимает немалое количество времени, и у особо торопливых учеников может возникнуть вопрос: «Зачем так сложно!?» Отвечаю: чтобы видеть ошибки, а не угадывать их. Например, чтобы найти ошибку в согласовании между подлежащим и сказуемым, нужно сначала найти сами главные члены, а затем оценивать согласованы ли они в числе или в роде. Чтобы увидеть проблему с причастным или деепричастным оборотами, необходимо обнаружить сами эти обороты.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Если возникают сомнения, действуйте по аналогии, то есть смотрите на примеры с ошибками, сопоставляйте их. Сразу запоминайте правильные названия ошибок, чтобы не путаться.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В том случае если вы всё разобрали, но не видите ошибку, действуйте путём исключения. Вычёркивайте номера предложений, ошибки в которых вы точно обнаружили. Ещё раз перечитывайте и разбирайте по составу оставшиеся предложения, постепенно сужая круг поиска.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9047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D85FE-F91D-4787-8DDB-9CB44347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ЛОВУШКИ ЕГЭ В ЗАДАНИИ 8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50BB0EB-2B1F-430A-98DC-17F04181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 b="12408"/>
          <a:stretch/>
        </p:blipFill>
        <p:spPr bwMode="auto">
          <a:xfrm>
            <a:off x="4601043" y="-1"/>
            <a:ext cx="6802405" cy="68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41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8" name="Isosceles Triangle 2064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37E09C5-5EDA-4913-966E-BF6128B61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6" b="32655"/>
          <a:stretch/>
        </p:blipFill>
        <p:spPr bwMode="auto">
          <a:xfrm>
            <a:off x="2127935" y="643467"/>
            <a:ext cx="7936130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8415476-A7D5-4302-BC33-ABB8B21AB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9" b="18925"/>
          <a:stretch/>
        </p:blipFill>
        <p:spPr bwMode="auto">
          <a:xfrm>
            <a:off x="1673817" y="-46729"/>
            <a:ext cx="9120424" cy="69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1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21E61EE-2D67-4337-8BE2-0A2A7B8BE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12882" r="6309" b="38982"/>
          <a:stretch/>
        </p:blipFill>
        <p:spPr bwMode="auto">
          <a:xfrm>
            <a:off x="1262273" y="1"/>
            <a:ext cx="97556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69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7" name="Isosceles Triangle 513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FB97841-9005-4464-AC3D-CCF16908C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7685" r="6309" b="8248"/>
          <a:stretch/>
        </p:blipFill>
        <p:spPr bwMode="auto">
          <a:xfrm>
            <a:off x="3254643" y="-13921"/>
            <a:ext cx="56597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Isosceles Triangle 513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FD532-2603-98C5-6E2B-2E6A8217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8D2AE3-E4CC-34BC-E234-70060351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https://teams.live.com/meet/9469430728475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6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FC43CF-9819-437F-AF4E-5D7ED7BC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31" y="452928"/>
            <a:ext cx="11859126" cy="192947"/>
          </a:xfrm>
        </p:spPr>
        <p:txBody>
          <a:bodyPr>
            <a:no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Ошибки в употреблении падежной формы существительного с предлогом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2800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E644F-567B-4111-9AF6-4D64FF55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37" y="541420"/>
            <a:ext cx="11746832" cy="63165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1.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Неверное управление зависимыми словами</a:t>
            </a: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2.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Предлоги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-apple-system"/>
              </a:rPr>
              <a:t>СОГЛАСНО, ВОПРЕКИ, БЛАГОДАРЯ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употребляются только с Дательным падежом (кому? чему?)</a:t>
            </a: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3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Предлог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ПО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 в значении «после чего-либо, в результате чего-либо» употребляется только с Предложным падежом</a:t>
            </a:r>
          </a:p>
          <a:p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0937B09E-335C-4434-B1D4-AAB0357B2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44560"/>
              </p:ext>
            </p:extLst>
          </p:nvPr>
        </p:nvGraphicFramePr>
        <p:xfrm>
          <a:off x="278731" y="1354222"/>
          <a:ext cx="116205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0">
                  <a:extLst>
                    <a:ext uri="{9D8B030D-6E8A-4147-A177-3AD203B41FA5}">
                      <a16:colId xmlns:a16="http://schemas.microsoft.com/office/drawing/2014/main" xmlns="" val="95299866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xmlns="" val="3847114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Л. Леонов утверждал, что патриотизм всегда пропорционален количества (Р. п.) вложенного в него труда.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Л. Леонов утверждал, что патриотизм всегда пропорционален количеству (Д. п.) вложенного в него труда.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748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описывать о происшествии (П. п)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описывать происшествие (В. п.)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830253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34B2521A-1FB1-4541-9370-F16199A3D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23972"/>
              </p:ext>
            </p:extLst>
          </p:nvPr>
        </p:nvGraphicFramePr>
        <p:xfrm>
          <a:off x="278731" y="3540756"/>
          <a:ext cx="11620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0">
                  <a:extLst>
                    <a:ext uri="{9D8B030D-6E8A-4147-A177-3AD203B41FA5}">
                      <a16:colId xmlns:a16="http://schemas.microsoft.com/office/drawing/2014/main" xmlns="" val="4206224736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xmlns="" val="131648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вопреки обстоятельств (Р. п.), 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вопреки обстоятельствам (Д. п.), 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22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благодаря хорошей погоды (Р. п.)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благодаря хорошей погоде (Д. п.)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6609678"/>
                  </a:ext>
                </a:extLst>
              </a:tr>
            </a:tbl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40CF3128-3A4F-4C97-AAE3-DA1D872D8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24990"/>
              </p:ext>
            </p:extLst>
          </p:nvPr>
        </p:nvGraphicFramePr>
        <p:xfrm>
          <a:off x="229603" y="5250177"/>
          <a:ext cx="116205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0">
                  <a:extLst>
                    <a:ext uri="{9D8B030D-6E8A-4147-A177-3AD203B41FA5}">
                      <a16:colId xmlns:a16="http://schemas.microsoft.com/office/drawing/2014/main" xmlns="" val="1404202169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xmlns="" val="402378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по окончанию (Дательный падеж), по прибытию (Д. п.), по приезду (Д. п.), по истечению срока (Д. п.).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по окончании (Предложный падеж), по приезде (П. п.), по прибытии (П. п.), по истечении срока (П. п.).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11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4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D5FB8-078D-43C7-8770-3DC98764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75" y="160589"/>
            <a:ext cx="10882325" cy="392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i="0" dirty="0">
                <a:solidFill>
                  <a:srgbClr val="000000"/>
                </a:solidFill>
                <a:effectLst/>
                <a:latin typeface="-apple-system"/>
              </a:rPr>
              <a:t>Ошибки в предложениях с однородными членами.      </a:t>
            </a:r>
            <a:br>
              <a:rPr lang="ru-RU" sz="31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2700" dirty="0">
                <a:solidFill>
                  <a:srgbClr val="000000"/>
                </a:solidFill>
                <a:latin typeface="-apple-system"/>
              </a:rPr>
              <a:t>Ошибки в употреблении двойных градационных союзов при однородных членах</a:t>
            </a: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F46011-923F-40C4-95A1-C74FB351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39" y="756339"/>
            <a:ext cx="11249050" cy="4351338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1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. Части двойного градационного союза постоянны, их нельзя заменять другими словами. Следует запомнить основные союзы:</a:t>
            </a: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НЕ ТОЛЬКО..., НО И              ЕСЛИ НЕ..., ТО                  КАК..., ТАК И                 </a:t>
            </a: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-apple-system"/>
              </a:rPr>
              <a:t>НЕ СТОЛЬКО..., СКОЛЬКО              ХОТЯ И..., НО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2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. Части двойного градационного союза должны соединять непосредственно однородные члены. Если одна часть соединяет однородный, а вторая – другой член предложения – это ошибка. Проще всего обнаружить ее, разобрав предложение по составу и кружочками обозначив однородные.</a:t>
            </a:r>
          </a:p>
          <a:p>
            <a:pPr marL="0" indent="0" algn="l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1CB37B9-C374-4899-A0E8-00611B382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74988"/>
              </p:ext>
            </p:extLst>
          </p:nvPr>
        </p:nvGraphicFramePr>
        <p:xfrm>
          <a:off x="481738" y="2364722"/>
          <a:ext cx="1126957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789">
                  <a:extLst>
                    <a:ext uri="{9D8B030D-6E8A-4147-A177-3AD203B41FA5}">
                      <a16:colId xmlns:a16="http://schemas.microsoft.com/office/drawing/2014/main" xmlns="" val="3699979290"/>
                    </a:ext>
                  </a:extLst>
                </a:gridCol>
                <a:gridCol w="5634789">
                  <a:extLst>
                    <a:ext uri="{9D8B030D-6E8A-4147-A177-3AD203B41FA5}">
                      <a16:colId xmlns:a16="http://schemas.microsoft.com/office/drawing/2014/main" xmlns="" val="543862093"/>
                    </a:ext>
                  </a:extLst>
                </a:gridCol>
              </a:tblGrid>
              <a:tr h="567713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Северной Африке мы наблюдали много особенностей как в природе, а также и в людских нравах.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Северной Африке мы наблюдали много особенностей как в природе, так и в людских нравах.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2449236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30783B26-FF18-436F-AFE4-4E9FAFD6F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29594"/>
              </p:ext>
            </p:extLst>
          </p:nvPr>
        </p:nvGraphicFramePr>
        <p:xfrm>
          <a:off x="481738" y="5090391"/>
          <a:ext cx="114054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731">
                  <a:extLst>
                    <a:ext uri="{9D8B030D-6E8A-4147-A177-3AD203B41FA5}">
                      <a16:colId xmlns:a16="http://schemas.microsoft.com/office/drawing/2014/main" xmlns="" val="1825636403"/>
                    </a:ext>
                  </a:extLst>
                </a:gridCol>
                <a:gridCol w="5702731">
                  <a:extLst>
                    <a:ext uri="{9D8B030D-6E8A-4147-A177-3AD203B41FA5}">
                      <a16:colId xmlns:a16="http://schemas.microsoft.com/office/drawing/2014/main" xmlns="" val="579205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Можно утверждать, что настроение было не только главным (сказуемое) для создателя (дополнение) стихотворения, но и для читателей (дополнение).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Можно утверждать, что настроение было главным не только для создателя стихотворения, но и для читателей.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90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BB11DF-17F4-454B-B708-93E43A774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05" y="333708"/>
            <a:ext cx="11578389" cy="553183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2.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Неверное употребление падежа однородных членов. Все однородные члены должны стоять в том же падеже, что и обобщающее слово. Если они не согласованы в падеже – это ошибка.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C9774D1-FAF1-426E-8FCB-C5273ADE9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73322"/>
              </p:ext>
            </p:extLst>
          </p:nvPr>
        </p:nvGraphicFramePr>
        <p:xfrm>
          <a:off x="306803" y="1554011"/>
          <a:ext cx="1146542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713">
                  <a:extLst>
                    <a:ext uri="{9D8B030D-6E8A-4147-A177-3AD203B41FA5}">
                      <a16:colId xmlns:a16="http://schemas.microsoft.com/office/drawing/2014/main" xmlns="" val="1213745943"/>
                    </a:ext>
                  </a:extLst>
                </a:gridCol>
                <a:gridCol w="5732713">
                  <a:extLst>
                    <a:ext uri="{9D8B030D-6E8A-4147-A177-3AD203B41FA5}">
                      <a16:colId xmlns:a16="http://schemas.microsoft.com/office/drawing/2014/main" xmlns="" val="1009579788"/>
                    </a:ext>
                  </a:extLst>
                </a:gridCol>
              </a:tblGrid>
              <a:tr h="760218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Жизнь крестьян изображена в произведениях русских классиков (обобщающее слово в Р. п.): Н.В. Гоголь, И.С. Тургенев, Л.Н. Толстой (Им. п.).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Жизнь крестьян изображена в произведениях русских классиков (Р. п.): Н.В. Гоголя, И.С. Тургенева, Л.Н. Толстого (Р. п.).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37421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142E2D-60D6-410E-8BC5-1633679FDB66}"/>
              </a:ext>
            </a:extLst>
          </p:cNvPr>
          <p:cNvSpPr txBox="1"/>
          <p:nvPr/>
        </p:nvSpPr>
        <p:spPr>
          <a:xfrm>
            <a:off x="363286" y="2605571"/>
            <a:ext cx="114654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3. </a:t>
            </a: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Ошибка пропуска прямого дополнения. Если в предложении есть 2 сказуемых, каждое из которых требует своего дополнения в определенном падеже, а дополнение только одно – это ошибка. Исправить ее можно, добавив еще одно дополнение.</a:t>
            </a:r>
            <a:endParaRPr lang="ru-RU" sz="24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BC165BD5-49E2-4D80-8FE9-2AC2C7B4D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05573"/>
              </p:ext>
            </p:extLst>
          </p:nvPr>
        </p:nvGraphicFramePr>
        <p:xfrm>
          <a:off x="391525" y="4752473"/>
          <a:ext cx="114089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73">
                  <a:extLst>
                    <a:ext uri="{9D8B030D-6E8A-4147-A177-3AD203B41FA5}">
                      <a16:colId xmlns:a16="http://schemas.microsoft.com/office/drawing/2014/main" xmlns="" val="59480563"/>
                    </a:ext>
                  </a:extLst>
                </a:gridCol>
                <a:gridCol w="5704473">
                  <a:extLst>
                    <a:ext uri="{9D8B030D-6E8A-4147-A177-3AD203B41FA5}">
                      <a16:colId xmlns:a16="http://schemas.microsoft.com/office/drawing/2014/main" xmlns="" val="1475162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Кажется, что А.С. Пушкин оглядывает (что?) и восхищается (чем?) любимым городом.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Кажется, что А.С. Пушкин оглядывает (что?) любимый город и восхищается (чем?) им.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59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84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7CFB2F-B61E-4CDD-8174-E71CE44A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25" y="384282"/>
            <a:ext cx="11033501" cy="609400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4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. Смешение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-apple-system"/>
              </a:rPr>
              <a:t>родо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-видовых понятий в ряду однородных членов. Обобщающее слово не должно стоять в ряду однородных – это ошибка. Оно может находиться либо до, либо после ряда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однородных.</a:t>
            </a: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5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. Пропуск предлога при однородных членах. Если при однородных членах находится только один предлог, надо подставить его к каждому однородному члену для проверки их сочетаемости.</a:t>
            </a:r>
          </a:p>
          <a:p>
            <a:pPr marL="0" indent="0" algn="l">
              <a:buNone/>
            </a:pPr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-apple-system"/>
              </a:rPr>
              <a:t> 6. Нельзя употреблять как однородные разные части речи.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83FD159C-BD95-4B45-98AE-9A2BE560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4157"/>
              </p:ext>
            </p:extLst>
          </p:nvPr>
        </p:nvGraphicFramePr>
        <p:xfrm>
          <a:off x="632201" y="1543449"/>
          <a:ext cx="110335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750">
                  <a:extLst>
                    <a:ext uri="{9D8B030D-6E8A-4147-A177-3AD203B41FA5}">
                      <a16:colId xmlns:a16="http://schemas.microsoft.com/office/drawing/2014/main" xmlns="" val="1490483580"/>
                    </a:ext>
                  </a:extLst>
                </a:gridCol>
                <a:gridCol w="5516750">
                  <a:extLst>
                    <a:ext uri="{9D8B030D-6E8A-4147-A177-3AD203B41FA5}">
                      <a16:colId xmlns:a16="http://schemas.microsoft.com/office/drawing/2014/main" xmlns="" val="4264294152"/>
                    </a:ext>
                  </a:extLst>
                </a:gridCol>
              </a:tblGrid>
              <a:tr h="876659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пакете лежали апельсины, сок, бананы, фрукты (обобщающее слово).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пакете лежали сок и фрукты: апельсины, бананы.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996625"/>
                  </a:ext>
                </a:extLst>
              </a:tr>
            </a:tbl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027D3D2-57EC-41FC-9B83-F1DF7D824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73068"/>
              </p:ext>
            </p:extLst>
          </p:nvPr>
        </p:nvGraphicFramePr>
        <p:xfrm>
          <a:off x="605725" y="3772835"/>
          <a:ext cx="1108645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226">
                  <a:extLst>
                    <a:ext uri="{9D8B030D-6E8A-4147-A177-3AD203B41FA5}">
                      <a16:colId xmlns:a16="http://schemas.microsoft.com/office/drawing/2014/main" xmlns="" val="1908785361"/>
                    </a:ext>
                  </a:extLst>
                </a:gridCol>
                <a:gridCol w="5543226">
                  <a:extLst>
                    <a:ext uri="{9D8B030D-6E8A-4147-A177-3AD203B41FA5}">
                      <a16:colId xmlns:a16="http://schemas.microsoft.com/office/drawing/2014/main" xmlns="" val="3838615930"/>
                    </a:ext>
                  </a:extLst>
                </a:gridCol>
              </a:tblGrid>
              <a:tr h="662553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Толпы людей были повсюду: на улицах, площадях, скверах.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Толпы людей были повсюду: на улицах, площадях, в скверах.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9827027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9EEDD44-D3F3-4DE1-99C9-F257A689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61665"/>
              </p:ext>
            </p:extLst>
          </p:nvPr>
        </p:nvGraphicFramePr>
        <p:xfrm>
          <a:off x="579249" y="5601632"/>
          <a:ext cx="110335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751">
                  <a:extLst>
                    <a:ext uri="{9D8B030D-6E8A-4147-A177-3AD203B41FA5}">
                      <a16:colId xmlns:a16="http://schemas.microsoft.com/office/drawing/2014/main" xmlns="" val="1938795117"/>
                    </a:ext>
                  </a:extLst>
                </a:gridCol>
                <a:gridCol w="5516751">
                  <a:extLst>
                    <a:ext uri="{9D8B030D-6E8A-4147-A177-3AD203B41FA5}">
                      <a16:colId xmlns:a16="http://schemas.microsoft.com/office/drawing/2014/main" xmlns="" val="1141359596"/>
                    </a:ext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Главный герой полюбил войну (сущ.) и рисковать (гл.) жизнью.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Главный герой полюбил войну (сущ.) и тот риск (сущ.), который испытываешь там.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55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63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42FF7-7C7B-429A-BA52-E63D974B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65" y="141099"/>
            <a:ext cx="11259518" cy="861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  <a:t>Ошибка в употреблении несогласованного приложения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4D594A-80E3-4319-AB90-AE3187C5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41" y="1019713"/>
            <a:ext cx="11358966" cy="5473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Несогласованные приложения – это в том числе имена собственные: названия газет, журналов, фильмов, картин и т.д. Они употребляются только в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Именительном падеже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 при наличии перед ними имени нарицательного, их определяющего. Если же нарицательное существительное отсутствует, то имя собственное изменяется по падежам.</a:t>
            </a: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B64930E-1496-4C73-A688-4E362920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6154"/>
              </p:ext>
            </p:extLst>
          </p:nvPr>
        </p:nvGraphicFramePr>
        <p:xfrm>
          <a:off x="515965" y="3756294"/>
          <a:ext cx="11259518" cy="214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9759">
                  <a:extLst>
                    <a:ext uri="{9D8B030D-6E8A-4147-A177-3AD203B41FA5}">
                      <a16:colId xmlns:a16="http://schemas.microsoft.com/office/drawing/2014/main" xmlns="" val="3674111876"/>
                    </a:ext>
                  </a:extLst>
                </a:gridCol>
                <a:gridCol w="5629759">
                  <a:extLst>
                    <a:ext uri="{9D8B030D-6E8A-4147-A177-3AD203B41FA5}">
                      <a16:colId xmlns:a16="http://schemas.microsoft.com/office/drawing/2014/main" xmlns="" val="1658399171"/>
                    </a:ext>
                  </a:extLst>
                </a:gridCol>
              </a:tblGrid>
              <a:tr h="960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картине (имя нарицательное) «Спящем пастушке» (приложение в П. п.) Венецианов передал всю прелесть русской природы.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В «Спящем пастушке» (П. п.) Венецианов передал всю прелесть русской природы.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006926"/>
                  </a:ext>
                </a:extLst>
              </a:tr>
              <a:tr h="912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В картине «Спящий пастушок» (Им. п.) Венецианов передал всю прелесть русской природы.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850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2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61EE06-FE53-462B-8D4C-3C5BCEF6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96" y="164397"/>
            <a:ext cx="11825208" cy="539684"/>
          </a:xfrm>
        </p:spPr>
        <p:txBody>
          <a:bodyPr>
            <a:noAutofit/>
          </a:bodyPr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Ошибка в построении предложения с причастными оборотом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3600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B9B91B-D3FC-4B7B-BC7B-591AF7B6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5" y="539684"/>
            <a:ext cx="11499742" cy="56372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1.Причастие должно быть согласовано с определяемым словом в роде, числе и падеже. Если хотя бы одна из этих категорий нарушается – это ошибка.</a:t>
            </a: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2. Разрыв причастного оборота. Определяемое слово не должно разрывать причастный оборот или находиться далеко от него. Оно должно стоять либо до, либо после ПО. Ошибку легко увидеть, разобрав предложение по составу и обозначив определяемое слово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230794A-29AC-46E6-8214-6B4A80BBF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73695"/>
              </p:ext>
            </p:extLst>
          </p:nvPr>
        </p:nvGraphicFramePr>
        <p:xfrm>
          <a:off x="472699" y="1255203"/>
          <a:ext cx="1120527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637">
                  <a:extLst>
                    <a:ext uri="{9D8B030D-6E8A-4147-A177-3AD203B41FA5}">
                      <a16:colId xmlns:a16="http://schemas.microsoft.com/office/drawing/2014/main" xmlns="" val="1213213401"/>
                    </a:ext>
                  </a:extLst>
                </a:gridCol>
                <a:gridCol w="5602637">
                  <a:extLst>
                    <a:ext uri="{9D8B030D-6E8A-4147-A177-3AD203B41FA5}">
                      <a16:colId xmlns:a16="http://schemas.microsoft.com/office/drawing/2014/main" xmlns="" val="3383126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Журналист беседовал с футболистами (определяемое слово: мн. ч., </a:t>
                      </a:r>
                      <a:r>
                        <a:rPr lang="ru-RU" b="0" i="0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Тв</a:t>
                      </a: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. П.), участвовавших (Р. п.) в чемпионате.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Журналист беседовал с футболистами, участвовавшими (</a:t>
                      </a:r>
                      <a:r>
                        <a:rPr lang="ru-RU" b="0" i="0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Тв</a:t>
                      </a: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. п.) в чемпионате.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13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Одно из чудес (согласовывать нужно с числительным: Им. п.) на Курильской гряде, привлекающих (Р. п.) туристов со всего света, связано с гейзерами и вулканами.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Одно (Им. п.) из чудес на Курильской гряде, привлекающее (Им. п.) туристов со всего света, связано с гейзерами и вулканами.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2235275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39E650EB-CEAB-4CCD-924C-FAED70B4A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11"/>
              </p:ext>
            </p:extLst>
          </p:nvPr>
        </p:nvGraphicFramePr>
        <p:xfrm>
          <a:off x="472699" y="5272090"/>
          <a:ext cx="1120527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637">
                  <a:extLst>
                    <a:ext uri="{9D8B030D-6E8A-4147-A177-3AD203B41FA5}">
                      <a16:colId xmlns:a16="http://schemas.microsoft.com/office/drawing/2014/main" xmlns="" val="2644796371"/>
                    </a:ext>
                  </a:extLst>
                </a:gridCol>
                <a:gridCol w="5602637">
                  <a:extLst>
                    <a:ext uri="{9D8B030D-6E8A-4147-A177-3AD203B41FA5}">
                      <a16:colId xmlns:a16="http://schemas.microsoft.com/office/drawing/2014/main" xmlns="" val="1965539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Приехавшие делегаты на конференцию должны зарегистрироваться.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Делегаты, приехавшие на конференцию, должны зарегистрироваться.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239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Приехавшие на конференцию делегаты должны зарегистрироваться.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892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62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9F2626-ED52-4197-BF02-BB0A9DD1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63" y="275794"/>
            <a:ext cx="11205274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3. Нельзя употреблять как однородные причастный оборот и определительное придаточное предложение. Они не могут быть равнозначны, потому что ПО – это осложнение в предложении, а придаточная часть – это предложение, содержащее основу. Исправить ошибку можно, все переделав в ПО или в придаточное предложение.</a:t>
            </a:r>
          </a:p>
          <a:p>
            <a:endParaRPr lang="ru-RU" dirty="0"/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xmlns="" id="{C7BC4C65-D163-4F99-BC2C-30E88E550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1767"/>
              </p:ext>
            </p:extLst>
          </p:nvPr>
        </p:nvGraphicFramePr>
        <p:xfrm>
          <a:off x="493363" y="2451463"/>
          <a:ext cx="1120527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637">
                  <a:extLst>
                    <a:ext uri="{9D8B030D-6E8A-4147-A177-3AD203B41FA5}">
                      <a16:colId xmlns:a16="http://schemas.microsoft.com/office/drawing/2014/main" xmlns="" val="2111549859"/>
                    </a:ext>
                  </a:extLst>
                </a:gridCol>
                <a:gridCol w="5602637">
                  <a:extLst>
                    <a:ext uri="{9D8B030D-6E8A-4147-A177-3AD203B41FA5}">
                      <a16:colId xmlns:a16="http://schemas.microsoft.com/office/drawing/2014/main" xmlns="" val="763938852"/>
                    </a:ext>
                  </a:extLst>
                </a:gridCol>
              </a:tblGrid>
              <a:tr h="473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Девушка, сидевшая у окна и которая хорошо пела, запомнилась всем.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Девушка, сидевшая у окна и хорошо певшая, запомнилась всем.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1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Девушка, которая сидела у окна и хорошо пела, запомнилась всем.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407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00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2512</Words>
  <Application>Microsoft Office PowerPoint</Application>
  <PresentationFormat>Произвольный</PresentationFormat>
  <Paragraphs>220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ГРАММАТИЧЕСКИЕ НОРМЫ. ТЕОРИЯ И ПРАКТИКА.</vt:lpstr>
      <vt:lpstr>Презентация PowerPoint</vt:lpstr>
      <vt:lpstr>Ошибки в употреблении падежной формы существительного с предлогом </vt:lpstr>
      <vt:lpstr>Ошибки в предложениях с однородными членами.       Ошибки в употреблении двойных градационных союзов при однородных членах</vt:lpstr>
      <vt:lpstr>Презентация PowerPoint</vt:lpstr>
      <vt:lpstr>Презентация PowerPoint</vt:lpstr>
      <vt:lpstr> Ошибка в употреблении несогласованного приложения </vt:lpstr>
      <vt:lpstr>Ошибка в построении предложения с причастными оборотом </vt:lpstr>
      <vt:lpstr>Презентация PowerPoint</vt:lpstr>
      <vt:lpstr>Ошибка в построении предложения с деепричастным    оборотом</vt:lpstr>
      <vt:lpstr>Особые случаи построения предложений  с деепричастным оборотом</vt:lpstr>
      <vt:lpstr>Особые случаи построения предложений  с деепричастным оборотом</vt:lpstr>
      <vt:lpstr> Неверное употребление косвенной речи </vt:lpstr>
      <vt:lpstr>Ошибка в согласовании между подлежащим и сказуемым </vt:lpstr>
      <vt:lpstr>Презентация PowerPoint</vt:lpstr>
      <vt:lpstr>Презентация PowerPoint</vt:lpstr>
      <vt:lpstr>Ошибка в построении сложного предложения </vt:lpstr>
      <vt:lpstr>Презентация PowerPoint</vt:lpstr>
      <vt:lpstr>Нарушение видо-временной соотнесенности  глагольных форм </vt:lpstr>
      <vt:lpstr>Презентация PowerPoint</vt:lpstr>
      <vt:lpstr>Презентация PowerPoint</vt:lpstr>
      <vt:lpstr>ЛОВУШКИ ЕГЭ В ЗАДАНИИ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 щербакова</dc:creator>
  <cp:lastModifiedBy>Екатерина Васильевна Петрасевич</cp:lastModifiedBy>
  <cp:revision>16</cp:revision>
  <dcterms:created xsi:type="dcterms:W3CDTF">2023-03-24T16:57:47Z</dcterms:created>
  <dcterms:modified xsi:type="dcterms:W3CDTF">2023-04-12T10:15:19Z</dcterms:modified>
</cp:coreProperties>
</file>