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1" r:id="rId2"/>
    <p:sldId id="312" r:id="rId3"/>
    <p:sldId id="348" r:id="rId4"/>
    <p:sldId id="314" r:id="rId5"/>
    <p:sldId id="316" r:id="rId6"/>
    <p:sldId id="347" r:id="rId7"/>
    <p:sldId id="358" r:id="rId8"/>
    <p:sldId id="350" r:id="rId9"/>
    <p:sldId id="351" r:id="rId10"/>
    <p:sldId id="352" r:id="rId11"/>
    <p:sldId id="354" r:id="rId12"/>
    <p:sldId id="318" r:id="rId13"/>
    <p:sldId id="320" r:id="rId14"/>
    <p:sldId id="322" r:id="rId15"/>
    <p:sldId id="324" r:id="rId16"/>
    <p:sldId id="326" r:id="rId17"/>
    <p:sldId id="328" r:id="rId18"/>
    <p:sldId id="330" r:id="rId19"/>
    <p:sldId id="332" r:id="rId20"/>
    <p:sldId id="333" r:id="rId21"/>
    <p:sldId id="335" r:id="rId22"/>
    <p:sldId id="336" r:id="rId23"/>
    <p:sldId id="355" r:id="rId24"/>
    <p:sldId id="357" r:id="rId25"/>
    <p:sldId id="344" r:id="rId26"/>
    <p:sldId id="345" r:id="rId27"/>
    <p:sldId id="346" r:id="rId2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  <a:srgbClr val="185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%202\Desktop\&#1055;&#1091;&#1089;&#1090;&#1086;&#1081;%20&#1074;&#1086;&#1088;&#1076;\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Лист1!$A$1:$A$6</c:f>
              <c:strCache>
                <c:ptCount val="6"/>
                <c:pt idx="0">
                  <c:v>3 чел. свыше 15 лет </c:v>
                </c:pt>
                <c:pt idx="1">
                  <c:v>2 чел. свыше 10 лет </c:v>
                </c:pt>
                <c:pt idx="2">
                  <c:v>4 чел. свыше  5 лет </c:v>
                </c:pt>
                <c:pt idx="3">
                  <c:v>3 чел. свыше 3 лет </c:v>
                </c:pt>
                <c:pt idx="4">
                  <c:v>2 чел. свыше 2 лет </c:v>
                </c:pt>
                <c:pt idx="5">
                  <c:v>1 чел. свыше 1 года </c:v>
                </c:pt>
              </c:strCache>
            </c:strRef>
          </c:cat>
          <c:val>
            <c:numRef>
              <c:f>Лист1!$B$1:$B$6</c:f>
              <c:numCache>
                <c:formatCode>0%</c:formatCode>
                <c:ptCount val="6"/>
                <c:pt idx="0">
                  <c:v>0.2</c:v>
                </c:pt>
                <c:pt idx="1">
                  <c:v>0.13</c:v>
                </c:pt>
                <c:pt idx="2">
                  <c:v>0.27</c:v>
                </c:pt>
                <c:pt idx="3">
                  <c:v>0.2</c:v>
                </c:pt>
                <c:pt idx="4">
                  <c:v>0.13</c:v>
                </c:pt>
                <c:pt idx="5">
                  <c:v>7.0000000000000034E-2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27-43B3-A736-21D852766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775808"/>
        <c:axId val="139106496"/>
        <c:axId val="0"/>
      </c:bar3DChart>
      <c:catAx>
        <c:axId val="182775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106496"/>
        <c:crosses val="autoZero"/>
        <c:auto val="1"/>
        <c:lblAlgn val="ctr"/>
        <c:lblOffset val="100"/>
        <c:noMultiLvlLbl val="0"/>
      </c:catAx>
      <c:valAx>
        <c:axId val="1391064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827758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68366239683893E-2"/>
          <c:y val="2.71964380500932E-2"/>
          <c:w val="0.92793163376031662"/>
          <c:h val="0.748549543877840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Лист2!$B$1:$B$2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Лист2!$A$3:$A$11</c:f>
              <c:strCache>
                <c:ptCount val="9"/>
                <c:pt idx="0">
                  <c:v>Руководители ТПМПК</c:v>
                </c:pt>
                <c:pt idx="1">
                  <c:v>Педагог-психолог</c:v>
                </c:pt>
                <c:pt idx="2">
                  <c:v>Олигофренопедагог</c:v>
                </c:pt>
                <c:pt idx="3">
                  <c:v>Тифлопедагог</c:v>
                </c:pt>
                <c:pt idx="4">
                  <c:v>Сурдопедагог</c:v>
                </c:pt>
                <c:pt idx="5">
                  <c:v>Учитель-логопед</c:v>
                </c:pt>
                <c:pt idx="6">
                  <c:v>Социальный педагог</c:v>
                </c:pt>
                <c:pt idx="7">
                  <c:v>Секретарь ПМПК</c:v>
                </c:pt>
                <c:pt idx="8">
                  <c:v>Методисты ПМПК</c:v>
                </c:pt>
              </c:strCache>
            </c:strRef>
          </c:cat>
          <c:val>
            <c:numRef>
              <c:f>Лист2!$B$3:$B$11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7-4245-BE0B-1E41E4DE28CB}"/>
            </c:ext>
          </c:extLst>
        </c:ser>
        <c:ser>
          <c:idx val="1"/>
          <c:order val="1"/>
          <c:tx>
            <c:strRef>
              <c:f>Лист2!$C$1:$C$2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Лист2!$A$3:$A$11</c:f>
              <c:strCache>
                <c:ptCount val="9"/>
                <c:pt idx="0">
                  <c:v>Руководители ТПМПК</c:v>
                </c:pt>
                <c:pt idx="1">
                  <c:v>Педагог-психолог</c:v>
                </c:pt>
                <c:pt idx="2">
                  <c:v>Олигофренопедагог</c:v>
                </c:pt>
                <c:pt idx="3">
                  <c:v>Тифлопедагог</c:v>
                </c:pt>
                <c:pt idx="4">
                  <c:v>Сурдопедагог</c:v>
                </c:pt>
                <c:pt idx="5">
                  <c:v>Учитель-логопед</c:v>
                </c:pt>
                <c:pt idx="6">
                  <c:v>Социальный педагог</c:v>
                </c:pt>
                <c:pt idx="7">
                  <c:v>Секретарь ПМПК</c:v>
                </c:pt>
                <c:pt idx="8">
                  <c:v>Методисты ПМПК</c:v>
                </c:pt>
              </c:strCache>
            </c:strRef>
          </c:cat>
          <c:val>
            <c:numRef>
              <c:f>Лист2!$C$3:$C$11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47-4245-BE0B-1E41E4DE28CB}"/>
            </c:ext>
          </c:extLst>
        </c:ser>
        <c:ser>
          <c:idx val="2"/>
          <c:order val="2"/>
          <c:tx>
            <c:strRef>
              <c:f>Лист2!$D$1:$D$2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Лист2!$A$3:$A$11</c:f>
              <c:strCache>
                <c:ptCount val="9"/>
                <c:pt idx="0">
                  <c:v>Руководители ТПМПК</c:v>
                </c:pt>
                <c:pt idx="1">
                  <c:v>Педагог-психолог</c:v>
                </c:pt>
                <c:pt idx="2">
                  <c:v>Олигофренопедагог</c:v>
                </c:pt>
                <c:pt idx="3">
                  <c:v>Тифлопедагог</c:v>
                </c:pt>
                <c:pt idx="4">
                  <c:v>Сурдопедагог</c:v>
                </c:pt>
                <c:pt idx="5">
                  <c:v>Учитель-логопед</c:v>
                </c:pt>
                <c:pt idx="6">
                  <c:v>Социальный педагог</c:v>
                </c:pt>
                <c:pt idx="7">
                  <c:v>Секретарь ПМПК</c:v>
                </c:pt>
                <c:pt idx="8">
                  <c:v>Методисты ПМПК</c:v>
                </c:pt>
              </c:strCache>
            </c:strRef>
          </c:cat>
          <c:val>
            <c:numRef>
              <c:f>Лист2!$D$3:$D$11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47-4245-BE0B-1E41E4DE28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2777856"/>
        <c:axId val="183378496"/>
        <c:axId val="0"/>
      </c:bar3DChart>
      <c:catAx>
        <c:axId val="18277785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crossAx val="183378496"/>
        <c:crosses val="autoZero"/>
        <c:auto val="1"/>
        <c:lblAlgn val="ctr"/>
        <c:lblOffset val="100"/>
        <c:noMultiLvlLbl val="0"/>
      </c:catAx>
      <c:valAx>
        <c:axId val="183378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2777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1C1-4E6A-85B7-DEBF09AFD8B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C1-4E6A-85B7-DEBF09AFD8B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C1-4E6A-85B7-DEBF09AFD8B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C1-4E6A-85B7-DEBF09AFD8B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1C1-4E6A-85B7-DEBF09AFD8B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C1-4E6A-85B7-DEBF09AFD8B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1C1-4E6A-85B7-DEBF09AFD8BA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C1-4E6A-85B7-DEBF09AFD8B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1C1-4E6A-85B7-DEBF09AFD8B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C1-4E6A-85B7-DEBF09AFD8BA}"/>
              </c:ext>
            </c:extLst>
          </c:dPt>
          <c:cat>
            <c:multiLvlStrRef>
              <c:f>Лист3!$A$1:$B$10</c:f>
              <c:multiLvlStrCache>
                <c:ptCount val="10"/>
                <c:lvl>
                  <c:pt idx="0">
                    <c:v> АООП НОО для глухих </c:v>
                  </c:pt>
                  <c:pt idx="1">
                    <c:v> АООП НОО для слабослышащих</c:v>
                  </c:pt>
                  <c:pt idx="2">
                    <c:v>АООП НОО для слабовидящих </c:v>
                  </c:pt>
                  <c:pt idx="3">
                    <c:v> АООП НОО  ТНР  </c:v>
                  </c:pt>
                  <c:pt idx="4">
                    <c:v> АООП НОО  ТНР  </c:v>
                  </c:pt>
                  <c:pt idx="5">
                    <c:v> АООП НОО  ЗПР  </c:v>
                  </c:pt>
                  <c:pt idx="6">
                    <c:v> АООП НОО  ЗПР  </c:v>
                  </c:pt>
                  <c:pt idx="7">
                    <c:v> АООП НОО  РАС </c:v>
                  </c:pt>
                  <c:pt idx="8">
                    <c:v> АООП НОО   УО </c:v>
                  </c:pt>
                  <c:pt idx="9">
                    <c:v>АООП НОО    УО </c:v>
                  </c:pt>
                </c:lvl>
                <c:lvl>
                  <c:pt idx="0">
                    <c:v>Вариант 1.3</c:v>
                  </c:pt>
                  <c:pt idx="1">
                    <c:v>Вариант 2.2</c:v>
                  </c:pt>
                  <c:pt idx="2">
                    <c:v>Вариант 4.2</c:v>
                  </c:pt>
                  <c:pt idx="3">
                    <c:v>Вариант 5.1</c:v>
                  </c:pt>
                  <c:pt idx="4">
                    <c:v>Вариант 5.2</c:v>
                  </c:pt>
                  <c:pt idx="5">
                    <c:v>Вариант 7.1</c:v>
                  </c:pt>
                  <c:pt idx="6">
                    <c:v>Вариант 7.2</c:v>
                  </c:pt>
                  <c:pt idx="7">
                    <c:v>Вариант 8.3</c:v>
                  </c:pt>
                  <c:pt idx="8">
                    <c:v>Вариант 1</c:v>
                  </c:pt>
                  <c:pt idx="9">
                    <c:v>Вариант 2</c:v>
                  </c:pt>
                </c:lvl>
              </c:multiLvlStrCache>
            </c:multiLvlStrRef>
          </c:cat>
          <c:val>
            <c:numRef>
              <c:f>Лист3!$C$1:$C$10</c:f>
              <c:numCache>
                <c:formatCode>General</c:formatCode>
                <c:ptCount val="10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3">
                  <c:v>113</c:v>
                </c:pt>
                <c:pt idx="4">
                  <c:v>40</c:v>
                </c:pt>
                <c:pt idx="5">
                  <c:v>3</c:v>
                </c:pt>
                <c:pt idx="6">
                  <c:v>43</c:v>
                </c:pt>
                <c:pt idx="7">
                  <c:v>2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1C1-4E6A-85B7-DEBF09AFD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087552"/>
        <c:axId val="183381376"/>
        <c:axId val="0"/>
      </c:bar3DChart>
      <c:catAx>
        <c:axId val="18408755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crossAx val="183381376"/>
        <c:crosses val="autoZero"/>
        <c:auto val="1"/>
        <c:lblAlgn val="ctr"/>
        <c:lblOffset val="100"/>
        <c:noMultiLvlLbl val="0"/>
      </c:catAx>
      <c:valAx>
        <c:axId val="183381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4087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0">
          <a:latin typeface="+mn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27B-4B0B-B480-28C70FAEE03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7B-4B0B-B480-28C70FAEE0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27B-4B0B-B480-28C70FAEE03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7B-4B0B-B480-28C70FAEE03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27B-4B0B-B480-28C70FAEE033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7B-4B0B-B480-28C70FAEE033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27B-4B0B-B480-28C70FAEE033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7B-4B0B-B480-28C70FAEE033}"/>
              </c:ext>
            </c:extLst>
          </c:dPt>
          <c:dPt>
            <c:idx val="8"/>
            <c:invertIfNegative val="0"/>
            <c:bubble3D val="0"/>
            <c:spPr>
              <a:solidFill>
                <a:srgbClr val="DEA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27B-4B0B-B480-28C70FAEE033}"/>
              </c:ext>
            </c:extLst>
          </c:dPt>
          <c:dPt>
            <c:idx val="9"/>
            <c:invertIfNegative val="0"/>
            <c:bubble3D val="0"/>
            <c:spPr>
              <a:solidFill>
                <a:srgbClr val="DEA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7B-4B0B-B480-28C70FAEE033}"/>
              </c:ext>
            </c:extLst>
          </c:dPt>
          <c:cat>
            <c:multiLvlStrRef>
              <c:f>Лист3!$A$1:$B$10</c:f>
              <c:multiLvlStrCache>
                <c:ptCount val="10"/>
                <c:lvl>
                  <c:pt idx="0">
                    <c:v> АООП НОО для слабослышащих</c:v>
                  </c:pt>
                  <c:pt idx="1">
                    <c:v>АООП НОО для слабовидящих </c:v>
                  </c:pt>
                  <c:pt idx="2">
                    <c:v>АООП НОО для слабовидящих </c:v>
                  </c:pt>
                  <c:pt idx="3">
                    <c:v> АООП НОО  ТНР  </c:v>
                  </c:pt>
                  <c:pt idx="4">
                    <c:v> АООП НОО  ТНР  </c:v>
                  </c:pt>
                  <c:pt idx="5">
                    <c:v> АООП НОО  ЗПР  </c:v>
                  </c:pt>
                  <c:pt idx="6">
                    <c:v> АООП НОО  РАС </c:v>
                  </c:pt>
                  <c:pt idx="7">
                    <c:v> АООП НОО  РАС </c:v>
                  </c:pt>
                  <c:pt idx="8">
                    <c:v> АООП НОО   УО </c:v>
                  </c:pt>
                  <c:pt idx="9">
                    <c:v>АООП НОО    УО </c:v>
                  </c:pt>
                </c:lvl>
                <c:lvl>
                  <c:pt idx="0">
                    <c:v>Вариант 2.2</c:v>
                  </c:pt>
                  <c:pt idx="1">
                    <c:v>Вариант 4.1</c:v>
                  </c:pt>
                  <c:pt idx="2">
                    <c:v>Вариант 4.2</c:v>
                  </c:pt>
                  <c:pt idx="3">
                    <c:v>Вариант 5.1</c:v>
                  </c:pt>
                  <c:pt idx="4">
                    <c:v>Вариант 5.2</c:v>
                  </c:pt>
                  <c:pt idx="5">
                    <c:v>Вариант 7.2</c:v>
                  </c:pt>
                  <c:pt idx="6">
                    <c:v>Вариант 8.2</c:v>
                  </c:pt>
                  <c:pt idx="7">
                    <c:v>Вариант 8.3</c:v>
                  </c:pt>
                  <c:pt idx="8">
                    <c:v>Вариант 1</c:v>
                  </c:pt>
                  <c:pt idx="9">
                    <c:v>Вариант 2</c:v>
                  </c:pt>
                </c:lvl>
              </c:multiLvlStrCache>
            </c:multiLvlStrRef>
          </c:cat>
          <c:val>
            <c:numRef>
              <c:f>Лист3!$C$1:$C$10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9</c:v>
                </c:pt>
                <c:pt idx="3">
                  <c:v>61</c:v>
                </c:pt>
                <c:pt idx="4">
                  <c:v>38</c:v>
                </c:pt>
                <c:pt idx="5">
                  <c:v>33</c:v>
                </c:pt>
                <c:pt idx="6">
                  <c:v>3</c:v>
                </c:pt>
                <c:pt idx="7">
                  <c:v>1</c:v>
                </c:pt>
                <c:pt idx="8">
                  <c:v>15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7B-4B0B-B480-28C70FAEE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787520"/>
        <c:axId val="183383104"/>
        <c:axId val="0"/>
      </c:bar3DChart>
      <c:catAx>
        <c:axId val="18378752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83383104"/>
        <c:crosses val="autoZero"/>
        <c:auto val="1"/>
        <c:lblAlgn val="ctr"/>
        <c:lblOffset val="100"/>
        <c:noMultiLvlLbl val="0"/>
      </c:catAx>
      <c:valAx>
        <c:axId val="183383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3787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+mj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>
          <a:latin typeface="Franklin Gothic Dem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15-4D62-ADED-6360D049084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15-4D62-ADED-6360D049084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315-4D62-ADED-6360D049084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15-4D62-ADED-6360D0490849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15-4D62-ADED-6360D0490849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15-4D62-ADED-6360D049084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315-4D62-ADED-6360D049084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15-4D62-ADED-6360D049084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315-4D62-ADED-6360D049084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15-4D62-ADED-6360D0490849}"/>
              </c:ext>
            </c:extLst>
          </c:dPt>
          <c:cat>
            <c:multiLvlStrRef>
              <c:f>Лист7!$A$1:$B$11</c:f>
              <c:multiLvlStrCache>
                <c:ptCount val="11"/>
                <c:lvl>
                  <c:pt idx="0">
                    <c:v> АООП НОО для глухих</c:v>
                  </c:pt>
                  <c:pt idx="1">
                    <c:v> АООП НОО для слабослышащих</c:v>
                  </c:pt>
                  <c:pt idx="2">
                    <c:v>АООП НОО для слабовидящих </c:v>
                  </c:pt>
                  <c:pt idx="3">
                    <c:v>АООП НОО для слабовидящих </c:v>
                  </c:pt>
                  <c:pt idx="4">
                    <c:v> АООП НОО  ТНР  </c:v>
                  </c:pt>
                  <c:pt idx="5">
                    <c:v> АООП НОО  ТНР  </c:v>
                  </c:pt>
                  <c:pt idx="6">
                    <c:v> АООП НОО  ЗПР  </c:v>
                  </c:pt>
                  <c:pt idx="7">
                    <c:v> АООП НОО  ЗПР  </c:v>
                  </c:pt>
                  <c:pt idx="8">
                    <c:v> АООП НОО  РАС </c:v>
                  </c:pt>
                  <c:pt idx="9">
                    <c:v>АООП НОО    УО </c:v>
                  </c:pt>
                  <c:pt idx="10">
                    <c:v>АООП НОО    УО </c:v>
                  </c:pt>
                </c:lvl>
                <c:lvl>
                  <c:pt idx="0">
                    <c:v>Вариант 1.3</c:v>
                  </c:pt>
                  <c:pt idx="1">
                    <c:v>Вариант 2.3</c:v>
                  </c:pt>
                  <c:pt idx="2">
                    <c:v>Вариант 4.1</c:v>
                  </c:pt>
                  <c:pt idx="3">
                    <c:v>Вариант 4.2</c:v>
                  </c:pt>
                  <c:pt idx="4">
                    <c:v>Вариант 5.1</c:v>
                  </c:pt>
                  <c:pt idx="5">
                    <c:v>Вариант 5.2</c:v>
                  </c:pt>
                  <c:pt idx="6">
                    <c:v>Вариант 7.1</c:v>
                  </c:pt>
                  <c:pt idx="7">
                    <c:v>Вариант 7.2</c:v>
                  </c:pt>
                  <c:pt idx="8">
                    <c:v>Вариант 8.3</c:v>
                  </c:pt>
                  <c:pt idx="9">
                    <c:v>Вариант 1</c:v>
                  </c:pt>
                  <c:pt idx="10">
                    <c:v>Вариант 2</c:v>
                  </c:pt>
                </c:lvl>
              </c:multiLvlStrCache>
            </c:multiLvlStrRef>
          </c:cat>
          <c:val>
            <c:numRef>
              <c:f>Лист7!$C$1:$C$11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6</c:v>
                </c:pt>
                <c:pt idx="4">
                  <c:v>35</c:v>
                </c:pt>
                <c:pt idx="5">
                  <c:v>34</c:v>
                </c:pt>
                <c:pt idx="6">
                  <c:v>3</c:v>
                </c:pt>
                <c:pt idx="7">
                  <c:v>24</c:v>
                </c:pt>
                <c:pt idx="8">
                  <c:v>4</c:v>
                </c:pt>
                <c:pt idx="9">
                  <c:v>18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315-4D62-ADED-6360D0490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789056"/>
        <c:axId val="183427072"/>
        <c:axId val="0"/>
      </c:bar3DChart>
      <c:catAx>
        <c:axId val="18378905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crossAx val="183427072"/>
        <c:crosses val="autoZero"/>
        <c:auto val="1"/>
        <c:lblAlgn val="ctr"/>
        <c:lblOffset val="100"/>
        <c:noMultiLvlLbl val="0"/>
      </c:catAx>
      <c:valAx>
        <c:axId val="183427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83789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>
                <a:latin typeface="Arial" pitchFamily="34" charset="0"/>
                <a:ea typeface="Arial Unicode MS" pitchFamily="34" charset="-128"/>
                <a:cs typeface="Arial" pitchFamily="34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Лист6!$B$2:$G$3</c:f>
              <c:strCache>
                <c:ptCount val="6"/>
                <c:pt idx="0">
                  <c:v>ООП ДО</c:v>
                </c:pt>
                <c:pt idx="1">
                  <c:v>АООП ДО СС</c:v>
                </c:pt>
                <c:pt idx="2">
                  <c:v>АООП ДО ТНР</c:v>
                </c:pt>
                <c:pt idx="3">
                  <c:v>АООП ДО ЗПР</c:v>
                </c:pt>
                <c:pt idx="4">
                  <c:v>АООП ДО РАС</c:v>
                </c:pt>
                <c:pt idx="5">
                  <c:v>АООП ДО УО</c:v>
                </c:pt>
              </c:strCache>
            </c:strRef>
          </c:cat>
          <c:val>
            <c:numRef>
              <c:f>Лист6!$B$4:$G$4</c:f>
              <c:numCache>
                <c:formatCode>General</c:formatCode>
                <c:ptCount val="6"/>
                <c:pt idx="0">
                  <c:v>9</c:v>
                </c:pt>
                <c:pt idx="1">
                  <c:v>3</c:v>
                </c:pt>
                <c:pt idx="2">
                  <c:v>0</c:v>
                </c:pt>
                <c:pt idx="3">
                  <c:v>14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5B-43AB-B1B2-EA61F70D8372}"/>
            </c:ext>
          </c:extLst>
        </c:ser>
        <c:ser>
          <c:idx val="1"/>
          <c:order val="1"/>
          <c:tx>
            <c:strRef>
              <c:f>Лист6!$A$5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Лист6!$B$2:$G$3</c:f>
              <c:strCache>
                <c:ptCount val="6"/>
                <c:pt idx="0">
                  <c:v>ООП ДО</c:v>
                </c:pt>
                <c:pt idx="1">
                  <c:v>АООП ДО СС</c:v>
                </c:pt>
                <c:pt idx="2">
                  <c:v>АООП ДО ТНР</c:v>
                </c:pt>
                <c:pt idx="3">
                  <c:v>АООП ДО ЗПР</c:v>
                </c:pt>
                <c:pt idx="4">
                  <c:v>АООП ДО РАС</c:v>
                </c:pt>
                <c:pt idx="5">
                  <c:v>АООП ДО УО</c:v>
                </c:pt>
              </c:strCache>
            </c:strRef>
          </c:cat>
          <c:val>
            <c:numRef>
              <c:f>Лист6!$B$5:$G$5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5B-43AB-B1B2-EA61F70D8372}"/>
            </c:ext>
          </c:extLst>
        </c:ser>
        <c:ser>
          <c:idx val="2"/>
          <c:order val="2"/>
          <c:tx>
            <c:strRef>
              <c:f>Лист6!$A$6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Лист6!$B$2:$G$3</c:f>
              <c:strCache>
                <c:ptCount val="6"/>
                <c:pt idx="0">
                  <c:v>ООП ДО</c:v>
                </c:pt>
                <c:pt idx="1">
                  <c:v>АООП ДО СС</c:v>
                </c:pt>
                <c:pt idx="2">
                  <c:v>АООП ДО ТНР</c:v>
                </c:pt>
                <c:pt idx="3">
                  <c:v>АООП ДО ЗПР</c:v>
                </c:pt>
                <c:pt idx="4">
                  <c:v>АООП ДО РАС</c:v>
                </c:pt>
                <c:pt idx="5">
                  <c:v>АООП ДО УО</c:v>
                </c:pt>
              </c:strCache>
            </c:strRef>
          </c:cat>
          <c:val>
            <c:numRef>
              <c:f>Лист6!$B$6:$G$6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10</c:v>
                </c:pt>
                <c:pt idx="3">
                  <c:v>11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5B-43AB-B1B2-EA61F70D8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791104"/>
        <c:axId val="183428800"/>
        <c:axId val="0"/>
      </c:bar3DChart>
      <c:catAx>
        <c:axId val="18379110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crossAx val="183428800"/>
        <c:crosses val="autoZero"/>
        <c:auto val="1"/>
        <c:lblAlgn val="ctr"/>
        <c:lblOffset val="100"/>
        <c:noMultiLvlLbl val="0"/>
      </c:catAx>
      <c:valAx>
        <c:axId val="183428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37911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Лист4!$A$20</c:f>
              <c:strCache>
                <c:ptCount val="1"/>
                <c:pt idx="0">
                  <c:v>групповые, в т.ч.рамках ГМО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Лист4!$B$19:$D$19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Лист4!$B$20:$D$20</c:f>
              <c:numCache>
                <c:formatCode>General</c:formatCode>
                <c:ptCount val="3"/>
                <c:pt idx="0">
                  <c:v>573</c:v>
                </c:pt>
                <c:pt idx="1">
                  <c:v>984</c:v>
                </c:pt>
                <c:pt idx="2">
                  <c:v>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71-492F-820C-F14C8D6E9EC0}"/>
            </c:ext>
          </c:extLst>
        </c:ser>
        <c:ser>
          <c:idx val="1"/>
          <c:order val="1"/>
          <c:tx>
            <c:strRef>
              <c:f>Лист4!$A$21</c:f>
              <c:strCache>
                <c:ptCount val="1"/>
                <c:pt idx="0">
                  <c:v>индивидуальные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Лист4!$B$19:$D$19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Лист4!$B$21:$D$21</c:f>
              <c:numCache>
                <c:formatCode>General</c:formatCode>
                <c:ptCount val="3"/>
                <c:pt idx="0">
                  <c:v>495</c:v>
                </c:pt>
                <c:pt idx="1">
                  <c:v>540</c:v>
                </c:pt>
                <c:pt idx="2">
                  <c:v>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71-492F-820C-F14C8D6E9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917056"/>
        <c:axId val="183431104"/>
        <c:axId val="0"/>
      </c:bar3DChart>
      <c:catAx>
        <c:axId val="1839170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83431104"/>
        <c:crosses val="autoZero"/>
        <c:auto val="1"/>
        <c:lblAlgn val="ctr"/>
        <c:lblOffset val="100"/>
        <c:noMultiLvlLbl val="0"/>
      </c:catAx>
      <c:valAx>
        <c:axId val="183431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3917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дети с ограниченными возможностями здоровья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Лист5!$B$1:$D$1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Лист5!$B$2:$D$2</c:f>
              <c:numCache>
                <c:formatCode>General</c:formatCode>
                <c:ptCount val="3"/>
                <c:pt idx="0">
                  <c:v>4182</c:v>
                </c:pt>
                <c:pt idx="1">
                  <c:v>3867</c:v>
                </c:pt>
                <c:pt idx="2">
                  <c:v>1958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B-4CF2-8FB1-8BDE066D516A}"/>
            </c:ext>
          </c:extLst>
        </c:ser>
        <c:ser>
          <c:idx val="1"/>
          <c:order val="1"/>
          <c:tx>
            <c:strRef>
              <c:f>Лист5!$A$3</c:f>
              <c:strCache>
                <c:ptCount val="1"/>
                <c:pt idx="0">
                  <c:v>дети-инвалиды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Лист5!$B$1:$D$1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Лист5!$B$3:$D$3</c:f>
              <c:numCache>
                <c:formatCode>General</c:formatCode>
                <c:ptCount val="3"/>
                <c:pt idx="0">
                  <c:v>235</c:v>
                </c:pt>
                <c:pt idx="1">
                  <c:v>236</c:v>
                </c:pt>
                <c:pt idx="2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1B-4CF2-8FB1-8BDE066D516A}"/>
            </c:ext>
          </c:extLst>
        </c:ser>
        <c:ser>
          <c:idx val="2"/>
          <c:order val="2"/>
          <c:tx>
            <c:strRef>
              <c:f>Лист5!$A$4</c:f>
              <c:strCache>
                <c:ptCount val="1"/>
                <c:pt idx="0">
                  <c:v>всего обследовано детей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Лист5!$B$1:$D$1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Лист5!$B$4:$D$4</c:f>
              <c:numCache>
                <c:formatCode>General</c:formatCode>
                <c:ptCount val="3"/>
                <c:pt idx="0">
                  <c:v>4455</c:v>
                </c:pt>
                <c:pt idx="1">
                  <c:v>4295</c:v>
                </c:pt>
                <c:pt idx="2">
                  <c:v>2280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1B-4CF2-8FB1-8BDE066D5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600704"/>
        <c:axId val="183433408"/>
        <c:axId val="0"/>
      </c:bar3DChart>
      <c:catAx>
        <c:axId val="1826007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83433408"/>
        <c:crosses val="autoZero"/>
        <c:auto val="1"/>
        <c:lblAlgn val="ctr"/>
        <c:lblOffset val="100"/>
        <c:noMultiLvlLbl val="0"/>
      </c:catAx>
      <c:valAx>
        <c:axId val="183433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2600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45019-8FE6-47D0-985E-5D3B85AA616A}" type="doc">
      <dgm:prSet loTypeId="urn:microsoft.com/office/officeart/2005/8/layout/pyramid2" loCatId="list" qsTypeId="urn:microsoft.com/office/officeart/2005/8/quickstyle/3d3" qsCatId="3D" csTypeId="urn:microsoft.com/office/officeart/2005/8/colors/accent3_5" csCatId="accent3" phldr="1"/>
      <dgm:spPr/>
    </dgm:pt>
    <dgm:pt modelId="{5C799091-BB8E-48A4-AF7F-4EE9CA167592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>
              <a:latin typeface="Arial" pitchFamily="34" charset="0"/>
              <a:cs typeface="Arial" pitchFamily="34" charset="0"/>
            </a:rPr>
            <a:t>Приоритетное направление образовательной политики =&gt; </a:t>
          </a:r>
          <a:r>
            <a:rPr lang="ru-RU" sz="1600" dirty="0">
              <a:latin typeface="Arial" pitchFamily="34" charset="0"/>
              <a:cs typeface="Arial" pitchFamily="34" charset="0"/>
            </a:rPr>
            <a:t>получение доступного и качественного образования обучающимися различных категорий, в том числе, имеющими особые образовательные потребности</a:t>
          </a:r>
        </a:p>
      </dgm:t>
    </dgm:pt>
    <dgm:pt modelId="{73258148-C30F-4106-8B6F-C86C068F3C7A}" type="parTrans" cxnId="{56F005C1-C8C1-408A-B3D4-58A35F7E7EC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E5F50AC-56B8-4056-93AF-FB34C9E68483}" type="sibTrans" cxnId="{56F005C1-C8C1-408A-B3D4-58A35F7E7EC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B9697F6-D03F-4C95-93B1-94CD5C5DD3D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Arial" pitchFamily="34" charset="0"/>
              <a:cs typeface="Arial" pitchFamily="34" charset="0"/>
            </a:rPr>
            <a:t>Возникает </a:t>
          </a:r>
          <a:r>
            <a:rPr lang="ru-RU" sz="1600" b="1" dirty="0">
              <a:latin typeface="Arial" pitchFamily="34" charset="0"/>
              <a:cs typeface="Arial" pitchFamily="34" charset="0"/>
            </a:rPr>
            <a:t>необходимость специальной подготовки образовательной среды </a:t>
          </a:r>
          <a:r>
            <a:rPr lang="ru-RU" sz="1600" dirty="0">
              <a:latin typeface="Arial" pitchFamily="34" charset="0"/>
              <a:cs typeface="Arial" pitchFamily="34" charset="0"/>
            </a:rPr>
            <a:t>для включения в образовательные отношения участников с различными возможностями</a:t>
          </a:r>
        </a:p>
      </dgm:t>
    </dgm:pt>
    <dgm:pt modelId="{F69CB6E0-0A27-4D5C-AB12-B665F0669067}" type="parTrans" cxnId="{44B6F40B-049A-45E9-BCA8-56E2790443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AD5A1B7-DB39-4A9F-916B-76811D2DD2CA}" type="sibTrans" cxnId="{44B6F40B-049A-45E9-BCA8-56E2790443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F35901-1479-43BE-A94C-4F0ECFFCC12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>
              <a:latin typeface="Arial" pitchFamily="34" charset="0"/>
              <a:cs typeface="Arial" pitchFamily="34" charset="0"/>
            </a:rPr>
            <a:t>Создание в конкретных образовательных организациях специальных условий </a:t>
          </a:r>
          <a:r>
            <a:rPr lang="ru-RU" sz="1600" dirty="0">
              <a:latin typeface="Arial" pitchFamily="34" charset="0"/>
              <a:cs typeface="Arial" pitchFamily="34" charset="0"/>
            </a:rPr>
            <a:t>в соответствии с рекомендациями ПМПК является </a:t>
          </a:r>
          <a:r>
            <a:rPr lang="ru-RU" sz="1600" u="sng" dirty="0">
              <a:uFillTx/>
              <a:latin typeface="Arial" pitchFamily="34" charset="0"/>
              <a:cs typeface="Arial" pitchFamily="34" charset="0"/>
            </a:rPr>
            <a:t>необходимым</a:t>
          </a:r>
          <a:r>
            <a:rPr lang="ru-RU" sz="1600" dirty="0">
              <a:latin typeface="Arial" pitchFamily="34" charset="0"/>
              <a:cs typeface="Arial" pitchFamily="34" charset="0"/>
            </a:rPr>
            <a:t> </a:t>
          </a:r>
          <a:r>
            <a:rPr lang="ru-RU" sz="1600" u="sng" dirty="0">
              <a:uFillTx/>
              <a:latin typeface="Arial" pitchFamily="34" charset="0"/>
              <a:cs typeface="Arial" pitchFamily="34" charset="0"/>
            </a:rPr>
            <a:t>фактором для получения качественного образования</a:t>
          </a:r>
          <a:r>
            <a:rPr lang="ru-RU" sz="1600" dirty="0">
              <a:latin typeface="Arial" pitchFamily="34" charset="0"/>
              <a:cs typeface="Arial" pitchFamily="34" charset="0"/>
            </a:rPr>
            <a:t> обучающимися с ограниченными возможностями здоровья, инвалидностью, обучающимися с </a:t>
          </a:r>
          <a:r>
            <a:rPr lang="ru-RU" sz="1600" dirty="0" err="1">
              <a:latin typeface="Arial" pitchFamily="34" charset="0"/>
              <a:cs typeface="Arial" pitchFamily="34" charset="0"/>
            </a:rPr>
            <a:t>девиантным</a:t>
          </a:r>
          <a:r>
            <a:rPr lang="ru-RU" sz="1600" dirty="0">
              <a:latin typeface="Arial" pitchFamily="34" charset="0"/>
              <a:cs typeface="Arial" pitchFamily="34" charset="0"/>
            </a:rPr>
            <a:t> поведением</a:t>
          </a:r>
        </a:p>
      </dgm:t>
    </dgm:pt>
    <dgm:pt modelId="{ACD92F6B-859D-40F5-B79A-292249A02715}" type="sibTrans" cxnId="{2DC27B8B-4FC4-48CB-AA74-C30AE4608575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6991FB7-1E8B-4112-B224-5877F77FA2B0}" type="parTrans" cxnId="{2DC27B8B-4FC4-48CB-AA74-C30AE4608575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7A50047-E662-485B-B340-D8EBC324D37C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Arial" pitchFamily="34" charset="0"/>
              <a:cs typeface="Arial" pitchFamily="34" charset="0"/>
            </a:rPr>
            <a:t>Соответственно, </a:t>
          </a:r>
          <a:r>
            <a:rPr lang="ru-RU" sz="1600" b="1" dirty="0">
              <a:latin typeface="Arial" pitchFamily="34" charset="0"/>
              <a:cs typeface="Arial" pitchFamily="34" charset="0"/>
            </a:rPr>
            <a:t>актуализируется проблема повышения эффективности взаимодействия ТПМПК и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ППк</a:t>
          </a:r>
          <a:r>
            <a:rPr lang="ru-RU" sz="1600" b="1" dirty="0">
              <a:latin typeface="Arial" pitchFamily="34" charset="0"/>
              <a:cs typeface="Arial" pitchFamily="34" charset="0"/>
            </a:rPr>
            <a:t> образовательных организаций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B0F33FFA-4A2B-4610-8666-40EE34FD4759}" type="parTrans" cxnId="{40474581-56B1-420B-AB5C-B798C4EC542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633B659-86DA-45C9-A7D2-DA9A6C93B310}" type="sibTrans" cxnId="{40474581-56B1-420B-AB5C-B798C4EC542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B5ED70B-6EAE-4139-9411-B4C284F22A16}" type="pres">
      <dgm:prSet presAssocID="{F3345019-8FE6-47D0-985E-5D3B85AA616A}" presName="compositeShape" presStyleCnt="0">
        <dgm:presLayoutVars>
          <dgm:dir/>
          <dgm:resizeHandles/>
        </dgm:presLayoutVars>
      </dgm:prSet>
      <dgm:spPr/>
    </dgm:pt>
    <dgm:pt modelId="{ECED5363-4C24-4375-9A7E-1BCD98F7A8EC}" type="pres">
      <dgm:prSet presAssocID="{F3345019-8FE6-47D0-985E-5D3B85AA616A}" presName="pyramid" presStyleLbl="node1" presStyleIdx="0" presStyleCnt="1" custScaleX="54450" custScaleY="83451" custLinFactNeighborX="-38935" custLinFactNeighborY="2096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prstGeom prst="flowChartProcess">
          <a:avLst/>
        </a:prstGeom>
        <a:noFill/>
        <a:ln>
          <a:noFill/>
        </a:ln>
      </dgm:spPr>
    </dgm:pt>
    <dgm:pt modelId="{2887702D-1444-4108-8DC9-BC56FF3A950B}" type="pres">
      <dgm:prSet presAssocID="{F3345019-8FE6-47D0-985E-5D3B85AA616A}" presName="theList" presStyleCnt="0"/>
      <dgm:spPr/>
    </dgm:pt>
    <dgm:pt modelId="{3FBDF5DE-AF45-4384-A1A9-025091444A3B}" type="pres">
      <dgm:prSet presAssocID="{5C799091-BB8E-48A4-AF7F-4EE9CA167592}" presName="aNode" presStyleLbl="fgAcc1" presStyleIdx="0" presStyleCnt="4" custScaleX="280698" custScaleY="614040" custLinFactY="-178651" custLinFactNeighborX="-986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5A3B6-D026-4C64-897F-1FABB734C6FD}" type="pres">
      <dgm:prSet presAssocID="{5C799091-BB8E-48A4-AF7F-4EE9CA167592}" presName="aSpace" presStyleCnt="0"/>
      <dgm:spPr/>
    </dgm:pt>
    <dgm:pt modelId="{5663CADD-72B6-4CBB-81F1-05EE76F7FA28}" type="pres">
      <dgm:prSet presAssocID="{DEF35901-1479-43BE-A94C-4F0ECFFCC123}" presName="aNode" presStyleLbl="fgAcc1" presStyleIdx="1" presStyleCnt="4" custScaleX="281901" custScaleY="939781" custLinFactY="30636" custLinFactNeighborX="-105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0F665-54ED-4CF0-AFDF-501CA3C8506F}" type="pres">
      <dgm:prSet presAssocID="{DEF35901-1479-43BE-A94C-4F0ECFFCC123}" presName="aSpace" presStyleCnt="0"/>
      <dgm:spPr/>
    </dgm:pt>
    <dgm:pt modelId="{80BB8C90-9E11-42FC-BD35-FEC8079AE5EF}" type="pres">
      <dgm:prSet presAssocID="{2B9697F6-D03F-4C95-93B1-94CD5C5DD3DA}" presName="aNode" presStyleLbl="fgAcc1" presStyleIdx="2" presStyleCnt="4" custScaleX="281901" custScaleY="507360" custLinFactY="200000" custLinFactNeighborX="-7968" custLinFactNeighborY="233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53B1B-66EF-4B8F-9885-DA385A151EC3}" type="pres">
      <dgm:prSet presAssocID="{2B9697F6-D03F-4C95-93B1-94CD5C5DD3DA}" presName="aSpace" presStyleCnt="0"/>
      <dgm:spPr/>
    </dgm:pt>
    <dgm:pt modelId="{3476C1E1-EBF9-4B96-BC1A-772347B076E5}" type="pres">
      <dgm:prSet presAssocID="{27A50047-E662-485B-B340-D8EBC324D37C}" presName="aNode" presStyleLbl="fgAcc1" presStyleIdx="3" presStyleCnt="4" custScaleX="282633" custScaleY="388676" custLinFactY="383721" custLinFactNeighborX="-10148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07C41-7568-47EE-9274-0D3AA9562A62}" type="pres">
      <dgm:prSet presAssocID="{27A50047-E662-485B-B340-D8EBC324D37C}" presName="aSpace" presStyleCnt="0"/>
      <dgm:spPr/>
    </dgm:pt>
  </dgm:ptLst>
  <dgm:cxnLst>
    <dgm:cxn modelId="{56F005C1-C8C1-408A-B3D4-58A35F7E7EC1}" srcId="{F3345019-8FE6-47D0-985E-5D3B85AA616A}" destId="{5C799091-BB8E-48A4-AF7F-4EE9CA167592}" srcOrd="0" destOrd="0" parTransId="{73258148-C30F-4106-8B6F-C86C068F3C7A}" sibTransId="{7E5F50AC-56B8-4056-93AF-FB34C9E68483}"/>
    <dgm:cxn modelId="{44B6F40B-049A-45E9-BCA8-56E2790443AB}" srcId="{F3345019-8FE6-47D0-985E-5D3B85AA616A}" destId="{2B9697F6-D03F-4C95-93B1-94CD5C5DD3DA}" srcOrd="2" destOrd="0" parTransId="{F69CB6E0-0A27-4D5C-AB12-B665F0669067}" sibTransId="{8AD5A1B7-DB39-4A9F-916B-76811D2DD2CA}"/>
    <dgm:cxn modelId="{14F8CFD2-A85E-4187-AF4D-FC22837E04CD}" type="presOf" srcId="{27A50047-E662-485B-B340-D8EBC324D37C}" destId="{3476C1E1-EBF9-4B96-BC1A-772347B076E5}" srcOrd="0" destOrd="0" presId="urn:microsoft.com/office/officeart/2005/8/layout/pyramid2"/>
    <dgm:cxn modelId="{327D5962-97D4-4855-9614-B6329F385DB7}" type="presOf" srcId="{F3345019-8FE6-47D0-985E-5D3B85AA616A}" destId="{EB5ED70B-6EAE-4139-9411-B4C284F22A16}" srcOrd="0" destOrd="0" presId="urn:microsoft.com/office/officeart/2005/8/layout/pyramid2"/>
    <dgm:cxn modelId="{545CC165-2CA5-4E7F-92A7-8B93D226DE9B}" type="presOf" srcId="{5C799091-BB8E-48A4-AF7F-4EE9CA167592}" destId="{3FBDF5DE-AF45-4384-A1A9-025091444A3B}" srcOrd="0" destOrd="0" presId="urn:microsoft.com/office/officeart/2005/8/layout/pyramid2"/>
    <dgm:cxn modelId="{03CE0FF9-52F2-4615-9BDA-4ECF22B54D7D}" type="presOf" srcId="{2B9697F6-D03F-4C95-93B1-94CD5C5DD3DA}" destId="{80BB8C90-9E11-42FC-BD35-FEC8079AE5EF}" srcOrd="0" destOrd="0" presId="urn:microsoft.com/office/officeart/2005/8/layout/pyramid2"/>
    <dgm:cxn modelId="{694DEE01-6FAB-4B32-A6BF-3427AB8A12E3}" type="presOf" srcId="{DEF35901-1479-43BE-A94C-4F0ECFFCC123}" destId="{5663CADD-72B6-4CBB-81F1-05EE76F7FA28}" srcOrd="0" destOrd="0" presId="urn:microsoft.com/office/officeart/2005/8/layout/pyramid2"/>
    <dgm:cxn modelId="{2DC27B8B-4FC4-48CB-AA74-C30AE4608575}" srcId="{F3345019-8FE6-47D0-985E-5D3B85AA616A}" destId="{DEF35901-1479-43BE-A94C-4F0ECFFCC123}" srcOrd="1" destOrd="0" parTransId="{A6991FB7-1E8B-4112-B224-5877F77FA2B0}" sibTransId="{ACD92F6B-859D-40F5-B79A-292249A02715}"/>
    <dgm:cxn modelId="{40474581-56B1-420B-AB5C-B798C4EC5424}" srcId="{F3345019-8FE6-47D0-985E-5D3B85AA616A}" destId="{27A50047-E662-485B-B340-D8EBC324D37C}" srcOrd="3" destOrd="0" parTransId="{B0F33FFA-4A2B-4610-8666-40EE34FD4759}" sibTransId="{2633B659-86DA-45C9-A7D2-DA9A6C93B310}"/>
    <dgm:cxn modelId="{D8011BF1-75A9-49CC-8279-2742F1D6AA59}" type="presParOf" srcId="{EB5ED70B-6EAE-4139-9411-B4C284F22A16}" destId="{ECED5363-4C24-4375-9A7E-1BCD98F7A8EC}" srcOrd="0" destOrd="0" presId="urn:microsoft.com/office/officeart/2005/8/layout/pyramid2"/>
    <dgm:cxn modelId="{3687AD30-D4CE-4AD7-A4D8-AFDCAC8A5E28}" type="presParOf" srcId="{EB5ED70B-6EAE-4139-9411-B4C284F22A16}" destId="{2887702D-1444-4108-8DC9-BC56FF3A950B}" srcOrd="1" destOrd="0" presId="urn:microsoft.com/office/officeart/2005/8/layout/pyramid2"/>
    <dgm:cxn modelId="{FF350FE7-CEB6-4484-B8D6-011196ACFF23}" type="presParOf" srcId="{2887702D-1444-4108-8DC9-BC56FF3A950B}" destId="{3FBDF5DE-AF45-4384-A1A9-025091444A3B}" srcOrd="0" destOrd="0" presId="urn:microsoft.com/office/officeart/2005/8/layout/pyramid2"/>
    <dgm:cxn modelId="{03D869BE-CEF3-438F-8F46-8ACAD2DC1393}" type="presParOf" srcId="{2887702D-1444-4108-8DC9-BC56FF3A950B}" destId="{EEB5A3B6-D026-4C64-897F-1FABB734C6FD}" srcOrd="1" destOrd="0" presId="urn:microsoft.com/office/officeart/2005/8/layout/pyramid2"/>
    <dgm:cxn modelId="{A657F649-6209-47C8-A167-C1F65C5B8A1D}" type="presParOf" srcId="{2887702D-1444-4108-8DC9-BC56FF3A950B}" destId="{5663CADD-72B6-4CBB-81F1-05EE76F7FA28}" srcOrd="2" destOrd="0" presId="urn:microsoft.com/office/officeart/2005/8/layout/pyramid2"/>
    <dgm:cxn modelId="{BAB291CA-448B-497D-BD73-24839007EFE4}" type="presParOf" srcId="{2887702D-1444-4108-8DC9-BC56FF3A950B}" destId="{AD50F665-54ED-4CF0-AFDF-501CA3C8506F}" srcOrd="3" destOrd="0" presId="urn:microsoft.com/office/officeart/2005/8/layout/pyramid2"/>
    <dgm:cxn modelId="{120AA96C-0103-45F9-B3C9-43597D74B338}" type="presParOf" srcId="{2887702D-1444-4108-8DC9-BC56FF3A950B}" destId="{80BB8C90-9E11-42FC-BD35-FEC8079AE5EF}" srcOrd="4" destOrd="0" presId="urn:microsoft.com/office/officeart/2005/8/layout/pyramid2"/>
    <dgm:cxn modelId="{0E4AA303-233B-4E97-ADE2-48A69426DD1C}" type="presParOf" srcId="{2887702D-1444-4108-8DC9-BC56FF3A950B}" destId="{B9153B1B-66EF-4B8F-9885-DA385A151EC3}" srcOrd="5" destOrd="0" presId="urn:microsoft.com/office/officeart/2005/8/layout/pyramid2"/>
    <dgm:cxn modelId="{83E8587E-340A-4C3B-95AE-74AEA95DE52F}" type="presParOf" srcId="{2887702D-1444-4108-8DC9-BC56FF3A950B}" destId="{3476C1E1-EBF9-4B96-BC1A-772347B076E5}" srcOrd="6" destOrd="0" presId="urn:microsoft.com/office/officeart/2005/8/layout/pyramid2"/>
    <dgm:cxn modelId="{7D3DCBDC-0E8F-4FFC-B0D7-2CBC52E1DCBC}" type="presParOf" srcId="{2887702D-1444-4108-8DC9-BC56FF3A950B}" destId="{32807C41-7568-47EE-9274-0D3AA9562A6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45019-8FE6-47D0-985E-5D3B85AA616A}" type="doc">
      <dgm:prSet loTypeId="urn:microsoft.com/office/officeart/2005/8/layout/pyramid2" loCatId="list" qsTypeId="urn:microsoft.com/office/officeart/2005/8/quickstyle/3d3" qsCatId="3D" csTypeId="urn:microsoft.com/office/officeart/2005/8/colors/accent3_5" csCatId="accent3" phldr="1"/>
      <dgm:spPr/>
    </dgm:pt>
    <dgm:pt modelId="{5C799091-BB8E-48A4-AF7F-4EE9CA167592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Arial" pitchFamily="34" charset="0"/>
              <a:cs typeface="Arial" pitchFamily="34" charset="0"/>
            </a:rPr>
            <a:t>Федеральный закон РФ от 29.12.2012 года № 273-ФЗ «Об образовании в Российской Федерации» </a:t>
          </a:r>
        </a:p>
      </dgm:t>
    </dgm:pt>
    <dgm:pt modelId="{73258148-C30F-4106-8B6F-C86C068F3C7A}" type="parTrans" cxnId="{56F005C1-C8C1-408A-B3D4-58A35F7E7E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E5F50AC-56B8-4056-93AF-FB34C9E68483}" type="sibTrans" cxnId="{56F005C1-C8C1-408A-B3D4-58A35F7E7E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F35901-1479-43BE-A94C-4F0ECFFCC12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Arial" pitchFamily="34" charset="0"/>
              <a:cs typeface="Arial" pitchFamily="34" charset="0"/>
            </a:rPr>
            <a:t>Приказ Министерства образования и науки Российской Федерации от 20.09.2013 г. № 1082 «Об утверждении положения о психолого-медико-педагогической комиссии» </a:t>
          </a:r>
        </a:p>
      </dgm:t>
    </dgm:pt>
    <dgm:pt modelId="{A6991FB7-1E8B-4112-B224-5877F77FA2B0}" type="parTrans" cxnId="{2DC27B8B-4FC4-48CB-AA74-C30AE46085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CD92F6B-859D-40F5-B79A-292249A02715}" type="sibTrans" cxnId="{2DC27B8B-4FC4-48CB-AA74-C30AE46085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9697F6-D03F-4C95-93B1-94CD5C5DD3D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None/>
          </a:pPr>
          <a:r>
            <a: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Приказ департамента образования Администрации города от 10.07.2020 №12-03-459/0 «Об утверждении состава и порядка работы территориальных психолого-медико-педагогических комиссий города Сургута»</a:t>
          </a:r>
        </a:p>
        <a:p>
          <a:pPr algn="just">
            <a:buNone/>
          </a:pPr>
          <a:r>
            <a:rPr lang="ru-RU" sz="1600" dirty="0">
              <a:latin typeface="Arial" pitchFamily="34" charset="0"/>
              <a:cs typeface="Arial" pitchFamily="34" charset="0"/>
            </a:rPr>
            <a:t>Приказ департамента образования Администрации города от 01.06.2021 № 12-03-350/1 «Об утверждении персонального основного и резервного составов территориальных психолого-медико-педагогических комиссий на 2021/2022 учебный год» (с изменениями от 13.07.2021 № 12-03-451/1)</a:t>
          </a:r>
        </a:p>
      </dgm:t>
    </dgm:pt>
    <dgm:pt modelId="{F69CB6E0-0A27-4D5C-AB12-B665F0669067}" type="parTrans" cxnId="{44B6F40B-049A-45E9-BCA8-56E2790443A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AD5A1B7-DB39-4A9F-916B-76811D2DD2CA}" type="sibTrans" cxnId="{44B6F40B-049A-45E9-BCA8-56E2790443A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B5ED70B-6EAE-4139-9411-B4C284F22A16}" type="pres">
      <dgm:prSet presAssocID="{F3345019-8FE6-47D0-985E-5D3B85AA616A}" presName="compositeShape" presStyleCnt="0">
        <dgm:presLayoutVars>
          <dgm:dir/>
          <dgm:resizeHandles/>
        </dgm:presLayoutVars>
      </dgm:prSet>
      <dgm:spPr/>
    </dgm:pt>
    <dgm:pt modelId="{ECED5363-4C24-4375-9A7E-1BCD98F7A8EC}" type="pres">
      <dgm:prSet presAssocID="{F3345019-8FE6-47D0-985E-5D3B85AA616A}" presName="pyramid" presStyleLbl="node1" presStyleIdx="0" presStyleCnt="1" custScaleX="54450" custScaleY="83451" custLinFactNeighborX="-38935" custLinFactNeighborY="2096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prstGeom prst="flowChartProcess">
          <a:avLst/>
        </a:prstGeom>
        <a:noFill/>
        <a:ln>
          <a:noFill/>
        </a:ln>
      </dgm:spPr>
    </dgm:pt>
    <dgm:pt modelId="{2887702D-1444-4108-8DC9-BC56FF3A950B}" type="pres">
      <dgm:prSet presAssocID="{F3345019-8FE6-47D0-985E-5D3B85AA616A}" presName="theList" presStyleCnt="0"/>
      <dgm:spPr/>
    </dgm:pt>
    <dgm:pt modelId="{3FBDF5DE-AF45-4384-A1A9-025091444A3B}" type="pres">
      <dgm:prSet presAssocID="{5C799091-BB8E-48A4-AF7F-4EE9CA167592}" presName="aNode" presStyleLbl="fgAcc1" presStyleIdx="0" presStyleCnt="3" custScaleX="280698" custLinFactY="-18271" custLinFactNeighborX="-98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5A3B6-D026-4C64-897F-1FABB734C6FD}" type="pres">
      <dgm:prSet presAssocID="{5C799091-BB8E-48A4-AF7F-4EE9CA167592}" presName="aSpace" presStyleCnt="0"/>
      <dgm:spPr/>
    </dgm:pt>
    <dgm:pt modelId="{5663CADD-72B6-4CBB-81F1-05EE76F7FA28}" type="pres">
      <dgm:prSet presAssocID="{DEF35901-1479-43BE-A94C-4F0ECFFCC123}" presName="aNode" presStyleLbl="fgAcc1" presStyleIdx="1" presStyleCnt="3" custScaleX="281901" custScaleY="141834" custLinFactNeighborX="-9259" custLinFactNeighborY="8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0F665-54ED-4CF0-AFDF-501CA3C8506F}" type="pres">
      <dgm:prSet presAssocID="{DEF35901-1479-43BE-A94C-4F0ECFFCC123}" presName="aSpace" presStyleCnt="0"/>
      <dgm:spPr/>
    </dgm:pt>
    <dgm:pt modelId="{80BB8C90-9E11-42FC-BD35-FEC8079AE5EF}" type="pres">
      <dgm:prSet presAssocID="{2B9697F6-D03F-4C95-93B1-94CD5C5DD3DA}" presName="aNode" presStyleLbl="fgAcc1" presStyleIdx="2" presStyleCnt="3" custScaleX="281901" custScaleY="469796" custLinFactY="21965" custLinFactNeighborX="-238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53B1B-66EF-4B8F-9885-DA385A151EC3}" type="pres">
      <dgm:prSet presAssocID="{2B9697F6-D03F-4C95-93B1-94CD5C5DD3DA}" presName="aSpace" presStyleCnt="0"/>
      <dgm:spPr/>
    </dgm:pt>
  </dgm:ptLst>
  <dgm:cxnLst>
    <dgm:cxn modelId="{56F005C1-C8C1-408A-B3D4-58A35F7E7EC1}" srcId="{F3345019-8FE6-47D0-985E-5D3B85AA616A}" destId="{5C799091-BB8E-48A4-AF7F-4EE9CA167592}" srcOrd="0" destOrd="0" parTransId="{73258148-C30F-4106-8B6F-C86C068F3C7A}" sibTransId="{7E5F50AC-56B8-4056-93AF-FB34C9E68483}"/>
    <dgm:cxn modelId="{44B6F40B-049A-45E9-BCA8-56E2790443AB}" srcId="{F3345019-8FE6-47D0-985E-5D3B85AA616A}" destId="{2B9697F6-D03F-4C95-93B1-94CD5C5DD3DA}" srcOrd="2" destOrd="0" parTransId="{F69CB6E0-0A27-4D5C-AB12-B665F0669067}" sibTransId="{8AD5A1B7-DB39-4A9F-916B-76811D2DD2CA}"/>
    <dgm:cxn modelId="{6DF73FE4-EC61-456A-9101-F2E1CE3D9A59}" type="presOf" srcId="{DEF35901-1479-43BE-A94C-4F0ECFFCC123}" destId="{5663CADD-72B6-4CBB-81F1-05EE76F7FA28}" srcOrd="0" destOrd="0" presId="urn:microsoft.com/office/officeart/2005/8/layout/pyramid2"/>
    <dgm:cxn modelId="{22AB13BF-CA58-4A52-9804-71FF7178BAA7}" type="presOf" srcId="{F3345019-8FE6-47D0-985E-5D3B85AA616A}" destId="{EB5ED70B-6EAE-4139-9411-B4C284F22A16}" srcOrd="0" destOrd="0" presId="urn:microsoft.com/office/officeart/2005/8/layout/pyramid2"/>
    <dgm:cxn modelId="{B8712D32-1BEE-4FEC-9BDD-523CC4ECDABE}" type="presOf" srcId="{2B9697F6-D03F-4C95-93B1-94CD5C5DD3DA}" destId="{80BB8C90-9E11-42FC-BD35-FEC8079AE5EF}" srcOrd="0" destOrd="0" presId="urn:microsoft.com/office/officeart/2005/8/layout/pyramid2"/>
    <dgm:cxn modelId="{296C489A-C5A1-49C5-B186-646A5BD6FBA0}" type="presOf" srcId="{5C799091-BB8E-48A4-AF7F-4EE9CA167592}" destId="{3FBDF5DE-AF45-4384-A1A9-025091444A3B}" srcOrd="0" destOrd="0" presId="urn:microsoft.com/office/officeart/2005/8/layout/pyramid2"/>
    <dgm:cxn modelId="{2DC27B8B-4FC4-48CB-AA74-C30AE4608575}" srcId="{F3345019-8FE6-47D0-985E-5D3B85AA616A}" destId="{DEF35901-1479-43BE-A94C-4F0ECFFCC123}" srcOrd="1" destOrd="0" parTransId="{A6991FB7-1E8B-4112-B224-5877F77FA2B0}" sibTransId="{ACD92F6B-859D-40F5-B79A-292249A02715}"/>
    <dgm:cxn modelId="{2B141CBA-DF84-4E4C-83DE-ABDFED831C64}" type="presParOf" srcId="{EB5ED70B-6EAE-4139-9411-B4C284F22A16}" destId="{ECED5363-4C24-4375-9A7E-1BCD98F7A8EC}" srcOrd="0" destOrd="0" presId="urn:microsoft.com/office/officeart/2005/8/layout/pyramid2"/>
    <dgm:cxn modelId="{4D5884B0-2659-4B9A-9E4E-11D6A7E95C63}" type="presParOf" srcId="{EB5ED70B-6EAE-4139-9411-B4C284F22A16}" destId="{2887702D-1444-4108-8DC9-BC56FF3A950B}" srcOrd="1" destOrd="0" presId="urn:microsoft.com/office/officeart/2005/8/layout/pyramid2"/>
    <dgm:cxn modelId="{7B7EF0A1-7662-4082-96CE-4BEBC321AB8C}" type="presParOf" srcId="{2887702D-1444-4108-8DC9-BC56FF3A950B}" destId="{3FBDF5DE-AF45-4384-A1A9-025091444A3B}" srcOrd="0" destOrd="0" presId="urn:microsoft.com/office/officeart/2005/8/layout/pyramid2"/>
    <dgm:cxn modelId="{533ACCB7-BD4F-444B-BE11-5243CC709B73}" type="presParOf" srcId="{2887702D-1444-4108-8DC9-BC56FF3A950B}" destId="{EEB5A3B6-D026-4C64-897F-1FABB734C6FD}" srcOrd="1" destOrd="0" presId="urn:microsoft.com/office/officeart/2005/8/layout/pyramid2"/>
    <dgm:cxn modelId="{1EF80EBD-F86B-4472-91D4-8D89766E2D0A}" type="presParOf" srcId="{2887702D-1444-4108-8DC9-BC56FF3A950B}" destId="{5663CADD-72B6-4CBB-81F1-05EE76F7FA28}" srcOrd="2" destOrd="0" presId="urn:microsoft.com/office/officeart/2005/8/layout/pyramid2"/>
    <dgm:cxn modelId="{2000AA36-50B5-4BB9-9ECC-3F000AC8ABB9}" type="presParOf" srcId="{2887702D-1444-4108-8DC9-BC56FF3A950B}" destId="{AD50F665-54ED-4CF0-AFDF-501CA3C8506F}" srcOrd="3" destOrd="0" presId="urn:microsoft.com/office/officeart/2005/8/layout/pyramid2"/>
    <dgm:cxn modelId="{58BD2EDB-3518-4611-BACF-E181DC076B2A}" type="presParOf" srcId="{2887702D-1444-4108-8DC9-BC56FF3A950B}" destId="{80BB8C90-9E11-42FC-BD35-FEC8079AE5EF}" srcOrd="4" destOrd="0" presId="urn:microsoft.com/office/officeart/2005/8/layout/pyramid2"/>
    <dgm:cxn modelId="{5C672309-0C54-4DFF-A3FB-8C1592FD7241}" type="presParOf" srcId="{2887702D-1444-4108-8DC9-BC56FF3A950B}" destId="{B9153B1B-66EF-4B8F-9885-DA385A151E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45019-8FE6-47D0-985E-5D3B85AA616A}" type="doc">
      <dgm:prSet loTypeId="urn:microsoft.com/office/officeart/2005/8/layout/pyramid2" loCatId="list" qsTypeId="urn:microsoft.com/office/officeart/2005/8/quickstyle/3d3" qsCatId="3D" csTypeId="urn:microsoft.com/office/officeart/2005/8/colors/accent3_5" csCatId="accent3" phldr="1"/>
      <dgm:spPr/>
    </dgm:pt>
    <dgm:pt modelId="{2B9697F6-D03F-4C95-93B1-94CD5C5DD3D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/>
            <a:t>Создание специальных условий государственной итоговой аттестации</a:t>
          </a:r>
        </a:p>
      </dgm:t>
    </dgm:pt>
    <dgm:pt modelId="{F69CB6E0-0A27-4D5C-AB12-B665F0669067}" type="parTrans" cxnId="{44B6F40B-049A-45E9-BCA8-56E2790443AB}">
      <dgm:prSet/>
      <dgm:spPr/>
      <dgm:t>
        <a:bodyPr/>
        <a:lstStyle/>
        <a:p>
          <a:endParaRPr lang="ru-RU" sz="1600"/>
        </a:p>
      </dgm:t>
    </dgm:pt>
    <dgm:pt modelId="{8AD5A1B7-DB39-4A9F-916B-76811D2DD2CA}" type="sibTrans" cxnId="{44B6F40B-049A-45E9-BCA8-56E2790443AB}">
      <dgm:prSet/>
      <dgm:spPr/>
      <dgm:t>
        <a:bodyPr/>
        <a:lstStyle/>
        <a:p>
          <a:endParaRPr lang="ru-RU" sz="1600"/>
        </a:p>
      </dgm:t>
    </dgm:pt>
    <dgm:pt modelId="{DEF35901-1479-43BE-A94C-4F0ECFFCC12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/>
            <a:t>Направления</a:t>
          </a:r>
          <a:r>
            <a:rPr lang="ru-RU" sz="1600" b="1" baseline="0" dirty="0"/>
            <a:t> коррекционной работы специалистов сопровождения</a:t>
          </a:r>
          <a:endParaRPr lang="ru-RU" sz="1600" b="1" dirty="0"/>
        </a:p>
      </dgm:t>
    </dgm:pt>
    <dgm:pt modelId="{ACD92F6B-859D-40F5-B79A-292249A02715}" type="sibTrans" cxnId="{2DC27B8B-4FC4-48CB-AA74-C30AE4608575}">
      <dgm:prSet/>
      <dgm:spPr/>
      <dgm:t>
        <a:bodyPr/>
        <a:lstStyle/>
        <a:p>
          <a:endParaRPr lang="ru-RU" sz="1600"/>
        </a:p>
      </dgm:t>
    </dgm:pt>
    <dgm:pt modelId="{A6991FB7-1E8B-4112-B224-5877F77FA2B0}" type="parTrans" cxnId="{2DC27B8B-4FC4-48CB-AA74-C30AE4608575}">
      <dgm:prSet/>
      <dgm:spPr/>
      <dgm:t>
        <a:bodyPr/>
        <a:lstStyle/>
        <a:p>
          <a:endParaRPr lang="ru-RU" sz="1600"/>
        </a:p>
      </dgm:t>
    </dgm:pt>
    <dgm:pt modelId="{27A50047-E662-485B-B340-D8EBC324D37C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/>
            <a:t>Организация индивидуальной профилактической работы с обучающимися с девиантным поведением</a:t>
          </a:r>
        </a:p>
      </dgm:t>
    </dgm:pt>
    <dgm:pt modelId="{B0F33FFA-4A2B-4610-8666-40EE34FD4759}" type="parTrans" cxnId="{40474581-56B1-420B-AB5C-B798C4EC5424}">
      <dgm:prSet/>
      <dgm:spPr/>
      <dgm:t>
        <a:bodyPr/>
        <a:lstStyle/>
        <a:p>
          <a:endParaRPr lang="ru-RU" sz="1600"/>
        </a:p>
      </dgm:t>
    </dgm:pt>
    <dgm:pt modelId="{2633B659-86DA-45C9-A7D2-DA9A6C93B310}" type="sibTrans" cxnId="{40474581-56B1-420B-AB5C-B798C4EC5424}">
      <dgm:prSet/>
      <dgm:spPr/>
      <dgm:t>
        <a:bodyPr/>
        <a:lstStyle/>
        <a:p>
          <a:endParaRPr lang="ru-RU" sz="1600"/>
        </a:p>
      </dgm:t>
    </dgm:pt>
    <dgm:pt modelId="{5C799091-BB8E-48A4-AF7F-4EE9CA167592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/>
            <a:t>Разработка адаптированной основной образовательной программы + специальные методы и средства обучения</a:t>
          </a:r>
          <a:endParaRPr lang="ru-RU" sz="1600" dirty="0"/>
        </a:p>
      </dgm:t>
    </dgm:pt>
    <dgm:pt modelId="{7E5F50AC-56B8-4056-93AF-FB34C9E68483}" type="sibTrans" cxnId="{56F005C1-C8C1-408A-B3D4-58A35F7E7EC1}">
      <dgm:prSet/>
      <dgm:spPr/>
      <dgm:t>
        <a:bodyPr/>
        <a:lstStyle/>
        <a:p>
          <a:endParaRPr lang="ru-RU" sz="1600"/>
        </a:p>
      </dgm:t>
    </dgm:pt>
    <dgm:pt modelId="{73258148-C30F-4106-8B6F-C86C068F3C7A}" type="parTrans" cxnId="{56F005C1-C8C1-408A-B3D4-58A35F7E7EC1}">
      <dgm:prSet/>
      <dgm:spPr/>
      <dgm:t>
        <a:bodyPr/>
        <a:lstStyle/>
        <a:p>
          <a:endParaRPr lang="ru-RU" sz="1600"/>
        </a:p>
      </dgm:t>
    </dgm:pt>
    <dgm:pt modelId="{3FFACF7B-3EF3-4616-8B88-76BD57D7161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/>
            <a:t>Гарант реализации специальных условий </a:t>
          </a:r>
          <a:r>
            <a:rPr lang="ru-RU" sz="2000" b="1" dirty="0"/>
            <a:t>=&gt;</a:t>
          </a:r>
          <a:r>
            <a:rPr lang="ru-RU" sz="1600" b="1" dirty="0"/>
            <a:t> деятельность психолого-педагогического консилиума образовательной организации</a:t>
          </a:r>
        </a:p>
      </dgm:t>
    </dgm:pt>
    <dgm:pt modelId="{5511949C-3A3B-447A-9BE7-622CEE144348}" type="parTrans" cxnId="{829287BE-2A1E-4174-B1AE-B620766905BA}">
      <dgm:prSet/>
      <dgm:spPr/>
      <dgm:t>
        <a:bodyPr/>
        <a:lstStyle/>
        <a:p>
          <a:endParaRPr lang="ru-RU" sz="1600"/>
        </a:p>
      </dgm:t>
    </dgm:pt>
    <dgm:pt modelId="{131D8619-93D3-4502-8028-31C9572B3599}" type="sibTrans" cxnId="{829287BE-2A1E-4174-B1AE-B620766905BA}">
      <dgm:prSet/>
      <dgm:spPr/>
      <dgm:t>
        <a:bodyPr/>
        <a:lstStyle/>
        <a:p>
          <a:endParaRPr lang="ru-RU" sz="1600"/>
        </a:p>
      </dgm:t>
    </dgm:pt>
    <dgm:pt modelId="{EB5ED70B-6EAE-4139-9411-B4C284F22A16}" type="pres">
      <dgm:prSet presAssocID="{F3345019-8FE6-47D0-985E-5D3B85AA616A}" presName="compositeShape" presStyleCnt="0">
        <dgm:presLayoutVars>
          <dgm:dir/>
          <dgm:resizeHandles/>
        </dgm:presLayoutVars>
      </dgm:prSet>
      <dgm:spPr/>
    </dgm:pt>
    <dgm:pt modelId="{ECED5363-4C24-4375-9A7E-1BCD98F7A8EC}" type="pres">
      <dgm:prSet presAssocID="{F3345019-8FE6-47D0-985E-5D3B85AA616A}" presName="pyramid" presStyleLbl="node1" presStyleIdx="0" presStyleCnt="1" custScaleX="54450" custScaleY="83451" custLinFactNeighborX="-38935" custLinFactNeighborY="2096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prstGeom prst="flowChartProcess">
          <a:avLst/>
        </a:prstGeom>
        <a:noFill/>
        <a:ln>
          <a:noFill/>
        </a:ln>
      </dgm:spPr>
    </dgm:pt>
    <dgm:pt modelId="{2887702D-1444-4108-8DC9-BC56FF3A950B}" type="pres">
      <dgm:prSet presAssocID="{F3345019-8FE6-47D0-985E-5D3B85AA616A}" presName="theList" presStyleCnt="0"/>
      <dgm:spPr/>
    </dgm:pt>
    <dgm:pt modelId="{3FBDF5DE-AF45-4384-A1A9-025091444A3B}" type="pres">
      <dgm:prSet presAssocID="{5C799091-BB8E-48A4-AF7F-4EE9CA167592}" presName="aNode" presStyleLbl="fgAcc1" presStyleIdx="0" presStyleCnt="5" custScaleX="281986" custScaleY="355700" custLinFactY="-178651" custLinFactNeighborX="-986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5A3B6-D026-4C64-897F-1FABB734C6FD}" type="pres">
      <dgm:prSet presAssocID="{5C799091-BB8E-48A4-AF7F-4EE9CA167592}" presName="aSpace" presStyleCnt="0"/>
      <dgm:spPr/>
    </dgm:pt>
    <dgm:pt modelId="{5663CADD-72B6-4CBB-81F1-05EE76F7FA28}" type="pres">
      <dgm:prSet presAssocID="{DEF35901-1479-43BE-A94C-4F0ECFFCC123}" presName="aNode" presStyleLbl="fgAcc1" presStyleIdx="1" presStyleCnt="5" custScaleX="281901" custScaleY="276854" custLinFactY="-84098" custLinFactNeighborX="-79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0F665-54ED-4CF0-AFDF-501CA3C8506F}" type="pres">
      <dgm:prSet presAssocID="{DEF35901-1479-43BE-A94C-4F0ECFFCC123}" presName="aSpace" presStyleCnt="0"/>
      <dgm:spPr/>
    </dgm:pt>
    <dgm:pt modelId="{80BB8C90-9E11-42FC-BD35-FEC8079AE5EF}" type="pres">
      <dgm:prSet presAssocID="{2B9697F6-D03F-4C95-93B1-94CD5C5DD3DA}" presName="aNode" presStyleLbl="fgAcc1" presStyleIdx="2" presStyleCnt="5" custScaleX="281901" custScaleY="188098" custLinFactNeighborX="-9909" custLinFactNeighborY="-44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53B1B-66EF-4B8F-9885-DA385A151EC3}" type="pres">
      <dgm:prSet presAssocID="{2B9697F6-D03F-4C95-93B1-94CD5C5DD3DA}" presName="aSpace" presStyleCnt="0"/>
      <dgm:spPr/>
    </dgm:pt>
    <dgm:pt modelId="{3476C1E1-EBF9-4B96-BC1A-772347B076E5}" type="pres">
      <dgm:prSet presAssocID="{27A50047-E662-485B-B340-D8EBC324D37C}" presName="aNode" presStyleLbl="fgAcc1" presStyleIdx="3" presStyleCnt="5" custScaleX="282633" custScaleY="388676" custLinFactY="32621" custLinFactNeighborX="-99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07C41-7568-47EE-9274-0D3AA9562A62}" type="pres">
      <dgm:prSet presAssocID="{27A50047-E662-485B-B340-D8EBC324D37C}" presName="aSpace" presStyleCnt="0"/>
      <dgm:spPr/>
    </dgm:pt>
    <dgm:pt modelId="{2DAFCD5F-4BE0-4B7A-83E5-5AD796FA3338}" type="pres">
      <dgm:prSet presAssocID="{3FFACF7B-3EF3-4616-8B88-76BD57D71618}" presName="aNode" presStyleLbl="fgAcc1" presStyleIdx="4" presStyleCnt="5" custScaleX="283307" custScaleY="300886" custLinFactY="100000" custLinFactNeighborX="-9206" custLinFactNeighborY="181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0115D-524B-45A6-AE5D-EDACCFA14ABE}" type="pres">
      <dgm:prSet presAssocID="{3FFACF7B-3EF3-4616-8B88-76BD57D71618}" presName="aSpace" presStyleCnt="0"/>
      <dgm:spPr/>
    </dgm:pt>
  </dgm:ptLst>
  <dgm:cxnLst>
    <dgm:cxn modelId="{56F005C1-C8C1-408A-B3D4-58A35F7E7EC1}" srcId="{F3345019-8FE6-47D0-985E-5D3B85AA616A}" destId="{5C799091-BB8E-48A4-AF7F-4EE9CA167592}" srcOrd="0" destOrd="0" parTransId="{73258148-C30F-4106-8B6F-C86C068F3C7A}" sibTransId="{7E5F50AC-56B8-4056-93AF-FB34C9E68483}"/>
    <dgm:cxn modelId="{36AF4796-D532-4910-A4F7-821662900BE9}" type="presOf" srcId="{2B9697F6-D03F-4C95-93B1-94CD5C5DD3DA}" destId="{80BB8C90-9E11-42FC-BD35-FEC8079AE5EF}" srcOrd="0" destOrd="0" presId="urn:microsoft.com/office/officeart/2005/8/layout/pyramid2"/>
    <dgm:cxn modelId="{44B6F40B-049A-45E9-BCA8-56E2790443AB}" srcId="{F3345019-8FE6-47D0-985E-5D3B85AA616A}" destId="{2B9697F6-D03F-4C95-93B1-94CD5C5DD3DA}" srcOrd="2" destOrd="0" parTransId="{F69CB6E0-0A27-4D5C-AB12-B665F0669067}" sibTransId="{8AD5A1B7-DB39-4A9F-916B-76811D2DD2CA}"/>
    <dgm:cxn modelId="{8BE5C678-2CAF-4ED1-A0DC-DD5A969DE0AE}" type="presOf" srcId="{F3345019-8FE6-47D0-985E-5D3B85AA616A}" destId="{EB5ED70B-6EAE-4139-9411-B4C284F22A16}" srcOrd="0" destOrd="0" presId="urn:microsoft.com/office/officeart/2005/8/layout/pyramid2"/>
    <dgm:cxn modelId="{5449768C-B4F5-4099-8DB0-67CDFC875F9C}" type="presOf" srcId="{3FFACF7B-3EF3-4616-8B88-76BD57D71618}" destId="{2DAFCD5F-4BE0-4B7A-83E5-5AD796FA3338}" srcOrd="0" destOrd="0" presId="urn:microsoft.com/office/officeart/2005/8/layout/pyramid2"/>
    <dgm:cxn modelId="{A92898A5-EBD4-4BFB-A003-32B3C9721D95}" type="presOf" srcId="{DEF35901-1479-43BE-A94C-4F0ECFFCC123}" destId="{5663CADD-72B6-4CBB-81F1-05EE76F7FA28}" srcOrd="0" destOrd="0" presId="urn:microsoft.com/office/officeart/2005/8/layout/pyramid2"/>
    <dgm:cxn modelId="{E3855A54-A89B-4593-A88D-F001FA6373C0}" type="presOf" srcId="{5C799091-BB8E-48A4-AF7F-4EE9CA167592}" destId="{3FBDF5DE-AF45-4384-A1A9-025091444A3B}" srcOrd="0" destOrd="0" presId="urn:microsoft.com/office/officeart/2005/8/layout/pyramid2"/>
    <dgm:cxn modelId="{829287BE-2A1E-4174-B1AE-B620766905BA}" srcId="{F3345019-8FE6-47D0-985E-5D3B85AA616A}" destId="{3FFACF7B-3EF3-4616-8B88-76BD57D71618}" srcOrd="4" destOrd="0" parTransId="{5511949C-3A3B-447A-9BE7-622CEE144348}" sibTransId="{131D8619-93D3-4502-8028-31C9572B3599}"/>
    <dgm:cxn modelId="{2DC27B8B-4FC4-48CB-AA74-C30AE4608575}" srcId="{F3345019-8FE6-47D0-985E-5D3B85AA616A}" destId="{DEF35901-1479-43BE-A94C-4F0ECFFCC123}" srcOrd="1" destOrd="0" parTransId="{A6991FB7-1E8B-4112-B224-5877F77FA2B0}" sibTransId="{ACD92F6B-859D-40F5-B79A-292249A02715}"/>
    <dgm:cxn modelId="{40474581-56B1-420B-AB5C-B798C4EC5424}" srcId="{F3345019-8FE6-47D0-985E-5D3B85AA616A}" destId="{27A50047-E662-485B-B340-D8EBC324D37C}" srcOrd="3" destOrd="0" parTransId="{B0F33FFA-4A2B-4610-8666-40EE34FD4759}" sibTransId="{2633B659-86DA-45C9-A7D2-DA9A6C93B310}"/>
    <dgm:cxn modelId="{80A8B22D-DCFC-46E3-BBA4-9802A2277244}" type="presOf" srcId="{27A50047-E662-485B-B340-D8EBC324D37C}" destId="{3476C1E1-EBF9-4B96-BC1A-772347B076E5}" srcOrd="0" destOrd="0" presId="urn:microsoft.com/office/officeart/2005/8/layout/pyramid2"/>
    <dgm:cxn modelId="{A328ABE0-5D9B-450A-8A8B-C80AD291C68B}" type="presParOf" srcId="{EB5ED70B-6EAE-4139-9411-B4C284F22A16}" destId="{ECED5363-4C24-4375-9A7E-1BCD98F7A8EC}" srcOrd="0" destOrd="0" presId="urn:microsoft.com/office/officeart/2005/8/layout/pyramid2"/>
    <dgm:cxn modelId="{8921406C-2E32-4605-B23B-C4BA7AB02086}" type="presParOf" srcId="{EB5ED70B-6EAE-4139-9411-B4C284F22A16}" destId="{2887702D-1444-4108-8DC9-BC56FF3A950B}" srcOrd="1" destOrd="0" presId="urn:microsoft.com/office/officeart/2005/8/layout/pyramid2"/>
    <dgm:cxn modelId="{A01DE479-B617-4BDA-BAD3-77D628E195F1}" type="presParOf" srcId="{2887702D-1444-4108-8DC9-BC56FF3A950B}" destId="{3FBDF5DE-AF45-4384-A1A9-025091444A3B}" srcOrd="0" destOrd="0" presId="urn:microsoft.com/office/officeart/2005/8/layout/pyramid2"/>
    <dgm:cxn modelId="{C834E292-5310-4331-BB6C-9B0F3ED800E3}" type="presParOf" srcId="{2887702D-1444-4108-8DC9-BC56FF3A950B}" destId="{EEB5A3B6-D026-4C64-897F-1FABB734C6FD}" srcOrd="1" destOrd="0" presId="urn:microsoft.com/office/officeart/2005/8/layout/pyramid2"/>
    <dgm:cxn modelId="{67658869-F172-4C54-A8F0-B5755F2BB0A7}" type="presParOf" srcId="{2887702D-1444-4108-8DC9-BC56FF3A950B}" destId="{5663CADD-72B6-4CBB-81F1-05EE76F7FA28}" srcOrd="2" destOrd="0" presId="urn:microsoft.com/office/officeart/2005/8/layout/pyramid2"/>
    <dgm:cxn modelId="{EBD55405-28AF-481F-B501-4FC5C47755A4}" type="presParOf" srcId="{2887702D-1444-4108-8DC9-BC56FF3A950B}" destId="{AD50F665-54ED-4CF0-AFDF-501CA3C8506F}" srcOrd="3" destOrd="0" presId="urn:microsoft.com/office/officeart/2005/8/layout/pyramid2"/>
    <dgm:cxn modelId="{795DD6D1-F2CA-4084-B3A3-C7C738F8315D}" type="presParOf" srcId="{2887702D-1444-4108-8DC9-BC56FF3A950B}" destId="{80BB8C90-9E11-42FC-BD35-FEC8079AE5EF}" srcOrd="4" destOrd="0" presId="urn:microsoft.com/office/officeart/2005/8/layout/pyramid2"/>
    <dgm:cxn modelId="{F317657A-FBEE-44EC-991F-9C274B9A424C}" type="presParOf" srcId="{2887702D-1444-4108-8DC9-BC56FF3A950B}" destId="{B9153B1B-66EF-4B8F-9885-DA385A151EC3}" srcOrd="5" destOrd="0" presId="urn:microsoft.com/office/officeart/2005/8/layout/pyramid2"/>
    <dgm:cxn modelId="{D7A6FCDD-4D93-43F5-A0A3-ECB9A091E674}" type="presParOf" srcId="{2887702D-1444-4108-8DC9-BC56FF3A950B}" destId="{3476C1E1-EBF9-4B96-BC1A-772347B076E5}" srcOrd="6" destOrd="0" presId="urn:microsoft.com/office/officeart/2005/8/layout/pyramid2"/>
    <dgm:cxn modelId="{125F4136-F979-433E-96CF-AC4128C8FF4F}" type="presParOf" srcId="{2887702D-1444-4108-8DC9-BC56FF3A950B}" destId="{32807C41-7568-47EE-9274-0D3AA9562A62}" srcOrd="7" destOrd="0" presId="urn:microsoft.com/office/officeart/2005/8/layout/pyramid2"/>
    <dgm:cxn modelId="{AFD6065C-DF3F-4C88-8E17-710D5461F0AC}" type="presParOf" srcId="{2887702D-1444-4108-8DC9-BC56FF3A950B}" destId="{2DAFCD5F-4BE0-4B7A-83E5-5AD796FA3338}" srcOrd="8" destOrd="0" presId="urn:microsoft.com/office/officeart/2005/8/layout/pyramid2"/>
    <dgm:cxn modelId="{D3A17D6B-C789-478C-99BA-96628D3CF889}" type="presParOf" srcId="{2887702D-1444-4108-8DC9-BC56FF3A950B}" destId="{8780115D-524B-45A6-AE5D-EDACCFA14AB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45019-8FE6-47D0-985E-5D3B85AA616A}" type="doc">
      <dgm:prSet loTypeId="urn:microsoft.com/office/officeart/2005/8/layout/pyramid2" loCatId="list" qsTypeId="urn:microsoft.com/office/officeart/2005/8/quickstyle/3d3" qsCatId="3D" csTypeId="urn:microsoft.com/office/officeart/2005/8/colors/accent3_5" csCatId="accent3" phldr="1"/>
      <dgm:spPr/>
    </dgm:pt>
    <dgm:pt modelId="{2B9697F6-D03F-4C95-93B1-94CD5C5DD3D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/>
            <a:t>Однозначное понимание заключения и рекомендаций ТПМПК</a:t>
          </a:r>
        </a:p>
      </dgm:t>
    </dgm:pt>
    <dgm:pt modelId="{F69CB6E0-0A27-4D5C-AB12-B665F0669067}" type="parTrans" cxnId="{44B6F40B-049A-45E9-BCA8-56E2790443AB}">
      <dgm:prSet/>
      <dgm:spPr/>
      <dgm:t>
        <a:bodyPr/>
        <a:lstStyle/>
        <a:p>
          <a:endParaRPr lang="ru-RU"/>
        </a:p>
      </dgm:t>
    </dgm:pt>
    <dgm:pt modelId="{8AD5A1B7-DB39-4A9F-916B-76811D2DD2CA}" type="sibTrans" cxnId="{44B6F40B-049A-45E9-BCA8-56E2790443AB}">
      <dgm:prSet/>
      <dgm:spPr/>
      <dgm:t>
        <a:bodyPr/>
        <a:lstStyle/>
        <a:p>
          <a:endParaRPr lang="ru-RU"/>
        </a:p>
      </dgm:t>
    </dgm:pt>
    <dgm:pt modelId="{DEF35901-1479-43BE-A94C-4F0ECFFCC12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/>
            <a:t>Предоставление корректной информации об обучающихся</a:t>
          </a:r>
        </a:p>
      </dgm:t>
    </dgm:pt>
    <dgm:pt modelId="{ACD92F6B-859D-40F5-B79A-292249A02715}" type="sibTrans" cxnId="{2DC27B8B-4FC4-48CB-AA74-C30AE4608575}">
      <dgm:prSet/>
      <dgm:spPr/>
      <dgm:t>
        <a:bodyPr/>
        <a:lstStyle/>
        <a:p>
          <a:endParaRPr lang="ru-RU"/>
        </a:p>
      </dgm:t>
    </dgm:pt>
    <dgm:pt modelId="{A6991FB7-1E8B-4112-B224-5877F77FA2B0}" type="parTrans" cxnId="{2DC27B8B-4FC4-48CB-AA74-C30AE4608575}">
      <dgm:prSet/>
      <dgm:spPr/>
      <dgm:t>
        <a:bodyPr/>
        <a:lstStyle/>
        <a:p>
          <a:endParaRPr lang="ru-RU"/>
        </a:p>
      </dgm:t>
    </dgm:pt>
    <dgm:pt modelId="{27A50047-E662-485B-B340-D8EBC324D37C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/>
            <a:t>Картирование образовательных ресурсов</a:t>
          </a:r>
        </a:p>
      </dgm:t>
    </dgm:pt>
    <dgm:pt modelId="{B0F33FFA-4A2B-4610-8666-40EE34FD4759}" type="parTrans" cxnId="{40474581-56B1-420B-AB5C-B798C4EC5424}">
      <dgm:prSet/>
      <dgm:spPr/>
      <dgm:t>
        <a:bodyPr/>
        <a:lstStyle/>
        <a:p>
          <a:endParaRPr lang="ru-RU"/>
        </a:p>
      </dgm:t>
    </dgm:pt>
    <dgm:pt modelId="{2633B659-86DA-45C9-A7D2-DA9A6C93B310}" type="sibTrans" cxnId="{40474581-56B1-420B-AB5C-B798C4EC5424}">
      <dgm:prSet/>
      <dgm:spPr/>
      <dgm:t>
        <a:bodyPr/>
        <a:lstStyle/>
        <a:p>
          <a:endParaRPr lang="ru-RU"/>
        </a:p>
      </dgm:t>
    </dgm:pt>
    <dgm:pt modelId="{5C799091-BB8E-48A4-AF7F-4EE9CA167592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/>
            <a:t>Определение способа взаимодействия</a:t>
          </a:r>
        </a:p>
      </dgm:t>
    </dgm:pt>
    <dgm:pt modelId="{7E5F50AC-56B8-4056-93AF-FB34C9E68483}" type="sibTrans" cxnId="{56F005C1-C8C1-408A-B3D4-58A35F7E7EC1}">
      <dgm:prSet/>
      <dgm:spPr/>
      <dgm:t>
        <a:bodyPr/>
        <a:lstStyle/>
        <a:p>
          <a:endParaRPr lang="ru-RU"/>
        </a:p>
      </dgm:t>
    </dgm:pt>
    <dgm:pt modelId="{73258148-C30F-4106-8B6F-C86C068F3C7A}" type="parTrans" cxnId="{56F005C1-C8C1-408A-B3D4-58A35F7E7EC1}">
      <dgm:prSet/>
      <dgm:spPr/>
      <dgm:t>
        <a:bodyPr/>
        <a:lstStyle/>
        <a:p>
          <a:endParaRPr lang="ru-RU"/>
        </a:p>
      </dgm:t>
    </dgm:pt>
    <dgm:pt modelId="{3FFACF7B-3EF3-4616-8B88-76BD57D71618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/>
            <a:t>Осуществление мониторинга исполнения рекомендаций ТПМПК</a:t>
          </a:r>
        </a:p>
      </dgm:t>
    </dgm:pt>
    <dgm:pt modelId="{5511949C-3A3B-447A-9BE7-622CEE144348}" type="parTrans" cxnId="{829287BE-2A1E-4174-B1AE-B620766905BA}">
      <dgm:prSet/>
      <dgm:spPr/>
      <dgm:t>
        <a:bodyPr/>
        <a:lstStyle/>
        <a:p>
          <a:endParaRPr lang="ru-RU"/>
        </a:p>
      </dgm:t>
    </dgm:pt>
    <dgm:pt modelId="{131D8619-93D3-4502-8028-31C9572B3599}" type="sibTrans" cxnId="{829287BE-2A1E-4174-B1AE-B620766905BA}">
      <dgm:prSet/>
      <dgm:spPr/>
      <dgm:t>
        <a:bodyPr/>
        <a:lstStyle/>
        <a:p>
          <a:endParaRPr lang="ru-RU"/>
        </a:p>
      </dgm:t>
    </dgm:pt>
    <dgm:pt modelId="{EB5ED70B-6EAE-4139-9411-B4C284F22A16}" type="pres">
      <dgm:prSet presAssocID="{F3345019-8FE6-47D0-985E-5D3B85AA616A}" presName="compositeShape" presStyleCnt="0">
        <dgm:presLayoutVars>
          <dgm:dir/>
          <dgm:resizeHandles/>
        </dgm:presLayoutVars>
      </dgm:prSet>
      <dgm:spPr/>
    </dgm:pt>
    <dgm:pt modelId="{ECED5363-4C24-4375-9A7E-1BCD98F7A8EC}" type="pres">
      <dgm:prSet presAssocID="{F3345019-8FE6-47D0-985E-5D3B85AA616A}" presName="pyramid" presStyleLbl="node1" presStyleIdx="0" presStyleCnt="1" custScaleX="54450" custScaleY="83451" custLinFactNeighborX="-38935" custLinFactNeighborY="2096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prstGeom prst="flowChartProcess">
          <a:avLst/>
        </a:prstGeom>
        <a:noFill/>
        <a:ln>
          <a:noFill/>
        </a:ln>
      </dgm:spPr>
    </dgm:pt>
    <dgm:pt modelId="{2887702D-1444-4108-8DC9-BC56FF3A950B}" type="pres">
      <dgm:prSet presAssocID="{F3345019-8FE6-47D0-985E-5D3B85AA616A}" presName="theList" presStyleCnt="0"/>
      <dgm:spPr/>
    </dgm:pt>
    <dgm:pt modelId="{3FBDF5DE-AF45-4384-A1A9-025091444A3B}" type="pres">
      <dgm:prSet presAssocID="{5C799091-BB8E-48A4-AF7F-4EE9CA167592}" presName="aNode" presStyleLbl="fgAcc1" presStyleIdx="0" presStyleCnt="5" custScaleX="280698" custScaleY="243773" custLinFactY="-165276" custLinFactNeighborX="-1111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5A3B6-D026-4C64-897F-1FABB734C6FD}" type="pres">
      <dgm:prSet presAssocID="{5C799091-BB8E-48A4-AF7F-4EE9CA167592}" presName="aSpace" presStyleCnt="0"/>
      <dgm:spPr/>
    </dgm:pt>
    <dgm:pt modelId="{5663CADD-72B6-4CBB-81F1-05EE76F7FA28}" type="pres">
      <dgm:prSet presAssocID="{DEF35901-1479-43BE-A94C-4F0ECFFCC123}" presName="aNode" presStyleLbl="fgAcc1" presStyleIdx="1" presStyleCnt="5" custScaleX="281901" custScaleY="276854" custLinFactY="-79906" custLinFactNeighborX="-105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0F665-54ED-4CF0-AFDF-501CA3C8506F}" type="pres">
      <dgm:prSet presAssocID="{DEF35901-1479-43BE-A94C-4F0ECFFCC123}" presName="aSpace" presStyleCnt="0"/>
      <dgm:spPr/>
    </dgm:pt>
    <dgm:pt modelId="{80BB8C90-9E11-42FC-BD35-FEC8079AE5EF}" type="pres">
      <dgm:prSet presAssocID="{2B9697F6-D03F-4C95-93B1-94CD5C5DD3DA}" presName="aNode" presStyleLbl="fgAcc1" presStyleIdx="2" presStyleCnt="5" custScaleX="281901" custScaleY="270303" custLinFactNeighborX="-9909" custLinFactNeighborY="-44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53B1B-66EF-4B8F-9885-DA385A151EC3}" type="pres">
      <dgm:prSet presAssocID="{2B9697F6-D03F-4C95-93B1-94CD5C5DD3DA}" presName="aSpace" presStyleCnt="0"/>
      <dgm:spPr/>
    </dgm:pt>
    <dgm:pt modelId="{3476C1E1-EBF9-4B96-BC1A-772347B076E5}" type="pres">
      <dgm:prSet presAssocID="{27A50047-E662-485B-B340-D8EBC324D37C}" presName="aNode" presStyleLbl="fgAcc1" presStyleIdx="3" presStyleCnt="5" custScaleX="282633" custScaleY="245997" custLinFactY="32621" custLinFactNeighborX="-99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07C41-7568-47EE-9274-0D3AA9562A62}" type="pres">
      <dgm:prSet presAssocID="{27A50047-E662-485B-B340-D8EBC324D37C}" presName="aSpace" presStyleCnt="0"/>
      <dgm:spPr/>
    </dgm:pt>
    <dgm:pt modelId="{2DAFCD5F-4BE0-4B7A-83E5-5AD796FA3338}" type="pres">
      <dgm:prSet presAssocID="{3FFACF7B-3EF3-4616-8B88-76BD57D71618}" presName="aNode" presStyleLbl="fgAcc1" presStyleIdx="4" presStyleCnt="5" custScaleX="283307" custScaleY="232055" custLinFactY="100000" custLinFactNeighborX="-9206" custLinFactNeighborY="181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0115D-524B-45A6-AE5D-EDACCFA14ABE}" type="pres">
      <dgm:prSet presAssocID="{3FFACF7B-3EF3-4616-8B88-76BD57D71618}" presName="aSpace" presStyleCnt="0"/>
      <dgm:spPr/>
    </dgm:pt>
  </dgm:ptLst>
  <dgm:cxnLst>
    <dgm:cxn modelId="{44B6F40B-049A-45E9-BCA8-56E2790443AB}" srcId="{F3345019-8FE6-47D0-985E-5D3B85AA616A}" destId="{2B9697F6-D03F-4C95-93B1-94CD5C5DD3DA}" srcOrd="2" destOrd="0" parTransId="{F69CB6E0-0A27-4D5C-AB12-B665F0669067}" sibTransId="{8AD5A1B7-DB39-4A9F-916B-76811D2DD2CA}"/>
    <dgm:cxn modelId="{2DC27B8B-4FC4-48CB-AA74-C30AE4608575}" srcId="{F3345019-8FE6-47D0-985E-5D3B85AA616A}" destId="{DEF35901-1479-43BE-A94C-4F0ECFFCC123}" srcOrd="1" destOrd="0" parTransId="{A6991FB7-1E8B-4112-B224-5877F77FA2B0}" sibTransId="{ACD92F6B-859D-40F5-B79A-292249A02715}"/>
    <dgm:cxn modelId="{F6A4472C-B9C3-4889-BAE3-413ED25D9151}" type="presOf" srcId="{3FFACF7B-3EF3-4616-8B88-76BD57D71618}" destId="{2DAFCD5F-4BE0-4B7A-83E5-5AD796FA3338}" srcOrd="0" destOrd="0" presId="urn:microsoft.com/office/officeart/2005/8/layout/pyramid2"/>
    <dgm:cxn modelId="{DEEED0E5-277B-4177-BE06-E0A911E6004C}" type="presOf" srcId="{DEF35901-1479-43BE-A94C-4F0ECFFCC123}" destId="{5663CADD-72B6-4CBB-81F1-05EE76F7FA28}" srcOrd="0" destOrd="0" presId="urn:microsoft.com/office/officeart/2005/8/layout/pyramid2"/>
    <dgm:cxn modelId="{40474581-56B1-420B-AB5C-B798C4EC5424}" srcId="{F3345019-8FE6-47D0-985E-5D3B85AA616A}" destId="{27A50047-E662-485B-B340-D8EBC324D37C}" srcOrd="3" destOrd="0" parTransId="{B0F33FFA-4A2B-4610-8666-40EE34FD4759}" sibTransId="{2633B659-86DA-45C9-A7D2-DA9A6C93B310}"/>
    <dgm:cxn modelId="{51ECAB9B-B2CE-4D24-B16D-0B18D8B7BC47}" type="presOf" srcId="{5C799091-BB8E-48A4-AF7F-4EE9CA167592}" destId="{3FBDF5DE-AF45-4384-A1A9-025091444A3B}" srcOrd="0" destOrd="0" presId="urn:microsoft.com/office/officeart/2005/8/layout/pyramid2"/>
    <dgm:cxn modelId="{829287BE-2A1E-4174-B1AE-B620766905BA}" srcId="{F3345019-8FE6-47D0-985E-5D3B85AA616A}" destId="{3FFACF7B-3EF3-4616-8B88-76BD57D71618}" srcOrd="4" destOrd="0" parTransId="{5511949C-3A3B-447A-9BE7-622CEE144348}" sibTransId="{131D8619-93D3-4502-8028-31C9572B3599}"/>
    <dgm:cxn modelId="{A1B848A0-D949-4EA5-935E-0C75DB9CD70B}" type="presOf" srcId="{27A50047-E662-485B-B340-D8EBC324D37C}" destId="{3476C1E1-EBF9-4B96-BC1A-772347B076E5}" srcOrd="0" destOrd="0" presId="urn:microsoft.com/office/officeart/2005/8/layout/pyramid2"/>
    <dgm:cxn modelId="{56F005C1-C8C1-408A-B3D4-58A35F7E7EC1}" srcId="{F3345019-8FE6-47D0-985E-5D3B85AA616A}" destId="{5C799091-BB8E-48A4-AF7F-4EE9CA167592}" srcOrd="0" destOrd="0" parTransId="{73258148-C30F-4106-8B6F-C86C068F3C7A}" sibTransId="{7E5F50AC-56B8-4056-93AF-FB34C9E68483}"/>
    <dgm:cxn modelId="{21402E89-4ED0-41DA-9B3E-198F0422D0FA}" type="presOf" srcId="{F3345019-8FE6-47D0-985E-5D3B85AA616A}" destId="{EB5ED70B-6EAE-4139-9411-B4C284F22A16}" srcOrd="0" destOrd="0" presId="urn:microsoft.com/office/officeart/2005/8/layout/pyramid2"/>
    <dgm:cxn modelId="{4FC0C14D-6DD2-4246-9654-2BE66B080285}" type="presOf" srcId="{2B9697F6-D03F-4C95-93B1-94CD5C5DD3DA}" destId="{80BB8C90-9E11-42FC-BD35-FEC8079AE5EF}" srcOrd="0" destOrd="0" presId="urn:microsoft.com/office/officeart/2005/8/layout/pyramid2"/>
    <dgm:cxn modelId="{FBD4565A-5DE9-4E5C-95D4-C164BB3E03D0}" type="presParOf" srcId="{EB5ED70B-6EAE-4139-9411-B4C284F22A16}" destId="{ECED5363-4C24-4375-9A7E-1BCD98F7A8EC}" srcOrd="0" destOrd="0" presId="urn:microsoft.com/office/officeart/2005/8/layout/pyramid2"/>
    <dgm:cxn modelId="{BCE5EDCA-4B9F-453A-B2B3-FA1BEBBC5D1D}" type="presParOf" srcId="{EB5ED70B-6EAE-4139-9411-B4C284F22A16}" destId="{2887702D-1444-4108-8DC9-BC56FF3A950B}" srcOrd="1" destOrd="0" presId="urn:microsoft.com/office/officeart/2005/8/layout/pyramid2"/>
    <dgm:cxn modelId="{BEE44C70-2E82-4E3F-B9DB-FE6C3406C5FC}" type="presParOf" srcId="{2887702D-1444-4108-8DC9-BC56FF3A950B}" destId="{3FBDF5DE-AF45-4384-A1A9-025091444A3B}" srcOrd="0" destOrd="0" presId="urn:microsoft.com/office/officeart/2005/8/layout/pyramid2"/>
    <dgm:cxn modelId="{81FE8564-477E-4788-AA03-9221DC7480C9}" type="presParOf" srcId="{2887702D-1444-4108-8DC9-BC56FF3A950B}" destId="{EEB5A3B6-D026-4C64-897F-1FABB734C6FD}" srcOrd="1" destOrd="0" presId="urn:microsoft.com/office/officeart/2005/8/layout/pyramid2"/>
    <dgm:cxn modelId="{8231A8C9-B02D-4E81-A160-16708BD12AF0}" type="presParOf" srcId="{2887702D-1444-4108-8DC9-BC56FF3A950B}" destId="{5663CADD-72B6-4CBB-81F1-05EE76F7FA28}" srcOrd="2" destOrd="0" presId="urn:microsoft.com/office/officeart/2005/8/layout/pyramid2"/>
    <dgm:cxn modelId="{8204DEEE-F044-4544-88F0-A4F0CB6F655D}" type="presParOf" srcId="{2887702D-1444-4108-8DC9-BC56FF3A950B}" destId="{AD50F665-54ED-4CF0-AFDF-501CA3C8506F}" srcOrd="3" destOrd="0" presId="urn:microsoft.com/office/officeart/2005/8/layout/pyramid2"/>
    <dgm:cxn modelId="{F730F71B-DDBD-4F26-8C35-ABA6826D664C}" type="presParOf" srcId="{2887702D-1444-4108-8DC9-BC56FF3A950B}" destId="{80BB8C90-9E11-42FC-BD35-FEC8079AE5EF}" srcOrd="4" destOrd="0" presId="urn:microsoft.com/office/officeart/2005/8/layout/pyramid2"/>
    <dgm:cxn modelId="{72AA8974-7C72-4984-947D-FE6D1D76BF91}" type="presParOf" srcId="{2887702D-1444-4108-8DC9-BC56FF3A950B}" destId="{B9153B1B-66EF-4B8F-9885-DA385A151EC3}" srcOrd="5" destOrd="0" presId="urn:microsoft.com/office/officeart/2005/8/layout/pyramid2"/>
    <dgm:cxn modelId="{45E5B8E4-6D2B-4BD6-A8B9-E294F5595301}" type="presParOf" srcId="{2887702D-1444-4108-8DC9-BC56FF3A950B}" destId="{3476C1E1-EBF9-4B96-BC1A-772347B076E5}" srcOrd="6" destOrd="0" presId="urn:microsoft.com/office/officeart/2005/8/layout/pyramid2"/>
    <dgm:cxn modelId="{330C4F82-D97B-4FE7-817E-D00D01B18BCE}" type="presParOf" srcId="{2887702D-1444-4108-8DC9-BC56FF3A950B}" destId="{32807C41-7568-47EE-9274-0D3AA9562A62}" srcOrd="7" destOrd="0" presId="urn:microsoft.com/office/officeart/2005/8/layout/pyramid2"/>
    <dgm:cxn modelId="{FF6EED72-866B-4DD9-8BA7-CDA46129A145}" type="presParOf" srcId="{2887702D-1444-4108-8DC9-BC56FF3A950B}" destId="{2DAFCD5F-4BE0-4B7A-83E5-5AD796FA3338}" srcOrd="8" destOrd="0" presId="urn:microsoft.com/office/officeart/2005/8/layout/pyramid2"/>
    <dgm:cxn modelId="{BE970ACA-BE3D-467D-AB72-E7077B6F9A7A}" type="presParOf" srcId="{2887702D-1444-4108-8DC9-BC56FF3A950B}" destId="{8780115D-524B-45A6-AE5D-EDACCFA14AB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D5363-4C24-4375-9A7E-1BCD98F7A8EC}">
      <dsp:nvSpPr>
        <dsp:cNvPr id="0" name=""/>
        <dsp:cNvSpPr/>
      </dsp:nvSpPr>
      <dsp:spPr>
        <a:xfrm>
          <a:off x="0" y="462990"/>
          <a:ext cx="2430918" cy="3725666"/>
        </a:xfrm>
        <a:prstGeom prst="flowChartProcess">
          <a:avLst/>
        </a:pr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FBDF5DE-AF45-4384-A1A9-025091444A3B}">
      <dsp:nvSpPr>
        <dsp:cNvPr id="0" name=""/>
        <dsp:cNvSpPr/>
      </dsp:nvSpPr>
      <dsp:spPr>
        <a:xfrm>
          <a:off x="0" y="156748"/>
          <a:ext cx="8145638" cy="876759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Приоритетное направление образовательной политики =&gt;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получение доступного и качественного образования обучающимися различных категорий, в том числе, имеющими особые образовательные потребности</a:t>
          </a:r>
        </a:p>
      </dsp:txBody>
      <dsp:txXfrm>
        <a:off x="42800" y="199548"/>
        <a:ext cx="8060038" cy="791159"/>
      </dsp:txXfrm>
    </dsp:sp>
    <dsp:sp modelId="{5663CADD-72B6-4CBB-81F1-05EE76F7FA28}">
      <dsp:nvSpPr>
        <dsp:cNvPr id="0" name=""/>
        <dsp:cNvSpPr/>
      </dsp:nvSpPr>
      <dsp:spPr>
        <a:xfrm>
          <a:off x="0" y="1403732"/>
          <a:ext cx="8180548" cy="1341870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Создание в конкретных образовательных организациях специальных условий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в соответствии с рекомендациями ПМПК является </a:t>
          </a:r>
          <a:r>
            <a:rPr lang="ru-RU" sz="1600" u="sng" kern="1200" dirty="0">
              <a:uFillTx/>
              <a:latin typeface="Arial" pitchFamily="34" charset="0"/>
              <a:cs typeface="Arial" pitchFamily="34" charset="0"/>
            </a:rPr>
            <a:t>необходимым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u="sng" kern="1200" dirty="0">
              <a:uFillTx/>
              <a:latin typeface="Arial" pitchFamily="34" charset="0"/>
              <a:cs typeface="Arial" pitchFamily="34" charset="0"/>
            </a:rPr>
            <a:t>фактором для получения качественного образования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обучающимися с ограниченными возможностями здоровья, инвалидностью, обучающимися с 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девиантным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поведением</a:t>
          </a:r>
        </a:p>
      </dsp:txBody>
      <dsp:txXfrm>
        <a:off x="65505" y="1469237"/>
        <a:ext cx="8049538" cy="1210860"/>
      </dsp:txXfrm>
    </dsp:sp>
    <dsp:sp modelId="{80BB8C90-9E11-42FC-BD35-FEC8079AE5EF}">
      <dsp:nvSpPr>
        <dsp:cNvPr id="0" name=""/>
        <dsp:cNvSpPr/>
      </dsp:nvSpPr>
      <dsp:spPr>
        <a:xfrm>
          <a:off x="0" y="3029105"/>
          <a:ext cx="8180548" cy="724435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Возникает 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необходимость специальной подготовки образовательной среды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для включения в образовательные отношения участников с различными возможностями</a:t>
          </a:r>
        </a:p>
      </dsp:txBody>
      <dsp:txXfrm>
        <a:off x="35364" y="3064469"/>
        <a:ext cx="8109820" cy="653707"/>
      </dsp:txXfrm>
    </dsp:sp>
    <dsp:sp modelId="{3476C1E1-EBF9-4B96-BC1A-772347B076E5}">
      <dsp:nvSpPr>
        <dsp:cNvPr id="0" name=""/>
        <dsp:cNvSpPr/>
      </dsp:nvSpPr>
      <dsp:spPr>
        <a:xfrm>
          <a:off x="0" y="3909523"/>
          <a:ext cx="8201790" cy="554972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Соответственно, 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актуализируется проблема повышения эффективности взаимодействия ТПМПК и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ППк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образовательных организаций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7091" y="3936614"/>
        <a:ext cx="8147608" cy="500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D5363-4C24-4375-9A7E-1BCD98F7A8EC}">
      <dsp:nvSpPr>
        <dsp:cNvPr id="0" name=""/>
        <dsp:cNvSpPr/>
      </dsp:nvSpPr>
      <dsp:spPr>
        <a:xfrm>
          <a:off x="0" y="451255"/>
          <a:ext cx="2369303" cy="3631235"/>
        </a:xfrm>
        <a:prstGeom prst="flowChartProcess">
          <a:avLst/>
        </a:pr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FBDF5DE-AF45-4384-A1A9-025091444A3B}">
      <dsp:nvSpPr>
        <dsp:cNvPr id="0" name=""/>
        <dsp:cNvSpPr/>
      </dsp:nvSpPr>
      <dsp:spPr>
        <a:xfrm>
          <a:off x="6" y="294790"/>
          <a:ext cx="7939177" cy="464029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Федеральный закон РФ от 29.12.2012 года № 273-ФЗ «Об образовании в Российской Федерации» </a:t>
          </a:r>
        </a:p>
      </dsp:txBody>
      <dsp:txXfrm>
        <a:off x="22658" y="317442"/>
        <a:ext cx="7893873" cy="418725"/>
      </dsp:txXfrm>
    </dsp:sp>
    <dsp:sp modelId="{5663CADD-72B6-4CBB-81F1-05EE76F7FA28}">
      <dsp:nvSpPr>
        <dsp:cNvPr id="0" name=""/>
        <dsp:cNvSpPr/>
      </dsp:nvSpPr>
      <dsp:spPr>
        <a:xfrm>
          <a:off x="0" y="1008112"/>
          <a:ext cx="7973202" cy="658151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Приказ Министерства образования и науки Российской Федерации от 20.09.2013 г. № 1082 «Об утверждении положения о психолого-медико-педагогической комиссии» </a:t>
          </a:r>
        </a:p>
      </dsp:txBody>
      <dsp:txXfrm>
        <a:off x="32128" y="1040240"/>
        <a:ext cx="7908946" cy="593895"/>
      </dsp:txXfrm>
    </dsp:sp>
    <dsp:sp modelId="{80BB8C90-9E11-42FC-BD35-FEC8079AE5EF}">
      <dsp:nvSpPr>
        <dsp:cNvPr id="0" name=""/>
        <dsp:cNvSpPr/>
      </dsp:nvSpPr>
      <dsp:spPr>
        <a:xfrm>
          <a:off x="0" y="1835693"/>
          <a:ext cx="7973202" cy="2179991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Приказ департамента образования Администрации города от 10.07.2020 №12-03-459/0 «Об утверждении состава и порядка работы территориальных психолого-медико-педагогических комиссий города Сургута»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Приказ департамента образования Администрации города от 01.06.2021 № 12-03-350/1 «Об утверждении персонального основного и резервного составов территориальных психолого-медико-педагогических комиссий на 2021/2022 учебный год» (с изменениями от 13.07.2021 № 12-03-451/1)</a:t>
          </a:r>
        </a:p>
      </dsp:txBody>
      <dsp:txXfrm>
        <a:off x="106418" y="1942111"/>
        <a:ext cx="7760366" cy="1967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D5363-4C24-4375-9A7E-1BCD98F7A8EC}">
      <dsp:nvSpPr>
        <dsp:cNvPr id="0" name=""/>
        <dsp:cNvSpPr/>
      </dsp:nvSpPr>
      <dsp:spPr>
        <a:xfrm>
          <a:off x="0" y="451255"/>
          <a:ext cx="2369303" cy="3631235"/>
        </a:xfrm>
        <a:prstGeom prst="flowChartProcess">
          <a:avLst/>
        </a:pr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FBDF5DE-AF45-4384-A1A9-025091444A3B}">
      <dsp:nvSpPr>
        <dsp:cNvPr id="0" name=""/>
        <dsp:cNvSpPr/>
      </dsp:nvSpPr>
      <dsp:spPr>
        <a:xfrm>
          <a:off x="0" y="0"/>
          <a:ext cx="7975606" cy="785977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Разработка адаптированной основной образовательной программы + специальные методы и средства обучения</a:t>
          </a:r>
          <a:endParaRPr lang="ru-RU" sz="1600" kern="1200" dirty="0"/>
        </a:p>
      </dsp:txBody>
      <dsp:txXfrm>
        <a:off x="38368" y="38368"/>
        <a:ext cx="7898870" cy="709241"/>
      </dsp:txXfrm>
    </dsp:sp>
    <dsp:sp modelId="{5663CADD-72B6-4CBB-81F1-05EE76F7FA28}">
      <dsp:nvSpPr>
        <dsp:cNvPr id="0" name=""/>
        <dsp:cNvSpPr/>
      </dsp:nvSpPr>
      <dsp:spPr>
        <a:xfrm>
          <a:off x="36506" y="1038233"/>
          <a:ext cx="7973202" cy="611754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Направления</a:t>
          </a:r>
          <a:r>
            <a:rPr lang="ru-RU" sz="1600" b="1" kern="1200" baseline="0" dirty="0"/>
            <a:t> коррекционной работы специалистов сопровождения</a:t>
          </a:r>
          <a:endParaRPr lang="ru-RU" sz="1600" b="1" kern="1200" dirty="0"/>
        </a:p>
      </dsp:txBody>
      <dsp:txXfrm>
        <a:off x="66369" y="1068096"/>
        <a:ext cx="7913476" cy="552028"/>
      </dsp:txXfrm>
    </dsp:sp>
    <dsp:sp modelId="{80BB8C90-9E11-42FC-BD35-FEC8079AE5EF}">
      <dsp:nvSpPr>
        <dsp:cNvPr id="0" name=""/>
        <dsp:cNvSpPr/>
      </dsp:nvSpPr>
      <dsp:spPr>
        <a:xfrm>
          <a:off x="0" y="1878729"/>
          <a:ext cx="7973202" cy="415633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Создание специальных условий государственной итоговой аттестации</a:t>
          </a:r>
        </a:p>
      </dsp:txBody>
      <dsp:txXfrm>
        <a:off x="20290" y="1899019"/>
        <a:ext cx="7932622" cy="375053"/>
      </dsp:txXfrm>
    </dsp:sp>
    <dsp:sp modelId="{3476C1E1-EBF9-4B96-BC1A-772347B076E5}">
      <dsp:nvSpPr>
        <dsp:cNvPr id="0" name=""/>
        <dsp:cNvSpPr/>
      </dsp:nvSpPr>
      <dsp:spPr>
        <a:xfrm>
          <a:off x="0" y="2434014"/>
          <a:ext cx="7993906" cy="858843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Организация индивидуальной профилактической работы с обучающимися с девиантным поведением</a:t>
          </a:r>
        </a:p>
      </dsp:txBody>
      <dsp:txXfrm>
        <a:off x="41925" y="2475939"/>
        <a:ext cx="7910056" cy="774993"/>
      </dsp:txXfrm>
    </dsp:sp>
    <dsp:sp modelId="{2DAFCD5F-4BE0-4B7A-83E5-5AD796FA3338}">
      <dsp:nvSpPr>
        <dsp:cNvPr id="0" name=""/>
        <dsp:cNvSpPr/>
      </dsp:nvSpPr>
      <dsp:spPr>
        <a:xfrm>
          <a:off x="0" y="3491810"/>
          <a:ext cx="8012969" cy="664856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Гарант реализации специальных условий </a:t>
          </a:r>
          <a:r>
            <a:rPr lang="ru-RU" sz="2000" b="1" kern="1200" dirty="0"/>
            <a:t>=&gt;</a:t>
          </a:r>
          <a:r>
            <a:rPr lang="ru-RU" sz="1600" b="1" kern="1200" dirty="0"/>
            <a:t> деятельность психолого-педагогического консилиума образовательной организации</a:t>
          </a:r>
        </a:p>
      </dsp:txBody>
      <dsp:txXfrm>
        <a:off x="32456" y="3524266"/>
        <a:ext cx="7948057" cy="5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D5363-4C24-4375-9A7E-1BCD98F7A8EC}">
      <dsp:nvSpPr>
        <dsp:cNvPr id="0" name=""/>
        <dsp:cNvSpPr/>
      </dsp:nvSpPr>
      <dsp:spPr>
        <a:xfrm>
          <a:off x="0" y="466190"/>
          <a:ext cx="2447720" cy="3751417"/>
        </a:xfrm>
        <a:prstGeom prst="flowChartProcess">
          <a:avLst/>
        </a:pr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FBDF5DE-AF45-4384-A1A9-025091444A3B}">
      <dsp:nvSpPr>
        <dsp:cNvPr id="0" name=""/>
        <dsp:cNvSpPr/>
      </dsp:nvSpPr>
      <dsp:spPr>
        <a:xfrm>
          <a:off x="0" y="0"/>
          <a:ext cx="8201939" cy="658149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Определение способа взаимодействия</a:t>
          </a:r>
        </a:p>
      </dsp:txBody>
      <dsp:txXfrm>
        <a:off x="32128" y="32128"/>
        <a:ext cx="8137683" cy="593893"/>
      </dsp:txXfrm>
    </dsp:sp>
    <dsp:sp modelId="{5663CADD-72B6-4CBB-81F1-05EE76F7FA28}">
      <dsp:nvSpPr>
        <dsp:cNvPr id="0" name=""/>
        <dsp:cNvSpPr/>
      </dsp:nvSpPr>
      <dsp:spPr>
        <a:xfrm>
          <a:off x="0" y="892694"/>
          <a:ext cx="8237091" cy="747463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Предоставление корректной информации об обучающихся</a:t>
          </a:r>
        </a:p>
      </dsp:txBody>
      <dsp:txXfrm>
        <a:off x="36488" y="929182"/>
        <a:ext cx="8164115" cy="674487"/>
      </dsp:txXfrm>
    </dsp:sp>
    <dsp:sp modelId="{80BB8C90-9E11-42FC-BD35-FEC8079AE5EF}">
      <dsp:nvSpPr>
        <dsp:cNvPr id="0" name=""/>
        <dsp:cNvSpPr/>
      </dsp:nvSpPr>
      <dsp:spPr>
        <a:xfrm>
          <a:off x="2151" y="1908325"/>
          <a:ext cx="8237091" cy="729776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Однозначное понимание заключения и рекомендаций ТПМПК</a:t>
          </a:r>
        </a:p>
      </dsp:txBody>
      <dsp:txXfrm>
        <a:off x="37776" y="1943950"/>
        <a:ext cx="8165841" cy="658526"/>
      </dsp:txXfrm>
    </dsp:sp>
    <dsp:sp modelId="{3476C1E1-EBF9-4B96-BC1A-772347B076E5}">
      <dsp:nvSpPr>
        <dsp:cNvPr id="0" name=""/>
        <dsp:cNvSpPr/>
      </dsp:nvSpPr>
      <dsp:spPr>
        <a:xfrm>
          <a:off x="0" y="2808732"/>
          <a:ext cx="8258480" cy="66415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Картирование образовательных ресурсов</a:t>
          </a:r>
        </a:p>
      </dsp:txBody>
      <dsp:txXfrm>
        <a:off x="32421" y="2841153"/>
        <a:ext cx="8193638" cy="599312"/>
      </dsp:txXfrm>
    </dsp:sp>
    <dsp:sp modelId="{2DAFCD5F-4BE0-4B7A-83E5-5AD796FA3338}">
      <dsp:nvSpPr>
        <dsp:cNvPr id="0" name=""/>
        <dsp:cNvSpPr/>
      </dsp:nvSpPr>
      <dsp:spPr>
        <a:xfrm>
          <a:off x="2151" y="3715974"/>
          <a:ext cx="8278174" cy="626512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Осуществление мониторинга исполнения рекомендаций ТПМПК</a:t>
          </a:r>
        </a:p>
      </dsp:txBody>
      <dsp:txXfrm>
        <a:off x="32735" y="3746558"/>
        <a:ext cx="8217006" cy="56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BAC03D-AD14-4D99-BB56-406FE4FBEF52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E345D3D-384F-49AD-B859-B2EE62F12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315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08A2-F9E4-4773-B825-E3786C90A3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9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808A2-F9E4-4773-B825-E3786C90A3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7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808A2-F9E4-4773-B825-E3786C90A3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8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808A2-F9E4-4773-B825-E3786C90A3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8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808A2-F9E4-4773-B825-E3786C90A3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8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808A2-F9E4-4773-B825-E3786C90A3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8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808A2-F9E4-4773-B825-E3786C90A3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8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808A2-F9E4-4773-B825-E3786C90A3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8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782E-3C68-41D0-AF85-765514BA3284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7A49B-27A7-4A6A-B715-A39D219C7E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09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23AA-98A7-487B-A153-D5E30122D3E2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896FB-F327-4AEF-BC45-3B33E9D5D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42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BDC6-8207-494C-BBCE-4095A9CD8896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8CDB1-14F2-45DF-9FE3-3F44F54F6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00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E875-7C30-45D1-8D9C-F4D3D7D5334C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C1BBAD-301E-4E90-8D1F-C70A95D19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80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066B-3687-4AF7-952B-CFA65A31704E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7D1EB-113D-407E-A657-9A1147B6E8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04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C01B-72F5-4B6C-AA40-75DF200AEF9F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098116E-C374-4FBD-BDEE-DFDF5D8F64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8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DB0C-E0C9-46EC-8AB1-7A691DC643CD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F4825-9677-4D64-BC3F-944945F74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52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F1D1-0156-45B1-867A-F663E17202CA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FDF70-136F-464E-814F-0EF860451B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12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DABB-8A9C-467C-838B-A58A98C29AA4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86EE1-6100-49CF-B060-1D1419B4B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43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4C99-AF9E-4C29-851F-C9571549579A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AAE5F-31E4-4EE4-816A-6A8A7E2CA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59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BFB7-FF4C-4D8E-9D04-1A26FD306E1F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27D82-3C64-43FE-9D32-E8D022AE5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4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45CBDC-4152-463F-8C1B-D89B257979B3}" type="datetimeFigureOut">
              <a:rPr lang="ru-RU"/>
              <a:pPr>
                <a:defRPr/>
              </a:pPr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F495D99B-258F-4302-8D9D-6F20B3FCF1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4329113"/>
            <a:ext cx="9136062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32656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МКУ «Центр диагностики и консультирования»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27784" y="1700809"/>
            <a:ext cx="6516216" cy="25202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Опыт эффективного взаимодействия ТПМПК с психолого-педагогическими консилиумами образовательных организаций г. Сургута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4578602" cy="12241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Хоманько</a:t>
            </a: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Наталья Анатольевна, начальник отдела по организации работы ТПМПК 1,2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32188" y="5215147"/>
            <a:ext cx="228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400" kern="0" dirty="0">
              <a:solidFill>
                <a:srgbClr val="000000"/>
              </a:solidFill>
              <a:latin typeface="Arial"/>
              <a:ea typeface="+mj-ea"/>
              <a:cs typeface="Times New Roman" pitchFamily="18" charset="0"/>
            </a:endParaRPr>
          </a:p>
          <a:p>
            <a:r>
              <a:rPr lang="ru-RU" sz="4400" kern="0" dirty="0">
                <a:solidFill>
                  <a:srgbClr val="0000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chemeClr val="bg2">
                    <a:lumMod val="25000"/>
                  </a:schemeClr>
                </a:solidFill>
                <a:latin typeface="Arial"/>
                <a:ea typeface="+mj-ea"/>
                <a:cs typeface="Times New Roman" pitchFamily="18" charset="0"/>
              </a:rPr>
              <a:t>г. Сургут, 2021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2" descr="МБДОУ г. Иркутска детский сад № 58, Rused - Единая сеть образовательных  учрежд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62778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816424" cy="20073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проведения диагностики детей используются методики из сертифицированных и рекомендованных Министерством образования РФ диагностических комплектов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340768"/>
            <a:ext cx="2808312" cy="39244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		</a:t>
            </a:r>
          </a:p>
        </p:txBody>
      </p:sp>
      <p:pic>
        <p:nvPicPr>
          <p:cNvPr id="9" name="Picture 2" descr="C:\Users\Алёна\Desktop\выбор\DSC02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466807" cy="2690297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971599" y="3717032"/>
            <a:ext cx="7499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центре внимания любого специалиста ТПМПК находится </a:t>
            </a:r>
            <a:r>
              <a:rPr lang="ru-RU" i="1" dirty="0"/>
              <a:t>развивающийся ребенок</a:t>
            </a:r>
            <a:r>
              <a:rPr lang="ru-RU" dirty="0"/>
              <a:t>, но не диагноз. Каждый специалист при проведении обследования озадачен вопросом, в каких условиях развитие ребенка будет максимально приближено к реализации имеющихся у него потенциальных или резервных возможностей </a:t>
            </a:r>
          </a:p>
        </p:txBody>
      </p:sp>
    </p:spTree>
    <p:extLst>
      <p:ext uri="{BB962C8B-B14F-4D97-AF65-F5344CB8AC3E}">
        <p14:creationId xmlns:p14="http://schemas.microsoft.com/office/powerpoint/2010/main" val="8792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737858" y="476672"/>
            <a:ext cx="7722574" cy="285869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ТПМПК - полифункциональный коллектив специалистов и профессионалов. Основным в ТПМПК является междисциплинарный подход,  наиболее эффективный в условиях коллегиального обследования и временного дефицита, а также в условиях высокой истощаемости большей части детей с ОВЗ и детей-инвалидов.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Алёна\Desktop\выбор\DSC02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480720" cy="431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2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9166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kumimoji="0" lang="ru-RU" sz="27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</a:t>
            </a:r>
            <a:r>
              <a:rPr kumimoji="0" lang="ru-RU" sz="27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пециальные условия для получения образования  обучающимися с ОВЗ и обучающимися </a:t>
            </a:r>
            <a:br>
              <a:rPr kumimoji="0" lang="ru-RU" sz="27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7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 девиантным    поведением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2439911"/>
              </p:ext>
            </p:extLst>
          </p:nvPr>
        </p:nvGraphicFramePr>
        <p:xfrm>
          <a:off x="467544" y="1844824"/>
          <a:ext cx="849694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06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  <a:buNone/>
            </a:pP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Пункт 10  Положения о ПМПК </a:t>
            </a:r>
            <a:b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(Приказ </a:t>
            </a:r>
            <a:r>
              <a:rPr lang="ru-RU" sz="2800" b="1" dirty="0" err="1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от 20.09.2013 № 1082)</a:t>
            </a:r>
            <a:b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49694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normAutofit fontScale="92500"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проведение обследования детей в возрасте от 0 до 18 лет в целях своевременного выявления особенностей в физическом и (или) психическом развитии и (или) отклонений в поведении детей;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подготовка по результатам обследования рекомендаций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оказание консультативной помощи 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 по вопросам воспитания, обучения и коррекции нарушений развития детей с ограниченными возможностями здоровья и (или) девиантным (общественно опасным) поведением.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4684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5A1BC-C05D-4290-97DB-34774E12EF9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5" name="Прямоугольник 4"/>
          <p:cNvSpPr>
            <a:spLocks noChangeArrowheads="1"/>
          </p:cNvSpPr>
          <p:nvPr/>
        </p:nvSpPr>
        <p:spPr bwMode="auto">
          <a:xfrm>
            <a:off x="0" y="980728"/>
            <a:ext cx="4320480" cy="5557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Clr>
                <a:srgbClr val="FF0000"/>
              </a:buClr>
            </a:pPr>
            <a:r>
              <a:rPr lang="ru-RU" sz="2400" b="1" dirty="0">
                <a:solidFill>
                  <a:srgbClr val="FF3300"/>
                </a:solidFill>
                <a:latin typeface="Arial Black" pitchFamily="34" charset="0"/>
                <a:cs typeface="Calibri Light" panose="020F0302020204030204" pitchFamily="34" charset="0"/>
              </a:rPr>
              <a:t>ТПМПК</a:t>
            </a:r>
          </a:p>
          <a:p>
            <a:pPr marL="285750" lvl="0" indent="-285750" algn="just" eaLnBrk="0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Анализирует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предоставленные на ТПМПК характеристику,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представления специалистов сопровождения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ППк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Проводит своевременное комплексное обследование детей и  подростков  с ограниченными возможностями здоровья и (или) отклонениями в поведении детей по направлению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ППк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Оказывает информационно-просветительскую помощь детям и родителям (законным представителям), разъясняет результаты обследования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Осуществляет консультирование специалистов ОО по вопросам воспитания, обучения и коррекции нарушений развития детей с ОВЗ и (или) девиантным поведением, обследованным на ТПМПК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Осуществляет экспертизу качества специальных условий для получения образования и анализ эффективности реализации рекомендаций ТПМПК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Оказывает информационно-методическую помощь специалистам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ППк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педагогам ОО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33" name="Прямоугольник 3"/>
          <p:cNvSpPr>
            <a:spLocks noChangeArrowheads="1"/>
          </p:cNvSpPr>
          <p:nvPr/>
        </p:nvSpPr>
        <p:spPr bwMode="auto">
          <a:xfrm>
            <a:off x="4716016" y="980728"/>
            <a:ext cx="4321800" cy="5557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itchFamily="34" charset="0"/>
                <a:cs typeface="Calibri Light" panose="020F0302020204030204" pitchFamily="34" charset="0"/>
              </a:rPr>
              <a:t>ППк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 Black" pitchFamily="34" charset="0"/>
              <a:cs typeface="Calibri Light" panose="020F03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Проводит предварительное обследование обучающихся, подготовку педагогической характеристики на ТПМПК, представлений специалистов сопровождения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Направляет детей на обследование в ТПМПК с целью своевременного выявления особенностей в физическом и (или) психическом развитии и (или) отклонений в поведении детей и получении рекомендаций по организации их обучения и воспитания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Выявляет трудности обучающихся в освоении основных общеобразовательных программ, развитии и социальной адаптации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Информирует родителей (законных представителей) о характере нарушений в развитии детей, получающих психолого-педагогическую и медико-социальную помощь в рамках ОО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Предоставляет информацию о реализации рекомендаций ТПМПК в системе психолого-педагогического сопровождения обучающихся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Формирует запрос на оказание информационно- методической помощи специалистам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ППк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педагогам ОО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98072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Направления взаимодействия ТПМПК и </a:t>
            </a:r>
            <a:r>
              <a:rPr kumimoji="0" lang="ru-RU" sz="2500" b="1" i="0" u="none" strike="noStrike" kern="1200" cap="none" spc="0" normalizeH="0" baseline="0" noProof="0" dirty="0" err="1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ППк</a:t>
            </a:r>
            <a:endParaRPr kumimoji="0" lang="ru-RU" sz="2500" b="1" i="0" u="none" strike="noStrike" kern="1200" cap="none" spc="0" normalizeH="0" baseline="0" noProof="0" dirty="0">
              <a:ln w="1905">
                <a:solidFill>
                  <a:srgbClr val="70AD47">
                    <a:lumMod val="50000"/>
                  </a:srgbClr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образовательных организаций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71800" y="1196752"/>
            <a:ext cx="36724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4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184576" cy="1844824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2500" b="1" i="0" u="none" strike="noStrike" kern="1200" cap="none" spc="0" normalizeH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шагов </a:t>
            </a:r>
            <a:br>
              <a:rPr kumimoji="0" lang="ru-RU" sz="2500" b="1" i="0" u="none" strike="noStrike" kern="1200" cap="none" spc="0" normalizeH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500" b="1" i="0" u="none" strike="noStrike" kern="1200" cap="none" spc="0" normalizeH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налаживания взаимодействия ТПМПК и </a:t>
            </a:r>
            <a:r>
              <a:rPr kumimoji="0" lang="ru-RU" sz="2500" b="1" i="0" u="none" strike="noStrike" kern="1200" cap="none" spc="0" normalizeH="0" noProof="0" dirty="0" err="1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ППк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2439911"/>
              </p:ext>
            </p:extLst>
          </p:nvPr>
        </p:nvGraphicFramePr>
        <p:xfrm>
          <a:off x="323528" y="2060848"/>
          <a:ext cx="8820472" cy="449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:\Users\User 2\Desktop\hello_html_m4a01cd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-98272"/>
            <a:ext cx="313184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06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5A1BC-C05D-4290-97DB-34774E12EF9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5" name="Прямоугольник 4"/>
          <p:cNvSpPr>
            <a:spLocks noChangeArrowheads="1"/>
          </p:cNvSpPr>
          <p:nvPr/>
        </p:nvSpPr>
        <p:spPr bwMode="auto">
          <a:xfrm>
            <a:off x="251520" y="1268760"/>
            <a:ext cx="6048672" cy="48965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dirty="0"/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телефону;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по электронной почте;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через форму обращения на сайте МКУ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ЦДиК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посредством официальной деловой 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переписки;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очные встречи (консультирование);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консультирование;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формат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вебинара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видео лекции и др.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>	</a:t>
            </a: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ШАГ 1.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Определение</a:t>
            </a: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способа взаимодействия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между ТПМПК и </a:t>
            </a:r>
            <a:r>
              <a:rPr kumimoji="0" lang="ru-RU" sz="2400" b="1" i="0" u="none" strike="noStrike" kern="1200" cap="none" spc="0" normalizeH="0" baseline="0" noProof="0" dirty="0" err="1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ППк</a:t>
            </a: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ОО</a:t>
            </a:r>
          </a:p>
        </p:txBody>
      </p:sp>
      <p:pic>
        <p:nvPicPr>
          <p:cNvPr id="27650" name="Picture 2" descr="Подборка видео-лекций и вебинаров от Совета молодых ученых - Новости - РО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333750" cy="1733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14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5A1BC-C05D-4290-97DB-34774E12EF9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5" name="Прямоугольник 4"/>
          <p:cNvSpPr>
            <a:spLocks noChangeArrowheads="1"/>
          </p:cNvSpPr>
          <p:nvPr/>
        </p:nvSpPr>
        <p:spPr bwMode="auto">
          <a:xfrm>
            <a:off x="251520" y="1556792"/>
            <a:ext cx="8640960" cy="50405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направление образовательной организации;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заключение (заключения)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dirty="0">
                <a:latin typeface="Arial" pitchFamily="34" charset="0"/>
                <a:cs typeface="Arial" pitchFamily="34" charset="0"/>
              </a:rPr>
              <a:t> образовательной организации или специалиста (специалистов), осуществляющего психолого-педагогическое и социальное сопровождение обучающегося в организации, осуществляющей образовательную деятельность;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педагогическая характеристика обследуемого, содержащая актуальные на момент обследования сведения о результатах освоения основной образовательной программы обучающимся, выданная организацией, осуществляющей образовательную деятельность, заверенная руководителем организации, осуществляющей образовательную деятельность;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копии диагностических и (или) контрольных работ обследуемого обучающегося, заверенные руководителем организации, осуществляющей образовательную деятельность;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оригиналы рабочих тетрадей по русскому языку и математике;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для детей дошкольного возраста – результаты самостоятельной продуктивной деятельности.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38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2.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38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Предоставление корректных сопроводительных документов от ОО при направлении обучающегося на ТПМПК</a:t>
            </a:r>
            <a:endParaRPr lang="ru-RU" sz="3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kumimoji="0" lang="ru-RU" sz="2500" b="1" i="0" u="none" strike="noStrike" kern="1200" cap="none" spc="0" normalizeH="0" baseline="0" noProof="0" dirty="0">
              <a:ln w="1905"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614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5A1BC-C05D-4290-97DB-34774E12EF9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3.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Однозначное понимание рекомендаций ТПМПК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0"/>
            <a:ext cx="3888432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 стороны ТПМПК: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использование автоматизированной информационной системы «АИС ПМПК» (рекомендованная форма заключения);</a:t>
            </a:r>
          </a:p>
          <a:p>
            <a:pPr lvl="0">
              <a:buClr>
                <a:srgbClr val="FF0000"/>
              </a:buClr>
            </a:pP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использование корректных и точных формулировок в рекомендациях.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916832"/>
            <a:ext cx="3888432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 стороны  </a:t>
            </a:r>
            <a:r>
              <a:rPr lang="ru-RU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ППк</a:t>
            </a:r>
            <a:r>
              <a:rPr lang="ru-RU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уровня квалификации специалистов, педагогов, руководителей</a:t>
            </a:r>
          </a:p>
          <a:p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6" name="Picture 4" descr="Как изменилась система образования Беларуси за 25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649888" cy="204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14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5A1BC-C05D-4290-97DB-34774E12EF9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5" name="Прямоугольник 4"/>
          <p:cNvSpPr>
            <a:spLocks noChangeArrowheads="1"/>
          </p:cNvSpPr>
          <p:nvPr/>
        </p:nvSpPr>
        <p:spPr bwMode="auto">
          <a:xfrm>
            <a:off x="251520" y="2033464"/>
            <a:ext cx="8208912" cy="48245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Картирование образовательных ресурсов: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общая информация об ОО;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информация	о	доступности образовательных организаций для обучающихся с ОВЗ и детей-инвалидов;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реализуемые образовательные программы;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информация о центре психолого-педагогического помощи (кадры, порядок работы);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другая	информация	о созданных специальных условиях получения образования.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484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4.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Владение членами ТПМПК полной информацией об</a:t>
            </a:r>
            <a:r>
              <a:rPr kumimoji="0" lang="ru-RU" sz="2500" b="1" i="0" u="none" strike="noStrike" kern="1200" cap="none" spc="0" normalizeH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ОО</a:t>
            </a:r>
            <a:endParaRPr kumimoji="0" lang="ru-RU" sz="2500" b="1" i="0" u="none" strike="noStrike" kern="1200" cap="none" spc="0" normalizeH="0" baseline="0" noProof="0" dirty="0">
              <a:ln w="1905">
                <a:solidFill>
                  <a:srgbClr val="70AD47">
                    <a:lumMod val="50000"/>
                  </a:srgbClr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14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166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25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/>
                <a:ea typeface="+mj-ea"/>
                <a:cs typeface="+mj-cs"/>
              </a:rPr>
            </a:br>
            <a:r>
              <a:rPr lang="ru-RU" sz="2700" b="1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sz="2700" b="1" i="0" u="none" strike="noStrike" kern="1200" cap="none" spc="0" normalizeH="0" baseline="0" noProof="0" dirty="0" err="1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ктуальность</a:t>
            </a:r>
            <a:r>
              <a:rPr kumimoji="0" lang="ru-RU" sz="27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вопроса организации взаимодействия ТПМПК с </a:t>
            </a:r>
            <a:r>
              <a:rPr kumimoji="0" lang="ru-RU" sz="2700" b="1" i="0" u="none" strike="noStrike" kern="1200" cap="none" spc="0" normalizeH="0" baseline="0" noProof="0" dirty="0" err="1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ППк</a:t>
            </a:r>
            <a:r>
              <a:rPr kumimoji="0" lang="ru-RU" sz="27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образовательных организаций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8251662"/>
              </p:ext>
            </p:extLst>
          </p:nvPr>
        </p:nvGraphicFramePr>
        <p:xfrm>
          <a:off x="539552" y="1556792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64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5A1BC-C05D-4290-97DB-34774E12EF9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5" name="Прямоугольник 4"/>
          <p:cNvSpPr>
            <a:spLocks noChangeArrowheads="1"/>
          </p:cNvSpPr>
          <p:nvPr/>
        </p:nvSpPr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Пункт 12 Положения о ПМПК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(Приказ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от 20.09.2013 № 1082)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«Комиссия имеет право осуществлять мониторинг учета рекомендаций комиссии по созданию необходимых условий для обучения и воспитания детей в образовательных организациях, а также в семье (с согласия родителей (законных представителей) детей)»</a:t>
            </a: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порядок проведения мониторинга исполнения образовательными организациями, рекомендованных в заключении ТПМПК специальных условий   для    получения    образования    обучающимися    необходимо определить на уровне субъекта;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 механизм и график   проведения   мониторинга   должен   быть   понятен и органам исполнительной власти, и образовательным организациям, и ТПМПК.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/>
          </a:p>
          <a:p>
            <a:pPr lvl="0" algn="ctr" eaLnBrk="0" hangingPunct="0">
              <a:buClr>
                <a:srgbClr val="FF0000"/>
              </a:buClr>
            </a:pPr>
            <a:endParaRPr lang="ru-RU" b="1" dirty="0">
              <a:solidFill>
                <a:srgbClr val="FF3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kumimoji="0" lang="ru-RU" sz="800" b="1" i="0" u="none" strike="noStrike" kern="1200" cap="none" spc="0" normalizeH="0" baseline="0" noProof="0" dirty="0">
              <a:ln w="1905"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 Light"/>
              <a:ea typeface="+mj-ea"/>
              <a:cs typeface="+mj-cs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6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 5.</a:t>
            </a:r>
            <a:r>
              <a:rPr kumimoji="0" lang="ru-RU" sz="26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ru-RU" sz="26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Проведение мониторинга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600" b="1" dirty="0">
              <a:ln w="1905">
                <a:solidFill>
                  <a:srgbClr val="70AD47">
                    <a:lumMod val="50000"/>
                  </a:srgbClr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kumimoji="0" lang="ru-RU" sz="2600" b="1" i="0" u="none" strike="noStrike" kern="1200" cap="none" spc="0" normalizeH="0" baseline="0" noProof="0" dirty="0">
              <a:ln w="1905">
                <a:solidFill>
                  <a:srgbClr val="70AD47">
                    <a:lumMod val="50000"/>
                  </a:srgbClr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14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D01-3952-4D82-BFD5-29C78FFE9A0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Мониторинг исполнения рекомендаций ТПМПК </a:t>
            </a:r>
          </a:p>
          <a:p>
            <a:pPr algn="ctr"/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(выпуск в школу-2019)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484784"/>
          <a:ext cx="9144000" cy="512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D01-3952-4D82-BFD5-29C78FFE9A0A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412776"/>
          <a:ext cx="9144000" cy="510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Мониторинг исполнения рекомендаций ТПМПК </a:t>
            </a:r>
          </a:p>
          <a:p>
            <a:pPr algn="ctr"/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(выпуск в школу-2020)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Мониторинг исполнения рекомендаций ТПМПК </a:t>
            </a:r>
          </a:p>
          <a:p>
            <a:pPr algn="ctr"/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(выпуск в школу-2021)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556792"/>
          <a:ext cx="9144000" cy="494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1412776"/>
          <a:ext cx="8856984" cy="505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Изменение рекомендаций ТПМПК по окончании срока коррекционной работы на уровне дошкольного образования</a:t>
            </a:r>
          </a:p>
          <a:p>
            <a:pPr algn="ctr"/>
            <a:r>
              <a:rPr lang="ru-RU" sz="2000" b="1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(2018-2020)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9E9D01-3952-4D82-BFD5-29C78FFE9A0A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844824"/>
          <a:ext cx="8496944" cy="469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Оказание консультативной помощи педагогам муниципальных образовательных организаций </a:t>
            </a:r>
            <a:b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(2018-2020)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D01-3952-4D82-BFD5-29C78FFE9A0A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" y="1988840"/>
          <a:ext cx="9144000" cy="450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Динамика численности детей, обследованных 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 w="1905">
                <a:solidFill>
                  <a:schemeClr val="accent6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ТПМПК г. Сургута (2018-2020)</a:t>
            </a:r>
            <a:endParaRPr kumimoji="0" lang="ru-RU" sz="2800" b="1" i="0" u="none" strike="noStrike" kern="1200" cap="none" spc="0" normalizeH="0" baseline="0" noProof="0" dirty="0">
              <a:ln w="1905">
                <a:solidFill>
                  <a:schemeClr val="accent6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9766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казенное учреждение </a:t>
            </a:r>
          </a:p>
          <a:p>
            <a:pPr algn="ctr">
              <a:buNone/>
            </a:pP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детей, нуждающихся в психолого-педагогической </a:t>
            </a:r>
          </a:p>
          <a:p>
            <a:pPr algn="ctr">
              <a:buNone/>
            </a:pP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медико-социальной помощи </a:t>
            </a:r>
          </a:p>
          <a:p>
            <a:pPr algn="ctr">
              <a:buNone/>
            </a:pP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«Центр диагностики и консультирования»</a:t>
            </a:r>
          </a:p>
          <a:p>
            <a:pPr algn="ctr">
              <a:buNone/>
            </a:pPr>
            <a:endParaRPr lang="ru-RU" sz="105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Сайт: </a:t>
            </a:r>
            <a:r>
              <a:rPr lang="en-U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cdk.admsurgut.ru</a:t>
            </a: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ru-RU" sz="1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г. Сургут, ул. 30 лет Победы, 7/2</a:t>
            </a:r>
          </a:p>
          <a:p>
            <a:pPr marL="0" indent="0" algn="ctr">
              <a:buNone/>
            </a:pP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тел. (3462) 77-12-06</a:t>
            </a:r>
          </a:p>
          <a:p>
            <a:endParaRPr lang="ru-RU" sz="2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avatars.mds.yandex.net/get-zen_doc/138668/pub_5e514ddba89e6c018bc9736c_5e54b57767bb927569fba1d9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47" y="5017713"/>
            <a:ext cx="2759103" cy="18402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951550" y="5023456"/>
            <a:ext cx="3192450" cy="18345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" y="5017713"/>
            <a:ext cx="3192450" cy="18345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3174" y="0"/>
            <a:ext cx="9167174" cy="10527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5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9D01-3952-4D82-BFD5-29C78FFE9A0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3076" name="Picture 4" descr="C:\Users\User\AppData\Local\Temp\Rar$DIa0.033\вход панду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7" y="259"/>
            <a:ext cx="9173917" cy="685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9"/>
            <a:ext cx="5508104" cy="266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95A1BC-C05D-4290-97DB-34774E12EF9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142" name="Прямоугольник 12"/>
          <p:cNvSpPr>
            <a:spLocks noChangeArrowheads="1"/>
          </p:cNvSpPr>
          <p:nvPr/>
        </p:nvSpPr>
        <p:spPr bwMode="auto">
          <a:xfrm>
            <a:off x="3707904" y="2204864"/>
            <a:ext cx="1872208" cy="654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Директор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135" name="Прямоугольник 4"/>
          <p:cNvSpPr>
            <a:spLocks noChangeArrowheads="1"/>
          </p:cNvSpPr>
          <p:nvPr/>
        </p:nvSpPr>
        <p:spPr bwMode="auto">
          <a:xfrm>
            <a:off x="0" y="3091720"/>
            <a:ext cx="2952328" cy="258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Отдел по организации работы психолого-медико-педагогической комиссий 1,2: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начальник отдела (1)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-заместитель начальника (1)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эксперт (6)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методист (1)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Arial" pitchFamily="34" charset="0"/>
            </a:endParaRPr>
          </a:p>
        </p:txBody>
      </p:sp>
      <p:sp>
        <p:nvSpPr>
          <p:cNvPr id="4134" name="Прямоугольник 11"/>
          <p:cNvSpPr>
            <a:spLocks noChangeArrowheads="1"/>
          </p:cNvSpPr>
          <p:nvPr/>
        </p:nvSpPr>
        <p:spPr bwMode="auto">
          <a:xfrm>
            <a:off x="3148422" y="3573016"/>
            <a:ext cx="2883669" cy="1861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Служба координационной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работы и методического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обеспечения: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начальник службы (1)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методист (2)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>
              <a:latin typeface="Arial" pitchFamily="34" charset="0"/>
            </a:endParaRPr>
          </a:p>
        </p:txBody>
      </p:sp>
      <p:sp>
        <p:nvSpPr>
          <p:cNvPr id="4133" name="Прямоугольник 3"/>
          <p:cNvSpPr>
            <a:spLocks noChangeArrowheads="1"/>
          </p:cNvSpPr>
          <p:nvPr/>
        </p:nvSpPr>
        <p:spPr bwMode="auto">
          <a:xfrm>
            <a:off x="6228185" y="3058824"/>
            <a:ext cx="2915816" cy="2603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Отдел по организации работы психолого-медико-педагогической комиссий 3,4: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 eaLnBrk="0" hangingPunct="0"/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- начальник отдела (1)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 eaLnBrk="0" hangingPunct="0"/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- эксперт (5)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Муниципальное казенное учреждение для детей, нуждающихся в психолого-педагогической и медико-социальной помощи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«Центр диагностики и консультирования»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(создано распоряжением Администрации города Сургута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 28.02.2012 №473)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11934" y="5674818"/>
            <a:ext cx="2944105" cy="864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>
                <a:latin typeface="Arial" pitchFamily="34" charset="0"/>
              </a:rPr>
              <a:t>пр.Мира,36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 кабинетов, архив, игровая комната – всего 159,5 м</a:t>
            </a:r>
            <a:r>
              <a:rPr kumimoji="0" 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>
              <a:latin typeface="Arial" pitchFamily="34" charset="0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6228185" y="5657582"/>
            <a:ext cx="2915816" cy="864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>
                <a:latin typeface="Arial" pitchFamily="34" charset="0"/>
              </a:rPr>
              <a:t>ул. 30 лет Победы, 7/2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 кабинета, архив, зона ожидания – всего 185,5 м</a:t>
            </a:r>
            <a:r>
              <a:rPr kumimoji="0" 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>
              <a:latin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1840" y="2924944"/>
            <a:ext cx="467544" cy="25202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2120" y="2924944"/>
            <a:ext cx="465776" cy="308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000" y="2996952"/>
            <a:ext cx="0" cy="52162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8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Основные нормативные правовые акты, </a:t>
            </a:r>
            <a:b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регулирующие деятельность ТПМПК </a:t>
            </a:r>
            <a:b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г. Сургута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795193"/>
              </p:ext>
            </p:extLst>
          </p:nvPr>
        </p:nvGraphicFramePr>
        <p:xfrm>
          <a:off x="467544" y="1628800"/>
          <a:ext cx="849694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9E9D01-3952-4D82-BFD5-29C78FFE9A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4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9D01-3952-4D82-BFD5-29C78FFE9A0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39" y="45025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905">
                  <a:solidFill>
                    <a:srgbClr val="F14124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Кадровый состав ТПМПК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124744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20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905">
                  <a:solidFill>
                    <a:srgbClr val="70AD47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Динамика численности кадрового состава специалистов ТПМПК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0" y="1412776"/>
          <a:ext cx="92525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01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Информационная открытость учреждения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E9D01-3952-4D82-BFD5-29C78FFE9A0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5350" t="6601" r="53938" b="48600"/>
          <a:stretch/>
        </p:blipFill>
        <p:spPr>
          <a:xfrm>
            <a:off x="0" y="692696"/>
            <a:ext cx="4932040" cy="4046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/>
          <a:srcRect l="22341" t="7958" r="24601" b="12609"/>
          <a:stretch/>
        </p:blipFill>
        <p:spPr>
          <a:xfrm>
            <a:off x="3720143" y="2285428"/>
            <a:ext cx="5400600" cy="4547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62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648659" cy="5007908"/>
          </a:xfrm>
          <a:prstGeom prst="snip2DiagRect">
            <a:avLst>
              <a:gd name="adj1" fmla="val 0"/>
              <a:gd name="adj2" fmla="val 2746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5" y="3675471"/>
            <a:ext cx="5616624" cy="3159351"/>
          </a:xfrm>
          <a:prstGeom prst="snip2DiagRect">
            <a:avLst>
              <a:gd name="adj1" fmla="val 1896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549215" cy="4911859"/>
          </a:xfrm>
          <a:prstGeom prst="snip2DiagRect">
            <a:avLst>
              <a:gd name="adj1" fmla="val 285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7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1282</Words>
  <Application>Microsoft Office PowerPoint</Application>
  <PresentationFormat>Экран (4:3)</PresentationFormat>
  <Paragraphs>195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Хоманько Наталья Анатольевна, начальник отдела по организации работы ТПМПК 1,2</vt:lpstr>
      <vt:lpstr> Актуальность вопроса организации взаимодействия ТПМПК с ППк образовательных организаций </vt:lpstr>
      <vt:lpstr>Презентация PowerPoint</vt:lpstr>
      <vt:lpstr>Презентация PowerPoint</vt:lpstr>
      <vt:lpstr>Основные нормативные правовые акты,  регулирующие деятельность ТПМПК  г. Сургута</vt:lpstr>
      <vt:lpstr>Презентация PowerPoint</vt:lpstr>
      <vt:lpstr>Презентация PowerPoint</vt:lpstr>
      <vt:lpstr>Информационная открытость учреждения</vt:lpstr>
      <vt:lpstr>Презентация PowerPoint</vt:lpstr>
      <vt:lpstr>Для проведения диагностики детей используются методики из сертифицированных и рекомендованных Министерством образования РФ диагностических комплектов </vt:lpstr>
      <vt:lpstr>Презентация PowerPoint</vt:lpstr>
      <vt:lpstr>Специальные условия для получения образования  обучающимися с ОВЗ и обучающимися  с девиантным    поведением </vt:lpstr>
      <vt:lpstr>Пункт 10  Положения о ПМПК  (Приказ Минобрнауки от 20.09.2013 № 1082)  </vt:lpstr>
      <vt:lpstr>Презентация PowerPoint</vt:lpstr>
      <vt:lpstr> 5 шагов  налаживания взаимодействия ТПМПК и ППк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193</cp:revision>
  <cp:lastPrinted>2021-05-28T11:13:30Z</cp:lastPrinted>
  <dcterms:created xsi:type="dcterms:W3CDTF">2013-10-19T05:53:13Z</dcterms:created>
  <dcterms:modified xsi:type="dcterms:W3CDTF">2021-08-28T04:14:58Z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TC300078331049</vt:lpwstr>
  </property>
</Properties>
</file>