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6"/>
  </p:notesMasterIdLst>
  <p:sldIdLst>
    <p:sldId id="256" r:id="rId2"/>
    <p:sldId id="257" r:id="rId3"/>
    <p:sldId id="258" r:id="rId4"/>
    <p:sldId id="259" r:id="rId5"/>
    <p:sldId id="266" r:id="rId6"/>
    <p:sldId id="267" r:id="rId7"/>
    <p:sldId id="268" r:id="rId8"/>
    <p:sldId id="269" r:id="rId9"/>
    <p:sldId id="260" r:id="rId10"/>
    <p:sldId id="261" r:id="rId11"/>
    <p:sldId id="262" r:id="rId12"/>
    <p:sldId id="263" r:id="rId13"/>
    <p:sldId id="264" r:id="rId14"/>
    <p:sldId id="265"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3" d="100"/>
          <a:sy n="83" d="100"/>
        </p:scale>
        <p:origin x="-1992"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A6E4A9-6FC5-44E4-AB82-25FAAF81ED01}" type="datetimeFigureOut">
              <a:rPr lang="ru-RU" smtClean="0"/>
              <a:pPr/>
              <a:t>09.02.2011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25FD49-85B0-43FD-B5D4-0FE4BABA444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B106E36-FD25-4E2D-B0AA-010F637433A0}" type="datetimeFigureOut">
              <a:rPr lang="ru-RU" smtClean="0"/>
              <a:pPr/>
              <a:t>09.02.2011</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09.02.2011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B106E36-FD25-4E2D-B0AA-010F637433A0}" type="datetimeFigureOut">
              <a:rPr lang="ru-RU" smtClean="0"/>
              <a:pPr/>
              <a:t>09.02.2011</a:t>
            </a:fld>
            <a:endParaRPr lang="ru-RU"/>
          </a:p>
        </p:txBody>
      </p:sp>
      <p:sp>
        <p:nvSpPr>
          <p:cNvPr id="9" name="Номер слайда 8"/>
          <p:cNvSpPr>
            <a:spLocks noGrp="1"/>
          </p:cNvSpPr>
          <p:nvPr>
            <p:ph type="sldNum" sz="quarter" idx="15"/>
          </p:nvPr>
        </p:nvSpPr>
        <p:spPr/>
        <p:txBody>
          <a:bodyPr rtlCol="0"/>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transition>
    <p:dissolv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B106E36-FD25-4E2D-B0AA-010F637433A0}" type="datetimeFigureOut">
              <a:rPr lang="ru-RU" smtClean="0"/>
              <a:pPr/>
              <a:t>09.02.2011</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09.02.2011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p:dissolv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09.02.2011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transition>
    <p:dissolv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B106E36-FD25-4E2D-B0AA-010F637433A0}" type="datetimeFigureOut">
              <a:rPr lang="ru-RU" smtClean="0"/>
              <a:pPr/>
              <a:t>09.02.2011</a:t>
            </a:fld>
            <a:endParaRPr lang="ru-RU"/>
          </a:p>
        </p:txBody>
      </p:sp>
      <p:sp>
        <p:nvSpPr>
          <p:cNvPr id="7" name="Номер слайда 6"/>
          <p:cNvSpPr>
            <a:spLocks noGrp="1"/>
          </p:cNvSpPr>
          <p:nvPr>
            <p:ph type="sldNum" sz="quarter" idx="11"/>
          </p:nvPr>
        </p:nvSpPr>
        <p:spPr/>
        <p:txBody>
          <a:bodyPr rtlCol="0"/>
          <a:lstStyle/>
          <a:p>
            <a:fld id="{725C68B6-61C2-468F-89AB-4B9F7531AA68}"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transition>
    <p:dissolv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09.02.2011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transition>
    <p:dissolv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B106E36-FD25-4E2D-B0AA-010F637433A0}" type="datetimeFigureOut">
              <a:rPr lang="ru-RU" smtClean="0"/>
              <a:pPr/>
              <a:t>09.02.2011</a:t>
            </a:fld>
            <a:endParaRPr lang="ru-RU"/>
          </a:p>
        </p:txBody>
      </p:sp>
      <p:sp>
        <p:nvSpPr>
          <p:cNvPr id="22" name="Номер слайда 21"/>
          <p:cNvSpPr>
            <a:spLocks noGrp="1"/>
          </p:cNvSpPr>
          <p:nvPr>
            <p:ph type="sldNum" sz="quarter" idx="15"/>
          </p:nvPr>
        </p:nvSpPr>
        <p:spPr/>
        <p:txBody>
          <a:bodyPr rtlCol="0"/>
          <a:lstStyle/>
          <a:p>
            <a:fld id="{725C68B6-61C2-468F-89AB-4B9F7531AA68}"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transition>
    <p:dissolv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B106E36-FD25-4E2D-B0AA-010F637433A0}" type="datetimeFigureOut">
              <a:rPr lang="ru-RU" smtClean="0"/>
              <a:pPr/>
              <a:t>09.02.2011</a:t>
            </a:fld>
            <a:endParaRPr lang="ru-RU"/>
          </a:p>
        </p:txBody>
      </p:sp>
      <p:sp>
        <p:nvSpPr>
          <p:cNvPr id="18" name="Номер слайда 17"/>
          <p:cNvSpPr>
            <a:spLocks noGrp="1"/>
          </p:cNvSpPr>
          <p:nvPr>
            <p:ph type="sldNum" sz="quarter" idx="11"/>
          </p:nvPr>
        </p:nvSpPr>
        <p:spPr/>
        <p:txBody>
          <a:bodyPr rtlCol="0"/>
          <a:lstStyle/>
          <a:p>
            <a:fld id="{725C68B6-61C2-468F-89AB-4B9F7531AA68}"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transition>
    <p:dissolv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106E36-FD25-4E2D-B0AA-010F637433A0}" type="datetimeFigureOut">
              <a:rPr lang="ru-RU" smtClean="0"/>
              <a:pPr/>
              <a:t>09.02.2011</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dissolve/>
  </p:transition>
  <p:timing>
    <p:tnLst>
      <p:par>
        <p:cTn id="1" dur="indefinite" restart="never" nodeType="tmRoot"/>
      </p:par>
    </p:tnLst>
  </p:timing>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9.jpeg"/><Relationship Id="rId7" Type="http://schemas.openxmlformats.org/officeDocument/2006/relationships/image" Target="../media/image11.jpeg"/><Relationship Id="rId2" Type="http://schemas.openxmlformats.org/officeDocument/2006/relationships/hyperlink" Target="http://go.mail.ru/frame.html?q=%E8%ED%F4%EE%F0%EC%E0%F2%E8%EA%E0%20%E2%20%F8%EA%EE%EB%E5&amp;imsrc=http://festival.1september.ru/articles/502890/img1.GIF&amp;rch=e&amp;jsa=1&amp;sf=0&amp;cf=12&amp;is=0&amp;type=all" TargetMode="External"/><Relationship Id="rId1" Type="http://schemas.openxmlformats.org/officeDocument/2006/relationships/slideLayout" Target="../slideLayouts/slideLayout2.xml"/><Relationship Id="rId6" Type="http://schemas.openxmlformats.org/officeDocument/2006/relationships/hyperlink" Target="http://go.mail.ru/frame.html?q=%E8%ED%F4%EE%F0%EC%E0%F2%E8%EA%E0%20%E2%20%F8%EA%EE%EB%E5&amp;imsrc=http://www.rusedu.info/upload/rte/pinchuk13.jpg&amp;rch=e&amp;jsa=1&amp;sf=20&amp;cf=20&amp;is=0&amp;type=all" TargetMode="External"/><Relationship Id="rId5" Type="http://schemas.openxmlformats.org/officeDocument/2006/relationships/image" Target="../media/image10.jpeg"/><Relationship Id="rId4" Type="http://schemas.openxmlformats.org/officeDocument/2006/relationships/hyperlink" Target="http://go.mail.ru/frame.html?q=%E8%ED%F4%EE%F0%EC%E0%F2%E8%EA%E0%20%E2%20%F8%EA%EE%EB%E5&amp;imsrc=http://datorika.info/images/index.jpg&amp;rch=e&amp;jsa=1&amp;sf=0&amp;cf=0&amp;is=0&amp;type=all"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go.mail.ru/frame.html?q=%F3%F7%E5%E1%E0%20%E2%20%F8%EA%EE%EB%E5&amp;imsrc=http://www.materinstvo.ru/skins/default/public/images/articles/s2302_1233854933_1.jpg&amp;rch=e&amp;jsa=1&amp;sf=0&amp;cf=2&amp;is=0&amp;type=all" TargetMode="External"/><Relationship Id="rId3" Type="http://schemas.openxmlformats.org/officeDocument/2006/relationships/slide" Target="slide4.xml"/><Relationship Id="rId7" Type="http://schemas.openxmlformats.org/officeDocument/2006/relationships/image" Target="../media/image2.jpeg"/><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hyperlink" Target="http://go.mail.ru/frame.html?q=%EE%E1%F3%F7%E5%ED%E8%E5%20%F3%F7%E5%E1%E0%20%EE%E1%F0%E0%E7%EE%E2%E0%ED%E8%E5&amp;imsrc=http://www.be-student.ru/box/editor/image/1/usa.jpg&amp;rch=e&amp;jsa=1&amp;sf=0&amp;cf=11&amp;is=0&amp;type=all" TargetMode="External"/><Relationship Id="rId11" Type="http://schemas.openxmlformats.org/officeDocument/2006/relationships/image" Target="../media/image4.jpeg"/><Relationship Id="rId5" Type="http://schemas.openxmlformats.org/officeDocument/2006/relationships/slide" Target="slide13.xml"/><Relationship Id="rId10" Type="http://schemas.openxmlformats.org/officeDocument/2006/relationships/hyperlink" Target="http://go.mail.ru/frame.html?q=%F3%F7%E5%E1%E0%20%E2%20%F8%EA%EE%EB%E5&amp;imsrc=http://static2.aif.ru/public/article/947/7712be5aa512aa59dd0b1e48968d2a49_big.jpg&amp;rch=e&amp;jsa=1&amp;sf=0&amp;cf=1&amp;is=0&amp;type=all" TargetMode="External"/><Relationship Id="rId4" Type="http://schemas.openxmlformats.org/officeDocument/2006/relationships/slide" Target="slide9.xml"/><Relationship Id="rId9"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go.mail.ru/frame.html?q=%F3%F7%E8%F2%E5%EB%FC&amp;imsrc=http://job-z.ru/wp-content/uploads/2010/06/uchitel_1011_1277167553.jpg&amp;rch=e&amp;jsa=1&amp;sf=0&amp;cf=8&amp;is=0&amp;type=all" TargetMode="External"/><Relationship Id="rId3" Type="http://schemas.openxmlformats.org/officeDocument/2006/relationships/image" Target="../media/image5.jpeg"/><Relationship Id="rId7" Type="http://schemas.openxmlformats.org/officeDocument/2006/relationships/slide" Target="slide8.xml"/><Relationship Id="rId2" Type="http://schemas.openxmlformats.org/officeDocument/2006/relationships/hyperlink" Target="http://go.mail.ru/frame.html?q=%F3%F7%E8%F2%E5%EB%FC&amp;imsrc=http://www.yarfoto.ru/klipart_v_big/213.gif&amp;rch=e&amp;jsa=1&amp;sf=0&amp;cf=3&amp;is=0&amp;type=all" TargetMode="External"/><Relationship Id="rId1" Type="http://schemas.openxmlformats.org/officeDocument/2006/relationships/slideLayout" Target="../slideLayouts/slideLayout2.xml"/><Relationship Id="rId6" Type="http://schemas.openxmlformats.org/officeDocument/2006/relationships/slide" Target="slide7.xml"/><Relationship Id="rId5" Type="http://schemas.openxmlformats.org/officeDocument/2006/relationships/slide" Target="slide6.xml"/><Relationship Id="rId10" Type="http://schemas.openxmlformats.org/officeDocument/2006/relationships/slide" Target="slide2.xml"/><Relationship Id="rId4" Type="http://schemas.openxmlformats.org/officeDocument/2006/relationships/slide" Target="slide5.xml"/><Relationship Id="rId9"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go.mail.ru/frame.html?q=%EA%EE%EC%E0%ED%E4%E0&amp;imsrc=http://www.totsibbns.com/i/our_team1.jpg&amp;rch=e&amp;jsa=1&amp;sf=0&amp;cf=10&amp;is=0&amp;type=all" TargetMode="Externa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hyperlink" Target="http://go.mail.ru/frame.html?q=%F3%F7%E8%F2%E5%EB%FC&amp;imsrc=http://job-z.ru/wp-content/uploads/2010/06/uchitel_1011_1277167553.jpg&amp;rch=e&amp;jsa=1&amp;sf=0&amp;cf=8&amp;is=0&amp;type=all" TargetMode="External"/><Relationship Id="rId2" Type="http://schemas.openxmlformats.org/officeDocument/2006/relationships/slide" Target="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 Target="slide11.xml"/><Relationship Id="rId7" Type="http://schemas.openxmlformats.org/officeDocument/2006/relationships/hyperlink" Target="http://go.mail.ru/frame.html?q=%EA%EE%EC%E0%ED%E4%E0&amp;imsrc=http://upload.wikimedia.org/wikipedia/ru/thumb/6/61/%D0%9A%D0%BE%D0%BC%D0%B0%D0%BD%D0%B4%D0%B0_%D0%97%D0%BD%D0%B0%D1%82%D0%BE%D0%BA%D0%BE%D0%B2%D0%AA.jpg/450px-%D0%9A%D0%BE%D0%BC%D0%B0%D0%BD%D0%B4%D0%B0_%D0%97%D0%BD%D0%B0%D1%82%D0%BE%D0%BA%D0%BE%D0%B2%D0%AA.jpg&amp;rch=e&amp;jsa=1&amp;sf=0&amp;cf=16&amp;is=0&amp;type=all" TargetMode="External"/><Relationship Id="rId2" Type="http://schemas.openxmlformats.org/officeDocument/2006/relationships/slide" Target="slide10.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http://go.mail.ru/frame.html?q=%EA%EE%EC%E0%ED%E4%E0&amp;imsrc=http://www.totsibbns.com/i/our_team1.jpg&amp;rch=e&amp;jsa=1&amp;sf=0&amp;cf=10&amp;is=0&amp;type=all" TargetMode="External"/><Relationship Id="rId4" Type="http://schemas.openxmlformats.org/officeDocument/2006/relationships/slide" Target="slide12.xml"/><Relationship Id="rId9"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1357298"/>
            <a:ext cx="7407982" cy="2571768"/>
          </a:xfrm>
        </p:spPr>
        <p:txBody>
          <a:bodyPr>
            <a:normAutofit/>
          </a:bodyPr>
          <a:lstStyle/>
          <a:p>
            <a:r>
              <a:rPr lang="ru-RU" dirty="0" smtClean="0"/>
              <a:t>Внедрение подходов </a:t>
            </a:r>
            <a:r>
              <a:rPr lang="en-US" dirty="0" smtClean="0"/>
              <a:t>XXI</a:t>
            </a:r>
            <a:r>
              <a:rPr lang="ru-RU" dirty="0" smtClean="0"/>
              <a:t> века в обучении </a:t>
            </a:r>
            <a:r>
              <a:rPr lang="ru-RU" dirty="0" smtClean="0"/>
              <a:t>английского языка</a:t>
            </a:r>
            <a:endParaRPr lang="ru-RU" dirty="0"/>
          </a:p>
        </p:txBody>
      </p:sp>
      <p:sp>
        <p:nvSpPr>
          <p:cNvPr id="3" name="Подзаголовок 2"/>
          <p:cNvSpPr>
            <a:spLocks noGrp="1"/>
          </p:cNvSpPr>
          <p:nvPr>
            <p:ph type="subTitle" idx="1"/>
          </p:nvPr>
        </p:nvSpPr>
        <p:spPr>
          <a:xfrm>
            <a:off x="2357422" y="4500570"/>
            <a:ext cx="6400800" cy="1752600"/>
          </a:xfrm>
        </p:spPr>
        <p:txBody>
          <a:bodyPr/>
          <a:lstStyle/>
          <a:p>
            <a:r>
              <a:rPr lang="ru-RU" dirty="0" smtClean="0"/>
              <a:t>Выполнила </a:t>
            </a:r>
            <a:r>
              <a:rPr lang="ru-RU" dirty="0" err="1" smtClean="0"/>
              <a:t>Руднова</a:t>
            </a:r>
            <a:r>
              <a:rPr lang="ru-RU" dirty="0" smtClean="0"/>
              <a:t> Елена Владимировна</a:t>
            </a:r>
            <a:endParaRPr lang="ru-RU"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dirty="0" smtClean="0"/>
              <a:t>Обучение в команде:</a:t>
            </a:r>
            <a:endParaRPr lang="ru-RU" dirty="0"/>
          </a:p>
        </p:txBody>
      </p:sp>
      <p:sp>
        <p:nvSpPr>
          <p:cNvPr id="3" name="Содержимое 2"/>
          <p:cNvSpPr>
            <a:spLocks noGrp="1"/>
          </p:cNvSpPr>
          <p:nvPr>
            <p:ph sz="quarter" idx="1"/>
          </p:nvPr>
        </p:nvSpPr>
        <p:spPr/>
        <p:txBody>
          <a:bodyPr>
            <a:normAutofit fontScale="55000" lnSpcReduction="20000"/>
          </a:bodyPr>
          <a:lstStyle/>
          <a:p>
            <a:r>
              <a:rPr lang="ru-RU" dirty="0" smtClean="0"/>
              <a:t>Задача каждого учащегося состоит не только в том, чтобы сделать что-то вместе, а в том, чтобы познать что-то вместе, чтобы каждый участник команды овладел необходимыми знаниями, сформировал нужные навыки и при этом, чтобы вся команда знала, чего достиг каждый. Вся группа заинтересована в усвоении учебной информации каждым ее членом, поскольку успех команды зависит от вклада каждого, совместном решении поставленной перед ними проблемы. </a:t>
            </a:r>
          </a:p>
          <a:p>
            <a:r>
              <a:rPr lang="ru-RU" dirty="0" smtClean="0"/>
              <a:t>Вкратце «Обучение в команде» сводится к трем основным принципам: </a:t>
            </a:r>
          </a:p>
          <a:p>
            <a:r>
              <a:rPr lang="ru-RU" dirty="0" smtClean="0"/>
              <a:t>"награды"  команды (группы) получают одну на всех в виде балльной оценки, какого-то сертификата, значка отличия, похвалы и других видов оценки их совместной деятельности. Для этого им необходимо выполнить предложенное для всей группы одно задание. Группы не соревнуются друг с другом, так как все команды имеют разную "планку" и время на ее достижение; </a:t>
            </a:r>
          </a:p>
          <a:p>
            <a:r>
              <a:rPr lang="ru-RU" dirty="0" smtClean="0"/>
              <a:t>"индивидуальная" (персональная) ответственность каждого ученика означает, что успех или неуспех всей группы зависит от удач или неудач каждого ее члена. Это стимулирует всех членов команды следить за успехами друг друга и всей командой приходить на помощь своему товарищу в усвоении, понимании материала так, чтобы каждый чувствовал себя экспертом по данной проблеме; </a:t>
            </a:r>
          </a:p>
          <a:p>
            <a:r>
              <a:rPr lang="ru-RU" dirty="0" smtClean="0"/>
              <a:t>равные возможности для достижения успеха означают, что каждый учащийся приносит очки своей группе, которые он зарабатывает путем улучшения своих собственных предыдущих результатов. Сравнение, таким образом, проводится не с результатами других учеников этой или других групп, а с собственными, ранее достигнутыми результатами. Это дает продвинутым, средним и отстающим ученикам равные возможности в получении очков для своей команды, так как, стараясь изо всех сил улучшить результаты предыдущего опроса, зачета, экзамена (и улучшая их), и средний, и отстающий ученики приносят своей команде равное количество баллов, что позволяет им чувствовать себя полноправными членами команды и стимулирует желание поднимать выше свою персональную "планку". </a:t>
            </a:r>
          </a:p>
          <a:p>
            <a:endParaRPr lang="ru-RU" dirty="0"/>
          </a:p>
        </p:txBody>
      </p:sp>
      <p:sp>
        <p:nvSpPr>
          <p:cNvPr id="4" name="Управляющая кнопка: домой 3">
            <a:hlinkClick r:id="rId2" action="ppaction://hlinksldjump" highlightClick="1"/>
          </p:cNvPr>
          <p:cNvSpPr/>
          <p:nvPr/>
        </p:nvSpPr>
        <p:spPr>
          <a:xfrm>
            <a:off x="7643834" y="5357826"/>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dirty="0" smtClean="0"/>
              <a:t>Пила:</a:t>
            </a:r>
            <a:endParaRPr lang="ru-RU" dirty="0"/>
          </a:p>
        </p:txBody>
      </p:sp>
      <p:sp>
        <p:nvSpPr>
          <p:cNvPr id="3" name="Содержимое 2"/>
          <p:cNvSpPr>
            <a:spLocks noGrp="1"/>
          </p:cNvSpPr>
          <p:nvPr>
            <p:ph sz="quarter" idx="1"/>
          </p:nvPr>
        </p:nvSpPr>
        <p:spPr/>
        <p:txBody>
          <a:bodyPr>
            <a:normAutofit fontScale="55000" lnSpcReduction="20000"/>
          </a:bodyPr>
          <a:lstStyle/>
          <a:p>
            <a:pPr>
              <a:buNone/>
            </a:pPr>
            <a:r>
              <a:rPr lang="ru-RU" dirty="0" smtClean="0"/>
              <a:t>Этот </a:t>
            </a:r>
            <a:r>
              <a:rPr lang="ru-RU" dirty="0" err="1" smtClean="0"/>
              <a:t>приембыл</a:t>
            </a:r>
            <a:r>
              <a:rPr lang="ru-RU" dirty="0" smtClean="0"/>
              <a:t> разработан в 1978 г. и назван </a:t>
            </a:r>
            <a:r>
              <a:rPr lang="ru-RU" dirty="0" err="1" smtClean="0"/>
              <a:t>Jigsaw</a:t>
            </a:r>
            <a:r>
              <a:rPr lang="ru-RU" dirty="0" smtClean="0"/>
              <a:t> (в дословном переводе с английского - ажурная пила, машинная ножовка). В педагогической практике такой подход именуется сокращенно "пила". </a:t>
            </a:r>
          </a:p>
          <a:p>
            <a:pPr>
              <a:buNone/>
            </a:pPr>
            <a:r>
              <a:rPr lang="ru-RU" dirty="0" smtClean="0"/>
              <a:t>Учащиеся организуются в группы по 4-6 человек для работы над учебным материалом, который разбит на фрагменты (логические или смысловые блоки). Например, тема "Биография выдающегося </a:t>
            </a:r>
            <a:r>
              <a:rPr lang="ru-RU" dirty="0" smtClean="0"/>
              <a:t>зарубежного деятеля, политика, писателя, музыканта (т.е. известной личности)</a:t>
            </a:r>
            <a:r>
              <a:rPr lang="ru-RU" dirty="0" smtClean="0"/>
              <a:t>" </a:t>
            </a:r>
            <a:r>
              <a:rPr lang="ru-RU" dirty="0" smtClean="0"/>
              <a:t>может быть разбита на: </a:t>
            </a:r>
          </a:p>
          <a:p>
            <a:r>
              <a:rPr lang="ru-RU" dirty="0" smtClean="0"/>
              <a:t>ранние годы жизни </a:t>
            </a:r>
          </a:p>
          <a:p>
            <a:r>
              <a:rPr lang="ru-RU" dirty="0" smtClean="0"/>
              <a:t>первые достижения </a:t>
            </a:r>
          </a:p>
          <a:p>
            <a:r>
              <a:rPr lang="ru-RU" dirty="0" smtClean="0"/>
              <a:t>средние и поздние годы жизни </a:t>
            </a:r>
          </a:p>
          <a:p>
            <a:pPr>
              <a:buNone/>
            </a:pPr>
            <a:r>
              <a:rPr lang="ru-RU" dirty="0" smtClean="0"/>
              <a:t>Каждый член группы находит материал по своей части. </a:t>
            </a:r>
          </a:p>
          <a:p>
            <a:pPr>
              <a:buNone/>
            </a:pPr>
            <a:r>
              <a:rPr lang="ru-RU" dirty="0" smtClean="0"/>
              <a:t>Затем учащиеся, изучающие один и тот же вопрос, но состоящие в разных группах, встречаются и обмениваются информацией как эксперты по данному вопросу. Это называется "встречей экспертов". </a:t>
            </a:r>
          </a:p>
          <a:p>
            <a:pPr>
              <a:buNone/>
            </a:pPr>
            <a:r>
              <a:rPr lang="ru-RU" dirty="0" smtClean="0"/>
              <a:t>Затем они возвращаются в свои группы и обучают всему новому, что узнали сами, других членов группы. </a:t>
            </a:r>
          </a:p>
          <a:p>
            <a:pPr>
              <a:buNone/>
            </a:pPr>
            <a:r>
              <a:rPr lang="ru-RU" dirty="0" smtClean="0"/>
              <a:t>Те, в свою очередь, докладывают о своей части задания (как зубцы одной пилы). </a:t>
            </a:r>
          </a:p>
          <a:p>
            <a:pPr>
              <a:buNone/>
            </a:pPr>
            <a:r>
              <a:rPr lang="ru-RU" dirty="0" smtClean="0"/>
              <a:t>Так как единственный путь освоить материал всех фрагментов и т.о. узнать всю биографию данного человека - это внимательно слушать своих партнеров по команде и делать записи в тетрадях, никаких дополнительных усилий со стороны учителя не требуется. Учащиеся кровно заинтересованы, чтобы их товарищи добросовестно выполнили свою задачу, так как это может отразиться на их итоговой оценке. Отчитывается по всей теме каждый в отдельности и вся команда в целом. На заключительном этапе учитель может попросить любого ученика команды ответить на любой вопрос по данной теме.</a:t>
            </a:r>
          </a:p>
          <a:p>
            <a:endParaRPr lang="ru-RU" dirty="0"/>
          </a:p>
        </p:txBody>
      </p:sp>
      <p:sp>
        <p:nvSpPr>
          <p:cNvPr id="4" name="Управляющая кнопка: домой 3">
            <a:hlinkClick r:id="rId2" action="ppaction://hlinksldjump" highlightClick="1"/>
          </p:cNvPr>
          <p:cNvSpPr/>
          <p:nvPr/>
        </p:nvSpPr>
        <p:spPr>
          <a:xfrm>
            <a:off x="7858148" y="5500702"/>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«Учимся вместе»:</a:t>
            </a:r>
            <a:endParaRPr lang="ru-RU" dirty="0"/>
          </a:p>
        </p:txBody>
      </p:sp>
      <p:sp>
        <p:nvSpPr>
          <p:cNvPr id="3" name="Содержимое 2"/>
          <p:cNvSpPr>
            <a:spLocks noGrp="1"/>
          </p:cNvSpPr>
          <p:nvPr>
            <p:ph sz="quarter" idx="1"/>
          </p:nvPr>
        </p:nvSpPr>
        <p:spPr/>
        <p:txBody>
          <a:bodyPr>
            <a:normAutofit fontScale="55000" lnSpcReduction="20000"/>
          </a:bodyPr>
          <a:lstStyle/>
          <a:p>
            <a:pPr>
              <a:buNone/>
            </a:pPr>
            <a:r>
              <a:rPr lang="ru-RU" dirty="0" smtClean="0"/>
              <a:t>Класс разбивается на однородные (по уровню </a:t>
            </a:r>
            <a:r>
              <a:rPr lang="ru-RU" dirty="0" err="1" smtClean="0"/>
              <a:t>обученности</a:t>
            </a:r>
            <a:r>
              <a:rPr lang="ru-RU" dirty="0" smtClean="0"/>
              <a:t>) группы в 3-5 человек. Каждая группа получает одно задание, которое является </a:t>
            </a:r>
            <a:r>
              <a:rPr lang="ru-RU" dirty="0" err="1" smtClean="0"/>
              <a:t>подзаданием</a:t>
            </a:r>
            <a:r>
              <a:rPr lang="ru-RU" dirty="0" smtClean="0"/>
              <a:t> какой-либо большой темы, над которой работает весь класс. В результате совместной работы отдельных групп и всех групп в целом.</a:t>
            </a:r>
          </a:p>
          <a:p>
            <a:pPr>
              <a:buNone/>
            </a:pPr>
            <a:r>
              <a:rPr lang="ru-RU" dirty="0" smtClean="0"/>
              <a:t> Основные принципы: </a:t>
            </a:r>
          </a:p>
          <a:p>
            <a:r>
              <a:rPr lang="ru-RU" dirty="0" smtClean="0"/>
              <a:t>награды - всей команде </a:t>
            </a:r>
          </a:p>
          <a:p>
            <a:r>
              <a:rPr lang="ru-RU" dirty="0" smtClean="0"/>
              <a:t>индивидуальный подход </a:t>
            </a:r>
          </a:p>
          <a:p>
            <a:r>
              <a:rPr lang="ru-RU" dirty="0" smtClean="0"/>
              <a:t>равные возможности - работают и здесь. </a:t>
            </a:r>
          </a:p>
          <a:p>
            <a:pPr>
              <a:buNone/>
            </a:pPr>
            <a:r>
              <a:rPr lang="ru-RU" dirty="0" smtClean="0"/>
              <a:t>Группа получает награды в зависимости от достижений каждого ученика. По мнению разработчиков данного метода, большое внимание должно быть уделено учителем вопросу комплектации групп (с учетом индивидуальных и психологических особенностей каждого члена) и разработке задач для каждой конкретной группы. </a:t>
            </a:r>
          </a:p>
          <a:p>
            <a:pPr>
              <a:buNone/>
            </a:pPr>
            <a:r>
              <a:rPr lang="ru-RU" dirty="0" smtClean="0"/>
              <a:t>Внутри группы учащиеся самостоятельно определяют роли каждого члена группы для: </a:t>
            </a:r>
          </a:p>
          <a:p>
            <a:r>
              <a:rPr lang="ru-RU" dirty="0" smtClean="0"/>
              <a:t>выполнения общего задания (у каждого таким образом своя часть, свое </a:t>
            </a:r>
            <a:r>
              <a:rPr lang="ru-RU" dirty="0" err="1" smtClean="0"/>
              <a:t>подзадание</a:t>
            </a:r>
            <a:r>
              <a:rPr lang="ru-RU" dirty="0" smtClean="0"/>
              <a:t>) </a:t>
            </a:r>
          </a:p>
          <a:p>
            <a:r>
              <a:rPr lang="ru-RU" dirty="0" smtClean="0"/>
              <a:t>отслеживания </a:t>
            </a:r>
          </a:p>
          <a:p>
            <a:r>
              <a:rPr lang="ru-RU" dirty="0" smtClean="0"/>
              <a:t>мониторинга </a:t>
            </a:r>
          </a:p>
          <a:p>
            <a:r>
              <a:rPr lang="ru-RU" dirty="0" smtClean="0"/>
              <a:t>активности каждого члена группы в решении общей задачи </a:t>
            </a:r>
          </a:p>
          <a:p>
            <a:r>
              <a:rPr lang="ru-RU" dirty="0" smtClean="0"/>
              <a:t>культуры общения внутри группы. </a:t>
            </a:r>
          </a:p>
          <a:p>
            <a:r>
              <a:rPr lang="ru-RU" dirty="0" smtClean="0"/>
              <a:t>достигается усвоение всего материала.</a:t>
            </a:r>
            <a:endParaRPr lang="ru-RU" dirty="0"/>
          </a:p>
        </p:txBody>
      </p:sp>
      <p:sp>
        <p:nvSpPr>
          <p:cNvPr id="4" name="Управляющая кнопка: домой 3">
            <a:hlinkClick r:id="rId2" action="ppaction://hlinksldjump" highlightClick="1"/>
          </p:cNvPr>
          <p:cNvSpPr/>
          <p:nvPr/>
        </p:nvSpPr>
        <p:spPr>
          <a:xfrm>
            <a:off x="7929586" y="5643578"/>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1928802"/>
            <a:ext cx="7239000" cy="1143000"/>
          </a:xfrm>
        </p:spPr>
        <p:txBody>
          <a:bodyPr>
            <a:normAutofit fontScale="90000"/>
          </a:bodyPr>
          <a:lstStyle/>
          <a:p>
            <a:r>
              <a:rPr lang="ru-RU" sz="4000" dirty="0" smtClean="0"/>
              <a:t>Информационные технологии на </a:t>
            </a:r>
            <a:r>
              <a:rPr lang="ru-RU" sz="4000" dirty="0" smtClean="0"/>
              <a:t>уроках английского языка</a:t>
            </a:r>
            <a:r>
              <a:rPr lang="ru-RU" sz="4000" dirty="0" smtClean="0"/>
              <a:t>:</a:t>
            </a:r>
            <a:r>
              <a:rPr lang="ru-RU" sz="4000" dirty="0" smtClean="0"/>
              <a:t/>
            </a:r>
            <a:br>
              <a:rPr lang="ru-RU" sz="4000" dirty="0" smtClean="0"/>
            </a:br>
            <a:endParaRPr lang="ru-RU" dirty="0"/>
          </a:p>
        </p:txBody>
      </p:sp>
      <p:sp>
        <p:nvSpPr>
          <p:cNvPr id="4" name="TextBox 3"/>
          <p:cNvSpPr txBox="1"/>
          <p:nvPr/>
        </p:nvSpPr>
        <p:spPr>
          <a:xfrm>
            <a:off x="428596" y="2786058"/>
            <a:ext cx="5929354" cy="3539430"/>
          </a:xfrm>
          <a:prstGeom prst="rect">
            <a:avLst/>
          </a:prstGeom>
          <a:noFill/>
        </p:spPr>
        <p:txBody>
          <a:bodyPr wrap="square" rtlCol="0">
            <a:spAutoFit/>
          </a:bodyPr>
          <a:lstStyle/>
          <a:p>
            <a:pPr>
              <a:buFont typeface="Arial" pitchFamily="34" charset="0"/>
              <a:buChar char="•"/>
            </a:pPr>
            <a:r>
              <a:rPr lang="ru-RU" sz="2800" dirty="0" smtClean="0"/>
              <a:t>Создание слайдовых презентаций  для урока;</a:t>
            </a:r>
          </a:p>
          <a:p>
            <a:pPr>
              <a:buFont typeface="Arial" pitchFamily="34" charset="0"/>
              <a:buChar char="•"/>
            </a:pPr>
            <a:endParaRPr lang="ru-RU" sz="2800" dirty="0" smtClean="0"/>
          </a:p>
          <a:p>
            <a:pPr>
              <a:buFont typeface="Arial" pitchFamily="34" charset="0"/>
              <a:buChar char="•"/>
            </a:pPr>
            <a:r>
              <a:rPr lang="ru-RU" sz="2800" dirty="0" err="1" smtClean="0"/>
              <a:t>Он-лайн</a:t>
            </a:r>
            <a:r>
              <a:rPr lang="ru-RU" sz="2800" dirty="0" smtClean="0"/>
              <a:t> тестирование по материалам ЕГЭ;</a:t>
            </a:r>
          </a:p>
          <a:p>
            <a:pPr>
              <a:buFont typeface="Arial" pitchFamily="34" charset="0"/>
              <a:buChar char="•"/>
            </a:pPr>
            <a:endParaRPr lang="ru-RU" sz="2800" dirty="0" smtClean="0"/>
          </a:p>
          <a:p>
            <a:pPr>
              <a:buFont typeface="Arial" pitchFamily="34" charset="0"/>
              <a:buChar char="•"/>
            </a:pPr>
            <a:r>
              <a:rPr lang="ru-RU" sz="2800" dirty="0" smtClean="0"/>
              <a:t>Использование интерактивной доски на уроках.</a:t>
            </a:r>
          </a:p>
        </p:txBody>
      </p:sp>
      <p:pic>
        <p:nvPicPr>
          <p:cNvPr id="68610" name="Picture 2" descr="http://images-partners.google.com/images?q=tbn:AZD70nDHmPgTfM::http://festival.1september.ru/articles/502890/img1.GIF">
            <a:hlinkClick r:id="rId2"/>
          </p:cNvPr>
          <p:cNvPicPr>
            <a:picLocks noChangeAspect="1" noChangeArrowheads="1"/>
          </p:cNvPicPr>
          <p:nvPr/>
        </p:nvPicPr>
        <p:blipFill>
          <a:blip r:embed="rId3"/>
          <a:srcRect/>
          <a:stretch>
            <a:fillRect/>
          </a:stretch>
        </p:blipFill>
        <p:spPr bwMode="auto">
          <a:xfrm>
            <a:off x="6215074" y="4783642"/>
            <a:ext cx="1857388" cy="1845779"/>
          </a:xfrm>
          <a:prstGeom prst="rect">
            <a:avLst/>
          </a:prstGeom>
          <a:noFill/>
        </p:spPr>
      </p:pic>
      <p:pic>
        <p:nvPicPr>
          <p:cNvPr id="68612" name="Picture 4" descr="http://images-partners.google.com/images?q=tbn:rwLcmHBW2IraRM::http://datorika.info/images/index.jpg">
            <a:hlinkClick r:id="rId4"/>
          </p:cNvPr>
          <p:cNvPicPr>
            <a:picLocks noChangeAspect="1" noChangeArrowheads="1"/>
          </p:cNvPicPr>
          <p:nvPr/>
        </p:nvPicPr>
        <p:blipFill>
          <a:blip r:embed="rId5"/>
          <a:srcRect/>
          <a:stretch>
            <a:fillRect/>
          </a:stretch>
        </p:blipFill>
        <p:spPr bwMode="auto">
          <a:xfrm>
            <a:off x="6429388" y="571480"/>
            <a:ext cx="1524000" cy="1066800"/>
          </a:xfrm>
          <a:prstGeom prst="rect">
            <a:avLst/>
          </a:prstGeom>
          <a:noFill/>
        </p:spPr>
      </p:pic>
      <p:pic>
        <p:nvPicPr>
          <p:cNvPr id="68614" name="Picture 6" descr="http://images-partners.google.com/images?q=tbn:_aSJPLrlAfTOiM::http://www.rusedu.info/upload/rte/pinchuk13.jpg">
            <a:hlinkClick r:id="rId6"/>
          </p:cNvPr>
          <p:cNvPicPr>
            <a:picLocks noChangeAspect="1" noChangeArrowheads="1"/>
          </p:cNvPicPr>
          <p:nvPr/>
        </p:nvPicPr>
        <p:blipFill>
          <a:blip r:embed="rId7"/>
          <a:srcRect/>
          <a:stretch>
            <a:fillRect/>
          </a:stretch>
        </p:blipFill>
        <p:spPr bwMode="auto">
          <a:xfrm>
            <a:off x="6715140" y="2857496"/>
            <a:ext cx="1785950" cy="1395273"/>
          </a:xfrm>
          <a:prstGeom prst="rect">
            <a:avLst/>
          </a:prstGeom>
          <a:noFill/>
        </p:spPr>
      </p:pic>
      <p:sp>
        <p:nvSpPr>
          <p:cNvPr id="8" name="Управляющая кнопка: домой 7">
            <a:hlinkClick r:id="rId8" action="ppaction://hlinksldjump" highlightClick="1"/>
          </p:cNvPr>
          <p:cNvSpPr/>
          <p:nvPr/>
        </p:nvSpPr>
        <p:spPr>
          <a:xfrm>
            <a:off x="8143900" y="4786322"/>
            <a:ext cx="756664" cy="75666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786058"/>
            <a:ext cx="8229600" cy="1143000"/>
          </a:xfrm>
        </p:spPr>
        <p:txBody>
          <a:bodyPr/>
          <a:lstStyle/>
          <a:p>
            <a:pPr algn="ctr"/>
            <a:r>
              <a:rPr lang="ru-RU" dirty="0" smtClean="0"/>
              <a:t>Спасибо за внимание!</a:t>
            </a:r>
            <a:endParaRPr lang="ru-RU"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Подходы </a:t>
            </a:r>
            <a:r>
              <a:rPr lang="en-US" dirty="0" smtClean="0"/>
              <a:t>XXI</a:t>
            </a:r>
            <a:r>
              <a:rPr lang="ru-RU" dirty="0" smtClean="0"/>
              <a:t> века:</a:t>
            </a:r>
            <a:endParaRPr lang="ru-RU" dirty="0"/>
          </a:p>
        </p:txBody>
      </p:sp>
      <p:sp>
        <p:nvSpPr>
          <p:cNvPr id="4" name="TextBox 3"/>
          <p:cNvSpPr txBox="1"/>
          <p:nvPr/>
        </p:nvSpPr>
        <p:spPr>
          <a:xfrm>
            <a:off x="2500298" y="2000240"/>
            <a:ext cx="5500726" cy="4955203"/>
          </a:xfrm>
          <a:prstGeom prst="rect">
            <a:avLst/>
          </a:prstGeom>
          <a:noFill/>
        </p:spPr>
        <p:txBody>
          <a:bodyPr wrap="square" rtlCol="0">
            <a:spAutoFit/>
          </a:bodyPr>
          <a:lstStyle/>
          <a:p>
            <a:pPr>
              <a:buFont typeface="Wingdings" pitchFamily="2" charset="2"/>
              <a:buChar char="§"/>
            </a:pPr>
            <a:r>
              <a:rPr lang="ru-RU" sz="2800" dirty="0" smtClean="0"/>
              <a:t> </a:t>
            </a:r>
            <a:r>
              <a:rPr lang="ru-RU" sz="2800" dirty="0" smtClean="0">
                <a:hlinkClick r:id="rId2" action="ppaction://hlinksldjump"/>
              </a:rPr>
              <a:t>Технология личностно- ориентированного обучения</a:t>
            </a:r>
            <a:endParaRPr lang="ru-RU" sz="2800" dirty="0" smtClean="0"/>
          </a:p>
          <a:p>
            <a:endParaRPr lang="ru-RU" sz="2800" dirty="0" smtClean="0"/>
          </a:p>
          <a:p>
            <a:pPr>
              <a:buFont typeface="Wingdings" pitchFamily="2" charset="2"/>
              <a:buChar char="§"/>
            </a:pPr>
            <a:r>
              <a:rPr lang="ru-RU" sz="2800" dirty="0" smtClean="0">
                <a:hlinkClick r:id="rId3" action="ppaction://hlinksldjump"/>
              </a:rPr>
              <a:t>Технология развития критического мышления</a:t>
            </a:r>
            <a:endParaRPr lang="ru-RU" sz="2800" dirty="0" smtClean="0"/>
          </a:p>
          <a:p>
            <a:endParaRPr lang="ru-RU" sz="2800" dirty="0" smtClean="0"/>
          </a:p>
          <a:p>
            <a:pPr>
              <a:buFont typeface="Wingdings" pitchFamily="2" charset="2"/>
              <a:buChar char="§"/>
            </a:pPr>
            <a:r>
              <a:rPr lang="ru-RU" sz="2800" dirty="0" smtClean="0"/>
              <a:t> </a:t>
            </a:r>
            <a:r>
              <a:rPr lang="ru-RU" sz="2800" dirty="0" smtClean="0">
                <a:hlinkClick r:id="rId4" action="ppaction://hlinksldjump"/>
              </a:rPr>
              <a:t>Технология обучения в сотрудничестве</a:t>
            </a:r>
            <a:endParaRPr lang="ru-RU" sz="2800" dirty="0" smtClean="0"/>
          </a:p>
          <a:p>
            <a:pPr>
              <a:buFont typeface="Wingdings" pitchFamily="2" charset="2"/>
              <a:buChar char="§"/>
            </a:pPr>
            <a:endParaRPr lang="ru-RU" sz="2800" dirty="0" smtClean="0"/>
          </a:p>
          <a:p>
            <a:pPr>
              <a:buFont typeface="Wingdings" pitchFamily="2" charset="2"/>
              <a:buChar char="§"/>
            </a:pPr>
            <a:r>
              <a:rPr lang="ru-RU" sz="2800" dirty="0" smtClean="0">
                <a:hlinkClick r:id="rId5" action="ppaction://hlinksldjump"/>
              </a:rPr>
              <a:t>Информационные технологии</a:t>
            </a:r>
            <a:endParaRPr lang="ru-RU" sz="2800" dirty="0" smtClean="0"/>
          </a:p>
          <a:p>
            <a:pPr>
              <a:buFont typeface="Wingdings" pitchFamily="2" charset="2"/>
              <a:buChar char="§"/>
            </a:pPr>
            <a:endParaRPr lang="ru-RU" dirty="0" smtClean="0"/>
          </a:p>
          <a:p>
            <a:pPr>
              <a:buFont typeface="Wingdings" pitchFamily="2" charset="2"/>
              <a:buChar char="§"/>
            </a:pPr>
            <a:endParaRPr lang="ru-RU" dirty="0"/>
          </a:p>
        </p:txBody>
      </p:sp>
      <p:pic>
        <p:nvPicPr>
          <p:cNvPr id="51202" name="Picture 2" descr="http://images-partners.google.com/images?q=tbn:4_Cl4Jj8Kpf1eM::http://www.be-student.ru/box/editor/image/1/usa.jpg">
            <a:hlinkClick r:id="rId6"/>
          </p:cNvPr>
          <p:cNvPicPr>
            <a:picLocks noChangeAspect="1" noChangeArrowheads="1"/>
          </p:cNvPicPr>
          <p:nvPr/>
        </p:nvPicPr>
        <p:blipFill>
          <a:blip r:embed="rId7"/>
          <a:srcRect/>
          <a:stretch>
            <a:fillRect/>
          </a:stretch>
        </p:blipFill>
        <p:spPr bwMode="auto">
          <a:xfrm>
            <a:off x="500034" y="4857760"/>
            <a:ext cx="1714512" cy="1168011"/>
          </a:xfrm>
          <a:prstGeom prst="rect">
            <a:avLst/>
          </a:prstGeom>
          <a:noFill/>
        </p:spPr>
      </p:pic>
      <p:pic>
        <p:nvPicPr>
          <p:cNvPr id="51206" name="Picture 6" descr="http://images-partners.google.com/images?q=tbn:Xf0WD2GrZBdPTM::http://www.materinstvo.ru/skins/default/public/images/articles/s2302_1233854933_1.jpg">
            <a:hlinkClick r:id="rId8"/>
          </p:cNvPr>
          <p:cNvPicPr>
            <a:picLocks noChangeAspect="1" noChangeArrowheads="1"/>
          </p:cNvPicPr>
          <p:nvPr/>
        </p:nvPicPr>
        <p:blipFill>
          <a:blip r:embed="rId9"/>
          <a:srcRect/>
          <a:stretch>
            <a:fillRect/>
          </a:stretch>
        </p:blipFill>
        <p:spPr bwMode="auto">
          <a:xfrm>
            <a:off x="428596" y="1643050"/>
            <a:ext cx="1004150" cy="1421806"/>
          </a:xfrm>
          <a:prstGeom prst="rect">
            <a:avLst/>
          </a:prstGeom>
          <a:noFill/>
        </p:spPr>
      </p:pic>
      <p:pic>
        <p:nvPicPr>
          <p:cNvPr id="51208" name="Picture 8" descr="http://images-partners.google.com/images?q=tbn:mkVpThXJ8h4V3M::http://static2.aif.ru/public/article/947/7712be5aa512aa59dd0b1e48968d2a49_big.jpg">
            <a:hlinkClick r:id="rId10"/>
          </p:cNvPr>
          <p:cNvPicPr>
            <a:picLocks noChangeAspect="1" noChangeArrowheads="1"/>
          </p:cNvPicPr>
          <p:nvPr/>
        </p:nvPicPr>
        <p:blipFill>
          <a:blip r:embed="rId11"/>
          <a:srcRect/>
          <a:stretch>
            <a:fillRect/>
          </a:stretch>
        </p:blipFill>
        <p:spPr bwMode="auto">
          <a:xfrm>
            <a:off x="642910" y="3286124"/>
            <a:ext cx="1524000" cy="1190625"/>
          </a:xfrm>
          <a:prstGeom prst="rect">
            <a:avLst/>
          </a:prstGeom>
          <a:noFill/>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428868"/>
            <a:ext cx="7239000" cy="1143000"/>
          </a:xfrm>
        </p:spPr>
        <p:txBody>
          <a:bodyPr>
            <a:noAutofit/>
          </a:bodyPr>
          <a:lstStyle/>
          <a:p>
            <a:r>
              <a:rPr lang="ru-RU" sz="3200" dirty="0" smtClean="0">
                <a:latin typeface="Arial Black" pitchFamily="34" charset="0"/>
              </a:rPr>
              <a:t>Применение технологии личностно-ориентированного обучения:</a:t>
            </a:r>
            <a:br>
              <a:rPr lang="ru-RU" sz="3200" dirty="0" smtClean="0">
                <a:latin typeface="Arial Black" pitchFamily="34" charset="0"/>
              </a:rPr>
            </a:br>
            <a:endParaRPr lang="ru-RU" sz="3200" dirty="0">
              <a:latin typeface="Arial Black" pitchFamily="34" charset="0"/>
            </a:endParaRPr>
          </a:p>
        </p:txBody>
      </p:sp>
      <p:sp>
        <p:nvSpPr>
          <p:cNvPr id="5" name="TextBox 4"/>
          <p:cNvSpPr txBox="1"/>
          <p:nvPr/>
        </p:nvSpPr>
        <p:spPr>
          <a:xfrm>
            <a:off x="428596" y="3000372"/>
            <a:ext cx="7000924" cy="3693319"/>
          </a:xfrm>
          <a:prstGeom prst="rect">
            <a:avLst/>
          </a:prstGeom>
          <a:noFill/>
        </p:spPr>
        <p:txBody>
          <a:bodyPr wrap="square" rtlCol="0">
            <a:spAutoFit/>
          </a:bodyPr>
          <a:lstStyle/>
          <a:p>
            <a:pPr>
              <a:buFont typeface="Wingdings" pitchFamily="2" charset="2"/>
              <a:buChar char="§"/>
            </a:pPr>
            <a:r>
              <a:rPr lang="ru-RU" dirty="0" smtClean="0"/>
              <a:t>Вариативность  упражнений на уроке, предоставление ребенку свободы выбора при их выполнении (в зависимости </a:t>
            </a:r>
            <a:r>
              <a:rPr lang="ru-RU" dirty="0" smtClean="0"/>
              <a:t>от уровня знаний английского языка на данном этапе освоения темы);</a:t>
            </a:r>
            <a:endParaRPr lang="ru-RU" dirty="0" smtClean="0"/>
          </a:p>
          <a:p>
            <a:endParaRPr lang="ru-RU" dirty="0" smtClean="0"/>
          </a:p>
          <a:p>
            <a:pPr>
              <a:buFont typeface="Wingdings" pitchFamily="2" charset="2"/>
              <a:buChar char="§"/>
            </a:pPr>
            <a:r>
              <a:rPr lang="ru-RU" dirty="0" smtClean="0"/>
              <a:t>Обеспечение на уроке личностно значимого эмоционального контакта учителя и учеников на основе сотрудничества, сотворчества, мотивации достижения успеха через анализ не только результата, но и процесса его достижения;</a:t>
            </a:r>
          </a:p>
          <a:p>
            <a:endParaRPr lang="ru-RU" dirty="0" smtClean="0"/>
          </a:p>
          <a:p>
            <a:pPr>
              <a:buFont typeface="Wingdings" pitchFamily="2" charset="2"/>
              <a:buChar char="§"/>
            </a:pPr>
            <a:r>
              <a:rPr lang="ru-RU" dirty="0" smtClean="0"/>
              <a:t>Создание условий для проявления познавательной активности учащихся и достижения успеха каждым учеником.</a:t>
            </a:r>
          </a:p>
        </p:txBody>
      </p:sp>
      <p:sp>
        <p:nvSpPr>
          <p:cNvPr id="7" name="Управляющая кнопка: домой 6">
            <a:hlinkClick r:id="rId2" action="ppaction://hlinksldjump" highlightClick="1"/>
          </p:cNvPr>
          <p:cNvSpPr/>
          <p:nvPr/>
        </p:nvSpPr>
        <p:spPr>
          <a:xfrm>
            <a:off x="7858148" y="5643578"/>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000240"/>
            <a:ext cx="7239000" cy="1143000"/>
          </a:xfrm>
        </p:spPr>
        <p:txBody>
          <a:bodyPr>
            <a:normAutofit fontScale="90000"/>
          </a:bodyPr>
          <a:lstStyle/>
          <a:p>
            <a:r>
              <a:rPr lang="ru-RU" sz="3600" dirty="0" smtClean="0"/>
              <a:t>Технология развития критического мышления на уроках </a:t>
            </a:r>
            <a:r>
              <a:rPr lang="ru-RU" sz="3600" dirty="0" smtClean="0"/>
              <a:t>английского языка</a:t>
            </a:r>
            <a:r>
              <a:rPr lang="ru-RU" sz="3600" dirty="0" smtClean="0"/>
              <a:t>:</a:t>
            </a:r>
            <a:r>
              <a:rPr lang="ru-RU" sz="4000" dirty="0" smtClean="0"/>
              <a:t/>
            </a:r>
            <a:br>
              <a:rPr lang="ru-RU" sz="4000" dirty="0" smtClean="0"/>
            </a:br>
            <a:endParaRPr lang="ru-RU" dirty="0"/>
          </a:p>
        </p:txBody>
      </p:sp>
      <p:pic>
        <p:nvPicPr>
          <p:cNvPr id="66562" name="Picture 2" descr="http://images-partners.google.com/images?q=tbn:3uZUWnF84oQYRM::http://www.yarfoto.ru/klipart_v_big/213.gif">
            <a:hlinkClick r:id="rId2"/>
          </p:cNvPr>
          <p:cNvPicPr>
            <a:picLocks noChangeAspect="1" noChangeArrowheads="1"/>
          </p:cNvPicPr>
          <p:nvPr/>
        </p:nvPicPr>
        <p:blipFill>
          <a:blip r:embed="rId3"/>
          <a:srcRect/>
          <a:stretch>
            <a:fillRect/>
          </a:stretch>
        </p:blipFill>
        <p:spPr bwMode="auto">
          <a:xfrm>
            <a:off x="7143768" y="214290"/>
            <a:ext cx="1714512" cy="2062571"/>
          </a:xfrm>
          <a:prstGeom prst="rect">
            <a:avLst/>
          </a:prstGeom>
          <a:noFill/>
        </p:spPr>
      </p:pic>
      <p:sp>
        <p:nvSpPr>
          <p:cNvPr id="5" name="TextBox 4"/>
          <p:cNvSpPr txBox="1"/>
          <p:nvPr/>
        </p:nvSpPr>
        <p:spPr>
          <a:xfrm>
            <a:off x="1142976" y="3500438"/>
            <a:ext cx="4286280" cy="3385542"/>
          </a:xfrm>
          <a:prstGeom prst="rect">
            <a:avLst/>
          </a:prstGeom>
          <a:noFill/>
        </p:spPr>
        <p:txBody>
          <a:bodyPr wrap="square" rtlCol="0">
            <a:spAutoFit/>
          </a:bodyPr>
          <a:lstStyle/>
          <a:p>
            <a:pPr>
              <a:buFont typeface="Wingdings" pitchFamily="2" charset="2"/>
              <a:buChar char="§"/>
            </a:pPr>
            <a:r>
              <a:rPr lang="ru-RU" sz="2800" dirty="0" smtClean="0">
                <a:hlinkClick r:id="rId4" action="ppaction://hlinksldjump"/>
              </a:rPr>
              <a:t>Мозговой штурм, </a:t>
            </a:r>
            <a:endParaRPr lang="ru-RU" sz="2800" dirty="0" smtClean="0"/>
          </a:p>
          <a:p>
            <a:pPr>
              <a:buFont typeface="Wingdings" pitchFamily="2" charset="2"/>
              <a:buChar char="§"/>
            </a:pPr>
            <a:endParaRPr lang="ru-RU" sz="2800" dirty="0" smtClean="0"/>
          </a:p>
          <a:p>
            <a:pPr>
              <a:buFont typeface="Wingdings" pitchFamily="2" charset="2"/>
              <a:buChar char="§"/>
            </a:pPr>
            <a:r>
              <a:rPr lang="ru-RU" sz="2800" dirty="0" smtClean="0">
                <a:hlinkClick r:id="rId5" action="ppaction://hlinksldjump"/>
              </a:rPr>
              <a:t>Составление кластера</a:t>
            </a:r>
            <a:r>
              <a:rPr lang="ru-RU" sz="2800" dirty="0" smtClean="0"/>
              <a:t>,</a:t>
            </a:r>
          </a:p>
          <a:p>
            <a:pPr>
              <a:buFont typeface="Wingdings" pitchFamily="2" charset="2"/>
              <a:buChar char="§"/>
            </a:pPr>
            <a:endParaRPr lang="ru-RU" sz="2800" dirty="0" smtClean="0"/>
          </a:p>
          <a:p>
            <a:pPr>
              <a:buFont typeface="Wingdings" pitchFamily="2" charset="2"/>
              <a:buChar char="§"/>
            </a:pPr>
            <a:r>
              <a:rPr lang="ru-RU" sz="2800" dirty="0" smtClean="0"/>
              <a:t> </a:t>
            </a:r>
            <a:r>
              <a:rPr lang="ru-RU" sz="2800" dirty="0" err="1" smtClean="0">
                <a:hlinkClick r:id="rId6" action="ppaction://hlinksldjump"/>
              </a:rPr>
              <a:t>Инсерт</a:t>
            </a:r>
            <a:r>
              <a:rPr lang="ru-RU" sz="2800" dirty="0" smtClean="0">
                <a:hlinkClick r:id="rId6" action="ppaction://hlinksldjump"/>
              </a:rPr>
              <a:t>,</a:t>
            </a:r>
            <a:endParaRPr lang="ru-RU" sz="2800" dirty="0" smtClean="0"/>
          </a:p>
          <a:p>
            <a:endParaRPr lang="ru-RU" sz="2800" dirty="0" smtClean="0"/>
          </a:p>
          <a:p>
            <a:pPr>
              <a:buFont typeface="Wingdings" pitchFamily="2" charset="2"/>
              <a:buChar char="§"/>
            </a:pPr>
            <a:r>
              <a:rPr lang="ru-RU" sz="2800" dirty="0" smtClean="0">
                <a:hlinkClick r:id="rId7" action="ppaction://hlinksldjump"/>
              </a:rPr>
              <a:t>Бортовой журнал</a:t>
            </a:r>
            <a:endParaRPr lang="ru-RU" sz="2800" dirty="0" smtClean="0"/>
          </a:p>
          <a:p>
            <a:pPr>
              <a:buFont typeface="Wingdings" pitchFamily="2" charset="2"/>
              <a:buChar char="§"/>
            </a:pPr>
            <a:endParaRPr lang="ru-RU" dirty="0"/>
          </a:p>
        </p:txBody>
      </p:sp>
      <p:sp>
        <p:nvSpPr>
          <p:cNvPr id="6" name="TextBox 5"/>
          <p:cNvSpPr txBox="1"/>
          <p:nvPr/>
        </p:nvSpPr>
        <p:spPr>
          <a:xfrm>
            <a:off x="1714480" y="2928934"/>
            <a:ext cx="4153701" cy="369332"/>
          </a:xfrm>
          <a:prstGeom prst="rect">
            <a:avLst/>
          </a:prstGeom>
          <a:noFill/>
        </p:spPr>
        <p:txBody>
          <a:bodyPr wrap="none" rtlCol="0">
            <a:spAutoFit/>
          </a:bodyPr>
          <a:lstStyle/>
          <a:p>
            <a:r>
              <a:rPr lang="ru-RU" dirty="0" smtClean="0"/>
              <a:t>Использование следующих приемов:</a:t>
            </a:r>
            <a:endParaRPr lang="ru-RU" dirty="0"/>
          </a:p>
        </p:txBody>
      </p:sp>
      <p:pic>
        <p:nvPicPr>
          <p:cNvPr id="66564" name="Picture 4" descr="http://images-partners.google.com/images?q=tbn:RCF41eA427IGfM::http://job-z.ru/wp-content/uploads/2010/06/uchitel_1011_1277167553.jpg">
            <a:hlinkClick r:id="rId8"/>
          </p:cNvPr>
          <p:cNvPicPr>
            <a:picLocks noChangeAspect="1" noChangeArrowheads="1"/>
          </p:cNvPicPr>
          <p:nvPr/>
        </p:nvPicPr>
        <p:blipFill>
          <a:blip r:embed="rId9"/>
          <a:srcRect/>
          <a:stretch>
            <a:fillRect/>
          </a:stretch>
        </p:blipFill>
        <p:spPr bwMode="auto">
          <a:xfrm>
            <a:off x="4857752" y="4872941"/>
            <a:ext cx="2000264" cy="1775234"/>
          </a:xfrm>
          <a:prstGeom prst="rect">
            <a:avLst/>
          </a:prstGeom>
          <a:noFill/>
        </p:spPr>
      </p:pic>
      <p:sp>
        <p:nvSpPr>
          <p:cNvPr id="8" name="Управляющая кнопка: домой 7">
            <a:hlinkClick r:id="rId10" action="ppaction://hlinksldjump" highlightClick="1"/>
          </p:cNvPr>
          <p:cNvSpPr/>
          <p:nvPr/>
        </p:nvSpPr>
        <p:spPr>
          <a:xfrm>
            <a:off x="8286776" y="6143644"/>
            <a:ext cx="613788" cy="54235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Мозговой штурм</a:t>
            </a:r>
            <a:endParaRPr lang="ru-RU"/>
          </a:p>
        </p:txBody>
      </p:sp>
      <p:sp>
        <p:nvSpPr>
          <p:cNvPr id="3" name="Содержимое 2"/>
          <p:cNvSpPr>
            <a:spLocks noGrp="1"/>
          </p:cNvSpPr>
          <p:nvPr>
            <p:ph sz="quarter" idx="1"/>
          </p:nvPr>
        </p:nvSpPr>
        <p:spPr/>
        <p:txBody>
          <a:bodyPr>
            <a:normAutofit/>
          </a:bodyPr>
          <a:lstStyle/>
          <a:p>
            <a:r>
              <a:rPr lang="ru-RU" dirty="0" smtClean="0"/>
              <a:t>один из наиболее популярных методов стимулирования творческой активности. Позволяет найти решение сложных проблем путем применения специальных правил обсуждения. Широко используется во многих организациях для поиска нетрадиционных решений самых разнообразных задач. </a:t>
            </a:r>
          </a:p>
          <a:p>
            <a:r>
              <a:rPr lang="ru-RU" dirty="0" smtClean="0"/>
              <a:t>На уроке </a:t>
            </a:r>
            <a:r>
              <a:rPr lang="ru-RU" dirty="0" smtClean="0"/>
              <a:t>английского языка используется в ходе организационного момента урока</a:t>
            </a:r>
            <a:r>
              <a:rPr lang="ru-RU" dirty="0" smtClean="0"/>
              <a:t/>
            </a:r>
            <a:br>
              <a:rPr lang="ru-RU" dirty="0" smtClean="0"/>
            </a:br>
            <a:endParaRPr lang="ru-RU" dirty="0"/>
          </a:p>
        </p:txBody>
      </p:sp>
      <p:sp>
        <p:nvSpPr>
          <p:cNvPr id="4" name="Управляющая кнопка: домой 3">
            <a:hlinkClick r:id="rId2" action="ppaction://hlinksldjump" highlightClick="1"/>
          </p:cNvPr>
          <p:cNvSpPr/>
          <p:nvPr/>
        </p:nvSpPr>
        <p:spPr>
          <a:xfrm>
            <a:off x="7643834" y="5286388"/>
            <a:ext cx="756664" cy="89954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000" smtClean="0"/>
              <a:t/>
            </a:r>
            <a:br>
              <a:rPr lang="ru-RU" sz="4000" smtClean="0"/>
            </a:br>
            <a:r>
              <a:rPr lang="ru-RU" sz="4000" smtClean="0"/>
              <a:t/>
            </a:r>
            <a:br>
              <a:rPr lang="ru-RU" sz="4000" smtClean="0"/>
            </a:br>
            <a:r>
              <a:rPr lang="ru-RU" sz="4000" smtClean="0"/>
              <a:t>Составление кластера</a:t>
            </a:r>
            <a:br>
              <a:rPr lang="ru-RU" sz="4000" smtClean="0"/>
            </a:br>
            <a:endParaRPr lang="ru-RU"/>
          </a:p>
        </p:txBody>
      </p:sp>
      <p:sp>
        <p:nvSpPr>
          <p:cNvPr id="3" name="Содержимое 2"/>
          <p:cNvSpPr>
            <a:spLocks noGrp="1"/>
          </p:cNvSpPr>
          <p:nvPr>
            <p:ph sz="quarter" idx="1"/>
          </p:nvPr>
        </p:nvSpPr>
        <p:spPr/>
        <p:txBody>
          <a:bodyPr/>
          <a:lstStyle/>
          <a:p>
            <a:r>
              <a:rPr lang="ru-RU" dirty="0" smtClean="0"/>
              <a:t>Используется на </a:t>
            </a:r>
            <a:r>
              <a:rPr lang="ru-RU" dirty="0" smtClean="0"/>
              <a:t>уроках английского языка </a:t>
            </a:r>
            <a:r>
              <a:rPr lang="ru-RU" dirty="0" smtClean="0"/>
              <a:t>для систематизации большого объема </a:t>
            </a:r>
            <a:r>
              <a:rPr lang="ru-RU" dirty="0" smtClean="0"/>
              <a:t>лексического материала (новые слова, тексты для чтения)</a:t>
            </a:r>
            <a:endParaRPr lang="ru-RU" dirty="0" smtClean="0"/>
          </a:p>
          <a:p>
            <a:r>
              <a:rPr lang="ru-RU" dirty="0" smtClean="0"/>
              <a:t>Может применяться как для самостоятельной работы учащихся, так и совместной работы с учителем.</a:t>
            </a:r>
            <a:endParaRPr lang="ru-RU" dirty="0"/>
          </a:p>
        </p:txBody>
      </p:sp>
      <p:sp>
        <p:nvSpPr>
          <p:cNvPr id="4" name="Управляющая кнопка: домой 3">
            <a:hlinkClick r:id="rId2" action="ppaction://hlinksldjump" highlightClick="1"/>
          </p:cNvPr>
          <p:cNvSpPr/>
          <p:nvPr/>
        </p:nvSpPr>
        <p:spPr>
          <a:xfrm>
            <a:off x="7572396" y="542926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Инсерт</a:t>
            </a:r>
            <a:endParaRPr lang="ru-RU"/>
          </a:p>
        </p:txBody>
      </p:sp>
      <p:sp>
        <p:nvSpPr>
          <p:cNvPr id="3" name="Содержимое 2"/>
          <p:cNvSpPr>
            <a:spLocks noGrp="1"/>
          </p:cNvSpPr>
          <p:nvPr>
            <p:ph sz="quarter" idx="1"/>
          </p:nvPr>
        </p:nvSpPr>
        <p:spPr/>
        <p:txBody>
          <a:bodyPr/>
          <a:lstStyle/>
          <a:p>
            <a:r>
              <a:rPr lang="ru-RU" dirty="0" smtClean="0"/>
              <a:t>Используется на уроках </a:t>
            </a:r>
            <a:r>
              <a:rPr lang="ru-RU" dirty="0" smtClean="0"/>
              <a:t>английского языка при </a:t>
            </a:r>
            <a:r>
              <a:rPr lang="ru-RU" dirty="0" smtClean="0"/>
              <a:t>работе учащихся </a:t>
            </a:r>
            <a:r>
              <a:rPr lang="ru-RU" dirty="0" smtClean="0"/>
              <a:t>со страноведческим материалом</a:t>
            </a:r>
            <a:endParaRPr lang="ru-RU" dirty="0" smtClean="0"/>
          </a:p>
          <a:p>
            <a:pPr>
              <a:buNone/>
            </a:pPr>
            <a:endParaRPr lang="en-US" dirty="0" smtClean="0"/>
          </a:p>
        </p:txBody>
      </p:sp>
      <p:sp>
        <p:nvSpPr>
          <p:cNvPr id="4" name="Управляющая кнопка: домой 3">
            <a:hlinkClick r:id="rId2" action="ppaction://hlinksldjump" highlightClick="1"/>
          </p:cNvPr>
          <p:cNvSpPr/>
          <p:nvPr/>
        </p:nvSpPr>
        <p:spPr>
          <a:xfrm>
            <a:off x="8072462" y="578645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2" descr="http://images-partners.google.com/images?q=tbn:VZhZo-eM36Q1EM::http://www.totsibbns.com/i/our_team1.jpg">
            <a:hlinkClick r:id="rId3"/>
          </p:cNvPr>
          <p:cNvPicPr>
            <a:picLocks noChangeAspect="1" noChangeArrowheads="1"/>
          </p:cNvPicPr>
          <p:nvPr/>
        </p:nvPicPr>
        <p:blipFill>
          <a:blip r:embed="rId4"/>
          <a:srcRect/>
          <a:stretch>
            <a:fillRect/>
          </a:stretch>
        </p:blipFill>
        <p:spPr bwMode="auto">
          <a:xfrm>
            <a:off x="3000364" y="3571876"/>
            <a:ext cx="2286016" cy="1614499"/>
          </a:xfrm>
          <a:prstGeom prst="rect">
            <a:avLst/>
          </a:prstGeom>
          <a:noFill/>
        </p:spPr>
      </p:pic>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Бортовой журнал</a:t>
            </a:r>
            <a:endParaRPr lang="ru-RU"/>
          </a:p>
        </p:txBody>
      </p:sp>
      <p:sp>
        <p:nvSpPr>
          <p:cNvPr id="3" name="Содержимое 2"/>
          <p:cNvSpPr>
            <a:spLocks noGrp="1"/>
          </p:cNvSpPr>
          <p:nvPr>
            <p:ph sz="quarter" idx="1"/>
          </p:nvPr>
        </p:nvSpPr>
        <p:spPr/>
        <p:txBody>
          <a:bodyPr/>
          <a:lstStyle/>
          <a:p>
            <a:r>
              <a:rPr lang="ru-RU" dirty="0" smtClean="0"/>
              <a:t>Используется при работе с текстом учебника.</a:t>
            </a:r>
          </a:p>
          <a:p>
            <a:pPr>
              <a:buNone/>
            </a:pPr>
            <a:endParaRPr lang="ru-RU" dirty="0" smtClean="0"/>
          </a:p>
          <a:p>
            <a:r>
              <a:rPr lang="ru-RU" dirty="0" smtClean="0"/>
              <a:t>При работе в группах</a:t>
            </a:r>
          </a:p>
          <a:p>
            <a:pPr>
              <a:buNone/>
            </a:pPr>
            <a:endParaRPr lang="ru-RU" dirty="0"/>
          </a:p>
        </p:txBody>
      </p:sp>
      <p:sp>
        <p:nvSpPr>
          <p:cNvPr id="4" name="Управляющая кнопка: домой 3">
            <a:hlinkClick r:id="rId2" action="ppaction://hlinksldjump" highlightClick="1"/>
          </p:cNvPr>
          <p:cNvSpPr/>
          <p:nvPr/>
        </p:nvSpPr>
        <p:spPr>
          <a:xfrm>
            <a:off x="8072462" y="542926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Picture 4" descr="http://images-partners.google.com/images?q=tbn:RCF41eA427IGfM::http://job-z.ru/wp-content/uploads/2010/06/uchitel_1011_1277167553.jpg">
            <a:hlinkClick r:id="rId3"/>
          </p:cNvPr>
          <p:cNvPicPr>
            <a:picLocks noChangeAspect="1" noChangeArrowheads="1"/>
          </p:cNvPicPr>
          <p:nvPr/>
        </p:nvPicPr>
        <p:blipFill>
          <a:blip r:embed="rId4"/>
          <a:srcRect/>
          <a:stretch>
            <a:fillRect/>
          </a:stretch>
        </p:blipFill>
        <p:spPr bwMode="auto">
          <a:xfrm>
            <a:off x="2857488" y="3714752"/>
            <a:ext cx="2643206" cy="2345845"/>
          </a:xfrm>
          <a:prstGeom prst="rect">
            <a:avLst/>
          </a:prstGeom>
          <a:noFill/>
        </p:spPr>
      </p:pic>
    </p:spTree>
  </p:cSld>
  <p:clrMapOvr>
    <a:masterClrMapping/>
  </p:clrMapOvr>
  <p:transition>
    <p:dissolve/>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214422"/>
            <a:ext cx="7239000" cy="1143000"/>
          </a:xfrm>
        </p:spPr>
        <p:txBody>
          <a:bodyPr>
            <a:normAutofit fontScale="90000"/>
          </a:bodyPr>
          <a:lstStyle/>
          <a:p>
            <a:r>
              <a:rPr lang="ru-RU" sz="4000" dirty="0" smtClean="0"/>
              <a:t>Технология обучения в сотрудничестве на уроках </a:t>
            </a:r>
            <a:r>
              <a:rPr lang="ru-RU" sz="4000" dirty="0" smtClean="0"/>
              <a:t>английского языка:</a:t>
            </a:r>
            <a:endParaRPr lang="ru-RU" dirty="0"/>
          </a:p>
        </p:txBody>
      </p:sp>
      <p:sp>
        <p:nvSpPr>
          <p:cNvPr id="4" name="Прямоугольник 3"/>
          <p:cNvSpPr/>
          <p:nvPr/>
        </p:nvSpPr>
        <p:spPr>
          <a:xfrm>
            <a:off x="357158" y="2571744"/>
            <a:ext cx="7500990" cy="2831544"/>
          </a:xfrm>
          <a:prstGeom prst="rect">
            <a:avLst/>
          </a:prstGeom>
        </p:spPr>
        <p:txBody>
          <a:bodyPr wrap="square">
            <a:spAutoFit/>
          </a:bodyPr>
          <a:lstStyle/>
          <a:p>
            <a:pPr>
              <a:buFont typeface="Wingdings" pitchFamily="2" charset="2"/>
              <a:buChar char="§"/>
            </a:pPr>
            <a:r>
              <a:rPr lang="ru-RU" sz="3200" b="1" dirty="0" smtClean="0">
                <a:hlinkClick r:id="rId2" action="ppaction://hlinksldjump"/>
              </a:rPr>
              <a:t>Обучение в команде</a:t>
            </a:r>
            <a:r>
              <a:rPr lang="ru-RU" sz="3200" b="1" dirty="0" smtClean="0"/>
              <a:t>;</a:t>
            </a:r>
          </a:p>
          <a:p>
            <a:pPr>
              <a:buFont typeface="Wingdings" pitchFamily="2" charset="2"/>
              <a:buChar char="§"/>
            </a:pPr>
            <a:endParaRPr lang="ru-RU" sz="3200" b="1" dirty="0" smtClean="0"/>
          </a:p>
          <a:p>
            <a:pPr>
              <a:buFont typeface="Wingdings" pitchFamily="2" charset="2"/>
              <a:buChar char="§"/>
            </a:pPr>
            <a:r>
              <a:rPr lang="ru-RU" sz="3200" b="1" dirty="0" smtClean="0">
                <a:hlinkClick r:id="rId3" action="ppaction://hlinksldjump"/>
              </a:rPr>
              <a:t>Пила</a:t>
            </a:r>
            <a:r>
              <a:rPr lang="ru-RU" sz="3200" b="1" dirty="0" smtClean="0"/>
              <a:t>;</a:t>
            </a:r>
          </a:p>
          <a:p>
            <a:pPr>
              <a:buFont typeface="Wingdings" pitchFamily="2" charset="2"/>
              <a:buChar char="§"/>
            </a:pPr>
            <a:endParaRPr lang="ru-RU" sz="3200" b="1" dirty="0" smtClean="0"/>
          </a:p>
          <a:p>
            <a:pPr>
              <a:buFont typeface="Wingdings" pitchFamily="2" charset="2"/>
              <a:buChar char="§"/>
            </a:pPr>
            <a:r>
              <a:rPr lang="ru-RU" sz="3200" b="1" dirty="0" smtClean="0">
                <a:hlinkClick r:id="rId4" action="ppaction://hlinksldjump"/>
              </a:rPr>
              <a:t>Учимся вместе. </a:t>
            </a:r>
            <a:endParaRPr lang="ru-RU" sz="3200" b="1" dirty="0" smtClean="0"/>
          </a:p>
          <a:p>
            <a:pPr>
              <a:buFont typeface="Wingdings" pitchFamily="2" charset="2"/>
              <a:buChar char="§"/>
            </a:pPr>
            <a:endParaRPr lang="ru-RU" dirty="0"/>
          </a:p>
        </p:txBody>
      </p:sp>
      <p:pic>
        <p:nvPicPr>
          <p:cNvPr id="67586" name="Picture 2" descr="http://images-partners.google.com/images?q=tbn:VZhZo-eM36Q1EM::http://www.totsibbns.com/i/our_team1.jpg">
            <a:hlinkClick r:id="rId5"/>
          </p:cNvPr>
          <p:cNvPicPr>
            <a:picLocks noChangeAspect="1" noChangeArrowheads="1"/>
          </p:cNvPicPr>
          <p:nvPr/>
        </p:nvPicPr>
        <p:blipFill>
          <a:blip r:embed="rId6"/>
          <a:srcRect/>
          <a:stretch>
            <a:fillRect/>
          </a:stretch>
        </p:blipFill>
        <p:spPr bwMode="auto">
          <a:xfrm>
            <a:off x="5500694" y="2890826"/>
            <a:ext cx="2286016" cy="1614499"/>
          </a:xfrm>
          <a:prstGeom prst="rect">
            <a:avLst/>
          </a:prstGeom>
          <a:noFill/>
        </p:spPr>
      </p:pic>
      <p:pic>
        <p:nvPicPr>
          <p:cNvPr id="67588" name="Picture 4" descr="http://images-partners.google.com/images?q=tbn:x9bFcggQNSE-lM::http://upload.wikimedia.org/wikipedia/ru/thumb/6/61/%D0%9A%D0%BE%D0%BC%D0%B0%D0%BD%D0%B4%D0%B0_%D0%97%D0%BD%D0%B0%D1%82%D0%BE%D0%BA%D0%BE%D0%B2%D0%AA.jpg/450px-%D0%9A%D0%BE%D0%BC%D0%B0%D0%BD%D0%B4%D0%B0_%D0%97%D0%BD%D0%B0%D1%82%D0%BE%D0%BA%D0%BE%D0%B2%D0%AA.jpg">
            <a:hlinkClick r:id="rId7"/>
          </p:cNvPr>
          <p:cNvPicPr>
            <a:picLocks noChangeAspect="1" noChangeArrowheads="1"/>
          </p:cNvPicPr>
          <p:nvPr/>
        </p:nvPicPr>
        <p:blipFill>
          <a:blip r:embed="rId8"/>
          <a:srcRect/>
          <a:stretch>
            <a:fillRect/>
          </a:stretch>
        </p:blipFill>
        <p:spPr bwMode="auto">
          <a:xfrm>
            <a:off x="4286248" y="4929198"/>
            <a:ext cx="2071702" cy="1463140"/>
          </a:xfrm>
          <a:prstGeom prst="rect">
            <a:avLst/>
          </a:prstGeom>
          <a:noFill/>
        </p:spPr>
      </p:pic>
      <p:sp>
        <p:nvSpPr>
          <p:cNvPr id="7" name="Управляющая кнопка: домой 6">
            <a:hlinkClick r:id="rId9" action="ppaction://hlinksldjump" highlightClick="1"/>
          </p:cNvPr>
          <p:cNvSpPr/>
          <p:nvPr/>
        </p:nvSpPr>
        <p:spPr>
          <a:xfrm>
            <a:off x="7786710" y="557214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141</TotalTime>
  <Words>1028</Words>
  <PresentationFormat>Экран (4:3)</PresentationFormat>
  <Paragraphs>81</Paragraphs>
  <Slides>14</Slides>
  <Notes>0</Notes>
  <HiddenSlides>11</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Эркер</vt:lpstr>
      <vt:lpstr>Внедрение подходов XXI века в обучении английского языка</vt:lpstr>
      <vt:lpstr>Подходы XXI века:</vt:lpstr>
      <vt:lpstr>Применение технологии личностно-ориентированного обучения: </vt:lpstr>
      <vt:lpstr>Технология развития критического мышления на уроках английского языка: </vt:lpstr>
      <vt:lpstr>Мозговой штурм</vt:lpstr>
      <vt:lpstr>  Составление кластера </vt:lpstr>
      <vt:lpstr>Инсерт</vt:lpstr>
      <vt:lpstr>Бортовой журнал</vt:lpstr>
      <vt:lpstr>Технология обучения в сотрудничестве на уроках английского языка:</vt:lpstr>
      <vt:lpstr>Обучение в команде:</vt:lpstr>
      <vt:lpstr>Пила:</vt:lpstr>
      <vt:lpstr>«Учимся вместе»:</vt:lpstr>
      <vt:lpstr>Информационные технологии на уроках английского языка: </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Внедрение подходов XXI века в обучении истории и обществознания</dc:title>
  <cp:lastModifiedBy>Loner-XP</cp:lastModifiedBy>
  <cp:revision>18</cp:revision>
  <dcterms:modified xsi:type="dcterms:W3CDTF">2011-02-09T04:58:50Z</dcterms:modified>
</cp:coreProperties>
</file>