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8" r:id="rId4"/>
    <p:sldId id="266" r:id="rId5"/>
    <p:sldId id="314" r:id="rId6"/>
    <p:sldId id="261" r:id="rId7"/>
    <p:sldId id="267" r:id="rId8"/>
    <p:sldId id="312" r:id="rId9"/>
    <p:sldId id="263" r:id="rId10"/>
    <p:sldId id="262" r:id="rId11"/>
    <p:sldId id="265" r:id="rId12"/>
    <p:sldId id="284" r:id="rId13"/>
    <p:sldId id="285" r:id="rId14"/>
    <p:sldId id="286" r:id="rId15"/>
    <p:sldId id="289" r:id="rId16"/>
    <p:sldId id="293" r:id="rId17"/>
    <p:sldId id="315" r:id="rId18"/>
    <p:sldId id="319" r:id="rId19"/>
    <p:sldId id="316" r:id="rId20"/>
    <p:sldId id="318" r:id="rId21"/>
    <p:sldId id="317" r:id="rId22"/>
    <p:sldId id="320" r:id="rId23"/>
    <p:sldId id="324" r:id="rId24"/>
    <p:sldId id="323" r:id="rId25"/>
    <p:sldId id="322" r:id="rId26"/>
    <p:sldId id="281" r:id="rId27"/>
    <p:sldId id="294" r:id="rId28"/>
    <p:sldId id="295" r:id="rId29"/>
    <p:sldId id="296" r:id="rId30"/>
    <p:sldId id="321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11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9429DA2-F438-4C71-A4D4-80B374F5DE73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06C-0E2D-464E-A2FD-A377B31637C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32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DA2-F438-4C71-A4D4-80B374F5DE73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06C-0E2D-464E-A2FD-A377B3163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5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DA2-F438-4C71-A4D4-80B374F5DE73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06C-0E2D-464E-A2FD-A377B31637C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357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40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2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6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7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93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41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25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DA2-F438-4C71-A4D4-80B374F5DE73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06C-0E2D-464E-A2FD-A377B3163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61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76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45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0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DA2-F438-4C71-A4D4-80B374F5DE73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06C-0E2D-464E-A2FD-A377B31637C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226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DA2-F438-4C71-A4D4-80B374F5DE73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06C-0E2D-464E-A2FD-A377B3163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0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DA2-F438-4C71-A4D4-80B374F5DE73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06C-0E2D-464E-A2FD-A377B3163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91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DA2-F438-4C71-A4D4-80B374F5DE73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06C-0E2D-464E-A2FD-A377B3163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6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DA2-F438-4C71-A4D4-80B374F5DE73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06C-0E2D-464E-A2FD-A377B3163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7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DA2-F438-4C71-A4D4-80B374F5DE73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06C-0E2D-464E-A2FD-A377B3163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08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9DA2-F438-4C71-A4D4-80B374F5DE73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06C-0E2D-464E-A2FD-A377B31637C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1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9429DA2-F438-4C71-A4D4-80B374F5DE73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C0D406C-0E2D-464E-A2FD-A377B31637C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8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2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rnat.foxford.ru/polezno-znat/wiki-biologiya-biosintez-belka" TargetMode="External"/><Relationship Id="rId2" Type="http://schemas.openxmlformats.org/officeDocument/2006/relationships/hyperlink" Target="https://studarium.ru/article/121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profil.adu.by/mod/book/tool/print/index.php?id=3904" TargetMode="External"/><Relationship Id="rId5" Type="http://schemas.openxmlformats.org/officeDocument/2006/relationships/hyperlink" Target="https://bio-ege.sdamgia.ru/test?theme=368" TargetMode="External"/><Relationship Id="rId4" Type="http://schemas.openxmlformats.org/officeDocument/2006/relationships/hyperlink" Target="http://propionix.ru/dnk-prokariot-i-eukario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Биосинтез белка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Подготовка к ЕГЭ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Решение задач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рибосома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56958" y="807523"/>
            <a:ext cx="5540237" cy="5320146"/>
          </a:xfrm>
        </p:spPr>
        <p:txBody>
          <a:bodyPr>
            <a:normAutofit/>
          </a:bodyPr>
          <a:lstStyle/>
          <a:p>
            <a:pPr marL="273050" indent="-2730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</a:rPr>
              <a:t>Субъединицы способны разделяться и объединяться.</a:t>
            </a:r>
          </a:p>
          <a:p>
            <a:pPr marL="273050" indent="-2730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</a:rPr>
              <a:t>В цитоплазме – как отдельно, так и вместе.</a:t>
            </a:r>
          </a:p>
          <a:p>
            <a:pPr marL="273050" indent="-2730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</a:rPr>
              <a:t>До начала синтеза белка субъединицы должны быть разъединены.</a:t>
            </a:r>
          </a:p>
          <a:p>
            <a:pPr marL="273050" indent="-2730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</a:rPr>
              <a:t>Отдельная малая субъединица связывает иРНК в начале трансляции и находит стартовый кодон. Затем присоединяется большая субъединица, и уже полная рибосома осуществляет биосинтез белка.</a:t>
            </a:r>
          </a:p>
          <a:p>
            <a:pPr marL="273050" indent="-2730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</a:rPr>
              <a:t>Участок, отвечающий за образование пептидной связи, расположен  в большой субъединице.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57" y="3326129"/>
            <a:ext cx="5728024" cy="32997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4127" y="1753800"/>
            <a:ext cx="4379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Выстраивает определенные аминокислоты в длинную полимерную цепь белка в соответствии с принципом комплементарности.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890" y="1200151"/>
            <a:ext cx="11788140" cy="4560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Транскрипция представляет собой синтез информационной РНК (иРНК) по матрице ДНК.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Т</a:t>
            </a:r>
            <a:r>
              <a:rPr lang="ru-RU" sz="2400" dirty="0" smtClean="0"/>
              <a:t>ранскрипция </a:t>
            </a:r>
            <a:r>
              <a:rPr lang="ru-RU" sz="2400" dirty="0"/>
              <a:t>происходит в соответствии с принципом комплементарности азотистых оснований: А - У, Т - А, Г - Ц, Ц - Г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891954"/>
            <a:ext cx="6331814" cy="371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4840" y="319723"/>
            <a:ext cx="10972800" cy="8804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Транскрипция </a:t>
            </a:r>
            <a:r>
              <a:rPr lang="ru-RU" sz="3200" b="1" dirty="0">
                <a:solidFill>
                  <a:srgbClr val="0070C0"/>
                </a:solidFill>
              </a:rPr>
              <a:t>(лат. </a:t>
            </a:r>
            <a:r>
              <a:rPr lang="en-US" sz="3200" b="1" dirty="0" err="1">
                <a:solidFill>
                  <a:srgbClr val="0070C0"/>
                </a:solidFill>
              </a:rPr>
              <a:t>transcriptio</a:t>
            </a:r>
            <a:r>
              <a:rPr lang="en-US" sz="3200" b="1" dirty="0">
                <a:solidFill>
                  <a:srgbClr val="0070C0"/>
                </a:solidFill>
              </a:rPr>
              <a:t> — </a:t>
            </a:r>
            <a:r>
              <a:rPr lang="ru-RU" sz="3200" b="1" dirty="0">
                <a:solidFill>
                  <a:srgbClr val="0070C0"/>
                </a:solidFill>
              </a:rPr>
              <a:t>переписывание</a:t>
            </a:r>
            <a:r>
              <a:rPr lang="ru-RU" sz="3200" b="1" dirty="0" smtClean="0">
                <a:solidFill>
                  <a:srgbClr val="0070C0"/>
                </a:solidFill>
              </a:rPr>
              <a:t>)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11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Транскрипция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590" y="925830"/>
            <a:ext cx="10972800" cy="57607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До начала непосредственно транскрипции происходит подготовительный этап: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фермент </a:t>
            </a:r>
            <a:r>
              <a:rPr lang="ru-RU" b="1" dirty="0">
                <a:solidFill>
                  <a:srgbClr val="FF0000"/>
                </a:solidFill>
              </a:rPr>
              <a:t>РНК-полимераза узнает особый участок молекулы ДНК - промотор и связывается с ним.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/>
              <a:t>После </a:t>
            </a:r>
            <a:r>
              <a:rPr lang="ru-RU" dirty="0"/>
              <a:t>связывания с промотором происходит раскручивание молекулы ДНК, состоящей из двух цепей: транскрибируемой и смысловой.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процессе транскрипции принимает участие только транскрибируемая цепь ДНК. </a:t>
            </a:r>
          </a:p>
          <a:p>
            <a:pPr marL="0" indent="0" algn="just">
              <a:buNone/>
            </a:pPr>
            <a:r>
              <a:rPr lang="ru-RU" dirty="0"/>
              <a:t>Транскрипция осуществляется в несколько этапов: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</a:rPr>
              <a:t>Инициация (лат. </a:t>
            </a:r>
            <a:r>
              <a:rPr lang="ru-RU" b="1" dirty="0" err="1">
                <a:solidFill>
                  <a:srgbClr val="0070C0"/>
                </a:solidFill>
              </a:rPr>
              <a:t>injicere</a:t>
            </a:r>
            <a:r>
              <a:rPr lang="ru-RU" b="1" dirty="0">
                <a:solidFill>
                  <a:srgbClr val="0070C0"/>
                </a:solidFill>
              </a:rPr>
              <a:t> — вызывать)</a:t>
            </a:r>
          </a:p>
          <a:p>
            <a:pPr marL="0" indent="0" algn="just">
              <a:buNone/>
            </a:pPr>
            <a:r>
              <a:rPr lang="ru-RU" dirty="0"/>
              <a:t>Образуется несколько начальных кодонов иРНК.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</a:rPr>
              <a:t>Элонгация (лат. </a:t>
            </a:r>
            <a:r>
              <a:rPr lang="ru-RU" b="1" dirty="0" err="1">
                <a:solidFill>
                  <a:srgbClr val="0070C0"/>
                </a:solidFill>
              </a:rPr>
              <a:t>elongare</a:t>
            </a:r>
            <a:r>
              <a:rPr lang="ru-RU" b="1" dirty="0">
                <a:solidFill>
                  <a:srgbClr val="0070C0"/>
                </a:solidFill>
              </a:rPr>
              <a:t> — удлинять)</a:t>
            </a:r>
          </a:p>
          <a:p>
            <a:pPr marL="0" indent="0" algn="just">
              <a:buNone/>
            </a:pPr>
            <a:r>
              <a:rPr lang="ru-RU" dirty="0"/>
              <a:t>Нити ДНК последовательно расплетаются, освобождая место для передвигающейся РНК-полимеразы. Молекула иРНК быстро растет.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</a:rPr>
              <a:t>Терминация (лат. </a:t>
            </a:r>
            <a:r>
              <a:rPr lang="ru-RU" b="1" dirty="0" err="1">
                <a:solidFill>
                  <a:srgbClr val="0070C0"/>
                </a:solidFill>
              </a:rPr>
              <a:t>terminalis</a:t>
            </a:r>
            <a:r>
              <a:rPr lang="ru-RU" b="1" dirty="0">
                <a:solidFill>
                  <a:srgbClr val="0070C0"/>
                </a:solidFill>
              </a:rPr>
              <a:t> — заключительный)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Достигая особого участка цепи ДНК - терминатора, РНК-полимераза получает сигнал к прекращению синтеза иРНК.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/>
              <a:t>Транскрипция </a:t>
            </a:r>
            <a:r>
              <a:rPr lang="ru-RU" dirty="0"/>
              <a:t>завершается. Синтезированная иРНК направляется из ядра в цитоплазму.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0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835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Трансляция (от лат. </a:t>
            </a:r>
            <a:r>
              <a:rPr lang="ru-RU" sz="3200" b="1" dirty="0" err="1">
                <a:solidFill>
                  <a:srgbClr val="0070C0"/>
                </a:solidFill>
              </a:rPr>
              <a:t>translatio</a:t>
            </a:r>
            <a:r>
              <a:rPr lang="ru-RU" sz="3200" b="1" dirty="0">
                <a:solidFill>
                  <a:srgbClr val="0070C0"/>
                </a:solidFill>
              </a:rPr>
              <a:t> — перенос, перемещение</a:t>
            </a:r>
            <a:r>
              <a:rPr lang="ru-RU" sz="3200" b="1" dirty="0" smtClean="0">
                <a:solidFill>
                  <a:srgbClr val="0070C0"/>
                </a:solidFill>
              </a:rPr>
              <a:t>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257301"/>
            <a:ext cx="1167003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Это синтез </a:t>
            </a:r>
            <a:r>
              <a:rPr lang="ru-RU" sz="2800" dirty="0"/>
              <a:t>белка на рибосоме по матрице иРНК.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Последовательность </a:t>
            </a:r>
            <a:r>
              <a:rPr lang="ru-RU" sz="2800" dirty="0"/>
              <a:t>кодонов иРНК переводится в последовательность аминокислот.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493" y="2536522"/>
            <a:ext cx="524301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10214"/>
            <a:ext cx="3623310" cy="6854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Трансляция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170" y="795696"/>
            <a:ext cx="7201310" cy="57422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solidFill>
                  <a:srgbClr val="FF0000"/>
                </a:solidFill>
              </a:rPr>
              <a:t>Перед процессом трансляции происходит подготовительный этап, на котором аминокислоты присоединяются к соответствующим молекулам </a:t>
            </a:r>
            <a:r>
              <a:rPr lang="ru-RU" sz="1600" b="1" dirty="0" err="1">
                <a:solidFill>
                  <a:srgbClr val="FF0000"/>
                </a:solidFill>
              </a:rPr>
              <a:t>тРНК</a:t>
            </a:r>
            <a:r>
              <a:rPr lang="ru-RU" sz="1600" b="1" dirty="0">
                <a:solidFill>
                  <a:srgbClr val="FF0000"/>
                </a:solidFill>
              </a:rPr>
              <a:t>.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1600" dirty="0" smtClean="0"/>
              <a:t>Трансляцию </a:t>
            </a:r>
            <a:r>
              <a:rPr lang="ru-RU" sz="1600" dirty="0"/>
              <a:t>можно разделить на несколько стадий: 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0070C0"/>
                </a:solidFill>
              </a:rPr>
              <a:t>Инициация</a:t>
            </a:r>
          </a:p>
          <a:p>
            <a:pPr marL="0" indent="0" algn="just">
              <a:buNone/>
            </a:pPr>
            <a:r>
              <a:rPr lang="ru-RU" sz="1600" dirty="0"/>
              <a:t>Информационная РНК (иРНК, синоним - </a:t>
            </a:r>
            <a:r>
              <a:rPr lang="ru-RU" sz="1600" dirty="0" err="1"/>
              <a:t>мРНК</a:t>
            </a:r>
            <a:r>
              <a:rPr lang="ru-RU" sz="1600" dirty="0"/>
              <a:t> (матричная РНК)) присоединяется к рибосоме, состоящей из двух субъединиц. </a:t>
            </a:r>
            <a:r>
              <a:rPr lang="ru-RU" sz="1600" dirty="0" smtClean="0"/>
              <a:t>Первый </a:t>
            </a:r>
            <a:r>
              <a:rPr lang="ru-RU" sz="1600" dirty="0"/>
              <a:t>кодон иРНК, </a:t>
            </a:r>
            <a:r>
              <a:rPr lang="ru-RU" sz="1600" b="1" dirty="0">
                <a:solidFill>
                  <a:srgbClr val="FF0000"/>
                </a:solidFill>
              </a:rPr>
              <a:t>старт-кодон, АУГ </a:t>
            </a:r>
            <a:r>
              <a:rPr lang="ru-RU" sz="1600" dirty="0"/>
              <a:t>оказывается в центре рибосомы, после чего </a:t>
            </a:r>
            <a:r>
              <a:rPr lang="ru-RU" sz="1600" dirty="0" err="1"/>
              <a:t>тРНК</a:t>
            </a:r>
            <a:r>
              <a:rPr lang="ru-RU" sz="1600" dirty="0"/>
              <a:t> приносит аминокислоту, соответствующую кодону АУГ - метионин. 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0070C0"/>
                </a:solidFill>
              </a:rPr>
              <a:t>Элонгация</a:t>
            </a:r>
          </a:p>
          <a:p>
            <a:pPr marL="0" indent="0" algn="just">
              <a:buNone/>
            </a:pPr>
            <a:r>
              <a:rPr lang="ru-RU" sz="1600" dirty="0"/>
              <a:t>Рибосома делает шаг, и иРНК продвигается на один кодон: такое в фазу элонгации происходит десятки тысяч раз. Молекулы </a:t>
            </a:r>
            <a:r>
              <a:rPr lang="ru-RU" sz="1600" dirty="0" err="1"/>
              <a:t>тРНК</a:t>
            </a:r>
            <a:r>
              <a:rPr lang="ru-RU" sz="1600" dirty="0"/>
              <a:t> приносят новые аминокислоты, соответствующие кодонам иРНК. Аминокислоты соединяются друг с другом: между ними образуются пептидные связи, молекула белка растет. </a:t>
            </a:r>
          </a:p>
          <a:p>
            <a:pPr marL="0" indent="0" algn="just">
              <a:buNone/>
            </a:pPr>
            <a:r>
              <a:rPr lang="ru-RU" sz="1600" dirty="0"/>
              <a:t>Доставка нужных аминокислот осуществляется благодаря точному соответствию 3 нуклеотидов (кодона) иРНК 3 нуклеотидам (антикодону) </a:t>
            </a:r>
            <a:r>
              <a:rPr lang="ru-RU" sz="1600" dirty="0" err="1"/>
              <a:t>тРНК</a:t>
            </a:r>
            <a:r>
              <a:rPr lang="ru-RU" sz="1600" dirty="0"/>
              <a:t>. </a:t>
            </a:r>
            <a:r>
              <a:rPr lang="ru-RU" sz="1600" dirty="0" smtClean="0"/>
              <a:t>В </a:t>
            </a:r>
            <a:r>
              <a:rPr lang="ru-RU" sz="1600" dirty="0"/>
              <a:t>основе этого также лежит принцип комплементарности.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b="1" dirty="0">
                <a:solidFill>
                  <a:srgbClr val="0070C0"/>
                </a:solidFill>
              </a:rPr>
              <a:t>Движение рибосомы вдоль молекулы иРНК называется транслокация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Нередко </a:t>
            </a:r>
            <a:r>
              <a:rPr lang="ru-RU" sz="1600" dirty="0"/>
              <a:t>в клетке множество рибосом садятся на одну молекулу иРНК одновременно - образующаяся при этом структура называется </a:t>
            </a:r>
            <a:r>
              <a:rPr lang="ru-RU" sz="1600" dirty="0" err="1"/>
              <a:t>полирибосома</a:t>
            </a:r>
            <a:r>
              <a:rPr lang="ru-RU" sz="1600" dirty="0"/>
              <a:t> (</a:t>
            </a:r>
            <a:r>
              <a:rPr lang="ru-RU" sz="1600" dirty="0" err="1"/>
              <a:t>полисома</a:t>
            </a:r>
            <a:r>
              <a:rPr lang="ru-RU" sz="1600" dirty="0"/>
              <a:t>). В результате происходит одновременный синтез множества одинаковых белков. </a:t>
            </a:r>
          </a:p>
          <a:p>
            <a:pPr marL="0" indent="0" algn="just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480" y="600292"/>
            <a:ext cx="4643980" cy="2863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06690" y="4057649"/>
            <a:ext cx="41414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70C0"/>
                </a:solidFill>
              </a:rPr>
              <a:t>Терминация</a:t>
            </a:r>
          </a:p>
          <a:p>
            <a:pPr algn="just"/>
            <a:r>
              <a:rPr lang="ru-RU" sz="1600" dirty="0"/>
              <a:t>Синтез белка - полипептидной цепи из аминокислот - в определенный момент завершатся. </a:t>
            </a:r>
            <a:r>
              <a:rPr lang="ru-RU" sz="1600" b="1" dirty="0">
                <a:solidFill>
                  <a:srgbClr val="FF0000"/>
                </a:solidFill>
              </a:rPr>
              <a:t>Сигналом к этому служит попадание в центр рибосомы одного из так называемых стоп-кодонов: УАГ, УГА, УАА.</a:t>
            </a:r>
            <a:r>
              <a:rPr lang="ru-RU" sz="1600" dirty="0"/>
              <a:t> Они относятся к нонсенс-кодонам (бессмысленным), которые не кодируют ни одну аминокислоту. Их функция - завершить синтез белка. </a:t>
            </a:r>
          </a:p>
        </p:txBody>
      </p:sp>
    </p:spTree>
    <p:extLst>
      <p:ext uri="{BB962C8B-B14F-4D97-AF65-F5344CB8AC3E}">
        <p14:creationId xmlns:p14="http://schemas.microsoft.com/office/powerpoint/2010/main" val="26253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Решение задач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Задание 3</a:t>
            </a:r>
          </a:p>
          <a:p>
            <a:pPr marL="0" indent="0">
              <a:buNone/>
            </a:pPr>
            <a:r>
              <a:rPr lang="ru-RU" dirty="0"/>
              <a:t>Сколько нуклеотидов в гене кодируют последовательность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60 </a:t>
            </a:r>
            <a:r>
              <a:rPr lang="ru-RU" b="1" dirty="0">
                <a:solidFill>
                  <a:srgbClr val="0070C0"/>
                </a:solidFill>
              </a:rPr>
              <a:t>аминокислот </a:t>
            </a:r>
            <a:r>
              <a:rPr lang="ru-RU" dirty="0"/>
              <a:t>в молекуле белка.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ответ запишите только соответствующее число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Ответ: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60 </a:t>
            </a:r>
            <a:r>
              <a:rPr lang="ru-RU" b="1" i="1" dirty="0">
                <a:solidFill>
                  <a:srgbClr val="0070C0"/>
                </a:solidFill>
              </a:rPr>
              <a:t>аминокислот </a:t>
            </a:r>
            <a:r>
              <a:rPr lang="ru-RU" i="1" dirty="0"/>
              <a:t>кодируются </a:t>
            </a:r>
            <a:r>
              <a:rPr lang="ru-RU" b="1" i="1" dirty="0">
                <a:solidFill>
                  <a:srgbClr val="0070C0"/>
                </a:solidFill>
              </a:rPr>
              <a:t>180 нуклеотидами (60x3</a:t>
            </a:r>
            <a:r>
              <a:rPr lang="ru-RU" i="1" dirty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04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Решение задач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Задание 3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Какое число аминокислот в белке, если его кодирующий ген состоит из </a:t>
            </a:r>
            <a:r>
              <a:rPr lang="ru-RU" b="1" dirty="0">
                <a:solidFill>
                  <a:srgbClr val="0070C0"/>
                </a:solidFill>
                <a:latin typeface="Verdana"/>
              </a:rPr>
              <a:t>600 нуклеотидов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? 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</a:rPr>
              <a:t>В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ответ запишите только соответствующее число.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Ответ: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600 нуклеотидов </a:t>
            </a:r>
            <a:r>
              <a:rPr lang="ru-RU" i="1" dirty="0"/>
              <a:t>кодируют </a:t>
            </a:r>
            <a:r>
              <a:rPr lang="ru-RU" b="1" i="1" dirty="0">
                <a:solidFill>
                  <a:srgbClr val="0070C0"/>
                </a:solidFill>
              </a:rPr>
              <a:t>200 аминокислот (600:3=200).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Решение задач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Задание 3</a:t>
            </a:r>
          </a:p>
          <a:p>
            <a:pPr marL="0" indent="0">
              <a:buNone/>
            </a:pPr>
            <a:r>
              <a:rPr lang="ru-RU" dirty="0"/>
              <a:t>Сколько триплетов кодируют полипептид, состоящий из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267 </a:t>
            </a:r>
            <a:r>
              <a:rPr lang="ru-RU" b="1" dirty="0">
                <a:solidFill>
                  <a:srgbClr val="0070C0"/>
                </a:solidFill>
              </a:rPr>
              <a:t>аминокислот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В ответе запишите только число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Ответ: </a:t>
            </a:r>
            <a:r>
              <a:rPr lang="ru-RU" b="1" dirty="0" smtClean="0">
                <a:solidFill>
                  <a:srgbClr val="0070C0"/>
                </a:solidFill>
              </a:rPr>
              <a:t>267</a:t>
            </a:r>
          </a:p>
          <a:p>
            <a:pPr marL="0" indent="0">
              <a:buNone/>
            </a:pPr>
            <a:r>
              <a:rPr lang="ru-RU" i="1" dirty="0"/>
              <a:t>Одну аминокислоту кодирует один триплет, а </a:t>
            </a:r>
            <a:endParaRPr lang="ru-RU" i="1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267 </a:t>
            </a:r>
            <a:r>
              <a:rPr lang="ru-RU" b="1" i="1" dirty="0">
                <a:solidFill>
                  <a:srgbClr val="0070C0"/>
                </a:solidFill>
              </a:rPr>
              <a:t>аминокислот — кодируют 267 триплетов</a:t>
            </a:r>
            <a:r>
              <a:rPr lang="ru-RU" i="1" dirty="0">
                <a:solidFill>
                  <a:srgbClr val="0070C0"/>
                </a:solidFill>
              </a:rPr>
              <a:t>.</a:t>
            </a:r>
            <a:endParaRPr lang="ru-RU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Решение задач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386" y="1327355"/>
            <a:ext cx="11616813" cy="53241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800" dirty="0" smtClean="0"/>
              <a:t>Задание 3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0000"/>
              </a:solidFill>
              <a:latin typeface="Verdana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Verdana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Verdana"/>
              </a:rPr>
              <a:t>двух цепях молекулы ДНК насчитывается </a:t>
            </a:r>
            <a:r>
              <a:rPr lang="ru-RU" sz="2800" b="1" dirty="0">
                <a:solidFill>
                  <a:srgbClr val="0070C0"/>
                </a:solidFill>
                <a:latin typeface="Verdana"/>
              </a:rPr>
              <a:t>3000 нуклеотидов. </a:t>
            </a:r>
            <a:endParaRPr lang="ru-RU" sz="2800" b="1" dirty="0" smtClean="0">
              <a:solidFill>
                <a:srgbClr val="0070C0"/>
              </a:solidFill>
              <a:latin typeface="Verdana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Verdana"/>
              </a:rPr>
              <a:t>Информация </a:t>
            </a:r>
            <a:r>
              <a:rPr lang="ru-RU" sz="2800" dirty="0">
                <a:solidFill>
                  <a:srgbClr val="000000"/>
                </a:solidFill>
                <a:latin typeface="Verdana"/>
              </a:rPr>
              <a:t>о структуре белка кодируется на одной из цепей. </a:t>
            </a:r>
            <a:endParaRPr lang="ru-RU" sz="2800" dirty="0" smtClean="0">
              <a:solidFill>
                <a:srgbClr val="000000"/>
              </a:solidFill>
              <a:latin typeface="Verdana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Verdana"/>
              </a:rPr>
              <a:t>Подсчитайте </a:t>
            </a:r>
            <a:r>
              <a:rPr lang="ru-RU" sz="2800" dirty="0">
                <a:solidFill>
                  <a:srgbClr val="000000"/>
                </a:solidFill>
                <a:latin typeface="Verdana"/>
              </a:rPr>
              <a:t>сколько закодировано аминокислот на одной цепи ДНК. </a:t>
            </a:r>
            <a:endParaRPr lang="ru-RU" sz="2800" dirty="0" smtClean="0">
              <a:solidFill>
                <a:srgbClr val="000000"/>
              </a:solidFill>
              <a:latin typeface="Verdana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Verdana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Verdana"/>
              </a:rPr>
              <a:t>ответ запишите только соответствующее количеству аминокислот число</a:t>
            </a:r>
            <a:r>
              <a:rPr lang="ru-RU" sz="2800" dirty="0" smtClean="0">
                <a:solidFill>
                  <a:srgbClr val="000000"/>
                </a:solidFill>
                <a:latin typeface="Verdana"/>
              </a:rPr>
              <a:t>.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Ответ: </a:t>
            </a:r>
            <a:r>
              <a:rPr lang="ru-RU" b="1" dirty="0" smtClean="0">
                <a:solidFill>
                  <a:srgbClr val="0070C0"/>
                </a:solidFill>
              </a:rPr>
              <a:t>500</a:t>
            </a:r>
          </a:p>
          <a:p>
            <a:pPr marL="0" indent="0">
              <a:buNone/>
            </a:pPr>
            <a:r>
              <a:rPr lang="ru-RU" i="1" dirty="0"/>
              <a:t>По условию задачи в двух цепях молекулы ДНК — 3000 нуклеотидов,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а </a:t>
            </a:r>
            <a:r>
              <a:rPr lang="ru-RU" i="1" dirty="0"/>
              <a:t>одна цепь ДНК, соответственно, состоит из 1500 нуклеотидов (3000:2=1500).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Поскольку </a:t>
            </a:r>
            <a:r>
              <a:rPr lang="ru-RU" i="1" dirty="0"/>
              <a:t>три нуклеотида кодируют одну аминокислоту, то 1500 — кодируют 500 аминокислот (1500:3=500).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7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Решение задач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883" y="1091380"/>
            <a:ext cx="11616813" cy="5324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Задание 3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молекуле ДНК количество нуклеотидов с гуанином составляет 30% от общего числа. Сколько нуклеотидов в % с </a:t>
            </a:r>
            <a:r>
              <a:rPr lang="ru-RU" sz="2400" dirty="0" err="1"/>
              <a:t>тимином</a:t>
            </a:r>
            <a:r>
              <a:rPr lang="ru-RU" sz="2400" dirty="0"/>
              <a:t> в этой молекуле?</a:t>
            </a:r>
            <a:endParaRPr lang="ru-RU" sz="24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400" dirty="0" smtClean="0"/>
              <a:t>Ответ: 20</a:t>
            </a:r>
          </a:p>
          <a:p>
            <a:pPr marL="0" indent="0">
              <a:buNone/>
            </a:pPr>
            <a:r>
              <a:rPr lang="ru-RU" sz="2400" b="1" i="1" dirty="0"/>
              <a:t>Количества разных видов нуклеотидов</a:t>
            </a:r>
            <a:r>
              <a:rPr lang="ru-RU" sz="2400" dirty="0"/>
              <a:t> (</a:t>
            </a:r>
            <a:r>
              <a:rPr lang="ru-RU" sz="2400" dirty="0" err="1"/>
              <a:t>аденина</a:t>
            </a:r>
            <a:r>
              <a:rPr lang="ru-RU" sz="2400" dirty="0"/>
              <a:t>, </a:t>
            </a:r>
            <a:r>
              <a:rPr lang="ru-RU" sz="2400" dirty="0" err="1"/>
              <a:t>тимина</a:t>
            </a:r>
            <a:r>
              <a:rPr lang="ru-RU" sz="2400" dirty="0"/>
              <a:t>, гуанина и </a:t>
            </a:r>
            <a:r>
              <a:rPr lang="ru-RU" sz="2400" dirty="0" err="1"/>
              <a:t>цитозина</a:t>
            </a:r>
            <a:r>
              <a:rPr lang="ru-RU" sz="2400" dirty="0"/>
              <a:t>) в составе молекулы ДНК подчиняется </a:t>
            </a:r>
            <a:r>
              <a:rPr lang="ru-RU" sz="2400" b="1" i="1" dirty="0"/>
              <a:t>правилу </a:t>
            </a:r>
            <a:r>
              <a:rPr lang="ru-RU" sz="2400" b="1" i="1" dirty="0" err="1"/>
              <a:t>Чаргаффа</a:t>
            </a:r>
            <a:r>
              <a:rPr lang="ru-RU" sz="2400" dirty="0"/>
              <a:t>: </a:t>
            </a:r>
            <a:r>
              <a:rPr lang="ru-RU" sz="2400" dirty="0" smtClean="0"/>
              <a:t>А=Т</a:t>
            </a:r>
            <a:r>
              <a:rPr lang="ru-RU" sz="2400" dirty="0"/>
              <a:t>, Г=Ц.</a:t>
            </a:r>
          </a:p>
          <a:p>
            <a:pPr marL="0" indent="0">
              <a:buNone/>
            </a:pPr>
            <a:r>
              <a:rPr lang="ru-RU" sz="2400" dirty="0" smtClean="0"/>
              <a:t>Количество</a:t>
            </a:r>
            <a:r>
              <a:rPr lang="ru-RU" sz="2400" dirty="0"/>
              <a:t> </a:t>
            </a:r>
            <a:r>
              <a:rPr lang="ru-RU" sz="2400" i="1" dirty="0"/>
              <a:t>всех нуклеотидов</a:t>
            </a:r>
            <a:r>
              <a:rPr lang="ru-RU" sz="2400" dirty="0"/>
              <a:t> ДНК составляет </a:t>
            </a:r>
            <a:r>
              <a:rPr lang="ru-RU" sz="2400" i="1" dirty="0"/>
              <a:t>100%</a:t>
            </a:r>
            <a:r>
              <a:rPr lang="ru-RU" sz="2400" dirty="0"/>
              <a:t> (А+Т+Г+Ц=100%). </a:t>
            </a:r>
            <a:r>
              <a:rPr lang="ru-RU" sz="2400" i="1" dirty="0" smtClean="0"/>
              <a:t>Количество </a:t>
            </a:r>
            <a:r>
              <a:rPr lang="ru-RU" sz="2400" i="1" dirty="0"/>
              <a:t>гуанина</a:t>
            </a:r>
            <a:r>
              <a:rPr lang="ru-RU" sz="2400" dirty="0"/>
              <a:t> равно </a:t>
            </a:r>
            <a:r>
              <a:rPr lang="ru-RU" sz="2400" i="1" dirty="0"/>
              <a:t>количеству </a:t>
            </a:r>
            <a:r>
              <a:rPr lang="ru-RU" sz="2400" i="1" dirty="0" err="1"/>
              <a:t>цитозина</a:t>
            </a:r>
            <a:r>
              <a:rPr lang="ru-RU" sz="2400" dirty="0"/>
              <a:t> (Г=Ц=30%), а </a:t>
            </a:r>
            <a:r>
              <a:rPr lang="ru-RU" sz="2400" i="1" dirty="0"/>
              <a:t>сумма количества гуанина и </a:t>
            </a:r>
            <a:r>
              <a:rPr lang="ru-RU" sz="2400" i="1" dirty="0" err="1"/>
              <a:t>цитозина</a:t>
            </a:r>
            <a:r>
              <a:rPr lang="ru-RU" sz="2400" dirty="0"/>
              <a:t> равна </a:t>
            </a:r>
            <a:r>
              <a:rPr lang="ru-RU" sz="2400" i="1" dirty="0"/>
              <a:t>60%</a:t>
            </a:r>
            <a:r>
              <a:rPr lang="ru-RU" sz="2400" dirty="0"/>
              <a:t> (Г+Ц=60%). На </a:t>
            </a:r>
            <a:r>
              <a:rPr lang="ru-RU" sz="2400" i="1" dirty="0" err="1"/>
              <a:t>тимин</a:t>
            </a:r>
            <a:r>
              <a:rPr lang="ru-RU" sz="2400" i="1" dirty="0"/>
              <a:t> и </a:t>
            </a:r>
            <a:r>
              <a:rPr lang="ru-RU" sz="2400" i="1" dirty="0" err="1"/>
              <a:t>аденин</a:t>
            </a:r>
            <a:r>
              <a:rPr lang="ru-RU" sz="2400" dirty="0"/>
              <a:t> остается </a:t>
            </a:r>
            <a:r>
              <a:rPr lang="ru-RU" sz="2400" i="1" dirty="0"/>
              <a:t>40%</a:t>
            </a:r>
            <a:r>
              <a:rPr lang="ru-RU" sz="2400" dirty="0"/>
              <a:t> (Т+А=100-(Г+Ц)=100-60=40%). А так как </a:t>
            </a:r>
            <a:r>
              <a:rPr lang="ru-RU" sz="2400" dirty="0" err="1"/>
              <a:t>аденин</a:t>
            </a:r>
            <a:r>
              <a:rPr lang="ru-RU" sz="2400" dirty="0"/>
              <a:t> и </a:t>
            </a:r>
            <a:r>
              <a:rPr lang="ru-RU" sz="2400" dirty="0" err="1"/>
              <a:t>тимин</a:t>
            </a:r>
            <a:r>
              <a:rPr lang="ru-RU" sz="2400" dirty="0"/>
              <a:t> содержатся в молекуле ДНК в равных количествах, то количество и </a:t>
            </a:r>
            <a:r>
              <a:rPr lang="ru-RU" sz="2400" i="1" dirty="0" err="1"/>
              <a:t>аденина</a:t>
            </a:r>
            <a:r>
              <a:rPr lang="ru-RU" sz="2400" dirty="0"/>
              <a:t>, и </a:t>
            </a:r>
            <a:r>
              <a:rPr lang="ru-RU" sz="2400" i="1" dirty="0" err="1"/>
              <a:t>тимина</a:t>
            </a:r>
            <a:r>
              <a:rPr lang="ru-RU" sz="2400" dirty="0"/>
              <a:t> составит </a:t>
            </a:r>
            <a:r>
              <a:rPr lang="ru-RU" sz="2400" i="1" dirty="0"/>
              <a:t>по 20%</a:t>
            </a:r>
            <a:r>
              <a:rPr lang="ru-RU" sz="2400" dirty="0"/>
              <a:t> (А=Т=40:2=20%).</a:t>
            </a:r>
          </a:p>
          <a:p>
            <a:pPr marL="0" indent="0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6504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8115"/>
            <a:ext cx="5093532" cy="381716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1354" y="782260"/>
            <a:ext cx="3013456" cy="91211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СЛОВАРЬ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926330" y="388620"/>
            <a:ext cx="6743700" cy="5966460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Био­син­тез</a:t>
            </a:r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— это про­цесс со­зда­ния слож­ных ор­га­ни­че­ских ве­ществ в ходе био­хи­ми­че­ских ре­ак­ций, про­те­ка­ю­щих с по­мо­щью фер­мен­тов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B0F0"/>
                </a:solidFill>
              </a:rPr>
              <a:t>От греч. </a:t>
            </a:r>
            <a:r>
              <a:rPr lang="en-US" b="1" dirty="0" smtClean="0">
                <a:solidFill>
                  <a:srgbClr val="00B0F0"/>
                </a:solidFill>
              </a:rPr>
              <a:t>Bios </a:t>
            </a:r>
            <a:r>
              <a:rPr lang="ru-RU" b="1" dirty="0" smtClean="0">
                <a:solidFill>
                  <a:srgbClr val="00B0F0"/>
                </a:solidFill>
              </a:rPr>
              <a:t>– «жизнь», «</a:t>
            </a:r>
            <a:r>
              <a:rPr lang="en-US" b="1" dirty="0" err="1" smtClean="0">
                <a:solidFill>
                  <a:srgbClr val="00B0F0"/>
                </a:solidFill>
              </a:rPr>
              <a:t>sinthesis</a:t>
            </a:r>
            <a:r>
              <a:rPr lang="ru-RU" b="1" dirty="0" smtClean="0">
                <a:solidFill>
                  <a:srgbClr val="00B0F0"/>
                </a:solidFill>
              </a:rPr>
              <a:t>» - «соединение».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Пластический обмен (ассимиляция или анаболизм)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–совокупность реакций биологического синтеза</a:t>
            </a:r>
          </a:p>
          <a:p>
            <a:pPr algn="just"/>
            <a:endParaRPr lang="ru-RU" b="1" dirty="0"/>
          </a:p>
          <a:p>
            <a:pPr marL="541338" indent="-360363" algn="just">
              <a:buFont typeface="Wingdings" panose="05000000000000000000" pitchFamily="2" charset="2"/>
              <a:buChar char="v"/>
            </a:pPr>
            <a:r>
              <a:rPr lang="ru-RU" dirty="0" smtClean="0"/>
              <a:t>Белки недолговечны, время их существования ограниченно.</a:t>
            </a:r>
          </a:p>
          <a:p>
            <a:pPr marL="541338" indent="-360363" algn="just">
              <a:buFont typeface="Wingdings" panose="05000000000000000000" pitchFamily="2" charset="2"/>
              <a:buChar char="v"/>
            </a:pPr>
            <a:r>
              <a:rPr lang="ru-RU" dirty="0" smtClean="0"/>
              <a:t>В каждой клетке постоянно синтезируются тысячи различных белковых молекул.</a:t>
            </a:r>
          </a:p>
          <a:p>
            <a:pPr marL="541338" indent="-360363" algn="just">
              <a:buFont typeface="Wingdings" panose="05000000000000000000" pitchFamily="2" charset="2"/>
              <a:buChar char="v"/>
            </a:pPr>
            <a:r>
              <a:rPr lang="ru-RU" dirty="0" smtClean="0"/>
              <a:t>В начале 50-х гг. </a:t>
            </a:r>
            <a:r>
              <a:rPr lang="en-US" dirty="0" smtClean="0"/>
              <a:t>XX</a:t>
            </a:r>
            <a:r>
              <a:rPr lang="ru-RU" dirty="0" smtClean="0"/>
              <a:t> в. Ф. Крик сформулировал центральную догму молекулярной биологии: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ДНК             РНК           белок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434007" y="5712516"/>
            <a:ext cx="39577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694885" y="5712516"/>
            <a:ext cx="39577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2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Решение задач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477" y="1002892"/>
            <a:ext cx="11724967" cy="573712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6700" dirty="0" smtClean="0"/>
              <a:t>Задание 3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0000"/>
              </a:solidFill>
              <a:latin typeface="Verdana"/>
            </a:endParaRPr>
          </a:p>
          <a:p>
            <a:pPr marL="0" indent="0">
              <a:buNone/>
            </a:pPr>
            <a:r>
              <a:rPr lang="ru-RU" sz="5900" dirty="0">
                <a:solidFill>
                  <a:srgbClr val="000000"/>
                </a:solidFill>
                <a:latin typeface="Verdana"/>
              </a:rPr>
              <a:t>Какой антикодон транспортной РНК соответствует триплету ТГА в молекуле ДНК?</a:t>
            </a:r>
            <a:endParaRPr lang="ru-RU" sz="59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600" dirty="0" smtClean="0"/>
              <a:t>Ответ: </a:t>
            </a:r>
          </a:p>
          <a:p>
            <a:pPr marL="0" indent="0">
              <a:buNone/>
            </a:pPr>
            <a:r>
              <a:rPr lang="ru-RU" sz="4600" b="1" i="1" dirty="0"/>
              <a:t>Триплету ДНК</a:t>
            </a:r>
            <a:r>
              <a:rPr lang="ru-RU" sz="4600" dirty="0"/>
              <a:t> (матричной цепи, транскрибируемой цепи) </a:t>
            </a:r>
            <a:r>
              <a:rPr lang="ru-RU" sz="4600" i="1" dirty="0"/>
              <a:t>соответствует</a:t>
            </a:r>
            <a:r>
              <a:rPr lang="ru-RU" sz="4600" dirty="0"/>
              <a:t> по принципу </a:t>
            </a:r>
            <a:r>
              <a:rPr lang="ru-RU" sz="4600" dirty="0" err="1"/>
              <a:t>комплементарности</a:t>
            </a:r>
            <a:r>
              <a:rPr lang="ru-RU" sz="4600" dirty="0"/>
              <a:t> (</a:t>
            </a:r>
            <a:r>
              <a:rPr lang="ru-RU" sz="4600" i="1" dirty="0"/>
              <a:t>А на ДНК</a:t>
            </a:r>
            <a:r>
              <a:rPr lang="ru-RU" sz="4600" dirty="0"/>
              <a:t> соответствует </a:t>
            </a:r>
            <a:r>
              <a:rPr lang="ru-RU" sz="4600" i="1" dirty="0"/>
              <a:t>У на </a:t>
            </a:r>
            <a:r>
              <a:rPr lang="ru-RU" sz="4600" i="1" dirty="0" err="1"/>
              <a:t>иРНК</a:t>
            </a:r>
            <a:r>
              <a:rPr lang="ru-RU" sz="4600" dirty="0"/>
              <a:t>, </a:t>
            </a:r>
            <a:r>
              <a:rPr lang="ru-RU" sz="4600" i="1" dirty="0"/>
              <a:t>Т</a:t>
            </a:r>
            <a:r>
              <a:rPr lang="ru-RU" sz="4600" dirty="0"/>
              <a:t> — соответствует </a:t>
            </a:r>
            <a:r>
              <a:rPr lang="ru-RU" sz="4600" i="1" dirty="0"/>
              <a:t>А</a:t>
            </a:r>
            <a:r>
              <a:rPr lang="ru-RU" sz="4600" dirty="0"/>
              <a:t>, </a:t>
            </a:r>
            <a:r>
              <a:rPr lang="ru-RU" sz="4600" i="1" dirty="0"/>
              <a:t>Ц — Г, Г — Ц</a:t>
            </a:r>
            <a:r>
              <a:rPr lang="ru-RU" sz="4600" dirty="0"/>
              <a:t>) </a:t>
            </a:r>
            <a:r>
              <a:rPr lang="ru-RU" sz="4600" b="1" i="1" dirty="0"/>
              <a:t>кодон </a:t>
            </a:r>
            <a:r>
              <a:rPr lang="ru-RU" sz="4600" b="1" i="1" dirty="0" err="1"/>
              <a:t>иРНК</a:t>
            </a:r>
            <a:r>
              <a:rPr lang="ru-RU" sz="4600" dirty="0"/>
              <a:t>. </a:t>
            </a:r>
            <a:endParaRPr lang="ru-RU" sz="4600" dirty="0" smtClean="0"/>
          </a:p>
          <a:p>
            <a:pPr marL="0" indent="0">
              <a:buNone/>
            </a:pPr>
            <a:r>
              <a:rPr lang="ru-RU" sz="4600" b="1" i="1" dirty="0" smtClean="0"/>
              <a:t>Кодону </a:t>
            </a:r>
            <a:r>
              <a:rPr lang="ru-RU" sz="4600" b="1" i="1" dirty="0" err="1"/>
              <a:t>иРНК</a:t>
            </a:r>
            <a:r>
              <a:rPr lang="ru-RU" sz="4600" dirty="0"/>
              <a:t>, в свою очередь, по принципу </a:t>
            </a:r>
            <a:r>
              <a:rPr lang="ru-RU" sz="4600" dirty="0" err="1"/>
              <a:t>комплементарности</a:t>
            </a:r>
            <a:r>
              <a:rPr lang="ru-RU" sz="4600" dirty="0"/>
              <a:t> </a:t>
            </a:r>
            <a:r>
              <a:rPr lang="ru-RU" sz="4600" i="1" dirty="0"/>
              <a:t>соответствует</a:t>
            </a:r>
            <a:r>
              <a:rPr lang="ru-RU" sz="4600" dirty="0"/>
              <a:t> </a:t>
            </a:r>
            <a:r>
              <a:rPr lang="ru-RU" sz="4600" b="1" i="1" dirty="0"/>
              <a:t>антикодон </a:t>
            </a:r>
            <a:r>
              <a:rPr lang="ru-RU" sz="4600" b="1" i="1" dirty="0" err="1"/>
              <a:t>тРНК</a:t>
            </a:r>
            <a:r>
              <a:rPr lang="ru-RU" sz="4600" dirty="0"/>
              <a:t> (</a:t>
            </a:r>
            <a:r>
              <a:rPr lang="ru-RU" sz="4600" i="1" dirty="0"/>
              <a:t>А </a:t>
            </a:r>
            <a:r>
              <a:rPr lang="ru-RU" sz="4600" i="1" dirty="0" err="1"/>
              <a:t>иРНК</a:t>
            </a:r>
            <a:r>
              <a:rPr lang="ru-RU" sz="4600" dirty="0"/>
              <a:t> соответствует </a:t>
            </a:r>
            <a:r>
              <a:rPr lang="ru-RU" sz="4600" i="1" dirty="0"/>
              <a:t>У на </a:t>
            </a:r>
            <a:r>
              <a:rPr lang="ru-RU" sz="4600" i="1" dirty="0" err="1"/>
              <a:t>тРНК</a:t>
            </a:r>
            <a:r>
              <a:rPr lang="ru-RU" sz="4600" dirty="0"/>
              <a:t>, </a:t>
            </a:r>
            <a:r>
              <a:rPr lang="ru-RU" sz="4600" i="1" dirty="0"/>
              <a:t>У — А, Ц — Г, Г — Ц</a:t>
            </a:r>
            <a:r>
              <a:rPr lang="ru-RU" sz="4600" dirty="0"/>
              <a:t>). При этом нужно учитывать, что в молекулах РНК нет </a:t>
            </a:r>
            <a:r>
              <a:rPr lang="ru-RU" sz="4600" dirty="0" err="1"/>
              <a:t>тимина</a:t>
            </a:r>
            <a:r>
              <a:rPr lang="ru-RU" sz="4600" dirty="0"/>
              <a:t> (Т), </a:t>
            </a:r>
            <a:r>
              <a:rPr lang="ru-RU" sz="4600" dirty="0" err="1"/>
              <a:t>тимин</a:t>
            </a:r>
            <a:r>
              <a:rPr lang="ru-RU" sz="4600" dirty="0"/>
              <a:t> (Т) во всех молекулах РНК заменен на </a:t>
            </a:r>
            <a:r>
              <a:rPr lang="ru-RU" sz="4600" dirty="0" err="1"/>
              <a:t>урацил</a:t>
            </a:r>
            <a:r>
              <a:rPr lang="ru-RU" sz="4600" dirty="0"/>
              <a:t> (У).</a:t>
            </a:r>
          </a:p>
          <a:p>
            <a:pPr marL="0" indent="0">
              <a:buNone/>
            </a:pPr>
            <a:r>
              <a:rPr lang="ru-RU" sz="4600" dirty="0"/>
              <a:t> </a:t>
            </a:r>
          </a:p>
          <a:p>
            <a:pPr marL="0" indent="0">
              <a:buNone/>
            </a:pPr>
            <a:r>
              <a:rPr lang="ru-RU" sz="4600" i="1" dirty="0"/>
              <a:t>Для решения задачи сначала по триплету ДНК по принципу </a:t>
            </a:r>
            <a:r>
              <a:rPr lang="ru-RU" sz="4600" i="1" dirty="0" err="1"/>
              <a:t>комплементарности</a:t>
            </a:r>
            <a:r>
              <a:rPr lang="ru-RU" sz="4600" i="1" dirty="0"/>
              <a:t> находим кодон </a:t>
            </a:r>
            <a:r>
              <a:rPr lang="ru-RU" sz="4600" i="1" dirty="0" err="1"/>
              <a:t>иРНК</a:t>
            </a:r>
            <a:r>
              <a:rPr lang="ru-RU" sz="4600" i="1" dirty="0"/>
              <a:t>: </a:t>
            </a:r>
            <a:endParaRPr lang="ru-RU" sz="4600" i="1" dirty="0" smtClean="0"/>
          </a:p>
          <a:p>
            <a:pPr marL="0" indent="0">
              <a:buNone/>
            </a:pPr>
            <a:r>
              <a:rPr lang="ru-RU" sz="4600" b="1" i="1" dirty="0" smtClean="0">
                <a:solidFill>
                  <a:srgbClr val="FF0000"/>
                </a:solidFill>
              </a:rPr>
              <a:t>триплет </a:t>
            </a:r>
            <a:r>
              <a:rPr lang="ru-RU" sz="4600" b="1" i="1" dirty="0">
                <a:solidFill>
                  <a:srgbClr val="FF0000"/>
                </a:solidFill>
              </a:rPr>
              <a:t>ДНК ТГА </a:t>
            </a:r>
            <a:r>
              <a:rPr lang="ru-RU" sz="4600" i="1" dirty="0"/>
              <a:t>соответствует </a:t>
            </a:r>
            <a:r>
              <a:rPr lang="ru-RU" sz="4600" b="1" i="1" dirty="0">
                <a:solidFill>
                  <a:srgbClr val="FF0000"/>
                </a:solidFill>
              </a:rPr>
              <a:t>кодону </a:t>
            </a:r>
            <a:r>
              <a:rPr lang="ru-RU" sz="4600" b="1" i="1" dirty="0" err="1">
                <a:solidFill>
                  <a:srgbClr val="FF0000"/>
                </a:solidFill>
              </a:rPr>
              <a:t>иРНК</a:t>
            </a:r>
            <a:r>
              <a:rPr lang="ru-RU" sz="4600" b="1" i="1" dirty="0">
                <a:solidFill>
                  <a:srgbClr val="FF0000"/>
                </a:solidFill>
              </a:rPr>
              <a:t> АЦУ</a:t>
            </a:r>
            <a:r>
              <a:rPr lang="ru-RU" sz="4600" i="1" dirty="0"/>
              <a:t>. </a:t>
            </a:r>
            <a:endParaRPr lang="ru-RU" sz="4600" i="1" dirty="0" smtClean="0"/>
          </a:p>
          <a:p>
            <a:pPr marL="0" indent="0">
              <a:buNone/>
            </a:pPr>
            <a:r>
              <a:rPr lang="ru-RU" sz="4600" i="1" dirty="0" smtClean="0"/>
              <a:t>По </a:t>
            </a:r>
            <a:r>
              <a:rPr lang="ru-RU" sz="4600" i="1" dirty="0"/>
              <a:t>найденному кодону </a:t>
            </a:r>
            <a:r>
              <a:rPr lang="ru-RU" sz="4600" i="1" dirty="0" err="1"/>
              <a:t>иРНК</a:t>
            </a:r>
            <a:r>
              <a:rPr lang="ru-RU" sz="4600" i="1" dirty="0"/>
              <a:t> находим комплементарный ему антикодон </a:t>
            </a:r>
            <a:r>
              <a:rPr lang="ru-RU" sz="4600" i="1" dirty="0" err="1"/>
              <a:t>тРНК</a:t>
            </a:r>
            <a:r>
              <a:rPr lang="ru-RU" sz="4600" i="1" dirty="0"/>
              <a:t>: </a:t>
            </a:r>
            <a:endParaRPr lang="ru-RU" sz="4600" i="1" dirty="0" smtClean="0"/>
          </a:p>
          <a:p>
            <a:pPr marL="0" indent="0">
              <a:buNone/>
            </a:pPr>
            <a:r>
              <a:rPr lang="ru-RU" sz="4600" b="1" dirty="0" smtClean="0">
                <a:solidFill>
                  <a:srgbClr val="FF0000"/>
                </a:solidFill>
              </a:rPr>
              <a:t>кодону </a:t>
            </a:r>
            <a:r>
              <a:rPr lang="ru-RU" sz="4600" b="1" dirty="0" err="1">
                <a:solidFill>
                  <a:srgbClr val="FF0000"/>
                </a:solidFill>
              </a:rPr>
              <a:t>иРНК</a:t>
            </a:r>
            <a:r>
              <a:rPr lang="ru-RU" sz="4600" b="1" dirty="0">
                <a:solidFill>
                  <a:srgbClr val="FF0000"/>
                </a:solidFill>
              </a:rPr>
              <a:t> АЦУ</a:t>
            </a:r>
            <a:r>
              <a:rPr lang="ru-RU" sz="4600" b="1" i="1" dirty="0">
                <a:solidFill>
                  <a:srgbClr val="FF0000"/>
                </a:solidFill>
              </a:rPr>
              <a:t> </a:t>
            </a:r>
            <a:r>
              <a:rPr lang="ru-RU" sz="4600" i="1" dirty="0"/>
              <a:t>соответствует </a:t>
            </a:r>
            <a:r>
              <a:rPr lang="ru-RU" sz="4600" b="1" i="1" dirty="0">
                <a:solidFill>
                  <a:srgbClr val="FF0000"/>
                </a:solidFill>
              </a:rPr>
              <a:t>антикодон </a:t>
            </a:r>
            <a:r>
              <a:rPr lang="ru-RU" sz="4600" b="1" i="1" dirty="0" err="1">
                <a:solidFill>
                  <a:srgbClr val="FF0000"/>
                </a:solidFill>
              </a:rPr>
              <a:t>тРНК</a:t>
            </a:r>
            <a:r>
              <a:rPr lang="ru-RU" sz="4600" b="1" i="1" dirty="0">
                <a:solidFill>
                  <a:srgbClr val="FF0000"/>
                </a:solidFill>
              </a:rPr>
              <a:t> УГА.</a:t>
            </a:r>
            <a:endParaRPr lang="ru-RU" sz="4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Решение задач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477" y="1002892"/>
            <a:ext cx="11724967" cy="57371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Задание 3</a:t>
            </a:r>
          </a:p>
          <a:p>
            <a:pPr marL="0" indent="0">
              <a:buNone/>
            </a:pPr>
            <a:endParaRPr lang="ru-RU" sz="1500" dirty="0" smtClean="0">
              <a:solidFill>
                <a:srgbClr val="000000"/>
              </a:solidFill>
              <a:latin typeface="Verdana"/>
            </a:endParaRPr>
          </a:p>
          <a:p>
            <a:pPr marL="0" indent="0">
              <a:buNone/>
            </a:pPr>
            <a:r>
              <a:rPr lang="ru-RU" sz="2000" dirty="0"/>
              <a:t>В </a:t>
            </a:r>
            <a:r>
              <a:rPr lang="ru-RU" sz="2000" dirty="0" err="1"/>
              <a:t>двухцепочечной</a:t>
            </a:r>
            <a:r>
              <a:rPr lang="ru-RU" sz="2000" dirty="0"/>
              <a:t> молекуле ДНК насчитывается 4998 нуклеотидов.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Определите</a:t>
            </a:r>
            <a:r>
              <a:rPr lang="ru-RU" sz="2000" dirty="0"/>
              <a:t>, сколько аминокислот содержит белок, синтезируемый с этой последовательности ДНК.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На </a:t>
            </a:r>
            <a:r>
              <a:rPr lang="ru-RU" sz="2000" dirty="0"/>
              <a:t>область </a:t>
            </a:r>
            <a:r>
              <a:rPr lang="ru-RU" sz="2000" dirty="0" err="1"/>
              <a:t>интронов</a:t>
            </a:r>
            <a:r>
              <a:rPr lang="ru-RU" sz="2000" dirty="0"/>
              <a:t> приходится 15 % от общего числа нуклеотидов.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ответе запишите только число, соответствующее количеству аминокислот в синтезируемом белке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Ответ: </a:t>
            </a:r>
            <a:r>
              <a:rPr lang="ru-RU" sz="2000" b="1" dirty="0" err="1">
                <a:solidFill>
                  <a:srgbClr val="0070C0"/>
                </a:solidFill>
              </a:rPr>
              <a:t>Интрон</a:t>
            </a:r>
            <a:r>
              <a:rPr lang="ru-RU" sz="2000" b="1" dirty="0">
                <a:solidFill>
                  <a:srgbClr val="0070C0"/>
                </a:solidFill>
              </a:rPr>
              <a:t> — область ДНК, не несущая информацию о молекуле белка.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000" dirty="0" smtClean="0"/>
              <a:t>Определим</a:t>
            </a:r>
            <a:r>
              <a:rPr lang="ru-RU" sz="2000" dirty="0"/>
              <a:t>, сколько нуклеотидов остаётся в </a:t>
            </a:r>
            <a:r>
              <a:rPr lang="ru-RU" sz="2000" b="1" dirty="0" err="1">
                <a:solidFill>
                  <a:srgbClr val="0070C0"/>
                </a:solidFill>
              </a:rPr>
              <a:t>экзонной</a:t>
            </a:r>
            <a:r>
              <a:rPr lang="ru-RU" sz="2000" b="1" dirty="0">
                <a:solidFill>
                  <a:srgbClr val="0070C0"/>
                </a:solidFill>
              </a:rPr>
              <a:t> части молекулы ДНК: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</a:rPr>
              <a:t>		15 </a:t>
            </a:r>
            <a:r>
              <a:rPr lang="ru-RU" sz="2000" b="1" dirty="0">
                <a:solidFill>
                  <a:srgbClr val="0070C0"/>
                </a:solidFill>
              </a:rPr>
              <a:t>% = 4998 • 15 : 100 = </a:t>
            </a:r>
            <a:r>
              <a:rPr lang="ru-RU" sz="2000" b="1" dirty="0" smtClean="0">
                <a:solidFill>
                  <a:srgbClr val="0070C0"/>
                </a:solidFill>
              </a:rPr>
              <a:t>749,7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4998 – 749,7 = 4248,3 — столько нуклеотидов содержится в </a:t>
            </a:r>
            <a:r>
              <a:rPr lang="ru-RU" sz="2000" b="1" dirty="0" err="1">
                <a:solidFill>
                  <a:srgbClr val="0070C0"/>
                </a:solidFill>
              </a:rPr>
              <a:t>экзонах</a:t>
            </a:r>
            <a:r>
              <a:rPr lang="ru-RU" sz="2000" b="1" dirty="0">
                <a:solidFill>
                  <a:srgbClr val="0070C0"/>
                </a:solidFill>
              </a:rPr>
              <a:t> ДНК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Поскольку молекула ДНК содержит две цепи, а синтез белка идёт только с одной, вычислим,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сколько </a:t>
            </a:r>
            <a:r>
              <a:rPr lang="ru-RU" sz="2000" b="1" dirty="0">
                <a:solidFill>
                  <a:srgbClr val="0070C0"/>
                </a:solidFill>
              </a:rPr>
              <a:t>нуклеотидов находится в одной цепи молекулы ДНК: 4248,3 : 2 = 2124,15.</a:t>
            </a:r>
          </a:p>
          <a:p>
            <a:pPr marL="0" indent="0">
              <a:buNone/>
            </a:pPr>
            <a:r>
              <a:rPr lang="ru-RU" sz="2000" dirty="0"/>
              <a:t>Генетический код </a:t>
            </a:r>
            <a:r>
              <a:rPr lang="ru-RU" sz="2000" dirty="0" err="1"/>
              <a:t>триплетен</a:t>
            </a:r>
            <a:r>
              <a:rPr lang="ru-RU" sz="2000" dirty="0"/>
              <a:t>, то есть одна аминокислота кодируется тремя нуклеотидами. Соответственно, </a:t>
            </a:r>
            <a:r>
              <a:rPr lang="ru-RU" sz="2000" b="1" dirty="0">
                <a:solidFill>
                  <a:srgbClr val="0070C0"/>
                </a:solidFill>
              </a:rPr>
              <a:t>аминокислот в три раза меньше, чем нуклеотидов: 2124,15 : 3 = 708,05.</a:t>
            </a:r>
          </a:p>
          <a:p>
            <a:pPr marL="0" indent="0">
              <a:buNone/>
            </a:pPr>
            <a:r>
              <a:rPr lang="ru-RU" sz="2000" dirty="0"/>
              <a:t>Полученный ответ </a:t>
            </a:r>
            <a:r>
              <a:rPr lang="ru-RU" sz="2000" b="1" dirty="0">
                <a:solidFill>
                  <a:srgbClr val="FF0000"/>
                </a:solidFill>
              </a:rPr>
              <a:t>округлим до целого числа: 708,05 = 708</a:t>
            </a:r>
          </a:p>
          <a:p>
            <a:pPr marL="0" indent="0">
              <a:buNone/>
            </a:pPr>
            <a:endParaRPr lang="ru-RU" sz="15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9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2092" y="230394"/>
            <a:ext cx="450317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ДНК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" r="-989" b="7174"/>
          <a:stretch/>
        </p:blipFill>
        <p:spPr bwMode="auto">
          <a:xfrm>
            <a:off x="1294195" y="221834"/>
            <a:ext cx="3263055" cy="651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79922" y="2015551"/>
            <a:ext cx="60025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just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70C0"/>
                </a:solidFill>
              </a:rPr>
              <a:t>Нуклеотидный состав ДНК впервые количественно проанализировал американский биохимик Э. </a:t>
            </a:r>
            <a:r>
              <a:rPr lang="ru-RU" sz="2400" b="1" dirty="0" err="1">
                <a:solidFill>
                  <a:srgbClr val="0070C0"/>
                </a:solidFill>
              </a:rPr>
              <a:t>Чаргафф</a:t>
            </a:r>
            <a:r>
              <a:rPr lang="ru-RU" sz="2400" b="1" dirty="0">
                <a:solidFill>
                  <a:srgbClr val="0070C0"/>
                </a:solidFill>
              </a:rPr>
              <a:t> в 1950 г.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530225" indent="-530225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Им </a:t>
            </a:r>
            <a:r>
              <a:rPr lang="ru-RU" sz="2400" b="1" dirty="0">
                <a:solidFill>
                  <a:srgbClr val="0070C0"/>
                </a:solidFill>
              </a:rPr>
              <a:t>были обнаружены закономерности соотношения нуклеотидов в </a:t>
            </a:r>
            <a:r>
              <a:rPr lang="ru-RU" sz="2400" b="1" dirty="0" err="1">
                <a:solidFill>
                  <a:srgbClr val="0070C0"/>
                </a:solidFill>
              </a:rPr>
              <a:t>двухцепочечной</a:t>
            </a:r>
            <a:r>
              <a:rPr lang="ru-RU" sz="2400" b="1" dirty="0">
                <a:solidFill>
                  <a:srgbClr val="0070C0"/>
                </a:solidFill>
              </a:rPr>
              <a:t> молекуле ДНК, впоследствии названные правилами </a:t>
            </a:r>
            <a:r>
              <a:rPr lang="ru-RU" sz="2400" b="1" dirty="0" err="1">
                <a:solidFill>
                  <a:srgbClr val="0070C0"/>
                </a:solidFill>
              </a:rPr>
              <a:t>Чаргаффа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4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Схема ориентации цепей ДНК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1" b="7944"/>
          <a:stretch/>
        </p:blipFill>
        <p:spPr bwMode="auto">
          <a:xfrm>
            <a:off x="399594" y="1283110"/>
            <a:ext cx="11618679" cy="523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7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974" y="422122"/>
            <a:ext cx="724637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Схема синтеза белка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5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4" r="661"/>
          <a:stretch/>
        </p:blipFill>
        <p:spPr bwMode="auto">
          <a:xfrm>
            <a:off x="1508760" y="457200"/>
            <a:ext cx="9434543" cy="60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0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Таблица генетического кода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209377"/>
            <a:ext cx="7776864" cy="540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3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260648"/>
            <a:ext cx="3456384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1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703" y="1052736"/>
            <a:ext cx="11356258" cy="561662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Фрагмент начала гена имеет следующую последовательность нуклеотидов (верхняя цепь - смысловая, нижняя - транскрибируемая</a:t>
            </a:r>
            <a:r>
              <a:rPr lang="ru-RU" dirty="0" smtClean="0"/>
              <a:t>):</a:t>
            </a:r>
          </a:p>
          <a:p>
            <a:pPr marL="0" indent="0"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rgbClr val="0070C0"/>
                </a:solidFill>
              </a:rPr>
              <a:t>5</a:t>
            </a:r>
            <a:r>
              <a:rPr lang="ru-RU" b="1" dirty="0">
                <a:solidFill>
                  <a:srgbClr val="0070C0"/>
                </a:solidFill>
              </a:rPr>
              <a:t>’ -</a:t>
            </a:r>
            <a:r>
              <a:rPr lang="ru-RU" b="1" dirty="0" smtClean="0">
                <a:solidFill>
                  <a:srgbClr val="0070C0"/>
                </a:solidFill>
              </a:rPr>
              <a:t>А-Т-Т- Г- Г- Г-Т-Т-Ц-Г-Ц-А-Т-Г-Ц-Г-Т-Т-А-Ц- </a:t>
            </a:r>
            <a:r>
              <a:rPr lang="ru-RU" b="1" dirty="0">
                <a:solidFill>
                  <a:srgbClr val="0070C0"/>
                </a:solidFill>
              </a:rPr>
              <a:t>3’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		3</a:t>
            </a:r>
            <a:r>
              <a:rPr lang="ru-RU" b="1" dirty="0">
                <a:solidFill>
                  <a:srgbClr val="0070C0"/>
                </a:solidFill>
              </a:rPr>
              <a:t>’ -Т-А-А-Ц-Ц-Ц-А-А-Г-Ц-Г-Т-А-Ц-Г-Ц-А-А-Т-Г- 5’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Ген </a:t>
            </a:r>
            <a:r>
              <a:rPr lang="ru-RU" dirty="0"/>
              <a:t>содержит информативную и неинформативную части для трансляции. Информативная часть гена начинается с триплета, кодирующего </a:t>
            </a:r>
            <a:r>
              <a:rPr lang="ru-RU" b="1" dirty="0">
                <a:solidFill>
                  <a:srgbClr val="0070C0"/>
                </a:solidFill>
              </a:rPr>
              <a:t>аминокислоту Мет.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dirty="0" smtClean="0"/>
              <a:t>С </a:t>
            </a:r>
            <a:r>
              <a:rPr lang="ru-RU" dirty="0"/>
              <a:t>какого нуклеотида начинается информативная часть гена?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Определите </a:t>
            </a:r>
            <a:r>
              <a:rPr lang="ru-RU" dirty="0"/>
              <a:t>последовательность аминокислот во фрагменте полипептидной цепи.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Ответ </a:t>
            </a:r>
            <a:r>
              <a:rPr lang="ru-RU" dirty="0"/>
              <a:t>поясните. Для выполнения задания используйте таблицу генетического кода.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68812" y="294967"/>
            <a:ext cx="339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Задание 27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042792" cy="778098"/>
          </a:xfrm>
        </p:spPr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445" y="980729"/>
            <a:ext cx="11459496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по </a:t>
            </a:r>
            <a:r>
              <a:rPr lang="ru-RU" dirty="0"/>
              <a:t>принципу комплементарности находим цепь иРНК: 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’ -</a:t>
            </a:r>
            <a:r>
              <a:rPr lang="ru-RU" dirty="0" smtClean="0"/>
              <a:t>Т-А-А-Ц-Ц-Ц-А-А-Г-Ц-Г-Т-А-Ц-Г-Ц-А-А-Т-Г- 5’   </a:t>
            </a:r>
            <a:r>
              <a:rPr lang="ru-RU" b="1" dirty="0" smtClean="0">
                <a:solidFill>
                  <a:srgbClr val="FF0000"/>
                </a:solidFill>
              </a:rPr>
              <a:t>- ДНК</a:t>
            </a:r>
            <a:r>
              <a:rPr lang="ru-RU" dirty="0" smtClean="0">
                <a:solidFill>
                  <a:srgbClr val="FF5050"/>
                </a:solidFill>
              </a:rPr>
              <a:t> (</a:t>
            </a:r>
            <a:r>
              <a:rPr lang="ru-RU" dirty="0" err="1" smtClean="0">
                <a:solidFill>
                  <a:srgbClr val="FF5050"/>
                </a:solidFill>
              </a:rPr>
              <a:t>транскр.цепь</a:t>
            </a:r>
            <a:r>
              <a:rPr lang="ru-RU" dirty="0" smtClean="0">
                <a:solidFill>
                  <a:srgbClr val="FF5050"/>
                </a:solidFill>
              </a:rPr>
              <a:t>)</a:t>
            </a:r>
            <a:endParaRPr lang="ru-RU" dirty="0">
              <a:solidFill>
                <a:srgbClr val="FF5050"/>
              </a:solidFill>
            </a:endParaRPr>
          </a:p>
          <a:p>
            <a:pPr marL="0" indent="0">
              <a:buNone/>
            </a:pPr>
            <a:r>
              <a:rPr lang="ru-RU" dirty="0" smtClean="0"/>
              <a:t>5’ -А-У-У- Г- Г- Г-У-У-Ц-Г-Ц-А-У-Г-Ц-Г-У-У-А-Ц- 3</a:t>
            </a:r>
            <a:r>
              <a:rPr lang="ru-RU" b="1" dirty="0" smtClean="0"/>
              <a:t>’</a:t>
            </a:r>
            <a:r>
              <a:rPr lang="ru-RU" b="1" dirty="0" smtClean="0">
                <a:solidFill>
                  <a:srgbClr val="FF0000"/>
                </a:solidFill>
              </a:rPr>
              <a:t>  - иРНК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информативная часть начинается с двенадцатого нуклеотида </a:t>
            </a:r>
            <a:r>
              <a:rPr lang="ru-RU" dirty="0" smtClean="0"/>
              <a:t>Т на </a:t>
            </a:r>
            <a:r>
              <a:rPr lang="ru-RU" dirty="0"/>
              <a:t>ДНК, так как кодон АУГ кодирует аминокислоту Мет </a:t>
            </a:r>
            <a:br>
              <a:rPr lang="ru-RU" dirty="0"/>
            </a:br>
            <a:r>
              <a:rPr lang="ru-RU" dirty="0"/>
              <a:t>3) последовательность аминокислот находим по кодонам иРНК в таблице генетического кода: </a:t>
            </a:r>
            <a:r>
              <a:rPr lang="ru-RU" b="1" dirty="0" smtClean="0">
                <a:solidFill>
                  <a:srgbClr val="0070C0"/>
                </a:solidFill>
              </a:rPr>
              <a:t>Мет-</a:t>
            </a:r>
            <a:r>
              <a:rPr lang="ru-RU" b="1" dirty="0" err="1" smtClean="0">
                <a:solidFill>
                  <a:srgbClr val="0070C0"/>
                </a:solidFill>
              </a:rPr>
              <a:t>Арг</a:t>
            </a:r>
            <a:r>
              <a:rPr lang="ru-RU" b="1" dirty="0" smtClean="0">
                <a:solidFill>
                  <a:srgbClr val="0070C0"/>
                </a:solidFill>
              </a:rPr>
              <a:t>-Тир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- БЕЛОК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68812" y="294967"/>
            <a:ext cx="339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Задание 27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042792" cy="778098"/>
          </a:xfrm>
        </p:spPr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445" y="980729"/>
            <a:ext cx="11459496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по </a:t>
            </a:r>
            <a:r>
              <a:rPr lang="ru-RU" dirty="0"/>
              <a:t>принципу комплементарности находим цепь иРНК: 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’ -</a:t>
            </a:r>
            <a:r>
              <a:rPr lang="ru-RU" dirty="0" smtClean="0"/>
              <a:t>Т-А-А-Ц-Ц-Ц-А-А-Г-Ц-Г</a:t>
            </a:r>
            <a:r>
              <a:rPr lang="ru-RU" b="1" dirty="0" smtClean="0">
                <a:solidFill>
                  <a:srgbClr val="FF0000"/>
                </a:solidFill>
              </a:rPr>
              <a:t>-Т-А-Ц-</a:t>
            </a:r>
            <a:r>
              <a:rPr lang="ru-RU" dirty="0" smtClean="0"/>
              <a:t>Г-Ц-А-А-Т-Г- 5’   </a:t>
            </a:r>
            <a:r>
              <a:rPr lang="ru-RU" b="1" dirty="0" smtClean="0">
                <a:solidFill>
                  <a:srgbClr val="FF0000"/>
                </a:solidFill>
              </a:rPr>
              <a:t>- ДНК </a:t>
            </a:r>
            <a:r>
              <a:rPr lang="ru-RU" dirty="0">
                <a:solidFill>
                  <a:srgbClr val="FF5050"/>
                </a:solidFill>
              </a:rPr>
              <a:t>  (</a:t>
            </a:r>
            <a:r>
              <a:rPr lang="ru-RU" dirty="0" err="1">
                <a:solidFill>
                  <a:srgbClr val="FF5050"/>
                </a:solidFill>
              </a:rPr>
              <a:t>транскр.цепь</a:t>
            </a:r>
            <a:r>
              <a:rPr lang="ru-RU" dirty="0">
                <a:solidFill>
                  <a:srgbClr val="FF5050"/>
                </a:solidFill>
              </a:rPr>
              <a:t>)</a:t>
            </a:r>
          </a:p>
          <a:p>
            <a:pPr marL="0" indent="0">
              <a:buNone/>
            </a:pPr>
            <a:r>
              <a:rPr lang="ru-RU" dirty="0" smtClean="0"/>
              <a:t>5’ -А-У-У- Г- Г- Г-У-У-Ц-Г-Ц</a:t>
            </a:r>
            <a:r>
              <a:rPr lang="ru-RU" b="1" dirty="0" smtClean="0">
                <a:solidFill>
                  <a:srgbClr val="FF0000"/>
                </a:solidFill>
              </a:rPr>
              <a:t>-А-У-Г-</a:t>
            </a:r>
            <a:r>
              <a:rPr lang="ru-RU" dirty="0" smtClean="0"/>
              <a:t>Ц-Г-У-У-А-Ц- 3</a:t>
            </a:r>
            <a:r>
              <a:rPr lang="ru-RU" b="1" dirty="0" smtClean="0"/>
              <a:t>’</a:t>
            </a:r>
            <a:r>
              <a:rPr lang="ru-RU" b="1" dirty="0" smtClean="0">
                <a:solidFill>
                  <a:srgbClr val="FF0000"/>
                </a:solidFill>
              </a:rPr>
              <a:t>  - иРНК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информативная часть начинается с двенадцатого нуклеотида Т </a:t>
            </a:r>
            <a:r>
              <a:rPr lang="ru-RU" dirty="0" smtClean="0"/>
              <a:t>на </a:t>
            </a:r>
            <a:r>
              <a:rPr lang="ru-RU" dirty="0"/>
              <a:t>ДНК, так как кодон АУГ кодирует аминокислоту Мет </a:t>
            </a:r>
            <a:br>
              <a:rPr lang="ru-RU" dirty="0"/>
            </a:br>
            <a:r>
              <a:rPr lang="ru-RU" dirty="0"/>
              <a:t>3) последовательность аминокислот находим по кодонам иРНК в таблице генетического кода: </a:t>
            </a:r>
            <a:r>
              <a:rPr lang="ru-RU" b="1" dirty="0" smtClean="0">
                <a:solidFill>
                  <a:srgbClr val="0070C0"/>
                </a:solidFill>
              </a:rPr>
              <a:t>Мет-</a:t>
            </a:r>
            <a:r>
              <a:rPr lang="ru-RU" b="1" dirty="0" err="1" smtClean="0">
                <a:solidFill>
                  <a:srgbClr val="0070C0"/>
                </a:solidFill>
              </a:rPr>
              <a:t>Арг</a:t>
            </a:r>
            <a:r>
              <a:rPr lang="ru-RU" b="1" dirty="0" smtClean="0">
                <a:solidFill>
                  <a:srgbClr val="0070C0"/>
                </a:solidFill>
              </a:rPr>
              <a:t>-Тир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- БЕЛОК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68812" y="294967"/>
            <a:ext cx="339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Задание 27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3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464866" cy="149961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Реакции матричного синтеза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68413" y="2005781"/>
            <a:ext cx="6474541" cy="4630993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Химические </a:t>
            </a:r>
            <a:r>
              <a:rPr lang="ru-RU" b="1" dirty="0">
                <a:solidFill>
                  <a:srgbClr val="FF0000"/>
                </a:solidFill>
              </a:rPr>
              <a:t>реакции, происходящие на матрице ДНК или РНК.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Благодаря </a:t>
            </a:r>
            <a:r>
              <a:rPr lang="ru-RU" dirty="0"/>
              <a:t>реакциям матричного синтеза реализуется генетическая информация </a:t>
            </a:r>
            <a:r>
              <a:rPr lang="ru-RU" dirty="0" smtClean="0"/>
              <a:t>–</a:t>
            </a:r>
          </a:p>
          <a:p>
            <a:pPr marL="265113" indent="-265113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</a:rPr>
              <a:t>репликация </a:t>
            </a:r>
          </a:p>
          <a:p>
            <a:pPr marL="265113" indent="-265113" algn="just">
              <a:buFont typeface="Wingdings" panose="05000000000000000000" pitchFamily="2" charset="2"/>
              <a:buChar char="v"/>
            </a:pPr>
            <a:r>
              <a:rPr lang="ru-RU" dirty="0" smtClean="0"/>
              <a:t>(</a:t>
            </a:r>
            <a:r>
              <a:rPr lang="ru-RU" dirty="0"/>
              <a:t>удвоение ДНК), </a:t>
            </a:r>
            <a:endParaRPr lang="ru-RU" dirty="0" smtClean="0"/>
          </a:p>
          <a:p>
            <a:pPr marL="265113" indent="-265113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</a:rPr>
              <a:t>транскрипция </a:t>
            </a:r>
          </a:p>
          <a:p>
            <a:pPr marL="265113" indent="-265113" algn="just">
              <a:buFont typeface="Wingdings" panose="05000000000000000000" pitchFamily="2" charset="2"/>
              <a:buChar char="v"/>
            </a:pPr>
            <a:r>
              <a:rPr lang="ru-RU" dirty="0" smtClean="0"/>
              <a:t>(</a:t>
            </a:r>
            <a:r>
              <a:rPr lang="ru-RU" dirty="0"/>
              <a:t>сборка </a:t>
            </a:r>
            <a:r>
              <a:rPr lang="ru-RU" dirty="0" err="1"/>
              <a:t>иРНК</a:t>
            </a:r>
            <a:r>
              <a:rPr lang="ru-RU" dirty="0"/>
              <a:t> на одной из цепей ДНК), </a:t>
            </a:r>
            <a:endParaRPr lang="ru-RU" dirty="0" smtClean="0"/>
          </a:p>
          <a:p>
            <a:pPr marL="265113" indent="-265113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</a:rPr>
              <a:t>трансляция </a:t>
            </a:r>
          </a:p>
          <a:p>
            <a:pPr marL="265113" indent="-265113" algn="just">
              <a:buFont typeface="Wingdings" panose="05000000000000000000" pitchFamily="2" charset="2"/>
              <a:buChar char="v"/>
            </a:pPr>
            <a:r>
              <a:rPr lang="ru-RU" dirty="0" smtClean="0"/>
              <a:t>(</a:t>
            </a:r>
            <a:r>
              <a:rPr lang="ru-RU" dirty="0"/>
              <a:t>синтез белка на рибосоме, </a:t>
            </a:r>
            <a:r>
              <a:rPr lang="ru-RU" dirty="0" smtClean="0"/>
              <a:t>на матрице </a:t>
            </a:r>
            <a:r>
              <a:rPr lang="ru-RU" dirty="0" err="1"/>
              <a:t>иРНК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1955" r="1296" b="822"/>
          <a:stretch/>
        </p:blipFill>
        <p:spPr bwMode="auto">
          <a:xfrm>
            <a:off x="825909" y="1976285"/>
            <a:ext cx="4218039" cy="467523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5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260648"/>
            <a:ext cx="3456384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2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431" y="1052736"/>
            <a:ext cx="11341510" cy="56166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Фрагмент начала гена имеет следующую последовательность нуклеотидов (верхняя цепь - смысловая, нижняя - транскрибируемая):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		5</a:t>
            </a:r>
            <a:r>
              <a:rPr lang="ru-RU" dirty="0"/>
              <a:t>’ -Ц-Т-Ц-Г-Г-Ц-Г-Т-Г-Ц-А-Ц-Ц-Т-Ц- 3’</a:t>
            </a:r>
          </a:p>
          <a:p>
            <a:pPr marL="0" indent="0">
              <a:buNone/>
            </a:pPr>
            <a:r>
              <a:rPr lang="ru-RU" dirty="0" smtClean="0"/>
              <a:t>			3</a:t>
            </a:r>
            <a:r>
              <a:rPr lang="ru-RU" dirty="0"/>
              <a:t>’ -Г-А-Г-Ц-Ц-Г-Ц-А-Ц-Г-Т-Г-Г-А-Г- 5’</a:t>
            </a:r>
          </a:p>
          <a:p>
            <a:pPr marL="0" indent="0">
              <a:buNone/>
            </a:pPr>
            <a:r>
              <a:rPr lang="ru-RU" dirty="0"/>
              <a:t>В результате замены одного нуклеотида в ДНК </a:t>
            </a:r>
            <a:r>
              <a:rPr lang="ru-RU" b="1" dirty="0">
                <a:solidFill>
                  <a:srgbClr val="0070C0"/>
                </a:solidFill>
              </a:rPr>
              <a:t>первая аминокислота</a:t>
            </a:r>
            <a:r>
              <a:rPr lang="ru-RU" dirty="0"/>
              <a:t> во фрагменте полипептида </a:t>
            </a:r>
            <a:r>
              <a:rPr lang="ru-RU" b="1" dirty="0">
                <a:solidFill>
                  <a:srgbClr val="0070C0"/>
                </a:solidFill>
              </a:rPr>
              <a:t>заменилась на аминокислоту </a:t>
            </a:r>
            <a:r>
              <a:rPr lang="ru-RU" b="1" dirty="0" err="1">
                <a:solidFill>
                  <a:srgbClr val="0070C0"/>
                </a:solidFill>
              </a:rPr>
              <a:t>Арг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Определите </a:t>
            </a:r>
            <a:r>
              <a:rPr lang="ru-RU" dirty="0"/>
              <a:t>аминокислоту, которая кодировалась до мутации.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Какие </a:t>
            </a:r>
            <a:r>
              <a:rPr lang="ru-RU" dirty="0"/>
              <a:t>изменения произошли в ДНК, иРНК в результате замены одного нуклеотида?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Благодаря </a:t>
            </a:r>
            <a:r>
              <a:rPr lang="ru-RU" dirty="0"/>
              <a:t>какому свойству генетического кода одна и та же аминокислота у разных организмов кодируется одним и тем же триплетом?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Ответ </a:t>
            </a:r>
            <a:r>
              <a:rPr lang="ru-RU" dirty="0"/>
              <a:t>поясните. Для выполнения задания используйте таблицу генетического кода.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68812" y="294967"/>
            <a:ext cx="339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Задание 27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042792" cy="778098"/>
          </a:xfrm>
        </p:spPr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187" y="1916833"/>
            <a:ext cx="11090787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1) Первый </a:t>
            </a:r>
            <a:r>
              <a:rPr lang="ru-RU" dirty="0"/>
              <a:t>триплет исходного фрагмента смысловой цепи </a:t>
            </a:r>
            <a:r>
              <a:rPr lang="ru-RU" dirty="0" smtClean="0"/>
              <a:t>ДНК: </a:t>
            </a:r>
          </a:p>
          <a:p>
            <a:pPr marL="0" indent="0">
              <a:buNone/>
            </a:pPr>
            <a:r>
              <a:rPr lang="ru-RU" dirty="0" smtClean="0"/>
              <a:t>ЦТЦ </a:t>
            </a:r>
            <a:r>
              <a:rPr lang="ru-RU" dirty="0"/>
              <a:t>(транскрибируемой цепи ДНК </a:t>
            </a:r>
            <a:r>
              <a:rPr lang="ru-RU" b="1" dirty="0">
                <a:solidFill>
                  <a:srgbClr val="FF0000"/>
                </a:solidFill>
              </a:rPr>
              <a:t>- ГАГ</a:t>
            </a:r>
            <a:r>
              <a:rPr lang="ru-RU" dirty="0"/>
              <a:t>), определяем триплет иРНК: </a:t>
            </a:r>
            <a:r>
              <a:rPr lang="ru-RU" b="1" dirty="0" smtClean="0">
                <a:solidFill>
                  <a:srgbClr val="FF0000"/>
                </a:solidFill>
              </a:rPr>
              <a:t>ЦУЦ</a:t>
            </a:r>
            <a:r>
              <a:rPr lang="ru-RU" dirty="0"/>
              <a:t>, по таблице генетического кода определяем, что он кодирует аминокислоту </a:t>
            </a:r>
            <a:r>
              <a:rPr lang="ru-RU" b="1" dirty="0">
                <a:solidFill>
                  <a:srgbClr val="0070C0"/>
                </a:solidFill>
              </a:rPr>
              <a:t>Лей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 smtClean="0"/>
              <a:t>2) Во </a:t>
            </a:r>
            <a:r>
              <a:rPr lang="ru-RU" dirty="0"/>
              <a:t>фрагменте ДНК в первом триплете смысловой цепи </a:t>
            </a:r>
            <a:r>
              <a:rPr lang="ru-RU" b="1" dirty="0">
                <a:solidFill>
                  <a:srgbClr val="0070C0"/>
                </a:solidFill>
              </a:rPr>
              <a:t>ЦТЦ</a:t>
            </a:r>
            <a:r>
              <a:rPr lang="ru-RU" dirty="0"/>
              <a:t> нуклеотид </a:t>
            </a:r>
            <a:r>
              <a:rPr lang="ru-RU" b="1" dirty="0">
                <a:solidFill>
                  <a:srgbClr val="0070C0"/>
                </a:solidFill>
              </a:rPr>
              <a:t>Т </a:t>
            </a:r>
            <a:r>
              <a:rPr lang="ru-RU" dirty="0"/>
              <a:t>заменился на </a:t>
            </a:r>
            <a:r>
              <a:rPr lang="ru-RU" b="1" dirty="0">
                <a:solidFill>
                  <a:srgbClr val="0070C0"/>
                </a:solidFill>
              </a:rPr>
              <a:t>Г </a:t>
            </a:r>
            <a:r>
              <a:rPr lang="ru-RU" dirty="0"/>
              <a:t>(в транскрибируемой цепи в триплете </a:t>
            </a:r>
            <a:r>
              <a:rPr lang="ru-RU" b="1" dirty="0">
                <a:solidFill>
                  <a:srgbClr val="0070C0"/>
                </a:solidFill>
              </a:rPr>
              <a:t>ГАГ</a:t>
            </a:r>
            <a:r>
              <a:rPr lang="ru-RU" dirty="0"/>
              <a:t> нуклеотид </a:t>
            </a:r>
            <a:r>
              <a:rPr lang="ru-RU" b="1" dirty="0">
                <a:solidFill>
                  <a:srgbClr val="0070C0"/>
                </a:solidFill>
              </a:rPr>
              <a:t>А </a:t>
            </a:r>
            <a:r>
              <a:rPr lang="ru-RU" dirty="0"/>
              <a:t>заменился на </a:t>
            </a:r>
            <a:r>
              <a:rPr lang="ru-RU" b="1" dirty="0">
                <a:solidFill>
                  <a:srgbClr val="0070C0"/>
                </a:solidFill>
              </a:rPr>
              <a:t>Ц</a:t>
            </a:r>
            <a:r>
              <a:rPr lang="ru-RU" dirty="0"/>
              <a:t>, а в иРНК в первом кодоне (</a:t>
            </a:r>
            <a:r>
              <a:rPr lang="ru-RU" b="1" dirty="0">
                <a:solidFill>
                  <a:srgbClr val="0070C0"/>
                </a:solidFill>
              </a:rPr>
              <a:t>ЦУЦ)</a:t>
            </a:r>
            <a:r>
              <a:rPr lang="ru-RU" dirty="0"/>
              <a:t> нуклеотид </a:t>
            </a:r>
            <a:r>
              <a:rPr lang="ru-RU" b="1" dirty="0">
                <a:solidFill>
                  <a:srgbClr val="0070C0"/>
                </a:solidFill>
              </a:rPr>
              <a:t>У</a:t>
            </a:r>
            <a:r>
              <a:rPr lang="ru-RU" dirty="0"/>
              <a:t> заменился на </a:t>
            </a:r>
            <a:r>
              <a:rPr lang="ru-RU" b="1" dirty="0">
                <a:solidFill>
                  <a:srgbClr val="0070C0"/>
                </a:solidFill>
              </a:rPr>
              <a:t>Г </a:t>
            </a:r>
            <a:r>
              <a:rPr lang="ru-RU" dirty="0"/>
              <a:t>(</a:t>
            </a:r>
            <a:r>
              <a:rPr lang="ru-RU" b="1" dirty="0">
                <a:solidFill>
                  <a:srgbClr val="0070C0"/>
                </a:solidFill>
              </a:rPr>
              <a:t>ЦГЦ</a:t>
            </a:r>
            <a:r>
              <a:rPr lang="ru-RU" dirty="0"/>
              <a:t>)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3) Свойство </a:t>
            </a:r>
            <a:r>
              <a:rPr lang="ru-RU" dirty="0"/>
              <a:t>генетического кода - универсальность.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Наличие в ответе множества триплетов считается ошибкой, так как в задании указано, что произошла замена одного нуклеотида.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9696" y="858177"/>
            <a:ext cx="56156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5’ -Ц-Т-Ц-Г-Г-Ц-Г-Т-Г-Ц-А-Ц-Ц-Т-Ц- 3’</a:t>
            </a:r>
          </a:p>
          <a:p>
            <a:r>
              <a:rPr lang="ru-RU" sz="2800" dirty="0">
                <a:solidFill>
                  <a:prstClr val="black"/>
                </a:solidFill>
              </a:rPr>
              <a:t>3’ -Г-А-Г-Ц-Ц-Г-Ц-А-Ц-Г-Т-Г- Г- А-Г- 5’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68812" y="294967"/>
            <a:ext cx="339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Задание 27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174" y="1268760"/>
            <a:ext cx="10810568" cy="4925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Фрагмент начала гена имеет следующую последовательность нуклеотидов (верхняя цепь - смысловая, нижняя - транскрибируемая</a:t>
            </a:r>
            <a:r>
              <a:rPr lang="ru-RU" dirty="0" smtClean="0"/>
              <a:t>):</a:t>
            </a:r>
          </a:p>
          <a:p>
            <a:pPr marL="0" indent="0">
              <a:buNone/>
            </a:pPr>
            <a:r>
              <a:rPr lang="ru-RU" dirty="0" smtClean="0"/>
              <a:t>			5</a:t>
            </a:r>
            <a:r>
              <a:rPr lang="ru-RU" dirty="0"/>
              <a:t>’ -Ц-Т-Т-Г-Г-Ц-А-Г-Ц-А-Ц-Г-Г-Ц-А- 3’</a:t>
            </a:r>
          </a:p>
          <a:p>
            <a:pPr marL="0" indent="0">
              <a:buNone/>
            </a:pPr>
            <a:r>
              <a:rPr lang="ru-RU" dirty="0" smtClean="0"/>
              <a:t>			3</a:t>
            </a:r>
            <a:r>
              <a:rPr lang="ru-RU" dirty="0"/>
              <a:t>’ -Г-А-А-Ц-Ц-Г-Т-Ц-Г-Т-Г-Ц-Ц-Г-Т- 5’</a:t>
            </a:r>
          </a:p>
          <a:p>
            <a:pPr marL="0" indent="0">
              <a:buNone/>
            </a:pPr>
            <a:r>
              <a:rPr lang="ru-RU" dirty="0"/>
              <a:t>Определите последовательность аминокислот во фрагменте полипептидной цепи и обоснуйте свой ответ.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Какие </a:t>
            </a:r>
            <a:r>
              <a:rPr lang="ru-RU" dirty="0"/>
              <a:t>изменения могли произойти в результате генной мутации во фрагменте молекулы ДНК, если </a:t>
            </a:r>
            <a:r>
              <a:rPr lang="ru-RU" b="1" dirty="0">
                <a:solidFill>
                  <a:srgbClr val="0070C0"/>
                </a:solidFill>
              </a:rPr>
              <a:t>третья аминокислота </a:t>
            </a:r>
            <a:r>
              <a:rPr lang="ru-RU" dirty="0"/>
              <a:t>в полипептиде </a:t>
            </a:r>
            <a:r>
              <a:rPr lang="ru-RU" b="1" dirty="0">
                <a:solidFill>
                  <a:srgbClr val="0070C0"/>
                </a:solidFill>
              </a:rPr>
              <a:t>заменилась на аминокислоту </a:t>
            </a:r>
            <a:r>
              <a:rPr lang="ru-RU" b="1" dirty="0" err="1">
                <a:solidFill>
                  <a:srgbClr val="0070C0"/>
                </a:solidFill>
              </a:rPr>
              <a:t>Арг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Какое </a:t>
            </a:r>
            <a:r>
              <a:rPr lang="ru-RU" dirty="0"/>
              <a:t>свойство генетического кода определяет возможность существования разных фрагментов мутированной молекулы ДНК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Ответ </a:t>
            </a:r>
            <a:r>
              <a:rPr lang="ru-RU" dirty="0"/>
              <a:t>обоснуйте. </a:t>
            </a:r>
            <a:r>
              <a:rPr lang="ru-RU" dirty="0" smtClean="0"/>
              <a:t>Для </a:t>
            </a:r>
            <a:r>
              <a:rPr lang="ru-RU" dirty="0"/>
              <a:t>решения задания используйте таблицу генетического кода.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3538736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2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68812" y="294967"/>
            <a:ext cx="339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Задание 27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80078"/>
            <a:ext cx="4042792" cy="778098"/>
          </a:xfrm>
        </p:spPr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028" y="1646804"/>
            <a:ext cx="8569444" cy="502255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1) Последовательность </a:t>
            </a:r>
            <a:r>
              <a:rPr lang="ru-RU" dirty="0"/>
              <a:t>аминокислот в полипептиде:</a:t>
            </a:r>
            <a:br>
              <a:rPr lang="ru-RU" dirty="0"/>
            </a:br>
            <a:r>
              <a:rPr lang="ru-RU" dirty="0" smtClean="0"/>
              <a:t>                                             Лей-</a:t>
            </a:r>
            <a:r>
              <a:rPr lang="ru-RU" dirty="0" err="1" smtClean="0"/>
              <a:t>Гли</a:t>
            </a:r>
            <a:r>
              <a:rPr lang="ru-RU" dirty="0" smtClean="0"/>
              <a:t>-Сер-</a:t>
            </a:r>
            <a:r>
              <a:rPr lang="ru-RU" dirty="0" err="1" smtClean="0"/>
              <a:t>Тре</a:t>
            </a:r>
            <a:r>
              <a:rPr lang="ru-RU" dirty="0" smtClean="0"/>
              <a:t>-Ала </a:t>
            </a:r>
          </a:p>
          <a:p>
            <a:pPr marL="0" indent="0">
              <a:buNone/>
            </a:pPr>
            <a:r>
              <a:rPr lang="ru-RU" dirty="0" smtClean="0"/>
              <a:t>определяется </a:t>
            </a:r>
            <a:r>
              <a:rPr lang="ru-RU" dirty="0"/>
              <a:t>по последовательности нуклеотидов в молекуле иРНК: </a:t>
            </a:r>
            <a:br>
              <a:rPr lang="ru-RU" dirty="0"/>
            </a:br>
            <a:r>
              <a:rPr lang="ru-RU" dirty="0" smtClean="0"/>
              <a:t>                         </a:t>
            </a:r>
            <a:r>
              <a:rPr lang="ru-RU" sz="4000" dirty="0"/>
              <a:t>5’ -Ц-У-У-Г-Г-Ц-А-Г-Ц-А-Ц-Г-Г-Ц-А- 3</a:t>
            </a:r>
            <a:r>
              <a:rPr lang="ru-RU" sz="3600" dirty="0"/>
              <a:t>’ </a:t>
            </a:r>
            <a:br>
              <a:rPr lang="ru-RU" sz="3600" dirty="0"/>
            </a:br>
            <a:endParaRPr lang="ru-RU" sz="3600" dirty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Во фрагменте белка третья аминокислота </a:t>
            </a:r>
            <a:r>
              <a:rPr lang="ru-RU" b="1" dirty="0">
                <a:solidFill>
                  <a:srgbClr val="0070C0"/>
                </a:solidFill>
              </a:rPr>
              <a:t>Сер</a:t>
            </a:r>
            <a:r>
              <a:rPr lang="ru-RU" dirty="0"/>
              <a:t> заменилась на </a:t>
            </a:r>
            <a:r>
              <a:rPr lang="ru-RU" b="1" dirty="0" err="1">
                <a:solidFill>
                  <a:srgbClr val="0070C0"/>
                </a:solidFill>
              </a:rPr>
              <a:t>Арг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dirty="0"/>
              <a:t>что возможно при замене третьего триплета в смысловой цепи ДНК </a:t>
            </a:r>
            <a:r>
              <a:rPr lang="ru-RU" b="1" dirty="0">
                <a:solidFill>
                  <a:srgbClr val="0070C0"/>
                </a:solidFill>
              </a:rPr>
              <a:t>АГЦ </a:t>
            </a:r>
            <a:r>
              <a:rPr lang="ru-RU" dirty="0"/>
              <a:t>на триплет </a:t>
            </a:r>
            <a:r>
              <a:rPr lang="ru-RU" b="1" dirty="0">
                <a:solidFill>
                  <a:srgbClr val="0070C0"/>
                </a:solidFill>
              </a:rPr>
              <a:t>ЦГТ, ЦГЦ, ЦГА, ЦГГ, АГА, АГГ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замене третьего триплета в транскрибируемой цепи ДНК </a:t>
            </a:r>
            <a:r>
              <a:rPr lang="ru-RU" b="1" dirty="0">
                <a:solidFill>
                  <a:srgbClr val="0070C0"/>
                </a:solidFill>
              </a:rPr>
              <a:t>ТЦГ</a:t>
            </a:r>
            <a:r>
              <a:rPr lang="ru-RU" dirty="0"/>
              <a:t> на </a:t>
            </a:r>
            <a:r>
              <a:rPr lang="ru-RU" b="1" dirty="0">
                <a:solidFill>
                  <a:srgbClr val="0070C0"/>
                </a:solidFill>
              </a:rPr>
              <a:t>ГЦА, ГЦГ, ГЦТ, ГЦЦ, ТЦТ, ТЦЦ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третьего кодона в РНК </a:t>
            </a:r>
            <a:r>
              <a:rPr lang="ru-RU" b="1" dirty="0">
                <a:solidFill>
                  <a:srgbClr val="0070C0"/>
                </a:solidFill>
              </a:rPr>
              <a:t>АГЦ</a:t>
            </a:r>
            <a:r>
              <a:rPr lang="ru-RU" dirty="0"/>
              <a:t> на кодон </a:t>
            </a:r>
            <a:r>
              <a:rPr lang="ru-RU" b="1" dirty="0">
                <a:solidFill>
                  <a:srgbClr val="0070C0"/>
                </a:solidFill>
              </a:rPr>
              <a:t>ЦГУ, ЦГЦ, ЦГА, ЦГГ, АГА, АГГ</a:t>
            </a:r>
            <a:r>
              <a:rPr lang="ru-RU" dirty="0"/>
              <a:t>) 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Свойство генетического кода - избыточность (вырожденность), так как одной аминокислоте (</a:t>
            </a:r>
            <a:r>
              <a:rPr lang="ru-RU" b="1" dirty="0" err="1">
                <a:solidFill>
                  <a:srgbClr val="0070C0"/>
                </a:solidFill>
              </a:rPr>
              <a:t>Арг</a:t>
            </a:r>
            <a:r>
              <a:rPr lang="ru-RU" dirty="0"/>
              <a:t>) соответствует более одного триплета (</a:t>
            </a:r>
            <a:r>
              <a:rPr lang="ru-RU" b="1" dirty="0">
                <a:solidFill>
                  <a:srgbClr val="0070C0"/>
                </a:solidFill>
              </a:rPr>
              <a:t>6 триплетов</a:t>
            </a:r>
            <a:r>
              <a:rPr lang="ru-RU" dirty="0"/>
              <a:t>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3019" y="692697"/>
            <a:ext cx="55531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5’ -Ц-Т-Т-Г-Г-Ц-А-Г-Ц-А-Ц-Г-Г-Ц-А- 3’</a:t>
            </a:r>
          </a:p>
          <a:p>
            <a:r>
              <a:rPr lang="ru-RU" sz="2800" dirty="0">
                <a:solidFill>
                  <a:prstClr val="black"/>
                </a:solidFill>
              </a:rPr>
              <a:t>3’ -Г-А-А-Ц-Ц-Г-Т-Ц-Г-Т-Г-Ц-Ц-Г-Т- 5’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68812" y="294967"/>
            <a:ext cx="339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Задание 27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80078"/>
            <a:ext cx="4042792" cy="778098"/>
          </a:xfrm>
        </p:spPr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028" y="1646804"/>
            <a:ext cx="8569444" cy="502255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1) Последовательность </a:t>
            </a:r>
            <a:r>
              <a:rPr lang="ru-RU" dirty="0"/>
              <a:t>аминокислот в полипептиде:</a:t>
            </a:r>
            <a:br>
              <a:rPr lang="ru-RU" dirty="0"/>
            </a:br>
            <a:r>
              <a:rPr lang="ru-RU" dirty="0" smtClean="0"/>
              <a:t>                                             Лей-</a:t>
            </a:r>
            <a:r>
              <a:rPr lang="ru-RU" dirty="0" err="1" smtClean="0"/>
              <a:t>Гли</a:t>
            </a:r>
            <a:r>
              <a:rPr lang="ru-RU" b="1" dirty="0" smtClean="0">
                <a:solidFill>
                  <a:srgbClr val="FF0000"/>
                </a:solidFill>
              </a:rPr>
              <a:t>-Сер-</a:t>
            </a:r>
            <a:r>
              <a:rPr lang="ru-RU" dirty="0" err="1" smtClean="0"/>
              <a:t>Тре</a:t>
            </a:r>
            <a:r>
              <a:rPr lang="ru-RU" dirty="0" smtClean="0"/>
              <a:t>-Ала </a:t>
            </a:r>
            <a:r>
              <a:rPr lang="ru-RU" dirty="0"/>
              <a:t>-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определяется </a:t>
            </a:r>
            <a:r>
              <a:rPr lang="ru-RU" dirty="0"/>
              <a:t>по последовательности нуклеотидов в молекуле иРНК: </a:t>
            </a:r>
            <a:br>
              <a:rPr lang="ru-RU" dirty="0"/>
            </a:br>
            <a:r>
              <a:rPr lang="ru-RU" dirty="0" smtClean="0"/>
              <a:t>                         </a:t>
            </a:r>
            <a:r>
              <a:rPr lang="ru-RU" sz="4000" dirty="0"/>
              <a:t>5’ -Ц-У-У-Г-Г-Ц</a:t>
            </a:r>
            <a:r>
              <a:rPr lang="ru-RU" sz="4000" b="1" dirty="0">
                <a:solidFill>
                  <a:srgbClr val="FF0000"/>
                </a:solidFill>
              </a:rPr>
              <a:t>-А-Г-Ц-</a:t>
            </a:r>
            <a:r>
              <a:rPr lang="ru-RU" sz="4000" dirty="0"/>
              <a:t>А-Ц-Г-Г-Ц-А- 3</a:t>
            </a:r>
            <a:r>
              <a:rPr lang="ru-RU" sz="3600" dirty="0"/>
              <a:t>’ </a:t>
            </a:r>
            <a:br>
              <a:rPr lang="ru-RU" sz="3600" dirty="0"/>
            </a:br>
            <a:endParaRPr lang="ru-RU" sz="3600" dirty="0"/>
          </a:p>
          <a:p>
            <a:pPr marL="0" indent="0">
              <a:buNone/>
            </a:pPr>
            <a:r>
              <a:rPr lang="ru-RU" dirty="0"/>
              <a:t>2) Во фрагменте белка третья аминокислота </a:t>
            </a:r>
            <a:r>
              <a:rPr lang="ru-RU" b="1" dirty="0">
                <a:solidFill>
                  <a:srgbClr val="0070C0"/>
                </a:solidFill>
              </a:rPr>
              <a:t>Сер</a:t>
            </a:r>
            <a:r>
              <a:rPr lang="ru-RU" dirty="0"/>
              <a:t> заменилась на </a:t>
            </a:r>
            <a:r>
              <a:rPr lang="ru-RU" b="1" dirty="0" err="1">
                <a:solidFill>
                  <a:srgbClr val="0070C0"/>
                </a:solidFill>
              </a:rPr>
              <a:t>Арг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dirty="0"/>
              <a:t>что возможно при замене третьего триплета в смысловой цепи ДНК </a:t>
            </a:r>
            <a:r>
              <a:rPr lang="ru-RU" b="1" dirty="0">
                <a:solidFill>
                  <a:srgbClr val="0070C0"/>
                </a:solidFill>
              </a:rPr>
              <a:t>АГЦ </a:t>
            </a:r>
            <a:r>
              <a:rPr lang="ru-RU" dirty="0"/>
              <a:t>на триплет </a:t>
            </a:r>
            <a:r>
              <a:rPr lang="ru-RU" b="1" dirty="0">
                <a:solidFill>
                  <a:srgbClr val="0070C0"/>
                </a:solidFill>
              </a:rPr>
              <a:t>ЦГТ, ЦГЦ, ЦГА, ЦГГ, АГА, АГГ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при замене третьего триплета в транскрибируемой цепи ДНК </a:t>
            </a:r>
            <a:r>
              <a:rPr lang="ru-RU" b="1" dirty="0">
                <a:solidFill>
                  <a:srgbClr val="0070C0"/>
                </a:solidFill>
              </a:rPr>
              <a:t>ТЦГ</a:t>
            </a:r>
            <a:r>
              <a:rPr lang="ru-RU" dirty="0"/>
              <a:t> на </a:t>
            </a:r>
            <a:r>
              <a:rPr lang="ru-RU" b="1" dirty="0">
                <a:solidFill>
                  <a:srgbClr val="0070C0"/>
                </a:solidFill>
              </a:rPr>
              <a:t>ГЦА, ГЦГ, ГЦТ, ГЦЦ, ТЦТ, ТЦЦ </a:t>
            </a:r>
          </a:p>
          <a:p>
            <a:pPr marL="0" indent="0">
              <a:buNone/>
            </a:pPr>
            <a:r>
              <a:rPr lang="ru-RU" dirty="0"/>
              <a:t>(третьего кодона в РНК </a:t>
            </a:r>
            <a:r>
              <a:rPr lang="ru-RU" b="1" dirty="0">
                <a:solidFill>
                  <a:srgbClr val="0070C0"/>
                </a:solidFill>
              </a:rPr>
              <a:t>АГЦ</a:t>
            </a:r>
            <a:r>
              <a:rPr lang="ru-RU" dirty="0"/>
              <a:t> на кодон </a:t>
            </a:r>
            <a:r>
              <a:rPr lang="ru-RU" b="1" dirty="0">
                <a:solidFill>
                  <a:srgbClr val="0070C0"/>
                </a:solidFill>
              </a:rPr>
              <a:t>ЦГУ, ЦГЦ, ЦГА, ЦГГ, АГА, АГГ</a:t>
            </a:r>
            <a:r>
              <a:rPr lang="ru-RU" dirty="0"/>
              <a:t>) 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>3) Свойство генетического кода - избыточность (вырожденность), так как одной аминокислоте (</a:t>
            </a:r>
            <a:r>
              <a:rPr lang="ru-RU" b="1" dirty="0" err="1">
                <a:solidFill>
                  <a:srgbClr val="0070C0"/>
                </a:solidFill>
              </a:rPr>
              <a:t>Арг</a:t>
            </a:r>
            <a:r>
              <a:rPr lang="ru-RU" dirty="0"/>
              <a:t>) соответствует более одного триплета (</a:t>
            </a:r>
            <a:r>
              <a:rPr lang="ru-RU" b="1" dirty="0">
                <a:solidFill>
                  <a:srgbClr val="0070C0"/>
                </a:solidFill>
              </a:rPr>
              <a:t>6 триплетов</a:t>
            </a:r>
            <a:r>
              <a:rPr lang="ru-RU" dirty="0"/>
              <a:t>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3019" y="692697"/>
            <a:ext cx="55531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5’ -Ц-Т-Т-Г-Г-Ц-А-Г-Ц-А-Ц-Г-Г-Ц-А- 3’</a:t>
            </a:r>
          </a:p>
          <a:p>
            <a:r>
              <a:rPr lang="ru-RU" sz="2800" dirty="0">
                <a:solidFill>
                  <a:prstClr val="black"/>
                </a:solidFill>
              </a:rPr>
              <a:t>3’ -Г-А-А-Ц-Ц-Г-Т-Ц-Г-Т-Г-Ц-Ц-Г-Т- 5’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68812" y="294967"/>
            <a:ext cx="339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Задание 27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260648"/>
            <a:ext cx="3456384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3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5911" y="1196752"/>
            <a:ext cx="10884308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Молекулы </a:t>
            </a:r>
            <a:r>
              <a:rPr lang="ru-RU" dirty="0" err="1"/>
              <a:t>тРНК</a:t>
            </a:r>
            <a:r>
              <a:rPr lang="ru-RU" dirty="0"/>
              <a:t>, несущие соответствующие антикодоны, входят в рибосому в следующем порядке: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	АЦУ</a:t>
            </a:r>
            <a:r>
              <a:rPr lang="ru-RU" dirty="0"/>
              <a:t>, ГГУ, УГА, </a:t>
            </a:r>
            <a:r>
              <a:rPr lang="ru-RU" dirty="0" smtClean="0"/>
              <a:t>ГАУ</a:t>
            </a:r>
          </a:p>
          <a:p>
            <a:pPr marL="0" indent="0">
              <a:buNone/>
            </a:pPr>
            <a:r>
              <a:rPr lang="ru-RU" dirty="0" smtClean="0"/>
              <a:t>Определите </a:t>
            </a:r>
            <a:r>
              <a:rPr lang="ru-RU" dirty="0"/>
              <a:t>последовательность нуклеотидов смысловой и транскрибируемой цепей ДНК, иРНК и аминокислот в молекуле синтезируемого фрагмента белка.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Ответ </a:t>
            </a:r>
            <a:r>
              <a:rPr lang="ru-RU" dirty="0"/>
              <a:t>поясните. Для решения задания используйте таблицу генетического кода.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выполнении задания учитывайте, что антикодоны </a:t>
            </a:r>
            <a:r>
              <a:rPr lang="ru-RU" dirty="0" err="1"/>
              <a:t>тРНК</a:t>
            </a:r>
            <a:r>
              <a:rPr lang="ru-RU" dirty="0"/>
              <a:t> антипараллельны кодонам иРНК.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68812" y="294967"/>
            <a:ext cx="339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Задание 27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042792" cy="778098"/>
          </a:xfrm>
        </p:spPr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7768" y="1196752"/>
            <a:ext cx="2930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АЦУ, ГГУ, УГА, ГАУ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63677" y="1812284"/>
            <a:ext cx="1094330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1) по принципу комплементарности определяем последовательность иРНК:</a:t>
            </a:r>
            <a:br>
              <a:rPr lang="ru-RU" dirty="0"/>
            </a:br>
            <a:r>
              <a:rPr lang="ru-RU" dirty="0" smtClean="0"/>
              <a:t>			5</a:t>
            </a:r>
            <a:r>
              <a:rPr lang="ru-RU" dirty="0"/>
              <a:t>’ -А-Г-У-А-Ц-Ц-У-Ц-А-А-У-Ц- 3’ </a:t>
            </a:r>
            <a:br>
              <a:rPr lang="ru-RU" dirty="0"/>
            </a:br>
            <a:r>
              <a:rPr lang="ru-RU" dirty="0"/>
              <a:t>2) нуклеотидную последовательность транскрибируемой и смысловой цепей ДНК также определяем по принципу комплементарности:</a:t>
            </a:r>
            <a:br>
              <a:rPr lang="ru-RU" dirty="0"/>
            </a:br>
            <a:r>
              <a:rPr lang="ru-RU" dirty="0" smtClean="0"/>
              <a:t>			5</a:t>
            </a:r>
            <a:r>
              <a:rPr lang="ru-RU" dirty="0"/>
              <a:t>’ -А-Г-Т-А-Ц-Ц-Т-Ц-А-А-Т-Ц- 3’ </a:t>
            </a:r>
            <a:br>
              <a:rPr lang="ru-RU" dirty="0"/>
            </a:br>
            <a:r>
              <a:rPr lang="ru-RU" dirty="0" smtClean="0"/>
              <a:t>			3</a:t>
            </a:r>
            <a:r>
              <a:rPr lang="ru-RU" dirty="0"/>
              <a:t>’ -</a:t>
            </a:r>
            <a:r>
              <a:rPr lang="ru-RU" dirty="0" smtClean="0"/>
              <a:t>Т-Ц-А-Т-Г- Г-А- Г- Т-Т-А-Г- </a:t>
            </a:r>
            <a:r>
              <a:rPr lang="ru-RU" dirty="0"/>
              <a:t>5’ </a:t>
            </a:r>
            <a:br>
              <a:rPr lang="ru-RU" dirty="0"/>
            </a:br>
            <a:r>
              <a:rPr lang="ru-RU" dirty="0"/>
              <a:t>3) по таблице генетического кода и кодонам иРНК находим последовательность аминокислот в пептиде: </a:t>
            </a:r>
            <a:br>
              <a:rPr lang="ru-RU" dirty="0"/>
            </a:br>
            <a:r>
              <a:rPr lang="ru-RU" dirty="0" smtClean="0"/>
              <a:t>				Сер-</a:t>
            </a:r>
            <a:r>
              <a:rPr lang="ru-RU" dirty="0" err="1" smtClean="0"/>
              <a:t>Тре</a:t>
            </a:r>
            <a:r>
              <a:rPr lang="ru-RU" dirty="0" smtClean="0"/>
              <a:t>-Сер-Иле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68812" y="294967"/>
            <a:ext cx="339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Задание 27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260648"/>
            <a:ext cx="3456384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4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4946" y="2052158"/>
            <a:ext cx="11341510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100" dirty="0"/>
              <a:t>Некоторые вирусы в качестве генетического материала несут РНК. Такие вирусы, заразив клетку, встраивают ДНК-копию своего генома в геном хозяйской клетки. </a:t>
            </a:r>
            <a:endParaRPr lang="ru-RU" sz="3100" dirty="0" smtClean="0"/>
          </a:p>
          <a:p>
            <a:pPr marL="0" indent="0">
              <a:buNone/>
            </a:pPr>
            <a:r>
              <a:rPr lang="ru-RU" sz="3100" dirty="0" smtClean="0"/>
              <a:t>В </a:t>
            </a:r>
            <a:r>
              <a:rPr lang="ru-RU" sz="3100" dirty="0"/>
              <a:t>клетку проникла вирусная РНК следующей последовательности</a:t>
            </a:r>
            <a:r>
              <a:rPr lang="ru-RU" sz="3100" dirty="0" smtClean="0"/>
              <a:t>:</a:t>
            </a:r>
          </a:p>
          <a:p>
            <a:pPr marL="0" indent="0">
              <a:buNone/>
            </a:pPr>
            <a:r>
              <a:rPr lang="ru-RU" sz="3100" dirty="0" smtClean="0"/>
              <a:t>			5</a:t>
            </a:r>
            <a:r>
              <a:rPr lang="ru-RU" sz="3100" dirty="0"/>
              <a:t>’ -Ц-Ц-Ц-Ц-Г-У-Ц-Г-А-Ц-Ц-У- 3’</a:t>
            </a:r>
          </a:p>
          <a:p>
            <a:pPr marL="0" indent="0">
              <a:buNone/>
            </a:pPr>
            <a:r>
              <a:rPr lang="ru-RU" sz="3100" dirty="0"/>
              <a:t>Определите, какова будет последовательность вирусного белка, если матрицей для синтеза иРНК служит цепь, комплементарная вирусной РНК. </a:t>
            </a:r>
            <a:endParaRPr lang="ru-RU" sz="3100" dirty="0" smtClean="0"/>
          </a:p>
          <a:p>
            <a:pPr marL="0" indent="0">
              <a:buNone/>
            </a:pPr>
            <a:r>
              <a:rPr lang="ru-RU" sz="3100" dirty="0" smtClean="0"/>
              <a:t>Напишите </a:t>
            </a:r>
            <a:r>
              <a:rPr lang="ru-RU" sz="3100" dirty="0"/>
              <a:t>последовательность </a:t>
            </a:r>
            <a:r>
              <a:rPr lang="ru-RU" sz="3100" dirty="0" err="1"/>
              <a:t>двуцепочечного</a:t>
            </a:r>
            <a:r>
              <a:rPr lang="ru-RU" sz="3100" dirty="0"/>
              <a:t> фрагмента ДНК, укажите 5’ и 3’ концы цепей. </a:t>
            </a:r>
            <a:endParaRPr lang="ru-RU" sz="3100" dirty="0" smtClean="0"/>
          </a:p>
          <a:p>
            <a:pPr marL="0" indent="0">
              <a:buNone/>
            </a:pPr>
            <a:r>
              <a:rPr lang="ru-RU" sz="3100" dirty="0" smtClean="0"/>
              <a:t>Ответ </a:t>
            </a:r>
            <a:r>
              <a:rPr lang="ru-RU" sz="3100" dirty="0"/>
              <a:t>поясните. Для р</a:t>
            </a:r>
            <a:r>
              <a:rPr lang="ru-RU" dirty="0"/>
              <a:t>ешения задания используйте таблицу генетического кода.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24" y="938969"/>
            <a:ext cx="6202568" cy="11379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24327" y="390038"/>
            <a:ext cx="339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Задание 27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042792" cy="778098"/>
          </a:xfrm>
        </p:spPr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9736" y="1196752"/>
            <a:ext cx="4830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5’ -Ц-Ц-Ц-Ц-Г-У-Ц-Г-А-Ц-Ц-У- 3’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19536" y="181228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1) по принципу комплементарности находим нуклеотидную последовательность участка ДНК: </a:t>
            </a:r>
            <a:br>
              <a:rPr lang="ru-RU" dirty="0"/>
            </a:br>
            <a:r>
              <a:rPr lang="ru-RU" dirty="0" smtClean="0"/>
              <a:t>                    5</a:t>
            </a:r>
            <a:r>
              <a:rPr lang="ru-RU" dirty="0"/>
              <a:t>’ -Ц-Ц-Ц-Ц-Г-Т-Ц-Г-А-Ц-Ц-Т- 3’ </a:t>
            </a:r>
            <a:br>
              <a:rPr lang="ru-RU" dirty="0"/>
            </a:br>
            <a:r>
              <a:rPr lang="ru-RU" dirty="0" smtClean="0"/>
              <a:t>                    3</a:t>
            </a:r>
            <a:r>
              <a:rPr lang="ru-RU" dirty="0"/>
              <a:t>’ -</a:t>
            </a:r>
            <a:r>
              <a:rPr lang="ru-RU" dirty="0" smtClean="0"/>
              <a:t>Г- Г- Г- Г-Ц-А-Г-Ц-Т-Г- Г-А- </a:t>
            </a:r>
            <a:r>
              <a:rPr lang="ru-RU" dirty="0"/>
              <a:t>5’ </a:t>
            </a:r>
            <a:br>
              <a:rPr lang="ru-RU" dirty="0"/>
            </a:br>
            <a:r>
              <a:rPr lang="ru-RU" dirty="0"/>
              <a:t>2) по принципу комплементарности находим нуклеотидную последовательность иРНК: </a:t>
            </a:r>
            <a:br>
              <a:rPr lang="ru-RU" dirty="0"/>
            </a:br>
            <a:r>
              <a:rPr lang="ru-RU" dirty="0" smtClean="0"/>
              <a:t>                    5</a:t>
            </a:r>
            <a:r>
              <a:rPr lang="ru-RU" dirty="0"/>
              <a:t>’ -Ц-Ц-Ц-Ц-Г-У-Ц-Г-А-Ц-Ц-У- 3’ </a:t>
            </a:r>
            <a:br>
              <a:rPr lang="ru-RU" dirty="0"/>
            </a:br>
            <a:r>
              <a:rPr lang="ru-RU" dirty="0"/>
              <a:t>3) по таблице генетического кода определяем последовательность вирусного белка: </a:t>
            </a:r>
            <a:br>
              <a:rPr lang="ru-RU" dirty="0"/>
            </a:br>
            <a:r>
              <a:rPr lang="ru-RU" dirty="0" smtClean="0"/>
              <a:t>                                Про-</a:t>
            </a:r>
            <a:r>
              <a:rPr lang="ru-RU" dirty="0" err="1" smtClean="0"/>
              <a:t>Арг</a:t>
            </a:r>
            <a:r>
              <a:rPr lang="ru-RU" dirty="0" smtClean="0"/>
              <a:t>-</a:t>
            </a:r>
            <a:r>
              <a:rPr lang="ru-RU" dirty="0" err="1" smtClean="0"/>
              <a:t>Арг</a:t>
            </a:r>
            <a:r>
              <a:rPr lang="ru-RU" dirty="0" smtClean="0"/>
              <a:t>-Про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68812" y="294967"/>
            <a:ext cx="339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Задание 27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260648"/>
            <a:ext cx="3456384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5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89935" y="1196752"/>
            <a:ext cx="11061291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Фрагмент начала гена имеет следующую последовательность нуклеотидов (верхняя цепь — смысловая, нижняя — транскрибируемая</a:t>
            </a:r>
            <a:r>
              <a:rPr lang="ru-RU" dirty="0" smtClean="0"/>
              <a:t>):</a:t>
            </a:r>
          </a:p>
          <a:p>
            <a:pPr marL="0" indent="0">
              <a:buNone/>
            </a:pPr>
            <a:r>
              <a:rPr lang="ru-RU" dirty="0" smtClean="0"/>
              <a:t>		5</a:t>
            </a:r>
            <a:r>
              <a:rPr lang="ru-RU" dirty="0"/>
              <a:t>’ -А-А-А-Ц-Ц-Г-Т-Ц-Ц-Ц-Г-Ц-Т-Г-Т- 3’</a:t>
            </a:r>
          </a:p>
          <a:p>
            <a:pPr marL="0" indent="0">
              <a:buNone/>
            </a:pPr>
            <a:r>
              <a:rPr lang="ru-RU" dirty="0" smtClean="0"/>
              <a:t>		3</a:t>
            </a:r>
            <a:r>
              <a:rPr lang="ru-RU" dirty="0"/>
              <a:t>’ -</a:t>
            </a:r>
            <a:r>
              <a:rPr lang="ru-RU" dirty="0" smtClean="0"/>
              <a:t>Т-Т-Т- Г- Г-Ц-А-Г- Г- Г-Ц-Г-А-Ц-А- </a:t>
            </a:r>
            <a:r>
              <a:rPr lang="ru-RU" dirty="0"/>
              <a:t>5’ </a:t>
            </a:r>
          </a:p>
          <a:p>
            <a:pPr marL="0" indent="0">
              <a:buNone/>
            </a:pPr>
            <a:r>
              <a:rPr lang="ru-RU" dirty="0"/>
              <a:t>Установите нуклеотидную последовательность участка </a:t>
            </a:r>
            <a:r>
              <a:rPr lang="ru-RU" dirty="0" err="1"/>
              <a:t>тРНК</a:t>
            </a:r>
            <a:r>
              <a:rPr lang="ru-RU" dirty="0"/>
              <a:t>, который синтезируется на данном фрагменте, обозначьте 5’ и 3’ концы этого фрагмента и определите аминокислоту, которую будет переносить эта </a:t>
            </a:r>
            <a:r>
              <a:rPr lang="ru-RU" dirty="0" err="1"/>
              <a:t>тРНК</a:t>
            </a:r>
            <a:r>
              <a:rPr lang="ru-RU" dirty="0"/>
              <a:t> в процессе биосинтеза белка, если третий триплет с 5’ конца соответствует антикодону </a:t>
            </a:r>
            <a:r>
              <a:rPr lang="ru-RU" dirty="0" err="1" smtClean="0"/>
              <a:t>тРНК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Ответ </a:t>
            </a:r>
            <a:r>
              <a:rPr lang="ru-RU" dirty="0"/>
              <a:t>поясните. Для решения задания используйте таблицу генетического кода.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68812" y="294967"/>
            <a:ext cx="339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Задание 27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855" y="415117"/>
            <a:ext cx="757428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Репликация ДНК - удвоение, дупликация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(</a:t>
            </a:r>
            <a:r>
              <a:rPr lang="ru-RU" sz="2800" b="1" dirty="0">
                <a:solidFill>
                  <a:srgbClr val="0070C0"/>
                </a:solidFill>
              </a:rPr>
              <a:t>лат. </a:t>
            </a:r>
            <a:r>
              <a:rPr lang="ru-RU" sz="2800" b="1" dirty="0" err="1">
                <a:solidFill>
                  <a:srgbClr val="0070C0"/>
                </a:solidFill>
              </a:rPr>
              <a:t>replicatio</a:t>
            </a:r>
            <a:r>
              <a:rPr lang="ru-RU" sz="2800" b="1" dirty="0">
                <a:solidFill>
                  <a:srgbClr val="0070C0"/>
                </a:solidFill>
              </a:rPr>
              <a:t> — возобновление,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лат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b="1" dirty="0" err="1">
                <a:solidFill>
                  <a:srgbClr val="0070C0"/>
                </a:solidFill>
              </a:rPr>
              <a:t>duplicatio</a:t>
            </a:r>
            <a:r>
              <a:rPr lang="ru-RU" sz="2800" b="1" dirty="0">
                <a:solidFill>
                  <a:srgbClr val="0070C0"/>
                </a:solidFill>
              </a:rPr>
              <a:t> - удвоение)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" y="1954530"/>
            <a:ext cx="6507480" cy="46405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Процесс синтеза дочерней молекулы ДНК по матрице родительской ДНК.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Нуклеотиды </a:t>
            </a:r>
            <a:r>
              <a:rPr lang="ru-RU" sz="2000" dirty="0">
                <a:solidFill>
                  <a:srgbClr val="002060"/>
                </a:solidFill>
              </a:rPr>
              <a:t>достраивает фермент ДНК-полимераза по принципу </a:t>
            </a:r>
            <a:r>
              <a:rPr lang="ru-RU" sz="2000" dirty="0" smtClean="0">
                <a:solidFill>
                  <a:srgbClr val="002060"/>
                </a:solidFill>
              </a:rPr>
              <a:t>комплементарности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А </a:t>
            </a:r>
            <a:r>
              <a:rPr lang="ru-RU" sz="2000" dirty="0">
                <a:solidFill>
                  <a:srgbClr val="002060"/>
                </a:solidFill>
              </a:rPr>
              <a:t>(</a:t>
            </a:r>
            <a:r>
              <a:rPr lang="ru-RU" sz="2000" dirty="0" err="1">
                <a:solidFill>
                  <a:srgbClr val="002060"/>
                </a:solidFill>
              </a:rPr>
              <a:t>аденин</a:t>
            </a:r>
            <a:r>
              <a:rPr lang="ru-RU" sz="2000" dirty="0">
                <a:solidFill>
                  <a:srgbClr val="002060"/>
                </a:solidFill>
              </a:rPr>
              <a:t>) </a:t>
            </a:r>
            <a:r>
              <a:rPr lang="ru-RU" sz="2000" dirty="0" smtClean="0">
                <a:solidFill>
                  <a:srgbClr val="002060"/>
                </a:solidFill>
              </a:rPr>
              <a:t>- </a:t>
            </a:r>
            <a:r>
              <a:rPr lang="ru-RU" sz="2000" dirty="0">
                <a:solidFill>
                  <a:srgbClr val="002060"/>
                </a:solidFill>
              </a:rPr>
              <a:t>Т (</a:t>
            </a:r>
            <a:r>
              <a:rPr lang="ru-RU" sz="2000" dirty="0" err="1">
                <a:solidFill>
                  <a:srgbClr val="002060"/>
                </a:solidFill>
              </a:rPr>
              <a:t>тимин</a:t>
            </a:r>
            <a:r>
              <a:rPr lang="ru-RU" sz="2000" dirty="0">
                <a:solidFill>
                  <a:srgbClr val="002060"/>
                </a:solidFill>
              </a:rPr>
              <a:t>), Г (гуанин) - </a:t>
            </a:r>
            <a:r>
              <a:rPr lang="ru-RU" sz="2000" dirty="0" smtClean="0">
                <a:solidFill>
                  <a:srgbClr val="002060"/>
                </a:solidFill>
              </a:rPr>
              <a:t>Ц </a:t>
            </a:r>
            <a:r>
              <a:rPr lang="ru-RU" sz="2000" dirty="0">
                <a:solidFill>
                  <a:srgbClr val="002060"/>
                </a:solidFill>
              </a:rPr>
              <a:t>(</a:t>
            </a:r>
            <a:r>
              <a:rPr lang="ru-RU" sz="2000" dirty="0" err="1">
                <a:solidFill>
                  <a:srgbClr val="002060"/>
                </a:solidFill>
              </a:rPr>
              <a:t>цитозин</a:t>
            </a:r>
            <a:r>
              <a:rPr lang="ru-RU" sz="2000" dirty="0" smtClean="0">
                <a:solidFill>
                  <a:srgbClr val="002060"/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FF0000"/>
                </a:solidFill>
              </a:rPr>
              <a:t>Удвоение ДНК происходит в синтетическом периоде интерфазы.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При </a:t>
            </a:r>
            <a:r>
              <a:rPr lang="ru-RU" sz="2000" dirty="0">
                <a:solidFill>
                  <a:srgbClr val="002060"/>
                </a:solidFill>
              </a:rPr>
              <a:t>этом общее число хромосом не меняется, однако каждая из них содержит к началу деления две молекулы ДНК: это необходимо для равномерного распределения генетического материала между дочерними клетками.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3855" y="5918954"/>
            <a:ext cx="6641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Рост цепи ДНК происходит в направлении от 5' к 3' концу.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920" y="-2356"/>
            <a:ext cx="4361870" cy="659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042792" cy="778098"/>
          </a:xfrm>
        </p:spPr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9975" y="980728"/>
            <a:ext cx="583204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5’ -А-А-А-Ц-Ц-Г-Т-Ц-Ц-Ц-Г-Ц-Т-Г-Т- 3’</a:t>
            </a:r>
          </a:p>
          <a:p>
            <a:r>
              <a:rPr lang="ru-RU" sz="2800" dirty="0" smtClean="0"/>
              <a:t>3</a:t>
            </a:r>
            <a:r>
              <a:rPr lang="ru-RU" sz="2800" dirty="0"/>
              <a:t>’ -Т-Т-Т- Г- Г-Ц-А-Г- Г- Г-Ц-Г-А-Ц-А- 5’ </a:t>
            </a:r>
          </a:p>
          <a:p>
            <a:r>
              <a:rPr lang="ru-RU" sz="2800" dirty="0" smtClean="0">
                <a:solidFill>
                  <a:prstClr val="black"/>
                </a:solidFill>
              </a:rPr>
              <a:t>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1950" y="2180993"/>
            <a:ext cx="11149780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нуклеотидная </a:t>
            </a:r>
            <a:r>
              <a:rPr lang="ru-RU" dirty="0"/>
              <a:t>последовательность участка </a:t>
            </a:r>
            <a:r>
              <a:rPr lang="ru-RU" dirty="0" err="1"/>
              <a:t>тРНК</a:t>
            </a:r>
            <a:r>
              <a:rPr lang="ru-RU" dirty="0"/>
              <a:t>: </a:t>
            </a:r>
            <a:r>
              <a:rPr lang="ru-RU" dirty="0" smtClean="0"/>
              <a:t> </a:t>
            </a:r>
            <a:r>
              <a:rPr lang="ru-RU" sz="2800" dirty="0"/>
              <a:t>   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		5</a:t>
            </a:r>
            <a:r>
              <a:rPr lang="ru-RU" sz="2800" dirty="0"/>
              <a:t>’ -</a:t>
            </a:r>
            <a:r>
              <a:rPr lang="ru-RU" sz="2800" dirty="0" smtClean="0"/>
              <a:t>А-А-А-Ц-Ц-Г</a:t>
            </a:r>
            <a:r>
              <a:rPr lang="ru-RU" sz="2800" b="1" dirty="0" smtClean="0">
                <a:solidFill>
                  <a:srgbClr val="FF0000"/>
                </a:solidFill>
              </a:rPr>
              <a:t>-У-Ц-Ц-</a:t>
            </a:r>
            <a:r>
              <a:rPr lang="ru-RU" sz="2800" dirty="0" smtClean="0"/>
              <a:t>Ц-Г-Ц-У-Г-У- </a:t>
            </a:r>
            <a:r>
              <a:rPr lang="ru-RU" sz="2800" dirty="0"/>
              <a:t>3’ </a:t>
            </a:r>
            <a:br>
              <a:rPr lang="ru-RU" sz="2800" dirty="0"/>
            </a:br>
            <a:r>
              <a:rPr lang="ru-RU" dirty="0"/>
              <a:t>2) нуклеотидная последовательность антикодона УЦЦ (третий триплет) соответствует кодону на иРНК ГГА (ориентируем кодон с 5' конца к 3' концу)</a:t>
            </a:r>
            <a:br>
              <a:rPr lang="ru-RU" dirty="0"/>
            </a:br>
            <a:r>
              <a:rPr lang="ru-RU" dirty="0"/>
              <a:t>3) по таблице генетического кода этому кодону соответствует аминокислота </a:t>
            </a:r>
            <a:r>
              <a:rPr lang="ru-RU" dirty="0" err="1"/>
              <a:t>Гли</a:t>
            </a:r>
            <a:r>
              <a:rPr lang="ru-RU" dirty="0"/>
              <a:t>, которую будет переносить данная </a:t>
            </a:r>
            <a:r>
              <a:rPr lang="ru-RU" dirty="0" err="1"/>
              <a:t>тРНК</a:t>
            </a:r>
            <a:r>
              <a:rPr lang="ru-RU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68812" y="294967"/>
            <a:ext cx="339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Задание 27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studarium.ru/article/121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https://externat.foxford.ru/polezno-znat/wiki-biologiya-biosintez-belka</a:t>
            </a:r>
            <a:endParaRPr lang="ru-RU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propionix.ru/dnk-prokariot-i-eukariot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bio-ege.sdamgia.ru/test?theme=368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profil.adu.by/mod/book/tool/print/index.php?id=3904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0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ген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989320" y="2302701"/>
            <a:ext cx="5958038" cy="854242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Ген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– это участок молекулы ДНК, несущий информацию о первичной структуре белка.</a:t>
            </a:r>
          </a:p>
          <a:p>
            <a:pPr algn="just"/>
            <a:endParaRPr lang="ru-RU" b="1" dirty="0" smtClean="0">
              <a:solidFill>
                <a:srgbClr val="0070C0"/>
              </a:solidFill>
            </a:endParaRPr>
          </a:p>
          <a:p>
            <a:pPr algn="just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0" b="10359"/>
          <a:stretch/>
        </p:blipFill>
        <p:spPr>
          <a:xfrm>
            <a:off x="312821" y="1888958"/>
            <a:ext cx="5676499" cy="2682145"/>
          </a:xfrm>
        </p:spPr>
      </p:pic>
      <p:sp>
        <p:nvSpPr>
          <p:cNvPr id="8" name="Прямоугольник 7"/>
          <p:cNvSpPr/>
          <p:nvPr/>
        </p:nvSpPr>
        <p:spPr>
          <a:xfrm>
            <a:off x="312821" y="5083297"/>
            <a:ext cx="11297653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200" b="1" dirty="0">
                <a:solidFill>
                  <a:srgbClr val="FF0000"/>
                </a:solidFill>
              </a:rPr>
              <a:t>Гены</a:t>
            </a:r>
            <a:r>
              <a:rPr lang="ru-RU" sz="2200" b="1" dirty="0">
                <a:solidFill>
                  <a:srgbClr val="0070C0"/>
                </a:solidFill>
              </a:rPr>
              <a:t> не только хранят информацию о последовательности аминокислот в полипептидной цепи, но и кодируют некоторые виды РНК: р-РНК, входящие в состав рибосом, и т-РНК, отвечающие за транспорт аминокислот. </a:t>
            </a:r>
          </a:p>
        </p:txBody>
      </p:sp>
    </p:spTree>
    <p:extLst>
      <p:ext uri="{BB962C8B-B14F-4D97-AF65-F5344CB8AC3E}">
        <p14:creationId xmlns:p14="http://schemas.microsoft.com/office/powerpoint/2010/main" val="42467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2" y="158496"/>
            <a:ext cx="8098535" cy="93878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Строение гена эукариот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210302" y="2084249"/>
            <a:ext cx="5722618" cy="1112520"/>
          </a:xfrm>
        </p:spPr>
        <p:txBody>
          <a:bodyPr>
            <a:normAutofit/>
          </a:bodyPr>
          <a:lstStyle/>
          <a:p>
            <a:pPr marL="354013" indent="-354013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ДНК на одной хромосоме может содержать несколько тысяч генов, располагающихся в линейном порядке.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12422" y="2524924"/>
            <a:ext cx="9471658" cy="352044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Особенности гена эукариот: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Наличие достаточно большого количества регуляторных белков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Мозаичность (чередование </a:t>
            </a:r>
            <a:r>
              <a:rPr lang="ru-RU" sz="2000" b="1" dirty="0" err="1" smtClean="0">
                <a:solidFill>
                  <a:srgbClr val="0070C0"/>
                </a:solidFill>
              </a:rPr>
              <a:t>экзонов</a:t>
            </a:r>
            <a:r>
              <a:rPr lang="ru-RU" sz="2000" b="1" dirty="0" smtClean="0">
                <a:solidFill>
                  <a:srgbClr val="0070C0"/>
                </a:solidFill>
              </a:rPr>
              <a:t> и </a:t>
            </a:r>
            <a:r>
              <a:rPr lang="ru-RU" sz="2000" b="1" dirty="0" err="1" smtClean="0">
                <a:solidFill>
                  <a:srgbClr val="0070C0"/>
                </a:solidFill>
              </a:rPr>
              <a:t>интронов</a:t>
            </a:r>
            <a:r>
              <a:rPr lang="ru-RU" sz="2000" b="1" dirty="0" smtClean="0">
                <a:solidFill>
                  <a:srgbClr val="0070C0"/>
                </a:solidFill>
              </a:rPr>
              <a:t>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РЭ </a:t>
            </a:r>
            <a:r>
              <a:rPr lang="ru-RU" sz="2000" b="1" dirty="0" smtClean="0">
                <a:solidFill>
                  <a:srgbClr val="0070C0"/>
                </a:solidFill>
              </a:rPr>
              <a:t>– регуляторные элементы: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</a:rPr>
              <a:t>) </a:t>
            </a:r>
            <a:r>
              <a:rPr lang="ru-RU" sz="2000" b="1" dirty="0" err="1" smtClean="0">
                <a:solidFill>
                  <a:srgbClr val="002060"/>
                </a:solidFill>
              </a:rPr>
              <a:t>энхансеры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– ускоряют транскрипцию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</a:rPr>
              <a:t>б</a:t>
            </a:r>
            <a:r>
              <a:rPr lang="ru-RU" sz="2000" b="1" dirty="0" smtClean="0">
                <a:solidFill>
                  <a:srgbClr val="002060"/>
                </a:solidFill>
              </a:rPr>
              <a:t>) </a:t>
            </a:r>
            <a:r>
              <a:rPr lang="ru-RU" sz="2000" b="1" dirty="0" err="1" smtClean="0">
                <a:solidFill>
                  <a:srgbClr val="002060"/>
                </a:solidFill>
              </a:rPr>
              <a:t>сайленсеры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– тормозят транскрипцию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 – промотор </a:t>
            </a:r>
            <a:r>
              <a:rPr lang="ru-RU" sz="2000" b="1" dirty="0" smtClean="0">
                <a:solidFill>
                  <a:srgbClr val="0070C0"/>
                </a:solidFill>
              </a:rPr>
              <a:t>(участок для присоединения РНК – полимеразы)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О – оператор </a:t>
            </a:r>
            <a:r>
              <a:rPr lang="ru-RU" sz="2000" b="1" dirty="0" smtClean="0">
                <a:solidFill>
                  <a:srgbClr val="0070C0"/>
                </a:solidFill>
              </a:rPr>
              <a:t>(участок для присоединения репрессора)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Р</a:t>
            </a:r>
            <a:r>
              <a:rPr lang="ru-RU" sz="2000" b="1" dirty="0" smtClean="0">
                <a:solidFill>
                  <a:srgbClr val="0070C0"/>
                </a:solidFill>
              </a:rPr>
              <a:t> – белок, присоединяющийся к оператору и тормозящий транскрипцию)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СГ –структурные гены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Э – </a:t>
            </a:r>
            <a:r>
              <a:rPr lang="ru-RU" sz="2000" b="1" dirty="0" err="1" smtClean="0">
                <a:solidFill>
                  <a:srgbClr val="002060"/>
                </a:solidFill>
              </a:rPr>
              <a:t>экзоны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– участки гена, несущие информацию о строении полипептида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И - </a:t>
            </a:r>
            <a:r>
              <a:rPr lang="ru-RU" sz="2000" b="1" dirty="0" err="1" smtClean="0">
                <a:solidFill>
                  <a:srgbClr val="002060"/>
                </a:solidFill>
              </a:rPr>
              <a:t>интроны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- </a:t>
            </a:r>
            <a:r>
              <a:rPr lang="ru-RU" sz="2000" b="1" dirty="0">
                <a:solidFill>
                  <a:srgbClr val="0070C0"/>
                </a:solidFill>
              </a:rPr>
              <a:t>участки гена, </a:t>
            </a:r>
            <a:r>
              <a:rPr lang="ru-RU" sz="2000" b="1" dirty="0" smtClean="0">
                <a:solidFill>
                  <a:srgbClr val="0070C0"/>
                </a:solidFill>
              </a:rPr>
              <a:t>не несущие </a:t>
            </a:r>
            <a:r>
              <a:rPr lang="ru-RU" sz="2000" b="1" dirty="0">
                <a:solidFill>
                  <a:srgbClr val="0070C0"/>
                </a:solidFill>
              </a:rPr>
              <a:t>информацию о строении </a:t>
            </a:r>
            <a:r>
              <a:rPr lang="ru-RU" sz="2000" b="1" dirty="0" smtClean="0">
                <a:solidFill>
                  <a:srgbClr val="0070C0"/>
                </a:solidFill>
              </a:rPr>
              <a:t>полипептида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Т – терминатор </a:t>
            </a:r>
            <a:r>
              <a:rPr lang="ru-RU" sz="2000" b="1" dirty="0" smtClean="0">
                <a:solidFill>
                  <a:srgbClr val="0070C0"/>
                </a:solidFill>
              </a:rPr>
              <a:t>– участок, на котором завершается транскрипция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5" r="11409" b="58447"/>
          <a:stretch/>
        </p:blipFill>
        <p:spPr bwMode="auto">
          <a:xfrm>
            <a:off x="175262" y="853440"/>
            <a:ext cx="6035040" cy="140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10302" y="853440"/>
            <a:ext cx="5722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0" indent="-354013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FF0000"/>
                </a:solidFill>
              </a:rPr>
              <a:t>Ген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– участок молекулы ДНК, кодирующий первичную последовательность аминокислот в полипептиде или последовательность нуклеотидов в молекулах </a:t>
            </a:r>
            <a:r>
              <a:rPr lang="ru-RU" sz="2000" b="1" dirty="0" err="1">
                <a:solidFill>
                  <a:srgbClr val="002060"/>
                </a:solidFill>
              </a:rPr>
              <a:t>тРНК</a:t>
            </a:r>
            <a:r>
              <a:rPr lang="ru-RU" sz="2000" b="1" dirty="0">
                <a:solidFill>
                  <a:srgbClr val="002060"/>
                </a:solidFill>
              </a:rPr>
              <a:t> и </a:t>
            </a:r>
            <a:r>
              <a:rPr lang="ru-RU" sz="2000" b="1" dirty="0" err="1">
                <a:solidFill>
                  <a:srgbClr val="002060"/>
                </a:solidFill>
              </a:rPr>
              <a:t>рРНК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8339" y="2973363"/>
            <a:ext cx="3821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Общая длина </a:t>
            </a:r>
            <a:r>
              <a:rPr lang="ru-RU" sz="2000" b="1" dirty="0" err="1" smtClean="0">
                <a:solidFill>
                  <a:srgbClr val="002060"/>
                </a:solidFill>
              </a:rPr>
              <a:t>интронов</a:t>
            </a:r>
            <a:r>
              <a:rPr lang="ru-RU" sz="2000" b="1" dirty="0" smtClean="0">
                <a:solidFill>
                  <a:srgbClr val="002060"/>
                </a:solidFill>
              </a:rPr>
              <a:t> в два и более  раз больше </a:t>
            </a:r>
            <a:r>
              <a:rPr lang="ru-RU" sz="2000" b="1" dirty="0" err="1" smtClean="0">
                <a:solidFill>
                  <a:srgbClr val="002060"/>
                </a:solidFill>
              </a:rPr>
              <a:t>экзонов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2" y="158496"/>
            <a:ext cx="8629525" cy="9387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Строение гена прокариот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7987" y="3549908"/>
            <a:ext cx="11651225" cy="2063299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Особенности гена прокариот: </a:t>
            </a:r>
          </a:p>
          <a:p>
            <a:r>
              <a:rPr lang="ru-RU" sz="2400" dirty="0"/>
              <a:t>Для прокариот характерно объединение нескольких генов в единую функциональную единицу –</a:t>
            </a:r>
            <a:r>
              <a:rPr lang="ru-RU" sz="2400" b="1" dirty="0"/>
              <a:t> оперон</a:t>
            </a:r>
            <a:r>
              <a:rPr lang="ru-RU" sz="2400" dirty="0"/>
              <a:t>. Работу оперона могут регулировать другие гены, которые могут быть заметно удалены от самого оперона – </a:t>
            </a:r>
            <a:r>
              <a:rPr lang="ru-RU" sz="2400" b="1" dirty="0"/>
              <a:t>регуляторы</a:t>
            </a:r>
            <a:r>
              <a:rPr lang="ru-RU" sz="2400" dirty="0"/>
              <a:t>. Белок, транслируемый с этого гена называется </a:t>
            </a:r>
            <a:r>
              <a:rPr lang="ru-RU" sz="2400" b="1" dirty="0"/>
              <a:t>репрессор</a:t>
            </a:r>
            <a:r>
              <a:rPr lang="ru-RU" sz="2400" dirty="0"/>
              <a:t>. Он связывается с оператором оперона, регулируя экспрессию сразу всех генов, в нем содержащихся.</a:t>
            </a:r>
          </a:p>
          <a:p>
            <a:r>
              <a:rPr lang="ru-RU" sz="2400" dirty="0"/>
              <a:t>Для прокариот также характерно явление </a:t>
            </a:r>
            <a:r>
              <a:rPr lang="ru-RU" sz="2400" b="1" dirty="0"/>
              <a:t>сопряжения транскрипции и трансляции</a:t>
            </a:r>
            <a:r>
              <a:rPr lang="ru-RU" sz="2400" dirty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2" y="815253"/>
            <a:ext cx="7459978" cy="273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95" y="815253"/>
            <a:ext cx="3453724" cy="300404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8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749" y="567170"/>
            <a:ext cx="9720072" cy="149961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Генетический код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847573" y="637194"/>
            <a:ext cx="5043637" cy="135956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это система записи информации о последовательности аминокислот в полипептиде последовательностью нуклеотидов ДНК или РНК.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4464" y="1961411"/>
            <a:ext cx="11636478" cy="411492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016" lvl="1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	</a:t>
            </a:r>
            <a:r>
              <a:rPr lang="ru-RU" sz="2400" b="1" dirty="0" smtClean="0">
                <a:solidFill>
                  <a:srgbClr val="0070C0"/>
                </a:solidFill>
              </a:rPr>
              <a:t>Свойства генетического кода: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100" b="1" dirty="0" err="1" smtClean="0">
                <a:solidFill>
                  <a:srgbClr val="FF0000"/>
                </a:solidFill>
              </a:rPr>
              <a:t>Триплетность</a:t>
            </a:r>
            <a:r>
              <a:rPr lang="ru-RU" sz="2100" dirty="0" smtClean="0">
                <a:solidFill>
                  <a:srgbClr val="002060"/>
                </a:solidFill>
              </a:rPr>
              <a:t> - каждой </a:t>
            </a:r>
            <a:r>
              <a:rPr lang="ru-RU" sz="2100" dirty="0">
                <a:solidFill>
                  <a:srgbClr val="002060"/>
                </a:solidFill>
              </a:rPr>
              <a:t>аминокислоте соответствует 3 </a:t>
            </a:r>
            <a:r>
              <a:rPr lang="ru-RU" sz="2100" dirty="0" smtClean="0">
                <a:solidFill>
                  <a:srgbClr val="002060"/>
                </a:solidFill>
              </a:rPr>
              <a:t>нуклеотида, существует </a:t>
            </a:r>
            <a:r>
              <a:rPr lang="ru-RU" sz="2100" dirty="0">
                <a:solidFill>
                  <a:srgbClr val="002060"/>
                </a:solidFill>
              </a:rPr>
              <a:t>64 кодона, из которых 3 являются нонсенс кодонами (</a:t>
            </a:r>
            <a:r>
              <a:rPr lang="ru-RU" sz="2100" dirty="0" smtClean="0">
                <a:solidFill>
                  <a:srgbClr val="002060"/>
                </a:solidFill>
              </a:rPr>
              <a:t>стоп-кодонами)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100" b="1" dirty="0" err="1" smtClean="0">
                <a:solidFill>
                  <a:srgbClr val="FF0000"/>
                </a:solidFill>
              </a:rPr>
              <a:t>Коллинеарность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>
                <a:solidFill>
                  <a:srgbClr val="002060"/>
                </a:solidFill>
              </a:rPr>
              <a:t>(лат. </a:t>
            </a:r>
            <a:r>
              <a:rPr lang="ru-RU" sz="2100" dirty="0" err="1">
                <a:solidFill>
                  <a:srgbClr val="002060"/>
                </a:solidFill>
              </a:rPr>
              <a:t>con</a:t>
            </a:r>
            <a:r>
              <a:rPr lang="ru-RU" sz="2100" dirty="0">
                <a:solidFill>
                  <a:srgbClr val="002060"/>
                </a:solidFill>
              </a:rPr>
              <a:t> — вместе и </a:t>
            </a:r>
            <a:r>
              <a:rPr lang="ru-RU" sz="2100" dirty="0" err="1">
                <a:solidFill>
                  <a:srgbClr val="002060"/>
                </a:solidFill>
              </a:rPr>
              <a:t>linea</a:t>
            </a:r>
            <a:r>
              <a:rPr lang="ru-RU" sz="2100" dirty="0">
                <a:solidFill>
                  <a:srgbClr val="002060"/>
                </a:solidFill>
              </a:rPr>
              <a:t> — линия</a:t>
            </a:r>
            <a:r>
              <a:rPr lang="ru-RU" sz="2100" dirty="0" smtClean="0">
                <a:solidFill>
                  <a:srgbClr val="002060"/>
                </a:solidFill>
              </a:rPr>
              <a:t>) - соответствие </a:t>
            </a:r>
            <a:r>
              <a:rPr lang="ru-RU" sz="2100" dirty="0">
                <a:solidFill>
                  <a:srgbClr val="002060"/>
                </a:solidFill>
              </a:rPr>
              <a:t>линейной последовательности кодонов </a:t>
            </a:r>
            <a:r>
              <a:rPr lang="ru-RU" sz="2100" dirty="0" smtClean="0">
                <a:solidFill>
                  <a:srgbClr val="002060"/>
                </a:solidFill>
              </a:rPr>
              <a:t>последовательности </a:t>
            </a:r>
            <a:r>
              <a:rPr lang="ru-RU" sz="2100" dirty="0">
                <a:solidFill>
                  <a:srgbClr val="002060"/>
                </a:solidFill>
              </a:rPr>
              <a:t>аминокислот в молекуле белка. </a:t>
            </a:r>
            <a:endParaRPr lang="ru-RU" sz="21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100" b="1" dirty="0" smtClean="0">
                <a:solidFill>
                  <a:srgbClr val="FF0000"/>
                </a:solidFill>
              </a:rPr>
              <a:t>Непрерывность</a:t>
            </a:r>
            <a:r>
              <a:rPr lang="ru-RU" sz="2100" dirty="0" smtClean="0">
                <a:solidFill>
                  <a:srgbClr val="002060"/>
                </a:solidFill>
              </a:rPr>
              <a:t> - </a:t>
            </a:r>
            <a:r>
              <a:rPr lang="ru-RU" sz="2100" dirty="0">
                <a:solidFill>
                  <a:srgbClr val="002060"/>
                </a:solidFill>
              </a:rPr>
              <a:t>м</a:t>
            </a:r>
            <a:r>
              <a:rPr lang="ru-RU" sz="2100" dirty="0" smtClean="0">
                <a:solidFill>
                  <a:srgbClr val="002060"/>
                </a:solidFill>
              </a:rPr>
              <a:t>ежду </a:t>
            </a:r>
            <a:r>
              <a:rPr lang="ru-RU" sz="2100" dirty="0">
                <a:solidFill>
                  <a:srgbClr val="002060"/>
                </a:solidFill>
              </a:rPr>
              <a:t>триплетами нет никаких дополнительных нуклеотидов, информация считывается непрерывно</a:t>
            </a:r>
            <a:r>
              <a:rPr lang="ru-RU" sz="21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100" b="1" dirty="0" err="1" smtClean="0">
                <a:solidFill>
                  <a:srgbClr val="FF0000"/>
                </a:solidFill>
              </a:rPr>
              <a:t>Однонаправленность</a:t>
            </a:r>
            <a:r>
              <a:rPr lang="ru-RU" sz="2100" b="1" dirty="0" smtClean="0">
                <a:solidFill>
                  <a:srgbClr val="FF0000"/>
                </a:solidFill>
              </a:rPr>
              <a:t> </a:t>
            </a:r>
            <a:r>
              <a:rPr lang="ru-RU" sz="2100" dirty="0">
                <a:solidFill>
                  <a:srgbClr val="002060"/>
                </a:solidFill>
              </a:rPr>
              <a:t>- кодоны считываются строго в одном направлении от первого к последующим.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100" b="1" dirty="0" smtClean="0">
                <a:solidFill>
                  <a:srgbClr val="FF0000"/>
                </a:solidFill>
              </a:rPr>
              <a:t>Специфичность </a:t>
            </a:r>
            <a:r>
              <a:rPr lang="ru-RU" sz="2100" b="1" dirty="0">
                <a:solidFill>
                  <a:srgbClr val="FF0000"/>
                </a:solidFill>
              </a:rPr>
              <a:t>(однозначность</a:t>
            </a:r>
            <a:r>
              <a:rPr lang="ru-RU" sz="2100" b="1" dirty="0" smtClean="0">
                <a:solidFill>
                  <a:srgbClr val="FF0000"/>
                </a:solidFill>
              </a:rPr>
              <a:t>) </a:t>
            </a:r>
            <a:r>
              <a:rPr lang="ru-RU" sz="2100" dirty="0" smtClean="0">
                <a:solidFill>
                  <a:srgbClr val="002060"/>
                </a:solidFill>
              </a:rPr>
              <a:t>- один </a:t>
            </a:r>
            <a:r>
              <a:rPr lang="ru-RU" sz="2100" dirty="0">
                <a:solidFill>
                  <a:srgbClr val="002060"/>
                </a:solidFill>
              </a:rPr>
              <a:t>кодон соответствует строго одной аминокислоте и никакой другой более соответствовать не может. </a:t>
            </a:r>
            <a:endParaRPr lang="ru-RU" sz="21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100" b="1" dirty="0" smtClean="0">
                <a:solidFill>
                  <a:srgbClr val="FF0000"/>
                </a:solidFill>
              </a:rPr>
              <a:t>Вырожденность (</a:t>
            </a:r>
            <a:r>
              <a:rPr lang="ru-RU" sz="2100" b="1" dirty="0">
                <a:solidFill>
                  <a:srgbClr val="FF0000"/>
                </a:solidFill>
              </a:rPr>
              <a:t>избыточность) </a:t>
            </a:r>
            <a:r>
              <a:rPr lang="ru-RU" sz="2100" dirty="0">
                <a:solidFill>
                  <a:srgbClr val="002060"/>
                </a:solidFill>
              </a:rPr>
              <a:t>- одна аминокислота может кодироваться несколькими </a:t>
            </a:r>
            <a:r>
              <a:rPr lang="ru-RU" sz="2100" dirty="0" smtClean="0">
                <a:solidFill>
                  <a:srgbClr val="002060"/>
                </a:solidFill>
              </a:rPr>
              <a:t>триплетами.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100" b="1" dirty="0" smtClean="0">
                <a:solidFill>
                  <a:srgbClr val="FF0000"/>
                </a:solidFill>
              </a:rPr>
              <a:t>Неперекрываемость</a:t>
            </a:r>
            <a:r>
              <a:rPr lang="ru-RU" sz="2100" dirty="0" smtClean="0">
                <a:solidFill>
                  <a:srgbClr val="002060"/>
                </a:solidFill>
              </a:rPr>
              <a:t> – последовательность нуклеотидов имеет рамку считывания по три триплета, один и тот же нуклеотид не может быть в составе двух триплетов.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100" b="1" dirty="0" smtClean="0">
                <a:solidFill>
                  <a:srgbClr val="FF0000"/>
                </a:solidFill>
              </a:rPr>
              <a:t>Универсальность</a:t>
            </a:r>
            <a:r>
              <a:rPr lang="ru-RU" sz="2100" dirty="0" smtClean="0">
                <a:solidFill>
                  <a:srgbClr val="002060"/>
                </a:solidFill>
              </a:rPr>
              <a:t> – система кодирования одинакова у всех живых организмов.</a:t>
            </a:r>
          </a:p>
        </p:txBody>
      </p:sp>
    </p:spTree>
    <p:extLst>
      <p:ext uri="{BB962C8B-B14F-4D97-AF65-F5344CB8AC3E}">
        <p14:creationId xmlns:p14="http://schemas.microsoft.com/office/powerpoint/2010/main" val="16150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5528" y="837879"/>
            <a:ext cx="9366111" cy="882637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ЭТАПЫ БИОСИНТЕЗА белка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95528" y="2049444"/>
            <a:ext cx="6018196" cy="4480559"/>
          </a:xfrm>
        </p:spPr>
        <p:txBody>
          <a:bodyPr>
            <a:normAutofit lnSpcReduction="10000"/>
          </a:bodyPr>
          <a:lstStyle/>
          <a:p>
            <a:pPr marL="360363" indent="-360363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Транскрипция</a:t>
            </a:r>
            <a:r>
              <a:rPr lang="ru-RU" b="1" dirty="0" smtClean="0">
                <a:solidFill>
                  <a:srgbClr val="0070C0"/>
                </a:solidFill>
              </a:rPr>
              <a:t> («списывание») – процесс синтеза РНК с использованием ДНК в качестве матрицы (перенос генетической информации с ДНК на РНК).</a:t>
            </a:r>
          </a:p>
          <a:p>
            <a:pPr marL="360363" indent="-360363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rgbClr val="0070C0"/>
              </a:solidFill>
            </a:endParaRPr>
          </a:p>
          <a:p>
            <a:pPr marL="360363" indent="-360363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Трансляция</a:t>
            </a:r>
            <a:r>
              <a:rPr lang="ru-RU" b="1" dirty="0" smtClean="0">
                <a:solidFill>
                  <a:srgbClr val="0070C0"/>
                </a:solidFill>
              </a:rPr>
              <a:t> – «считывание» генетической информации с иРНК и создание (сборка) полимерной цепи на рибосомах).</a:t>
            </a:r>
          </a:p>
          <a:p>
            <a:pPr marL="0" indent="0" algn="just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360363" indent="-360363" algn="just"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rgbClr val="FF0000"/>
                </a:solidFill>
              </a:rPr>
              <a:t>Посттрансляционная</a:t>
            </a:r>
            <a:r>
              <a:rPr lang="ru-RU" b="1" dirty="0" smtClean="0">
                <a:solidFill>
                  <a:srgbClr val="FF0000"/>
                </a:solidFill>
              </a:rPr>
              <a:t> модификация </a:t>
            </a:r>
            <a:r>
              <a:rPr lang="ru-RU" b="1" dirty="0" smtClean="0">
                <a:solidFill>
                  <a:srgbClr val="0070C0"/>
                </a:solidFill>
              </a:rPr>
              <a:t>– формирование вторичной, третичной и четвертичной структуры белка при участии ферментов и с затратой энергии.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07305" y="3218980"/>
            <a:ext cx="2418348" cy="4211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 ЯДРЕ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07305" y="4599068"/>
            <a:ext cx="2418348" cy="4211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 ЦИТОПЛАЗМЕ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305" y="6261892"/>
            <a:ext cx="2493480" cy="6462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317" y="1561093"/>
            <a:ext cx="4786724" cy="19411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581" y="3889934"/>
            <a:ext cx="4800714" cy="27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362</TotalTime>
  <Words>1662</Words>
  <Application>Microsoft Office PowerPoint</Application>
  <PresentationFormat>Произвольный</PresentationFormat>
  <Paragraphs>302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Интеграл</vt:lpstr>
      <vt:lpstr>Тема Office</vt:lpstr>
      <vt:lpstr>Биосинтез белка</vt:lpstr>
      <vt:lpstr>СЛОВАРЬ</vt:lpstr>
      <vt:lpstr>Реакции матричного синтеза</vt:lpstr>
      <vt:lpstr>Репликация ДНК - удвоение, дупликация  (лат. replicatio — возобновление,  лат. duplicatio - удвоение)</vt:lpstr>
      <vt:lpstr>ген</vt:lpstr>
      <vt:lpstr>Строение гена эукариот</vt:lpstr>
      <vt:lpstr>Строение гена прокариот</vt:lpstr>
      <vt:lpstr>Генетический код</vt:lpstr>
      <vt:lpstr>ЭТАПЫ БИОСИНТЕЗА белка</vt:lpstr>
      <vt:lpstr>рибосома</vt:lpstr>
      <vt:lpstr>Транскрипция (лат. transcriptio — переписывание)</vt:lpstr>
      <vt:lpstr>Транскрипция</vt:lpstr>
      <vt:lpstr>Трансляция (от лат. translatio — перенос, перемещение)</vt:lpstr>
      <vt:lpstr>Трансляция</vt:lpstr>
      <vt:lpstr>Решение задач</vt:lpstr>
      <vt:lpstr>Решение задач</vt:lpstr>
      <vt:lpstr>Решение задач</vt:lpstr>
      <vt:lpstr>Решение задач</vt:lpstr>
      <vt:lpstr>Решение задач</vt:lpstr>
      <vt:lpstr>Решение задач</vt:lpstr>
      <vt:lpstr>Решение задач</vt:lpstr>
      <vt:lpstr>ДНК</vt:lpstr>
      <vt:lpstr>Схема ориентации цепей ДНК</vt:lpstr>
      <vt:lpstr>Схема синтеза белка</vt:lpstr>
      <vt:lpstr>Презентация PowerPoint</vt:lpstr>
      <vt:lpstr>Таблица генетического кода</vt:lpstr>
      <vt:lpstr>Задача 1 </vt:lpstr>
      <vt:lpstr>Решение</vt:lpstr>
      <vt:lpstr>Решение</vt:lpstr>
      <vt:lpstr>Задача 2 </vt:lpstr>
      <vt:lpstr>Решение</vt:lpstr>
      <vt:lpstr>Задача 2  </vt:lpstr>
      <vt:lpstr>Решение</vt:lpstr>
      <vt:lpstr>Решение</vt:lpstr>
      <vt:lpstr>Задача 3 </vt:lpstr>
      <vt:lpstr>Решение</vt:lpstr>
      <vt:lpstr>Задача 4 </vt:lpstr>
      <vt:lpstr>Решение</vt:lpstr>
      <vt:lpstr>Задача 5 </vt:lpstr>
      <vt:lpstr>Решение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Биосинтез белка</dc:title>
  <dc:creator>on</dc:creator>
  <cp:lastModifiedBy>Елена</cp:lastModifiedBy>
  <cp:revision>54</cp:revision>
  <dcterms:created xsi:type="dcterms:W3CDTF">2022-02-07T04:30:29Z</dcterms:created>
  <dcterms:modified xsi:type="dcterms:W3CDTF">2022-02-14T03:43:08Z</dcterms:modified>
</cp:coreProperties>
</file>