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540F27-304D-465D-925F-BA5C520F92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F1032DC-579D-4073-B026-1EFDDCB87F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559B28-FF2E-4AB6-82CE-C10CA2BA0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A61-4707-49D8-99D8-B0C39EF948D2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5438D54-BF73-426B-BC8C-38E43FF80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36C47C-7E8C-41B1-A151-D5473DDD6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254B4-ECF7-4926-8FE3-AA2443603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030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F01B39-770E-48FC-8B33-CE105C0BA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FBE823B-CFDF-48BF-AFAC-10D5E3B97E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9227BF-20EA-414C-9520-4C9B92141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A61-4707-49D8-99D8-B0C39EF948D2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B4DEAA-4EA4-4304-804F-B7F7DCF49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AE294D-928A-4D97-A377-6385FADB2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254B4-ECF7-4926-8FE3-AA2443603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74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8E8C09B-3E9F-40C8-9300-1345263ABF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41EEE9-9B9C-4CF7-83EB-A93881BED9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10E184-488F-43C9-BCBA-F90EA333F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A61-4707-49D8-99D8-B0C39EF948D2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0279AAC-8741-499B-A01E-CF7AE81DE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81D10E-79F2-49A8-9954-1C4535006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254B4-ECF7-4926-8FE3-AA2443603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000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67AE68-563C-4CB2-A5B1-253E3D3B7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23ECF5-599D-4385-95AC-CC836105F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554C242-E745-4087-8551-0B93852BB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A61-4707-49D8-99D8-B0C39EF948D2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047A1D-0E5F-4D15-9203-5EBEDE58D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38B9B33-B108-4DA8-BE48-A951B6B9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254B4-ECF7-4926-8FE3-AA2443603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283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F065D0-9FC2-4F07-85DB-09E67972E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86D029-7E37-48B6-813A-DA5EEF068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F87F03-CD0D-4F5B-9B58-C431CC9F3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A61-4707-49D8-99D8-B0C39EF948D2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30E710-3697-496E-9805-416524407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56B3D1-8DD5-4AC2-AB8C-18A562065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254B4-ECF7-4926-8FE3-AA2443603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520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E67A7B-86E9-45B8-A7D3-BE6CB81D9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24AD06-0BDC-40EE-8CAC-A7EC2BC79E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027FB9A-F24A-41C6-B5DA-B59FF4D2E5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5099D6-F52F-49E9-8592-416462F49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A61-4707-49D8-99D8-B0C39EF948D2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C6406F2-171E-4D6F-8B56-BB8380ED8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2D9AC7-E5B9-48F3-BA04-EE144234C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254B4-ECF7-4926-8FE3-AA2443603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421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402557-6ECB-4C63-8B41-ECC99E0B0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6F93601-D4C5-4C49-953F-8B0B454FE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5A70861-372C-485C-B978-5E0C0CDC77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769E943-B98C-4AB7-9178-7257E9FEB6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F69C192-5EBD-4642-AF3B-C75236ED5A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3BD0BB8-6A0D-4144-A008-56412524E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A61-4707-49D8-99D8-B0C39EF948D2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A6E9B4E-F350-4CF0-B817-F38269409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43F4644-1CC2-4853-BBEE-3597063F3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254B4-ECF7-4926-8FE3-AA2443603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499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DC4A36-DE81-4B6B-A192-8E4670753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7059E9C-B90E-4564-9320-978886F35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A61-4707-49D8-99D8-B0C39EF948D2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EC37D75-E63E-402E-844E-00C2207DD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8586040-6B4A-409F-9CF4-30CBFF8D0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254B4-ECF7-4926-8FE3-AA2443603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612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4082952-9515-4621-B815-59F6BCCD9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A61-4707-49D8-99D8-B0C39EF948D2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6838FAE-307F-448E-B232-DDAC552C6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F66E748-E3A2-4DDB-9D54-7A4FC0961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254B4-ECF7-4926-8FE3-AA2443603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542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CFB10A-A827-4662-86F8-A5D3A14F5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4DC3DC-B882-4525-8339-D6A22AA91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F038EEA-93E6-44CD-9A6B-D73405BDCC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A84ED1C-897D-41EB-80F6-DC81674B5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A61-4707-49D8-99D8-B0C39EF948D2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1C2166A-DB89-4597-A23B-5FAB2D4A7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E8E279E-2635-446B-89BC-C435D4B18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254B4-ECF7-4926-8FE3-AA2443603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816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C1D921-C568-4927-9CB1-270726FAB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61B64AE-BA57-4089-8291-4E8EF37CB6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ED5EA49-32E7-48E4-B499-348F8D627B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0B3EF7C-DB0F-4A0A-AAA7-DBDB3CC17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A61-4707-49D8-99D8-B0C39EF948D2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5C391A6-272B-4808-996A-6EB25EC2B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9A3AF78-3C30-4906-BD57-5DCCC4DFB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254B4-ECF7-4926-8FE3-AA2443603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349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7A55F2-F990-4B0A-AB0F-5064722AD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23FE1E2-62C6-4DAA-99F2-BBFBEA7EF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7AE656-DB37-45FE-9717-DB3BF2DE59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AFA61-4707-49D8-99D8-B0C39EF948D2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69C87D-5049-4260-AA22-84F46557E7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DFCCCF-1A0A-4B32-9A78-62F254CF5F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254B4-ECF7-4926-8FE3-AA2443603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89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C6802E-B30D-4880-B617-3DCF3EB780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6349" y="1122363"/>
            <a:ext cx="11025808" cy="238760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Формы, виды и способы организации учебной деятельности обучающихся на уроках биологии в соответствии с обновленными ФГОС ООО и СОО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0D200C0-5C71-4E3F-9FD6-F04272501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8103" y="4304404"/>
            <a:ext cx="5844209" cy="1655762"/>
          </a:xfrm>
        </p:spPr>
        <p:txBody>
          <a:bodyPr/>
          <a:lstStyle/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Зайцева Светлана Леонидовна, учитель биологии и географии МБОУ лицей имени генерал-майора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Хисматулина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В.И.</a:t>
            </a:r>
          </a:p>
        </p:txBody>
      </p:sp>
    </p:spTree>
    <p:extLst>
      <p:ext uri="{BB962C8B-B14F-4D97-AF65-F5344CB8AC3E}">
        <p14:creationId xmlns:p14="http://schemas.microsoft.com/office/powerpoint/2010/main" val="35547591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1B6EC4-7F3E-44A0-98E3-A6BDF0F85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4791"/>
            <a:ext cx="10515600" cy="10439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Типы уроков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7B64DD-2B5F-47C9-904F-4B3342C74D6F}"/>
              </a:ext>
            </a:extLst>
          </p:cNvPr>
          <p:cNvSpPr txBox="1"/>
          <p:nvPr/>
        </p:nvSpPr>
        <p:spPr>
          <a:xfrm>
            <a:off x="838200" y="2217993"/>
            <a:ext cx="10944069" cy="286232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571500" lvl="0" indent="-571500" algn="just">
              <a:spcAft>
                <a:spcPts val="800"/>
              </a:spcAft>
              <a:buSzPts val="1300"/>
              <a:buFont typeface="Arial" panose="020B0604020202020204" pitchFamily="34" charset="0"/>
              <a:buChar char="•"/>
              <a:tabLst>
                <a:tab pos="718185" algn="l"/>
              </a:tabLst>
            </a:pPr>
            <a:r>
              <a:rPr lang="ru-RU" sz="4000" spc="-10" dirty="0"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Урок - исследование. </a:t>
            </a:r>
            <a:endParaRPr lang="ru-RU" sz="4000" spc="0" dirty="0">
              <a:effectLst/>
              <a:latin typeface="Century" panose="020406040505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just">
              <a:spcAft>
                <a:spcPts val="800"/>
              </a:spcAft>
              <a:buSzPts val="1300"/>
              <a:buFont typeface="Arial" panose="020B0604020202020204" pitchFamily="34" charset="0"/>
              <a:buChar char="•"/>
              <a:tabLst>
                <a:tab pos="718185" algn="l"/>
              </a:tabLst>
            </a:pPr>
            <a:r>
              <a:rPr lang="ru-RU" sz="4000" spc="-10" dirty="0"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Урок-проект.</a:t>
            </a:r>
            <a:endParaRPr lang="ru-RU" sz="4000" spc="0" dirty="0">
              <a:effectLst/>
              <a:latin typeface="Century" panose="020406040505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just">
              <a:spcAft>
                <a:spcPts val="800"/>
              </a:spcAft>
              <a:buSzPts val="1300"/>
              <a:buFont typeface="Arial" panose="020B0604020202020204" pitchFamily="34" charset="0"/>
              <a:buChar char="•"/>
              <a:tabLst>
                <a:tab pos="718185" algn="l"/>
              </a:tabLst>
            </a:pPr>
            <a:r>
              <a:rPr lang="ru-RU" sz="4000" spc="0" dirty="0"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Урок</a:t>
            </a:r>
            <a:r>
              <a:rPr lang="ru-RU" sz="4000" spc="-30" dirty="0"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0" dirty="0"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30" dirty="0"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0" dirty="0"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логике</a:t>
            </a:r>
            <a:r>
              <a:rPr lang="ru-RU" sz="4000" spc="-25" dirty="0"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0" dirty="0"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проблемной</a:t>
            </a:r>
            <a:r>
              <a:rPr lang="ru-RU" sz="4000" spc="-25" dirty="0"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10" dirty="0"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технологии.</a:t>
            </a:r>
            <a:endParaRPr lang="ru-RU" sz="4000" spc="0" dirty="0">
              <a:effectLst/>
              <a:latin typeface="Century" panose="020406040505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just">
              <a:spcAft>
                <a:spcPts val="800"/>
              </a:spcAft>
              <a:buSzPts val="1300"/>
              <a:buFont typeface="Arial" panose="020B0604020202020204" pitchFamily="34" charset="0"/>
              <a:buChar char="•"/>
              <a:tabLst>
                <a:tab pos="762000" algn="l"/>
              </a:tabLst>
            </a:pPr>
            <a:r>
              <a:rPr lang="ru-RU" sz="4000" spc="-10" dirty="0"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Ценностно-ориентированные</a:t>
            </a:r>
            <a:r>
              <a:rPr lang="ru-RU" sz="4000" spc="150" dirty="0"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10" dirty="0"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уроки.</a:t>
            </a:r>
            <a:endParaRPr lang="ru-RU" sz="4000" spc="0" dirty="0">
              <a:effectLst/>
              <a:latin typeface="Century" panose="020406040505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109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053AD12-787B-4B48-9F83-CE251281D394}"/>
              </a:ext>
            </a:extLst>
          </p:cNvPr>
          <p:cNvSpPr txBox="1"/>
          <p:nvPr/>
        </p:nvSpPr>
        <p:spPr>
          <a:xfrm>
            <a:off x="542144" y="1036955"/>
            <a:ext cx="11107712" cy="51667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32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" Роль педагога при восхождении ребенка по ступеням культуры не сводится к роли поводыря или тем более корректора, наказывающего за отклонения от нормы, она очерчивается широко: он - соучастник такого восхождения, стратег, инструктор, опора и помощник в нелегком движении вперед и выше”</a:t>
            </a:r>
            <a:r>
              <a:rPr lang="ru-RU" sz="32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 </a:t>
            </a:r>
          </a:p>
          <a:p>
            <a:pPr algn="r">
              <a:lnSpc>
                <a:spcPct val="150000"/>
              </a:lnSpc>
            </a:pPr>
            <a:r>
              <a:rPr lang="ru-RU" sz="3200" i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Надежда Егоровна </a:t>
            </a:r>
            <a:r>
              <a:rPr lang="ru-RU" sz="3200" i="1" dirty="0" err="1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Щуркова</a:t>
            </a:r>
            <a:endParaRPr lang="ru-RU" sz="3200" i="1" dirty="0"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1493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C6802E-B30D-4880-B617-3DCF3EB780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6349" y="1122363"/>
            <a:ext cx="11025808" cy="238760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Формы, виды и способы организации учебной деятельности обучающихся на уроках биологии в соответствии с обновленными ФГОС ООО и СОО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0D200C0-5C71-4E3F-9FD6-F04272501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8103" y="4304404"/>
            <a:ext cx="5844209" cy="1655762"/>
          </a:xfrm>
        </p:spPr>
        <p:txBody>
          <a:bodyPr/>
          <a:lstStyle/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Зайцева Светлана Леонидовна, учитель биологии и географии МБОУ лицей имени генерал-майора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Хисматулина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В.И.</a:t>
            </a:r>
          </a:p>
        </p:txBody>
      </p:sp>
    </p:spTree>
    <p:extLst>
      <p:ext uri="{BB962C8B-B14F-4D97-AF65-F5344CB8AC3E}">
        <p14:creationId xmlns:p14="http://schemas.microsoft.com/office/powerpoint/2010/main" val="2706331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104327-A0DD-4158-A596-DD02C75ED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930" y="623865"/>
            <a:ext cx="11690586" cy="89383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Century" panose="02040604050505020304" pitchFamily="18" charset="0"/>
              </a:rPr>
              <a:t>Формирование </a:t>
            </a:r>
            <a:r>
              <a:rPr lang="ru-RU" b="1" dirty="0" smtClean="0">
                <a:solidFill>
                  <a:srgbClr val="002060"/>
                </a:solidFill>
                <a:latin typeface="Century" panose="02040604050505020304" pitchFamily="18" charset="0"/>
              </a:rPr>
              <a:t>умений по обновленным ФГОС</a:t>
            </a:r>
            <a:endParaRPr lang="ru-RU" b="1" dirty="0">
              <a:solidFill>
                <a:srgbClr val="002060"/>
              </a:solidFill>
              <a:latin typeface="Century" panose="020406040505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7D9492-C3C2-4E46-99AA-1C150A204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930" y="2158186"/>
            <a:ext cx="11516140" cy="3935044"/>
          </a:xfrm>
          <a:solidFill>
            <a:schemeClr val="bg1"/>
          </a:solidFill>
        </p:spPr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ru-RU" sz="5800" dirty="0">
                <a:solidFill>
                  <a:srgbClr val="1A1A1A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применять биологические знания на практике в ситуациях проблемного характера;</a:t>
            </a:r>
            <a:endParaRPr lang="ru-RU" sz="5800" dirty="0">
              <a:effectLst/>
              <a:latin typeface="Century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ru-RU" sz="5800" dirty="0">
                <a:solidFill>
                  <a:srgbClr val="1A1A1A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800" dirty="0" smtClean="0">
                <a:solidFill>
                  <a:srgbClr val="1A1A1A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самостоятельно использовать </a:t>
            </a:r>
            <a:r>
              <a:rPr lang="ru-RU" sz="5800" dirty="0">
                <a:solidFill>
                  <a:srgbClr val="1A1A1A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различные источники знаний;</a:t>
            </a:r>
          </a:p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ru-RU" sz="5800" dirty="0">
                <a:solidFill>
                  <a:srgbClr val="1A1A1A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выполнять исследовательские и проектные работы, основанные на научных методах сбора и обработки информации, полученной в ходе изучения литературных источников, выполнения наблюдений, экспериментов, моделирования.</a:t>
            </a:r>
            <a:endParaRPr lang="ru-RU" sz="5800" dirty="0">
              <a:effectLst/>
              <a:latin typeface="Century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2132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956F81-6E52-4817-876A-3270E49F9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90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Формы учебной деятельности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99F225-1DAA-46DA-9BEE-B6A7E0EF7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833" y="1334125"/>
            <a:ext cx="11497455" cy="5381467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b="1" dirty="0">
                <a:solidFill>
                  <a:srgbClr val="010101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Индивидуальные</a:t>
            </a:r>
            <a:r>
              <a:rPr lang="ru-RU" dirty="0">
                <a:solidFill>
                  <a:srgbClr val="010101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самостоятельное выполнение учеником одинаковых для всего класса задач без контакта с другими учениками, но в едином для всех темпе).</a:t>
            </a:r>
            <a:r>
              <a:rPr lang="ru-RU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b="1" dirty="0">
                <a:solidFill>
                  <a:srgbClr val="010101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</a:rPr>
              <a:t>Коллективные</a:t>
            </a:r>
            <a:r>
              <a:rPr lang="ru-RU" dirty="0">
                <a:solidFill>
                  <a:srgbClr val="010101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</a:rPr>
              <a:t> (содержание учебного материала по биологии перераспределяется между обучающимися); </a:t>
            </a:r>
            <a:endParaRPr lang="ru-RU" dirty="0">
              <a:effectLst/>
              <a:latin typeface="Century" panose="020406040505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b="1" dirty="0">
                <a:solidFill>
                  <a:srgbClr val="010101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Групповые</a:t>
            </a:r>
            <a:r>
              <a:rPr lang="ru-RU" dirty="0">
                <a:solidFill>
                  <a:srgbClr val="010101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>
                <a:solidFill>
                  <a:srgbClr val="010101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и развитие навыков сотрудничества, коммуникации, умения самоорганизации, навык рефлексии).</a:t>
            </a:r>
            <a:endParaRPr lang="ru-RU" dirty="0">
              <a:effectLst/>
              <a:latin typeface="Century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6933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8CC701-3C65-4142-9D09-12C7C9C00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5184"/>
            <a:ext cx="10515600" cy="1058941"/>
          </a:xfrm>
        </p:spPr>
        <p:txBody>
          <a:bodyPr/>
          <a:lstStyle/>
          <a:p>
            <a:r>
              <a:rPr lang="ru-RU" b="1" dirty="0">
                <a:solidFill>
                  <a:srgbClr val="002060"/>
                </a:solidFill>
                <a:latin typeface="Century" panose="02040604050505020304" pitchFamily="18" charset="0"/>
              </a:rPr>
              <a:t>Виды организации групповой работы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786F34-2A94-4E3F-BB23-37C92519C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3469" y="1334125"/>
            <a:ext cx="7525061" cy="5248692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400" dirty="0">
                <a:solidFill>
                  <a:srgbClr val="010101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Аквариумное обсуждение.</a:t>
            </a:r>
            <a:endParaRPr lang="ru-RU" sz="3400" dirty="0">
              <a:solidFill>
                <a:srgbClr val="010101"/>
              </a:solidFill>
              <a:effectLst/>
              <a:latin typeface="Century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400" dirty="0">
                <a:solidFill>
                  <a:srgbClr val="010101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Мозговой штурм.</a:t>
            </a:r>
            <a:endParaRPr lang="ru-RU" sz="3400" dirty="0">
              <a:solidFill>
                <a:srgbClr val="010101"/>
              </a:solidFill>
              <a:effectLst/>
              <a:latin typeface="Century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400" dirty="0">
                <a:solidFill>
                  <a:srgbClr val="010101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Бригадный метод.</a:t>
            </a:r>
            <a:endParaRPr lang="ru-RU" sz="3400" dirty="0">
              <a:solidFill>
                <a:srgbClr val="010101"/>
              </a:solidFill>
              <a:effectLst/>
              <a:latin typeface="Century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400" dirty="0">
                <a:solidFill>
                  <a:srgbClr val="010101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Полилог.</a:t>
            </a:r>
            <a:endParaRPr lang="ru-RU" sz="3400" dirty="0">
              <a:solidFill>
                <a:srgbClr val="010101"/>
              </a:solidFill>
              <a:effectLst/>
              <a:latin typeface="Century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400" dirty="0">
                <a:solidFill>
                  <a:srgbClr val="010101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Коллективный способ обучения.</a:t>
            </a:r>
            <a:endParaRPr lang="ru-RU" sz="3400" dirty="0">
              <a:solidFill>
                <a:srgbClr val="010101"/>
              </a:solidFill>
              <a:effectLst/>
              <a:latin typeface="Century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2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400" dirty="0">
                <a:solidFill>
                  <a:srgbClr val="010101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пилы.</a:t>
            </a:r>
            <a:endParaRPr lang="ru-RU" sz="3400" dirty="0">
              <a:solidFill>
                <a:srgbClr val="010101"/>
              </a:solidFill>
              <a:effectLst/>
              <a:latin typeface="Century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0473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4AF265-D846-4C19-B1FE-031E11BC9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Century" panose="02040604050505020304" pitchFamily="18" charset="0"/>
              </a:rPr>
              <a:t>Личностные результаты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F271EA-7770-442F-BC3E-A8FA69127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8043" y="2231478"/>
            <a:ext cx="10515600" cy="3689637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marL="581660" indent="0">
              <a:lnSpc>
                <a:spcPct val="150000"/>
              </a:lnSpc>
              <a:buNone/>
            </a:pPr>
            <a:r>
              <a:rPr lang="ru-RU" sz="44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1)личностное самоопределение;</a:t>
            </a:r>
            <a:endParaRPr lang="ru-RU" sz="4400" dirty="0">
              <a:effectLst/>
              <a:latin typeface="Century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1660" indent="0">
              <a:lnSpc>
                <a:spcPct val="150000"/>
              </a:lnSpc>
              <a:buNone/>
            </a:pPr>
            <a:r>
              <a:rPr lang="ru-RU" sz="44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2)ценностно-смысловая ориентация;</a:t>
            </a:r>
            <a:endParaRPr lang="ru-RU" sz="4400" dirty="0">
              <a:effectLst/>
              <a:latin typeface="Century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1660" indent="0">
              <a:lnSpc>
                <a:spcPct val="150000"/>
              </a:lnSpc>
              <a:buNone/>
            </a:pPr>
            <a:r>
              <a:rPr lang="ru-RU" sz="44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3)нравственно-этическое оценивание.</a:t>
            </a:r>
            <a:endParaRPr lang="ru-RU" sz="4400" dirty="0">
              <a:effectLst/>
              <a:latin typeface="Century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3650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3D00B9-2965-4439-8FA5-965A15274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380" y="350135"/>
            <a:ext cx="11383780" cy="969000"/>
          </a:xfrm>
        </p:spPr>
        <p:txBody>
          <a:bodyPr/>
          <a:lstStyle/>
          <a:p>
            <a:r>
              <a:rPr lang="ru-RU" b="1" dirty="0">
                <a:solidFill>
                  <a:srgbClr val="002060"/>
                </a:solidFill>
                <a:latin typeface="Century" panose="02040604050505020304" pitchFamily="18" charset="0"/>
              </a:rPr>
              <a:t>Этапы формирования системы ценностей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5DBCAD-B71F-48D1-8804-04A2CC661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302" y="1675697"/>
            <a:ext cx="11587396" cy="468013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ru-RU" sz="2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Предоставление учащимся знаний о существовании ценностей и условии их реализации.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ru-RU" sz="2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Эмоционально-ценностная подача учебного материала, который должен вызывать эмоции разнообразной модальности.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ru-RU" sz="2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Рефлексия представленных ценностей.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ru-RU" sz="2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разнообразных форм деятельности по предмету в рамках которых учащиеся смогут осуществлять деятельность в соответствии с имеющимися у них </a:t>
            </a:r>
            <a:r>
              <a:rPr lang="ru-RU" sz="2200" spc="-1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ценностями.</a:t>
            </a:r>
            <a:endParaRPr lang="ru-RU" sz="22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2214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A1436C-C88E-4529-8701-DBD81535F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485046"/>
            <a:ext cx="10515600" cy="954009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</a:rPr>
              <a:t>Метапредметные результаты </a:t>
            </a:r>
            <a:endParaRPr lang="ru-RU" dirty="0">
              <a:solidFill>
                <a:srgbClr val="002060"/>
              </a:solidFill>
              <a:latin typeface="Century" panose="020406040505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B7B2AB-FF86-48BE-85C6-4331732AB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912" y="1961534"/>
            <a:ext cx="11542425" cy="4672022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457200" lvl="1" indent="0" algn="just">
              <a:lnSpc>
                <a:spcPct val="150000"/>
              </a:lnSpc>
              <a:buNone/>
            </a:pPr>
            <a:r>
              <a:rPr lang="ru-RU" sz="2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Универсальные познавательные действия:</a:t>
            </a:r>
          </a:p>
          <a:p>
            <a:pPr marL="342900" lvl="0" indent="-342900" algn="just">
              <a:lnSpc>
                <a:spcPct val="100000"/>
              </a:lnSpc>
              <a:buFont typeface="Symbol" panose="05050102010706020507" pitchFamily="18" charset="2"/>
              <a:buChar char=""/>
            </a:pPr>
            <a:r>
              <a:rPr lang="ru-RU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базовые логические действия; </a:t>
            </a:r>
          </a:p>
          <a:p>
            <a:pPr marL="342900" lvl="0" indent="-342900" algn="just">
              <a:lnSpc>
                <a:spcPct val="100000"/>
              </a:lnSpc>
              <a:buFont typeface="Symbol" panose="05050102010706020507" pitchFamily="18" charset="2"/>
              <a:buChar char=""/>
            </a:pPr>
            <a:r>
              <a:rPr lang="ru-RU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базовые исследовательские действия; </a:t>
            </a:r>
          </a:p>
          <a:p>
            <a:pPr marL="342900" lvl="0" indent="-342900" algn="just">
              <a:lnSpc>
                <a:spcPct val="10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работа с информацией. </a:t>
            </a:r>
          </a:p>
          <a:p>
            <a:pPr marL="0" indent="0" algn="just">
              <a:buNone/>
            </a:pPr>
            <a:r>
              <a:rPr lang="ru-RU" spc="-1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     2. Универсальные</a:t>
            </a:r>
            <a:r>
              <a:rPr lang="ru-RU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ru-RU" spc="-1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коммуникативные</a:t>
            </a:r>
            <a:r>
              <a:rPr lang="ru-RU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ru-RU" spc="-1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действия:</a:t>
            </a:r>
            <a:r>
              <a:rPr lang="ru-RU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ru-RU" spc="-1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общение;</a:t>
            </a:r>
            <a:r>
              <a:rPr lang="ru-RU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ru-RU" spc="-1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совместная </a:t>
            </a:r>
            <a:r>
              <a:rPr lang="ru-RU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деятельность (сотрудничество). </a:t>
            </a:r>
          </a:p>
          <a:p>
            <a:pPr marL="0" indent="0" algn="just">
              <a:buNone/>
            </a:pPr>
            <a:r>
              <a:rPr lang="ru-RU" spc="-1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     3. Универсальные</a:t>
            </a:r>
            <a:r>
              <a:rPr lang="ru-RU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ru-RU" spc="-1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регулятивные</a:t>
            </a:r>
            <a:r>
              <a:rPr lang="ru-RU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ru-RU" spc="-1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действия:</a:t>
            </a:r>
            <a:r>
              <a:rPr lang="ru-RU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ru-RU" spc="-10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самоорганизация; </a:t>
            </a:r>
            <a:r>
              <a:rPr lang="ru-RU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самоконтроль; эмоциональный интеллект; принятие себя и других. </a:t>
            </a:r>
            <a:endParaRPr lang="ru-RU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152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FA7654-5F99-4EF9-AE72-B653AB23D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15" y="337278"/>
            <a:ext cx="11602386" cy="909039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Century" panose="02040604050505020304" pitchFamily="18" charset="0"/>
              </a:rPr>
              <a:t>Условия формирования метапредметных результатов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27EC78-23E5-4058-B2BB-FA6C6FADE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42" y="1591119"/>
            <a:ext cx="11949659" cy="4929603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457200" marR="69850" lvl="1" indent="0" algn="just">
              <a:lnSpc>
                <a:spcPct val="120000"/>
              </a:lnSpc>
              <a:spcAft>
                <a:spcPts val="800"/>
              </a:spcAft>
              <a:buSzPts val="1400"/>
              <a:buNone/>
              <a:tabLst>
                <a:tab pos="687070" algn="l"/>
              </a:tabLst>
            </a:pP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Осуществлять</a:t>
            </a:r>
            <a:r>
              <a:rPr lang="ru-RU" sz="2800" spc="2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поэлементное</a:t>
            </a:r>
            <a:r>
              <a:rPr lang="ru-RU" sz="2800" spc="2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</a:t>
            </a:r>
            <a:r>
              <a:rPr lang="ru-RU" sz="2800" spc="2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каждого</a:t>
            </a:r>
            <a:r>
              <a:rPr lang="ru-RU" sz="2800" spc="2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умения,</a:t>
            </a:r>
            <a:r>
              <a:rPr lang="ru-RU" sz="2800" spc="2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описанного</a:t>
            </a:r>
            <a:r>
              <a:rPr lang="ru-RU" sz="2800" spc="2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программе. </a:t>
            </a:r>
          </a:p>
          <a:p>
            <a:pPr marL="457200" marR="69850" lvl="1" indent="0" algn="just">
              <a:lnSpc>
                <a:spcPct val="120000"/>
              </a:lnSpc>
              <a:spcAft>
                <a:spcPts val="800"/>
              </a:spcAft>
              <a:buSzPts val="1400"/>
              <a:buNone/>
              <a:tabLst>
                <a:tab pos="687070" algn="l"/>
              </a:tabLst>
            </a:pP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Построение</a:t>
            </a:r>
            <a:r>
              <a:rPr lang="ru-RU" sz="2800" spc="4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уроков</a:t>
            </a:r>
            <a:r>
              <a:rPr lang="ru-RU" sz="2800" spc="4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spc="4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логике</a:t>
            </a:r>
            <a:r>
              <a:rPr lang="ru-RU" sz="2800" spc="4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системно-деятельностного</a:t>
            </a:r>
            <a:r>
              <a:rPr lang="ru-RU" sz="2800" spc="4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подхода,</a:t>
            </a:r>
            <a:r>
              <a:rPr lang="ru-RU" sz="2800" spc="4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т.е.</a:t>
            </a:r>
            <a:r>
              <a:rPr lang="ru-RU" sz="2800" spc="4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активной познавательной работой учащихся.</a:t>
            </a:r>
          </a:p>
          <a:p>
            <a:pPr marL="457200" lvl="1" indent="0" algn="just">
              <a:lnSpc>
                <a:spcPct val="120000"/>
              </a:lnSpc>
              <a:spcAft>
                <a:spcPts val="800"/>
              </a:spcAft>
              <a:buSzPts val="1400"/>
              <a:buNone/>
              <a:tabLst>
                <a:tab pos="687705" algn="l"/>
              </a:tabLst>
            </a:pP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Регулярное</a:t>
            </a:r>
            <a:r>
              <a:rPr lang="ru-RU" sz="2800" spc="4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использование</a:t>
            </a:r>
            <a:r>
              <a:rPr lang="ru-RU" sz="2800" spc="4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ru-RU" sz="2800" spc="4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уроках</a:t>
            </a:r>
            <a:r>
              <a:rPr lang="ru-RU" sz="2800" spc="4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групповой</a:t>
            </a:r>
            <a:r>
              <a:rPr lang="ru-RU" sz="2800" spc="4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r>
              <a:rPr lang="ru-RU" sz="2800" spc="4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spc="4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технологии проблемного обучения.</a:t>
            </a:r>
          </a:p>
          <a:p>
            <a:pPr marL="457200" lvl="1" indent="0" algn="just">
              <a:lnSpc>
                <a:spcPct val="120000"/>
              </a:lnSpc>
              <a:spcAft>
                <a:spcPts val="800"/>
              </a:spcAft>
              <a:buSzPts val="1400"/>
              <a:buNone/>
              <a:tabLst>
                <a:tab pos="687705" algn="l"/>
              </a:tabLst>
            </a:pPr>
            <a:r>
              <a:rPr lang="ru-RU" sz="2800" spc="-1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Включение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spc="-1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заданий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spc="-3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spc="-1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проверке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spc="-1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spc="-1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метапредметных </a:t>
            </a:r>
            <a:r>
              <a:rPr lang="ru-RU" sz="280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результатов в промежуточный и итоговый контроль на уроках биологии.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3919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FF704A-8746-45A5-BAD8-83ADA02E8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595839"/>
            <a:ext cx="10515600" cy="102896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</a:rPr>
              <a:t>Предметные результаты</a:t>
            </a:r>
            <a:endParaRPr lang="ru-RU" dirty="0">
              <a:solidFill>
                <a:srgbClr val="002060"/>
              </a:solidFill>
              <a:latin typeface="Century" panose="020406040505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C004DD-1FC8-49CC-99C0-D937ABEC4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072" y="2283548"/>
            <a:ext cx="11273853" cy="2978409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just" fontAlgn="base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sz="32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dirty="0" smtClean="0">
                <a:solidFill>
                  <a:srgbClr val="000000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Деятельность</a:t>
            </a:r>
            <a:r>
              <a:rPr lang="ru-RU" sz="32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по освоению систематических </a:t>
            </a:r>
            <a:r>
              <a:rPr lang="ru-RU" sz="3200" dirty="0" smtClean="0">
                <a:solidFill>
                  <a:srgbClr val="000000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знаний.</a:t>
            </a:r>
            <a:endParaRPr lang="ru-RU" sz="3200" dirty="0">
              <a:effectLst/>
              <a:latin typeface="Century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base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sz="32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dirty="0" smtClean="0">
                <a:solidFill>
                  <a:srgbClr val="000000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Учебная</a:t>
            </a:r>
            <a:r>
              <a:rPr lang="ru-RU" sz="32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деятельность по </a:t>
            </a:r>
            <a:r>
              <a:rPr lang="ru-RU" sz="3200" dirty="0" smtClean="0">
                <a:solidFill>
                  <a:srgbClr val="000000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формированию </a:t>
            </a:r>
            <a:r>
              <a:rPr lang="ru-RU" sz="32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специфических умений по биологии.</a:t>
            </a:r>
            <a:endParaRPr lang="ru-RU" sz="3200" dirty="0">
              <a:effectLst/>
              <a:latin typeface="Century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50550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429</Words>
  <Application>Microsoft Office PowerPoint</Application>
  <PresentationFormat>Широкоэкранный</PresentationFormat>
  <Paragraphs>50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Century</vt:lpstr>
      <vt:lpstr>Georgia</vt:lpstr>
      <vt:lpstr>Symbol</vt:lpstr>
      <vt:lpstr>Times New Roman</vt:lpstr>
      <vt:lpstr>Тема Office</vt:lpstr>
      <vt:lpstr>Формы, виды и способы организации учебной деятельности обучающихся на уроках биологии в соответствии с обновленными ФГОС ООО и СОО</vt:lpstr>
      <vt:lpstr>Формирование умений по обновленным ФГОС</vt:lpstr>
      <vt:lpstr>Формы учебной деятельности</vt:lpstr>
      <vt:lpstr>Виды организации групповой работы</vt:lpstr>
      <vt:lpstr>Личностные результаты</vt:lpstr>
      <vt:lpstr>Этапы формирования системы ценностей</vt:lpstr>
      <vt:lpstr>Метапредметные результаты </vt:lpstr>
      <vt:lpstr>Условия формирования метапредметных результатов</vt:lpstr>
      <vt:lpstr>Предметные результаты</vt:lpstr>
      <vt:lpstr>Типы уроков </vt:lpstr>
      <vt:lpstr>Презентация PowerPoint</vt:lpstr>
      <vt:lpstr>Формы, виды и способы организации учебной деятельности обучающихся на уроках биологии в соответствии с обновленными ФГОС ООО и СОО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Artem</dc:creator>
  <cp:lastModifiedBy>208</cp:lastModifiedBy>
  <cp:revision>11</cp:revision>
  <dcterms:created xsi:type="dcterms:W3CDTF">2024-01-13T16:33:49Z</dcterms:created>
  <dcterms:modified xsi:type="dcterms:W3CDTF">2024-01-15T07:51:40Z</dcterms:modified>
</cp:coreProperties>
</file>