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0" r:id="rId2"/>
  </p:sldMasterIdLst>
  <p:notesMasterIdLst>
    <p:notesMasterId r:id="rId37"/>
  </p:notesMasterIdLst>
  <p:sldIdLst>
    <p:sldId id="256" r:id="rId3"/>
    <p:sldId id="261" r:id="rId4"/>
    <p:sldId id="298" r:id="rId5"/>
    <p:sldId id="297" r:id="rId6"/>
    <p:sldId id="29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9" r:id="rId34"/>
    <p:sldId id="279" r:id="rId35"/>
    <p:sldId id="280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51AF63-6520-48C1-AE61-88F06104C27A}">
  <a:tblStyle styleId="{2351AF63-6520-48C1-AE61-88F06104C2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>
      <p:cViewPr varScale="1">
        <p:scale>
          <a:sx n="116" d="100"/>
          <a:sy n="116" d="100"/>
        </p:scale>
        <p:origin x="17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076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117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51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19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634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368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123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90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339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96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68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424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72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3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50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69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42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09563" y="3429000"/>
            <a:ext cx="7059612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09563" y="4592638"/>
            <a:ext cx="7083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300037" y="411162"/>
            <a:ext cx="85201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marL="914400" lvl="1" indent="-3810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marL="914400" lvl="1" indent="-3810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00037" y="411162"/>
            <a:ext cx="85201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95275" y="1489075"/>
            <a:ext cx="8524875" cy="431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00037" y="411162"/>
            <a:ext cx="85201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 rot="5400000">
            <a:off x="5059363" y="2041525"/>
            <a:ext cx="5391150" cy="213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 rot="5400000">
            <a:off x="720725" y="-14287"/>
            <a:ext cx="5391150" cy="62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00037" y="411162"/>
            <a:ext cx="85201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 rot="5400000">
            <a:off x="2401094" y="-616744"/>
            <a:ext cx="4313237" cy="852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marL="914400" lvl="1" indent="-355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marL="914400" lvl="1" indent="-355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295275" y="1489075"/>
            <a:ext cx="8524875" cy="431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300037" y="411162"/>
            <a:ext cx="85201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295275" y="1489075"/>
            <a:ext cx="8524875" cy="431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00037" y="411162"/>
            <a:ext cx="85201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▪ </a:t>
            </a: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2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34302" y="3325439"/>
            <a:ext cx="7278434" cy="18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lvl="0">
              <a:buClr>
                <a:schemeClr val="lt1"/>
              </a:buClr>
              <a:buSzPts val="3000"/>
            </a:pPr>
            <a:r>
              <a:rPr lang="ru-RU" sz="3000" b="1" i="0" u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Подготовка к ОГЭ.</a:t>
            </a:r>
            <a:br>
              <a:rPr lang="ru-RU" sz="3000" b="1" i="0" u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u="sng" dirty="0" smtClean="0"/>
              <a:t>Линия 24</a:t>
            </a:r>
            <a:r>
              <a:rPr lang="ru-RU" sz="1800" u="sng" dirty="0"/>
              <a:t>: </a:t>
            </a:r>
            <a:r>
              <a:rPr lang="ru-RU" sz="1800" dirty="0"/>
              <a:t>Умение </a:t>
            </a:r>
            <a:r>
              <a:rPr lang="ru-RU" sz="1800" dirty="0" smtClean="0"/>
              <a:t>соотносить морфологические </a:t>
            </a:r>
            <a:r>
              <a:rPr lang="ru-RU" sz="1800" dirty="0"/>
              <a:t>признаки</a:t>
            </a:r>
            <a:br>
              <a:rPr lang="ru-RU" sz="1800" dirty="0"/>
            </a:br>
            <a:r>
              <a:rPr lang="ru-RU" sz="1800" dirty="0"/>
              <a:t>организма или его </a:t>
            </a:r>
            <a:r>
              <a:rPr lang="ru-RU" sz="1800" dirty="0" smtClean="0"/>
              <a:t>отдельных органов </a:t>
            </a:r>
            <a:r>
              <a:rPr lang="ru-RU" sz="1800" dirty="0"/>
              <a:t>с предложенными</a:t>
            </a:r>
            <a:br>
              <a:rPr lang="ru-RU" sz="1800" dirty="0"/>
            </a:br>
            <a:r>
              <a:rPr lang="ru-RU" sz="1800" dirty="0"/>
              <a:t>моделями по </a:t>
            </a:r>
            <a:r>
              <a:rPr lang="ru-RU" sz="1800" dirty="0" smtClean="0"/>
              <a:t>заданному алгоритму</a:t>
            </a:r>
            <a:endParaRPr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644896" y="5142047"/>
            <a:ext cx="3304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Скоробогатова Анна Владимировна, учитель биологии МБОУ гимназия «Лаборатория Салахова»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 descr="бультерьер.jpg"/>
          <p:cNvPicPr preferRelativeResize="0"/>
          <p:nvPr/>
        </p:nvPicPr>
        <p:blipFill rotWithShape="1">
          <a:blip r:embed="rId3">
            <a:alphaModFix/>
          </a:blip>
          <a:srcRect r="57415" b="51954"/>
          <a:stretch/>
        </p:blipFill>
        <p:spPr>
          <a:xfrm>
            <a:off x="344487" y="1355725"/>
            <a:ext cx="1638300" cy="158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 descr="bulterer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8850" y="1374775"/>
            <a:ext cx="1962150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238125" y="501650"/>
            <a:ext cx="83693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Рассмотрите фотографии собаки породы «Бультерьер». Выберите характеристики, соответствующие его внешнему строению</a:t>
            </a:r>
            <a:endParaRPr/>
          </a:p>
        </p:txBody>
      </p:sp>
      <p:pic>
        <p:nvPicPr>
          <p:cNvPr id="165" name="Google Shape;165;p24" descr="Охотничьи собак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1987" y="3160712"/>
            <a:ext cx="4144962" cy="3697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249237" y="3387725"/>
            <a:ext cx="3954462" cy="193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А. Окрас собаки породы «Бультерьер» ближе всего к: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однотонному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пятнистому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чепрачному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подпалому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 descr="бультерьер.jpg"/>
          <p:cNvPicPr preferRelativeResize="0"/>
          <p:nvPr/>
        </p:nvPicPr>
        <p:blipFill rotWithShape="1">
          <a:blip r:embed="rId3">
            <a:alphaModFix/>
          </a:blip>
          <a:srcRect r="57415" b="51954"/>
          <a:stretch/>
        </p:blipFill>
        <p:spPr>
          <a:xfrm>
            <a:off x="344487" y="1355725"/>
            <a:ext cx="1638300" cy="158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 descr="bulterer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8850" y="1374775"/>
            <a:ext cx="1962150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238125" y="501650"/>
            <a:ext cx="83693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Рассмотрите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фотографии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собаки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породы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Бультерьер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».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Выберите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соответствующие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внешнему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строению</a:t>
            </a:r>
            <a:endParaRPr dirty="0"/>
          </a:p>
        </p:txBody>
      </p:sp>
      <p:sp>
        <p:nvSpPr>
          <p:cNvPr id="174" name="Google Shape;174;p25"/>
          <p:cNvSpPr txBox="1"/>
          <p:nvPr/>
        </p:nvSpPr>
        <p:spPr>
          <a:xfrm>
            <a:off x="249237" y="3387725"/>
            <a:ext cx="4938712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Б. Форма головы собаки породы «Бультерьер» соответствует  изображению под номером: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1)клинообразная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скуластая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грубая с выпуклым лбом, резким переходом от лба к морде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легая, сухая с плоским лбом, слабо выраженным переходом от лба к морде</a:t>
            </a:r>
            <a:endParaRPr/>
          </a:p>
        </p:txBody>
      </p:sp>
      <p:pic>
        <p:nvPicPr>
          <p:cNvPr id="175" name="Google Shape;175;p25" descr="Охотничьи собак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1650" y="1847850"/>
            <a:ext cx="257175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Охотничьи собаки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51462" y="4433887"/>
            <a:ext cx="34099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 descr="бультерьер.jpg"/>
          <p:cNvPicPr preferRelativeResize="0"/>
          <p:nvPr/>
        </p:nvPicPr>
        <p:blipFill rotWithShape="1">
          <a:blip r:embed="rId3">
            <a:alphaModFix/>
          </a:blip>
          <a:srcRect r="57415" b="51954"/>
          <a:stretch/>
        </p:blipFill>
        <p:spPr>
          <a:xfrm>
            <a:off x="344487" y="1355725"/>
            <a:ext cx="1638300" cy="158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 descr="bulterer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8850" y="1374775"/>
            <a:ext cx="1962150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238125" y="501650"/>
            <a:ext cx="83693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Рассмотрите фотографии собаки породы «Бультерьер». Выберите характеристики, соответствующие его внешнему строению</a:t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249237" y="3387725"/>
            <a:ext cx="4640262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В. Форма ушей собаки породы «Бультерьер» похожа на изображение под номером: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1)стоячие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полустоячие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висящие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развешенные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сближенные</a:t>
            </a:r>
            <a:endParaRPr/>
          </a:p>
        </p:txBody>
      </p:sp>
      <p:pic>
        <p:nvPicPr>
          <p:cNvPr id="185" name="Google Shape;185;p26" descr="Охотничьи собаки"/>
          <p:cNvPicPr preferRelativeResize="0"/>
          <p:nvPr/>
        </p:nvPicPr>
        <p:blipFill rotWithShape="1">
          <a:blip r:embed="rId5">
            <a:alphaModFix/>
          </a:blip>
          <a:srcRect t="903" r="755"/>
          <a:stretch/>
        </p:blipFill>
        <p:spPr>
          <a:xfrm>
            <a:off x="4949825" y="2017712"/>
            <a:ext cx="3916362" cy="32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/>
          <p:nvPr/>
        </p:nvSpPr>
        <p:spPr>
          <a:xfrm>
            <a:off x="5416550" y="3111500"/>
            <a:ext cx="288925" cy="3381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6769100" y="3090862"/>
            <a:ext cx="287337" cy="3381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5376862" y="4800600"/>
            <a:ext cx="288925" cy="3381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6778625" y="4791075"/>
            <a:ext cx="287337" cy="3381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8120062" y="4770437"/>
            <a:ext cx="288925" cy="3381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7723187" y="2027237"/>
            <a:ext cx="1143000" cy="167005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 descr="бультерьер.jpg"/>
          <p:cNvPicPr preferRelativeResize="0"/>
          <p:nvPr/>
        </p:nvPicPr>
        <p:blipFill rotWithShape="1">
          <a:blip r:embed="rId3">
            <a:alphaModFix/>
          </a:blip>
          <a:srcRect r="57415" b="51954"/>
          <a:stretch/>
        </p:blipFill>
        <p:spPr>
          <a:xfrm>
            <a:off x="344487" y="1355725"/>
            <a:ext cx="1638300" cy="158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 descr="bulterer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8850" y="1374775"/>
            <a:ext cx="1962150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238125" y="501650"/>
            <a:ext cx="83693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Рассмотрите фотографии собаки породы «Бультерьер». Выберите характеристики, соответствующие его внешнему строению</a:t>
            </a:r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249237" y="3387725"/>
            <a:ext cx="3954462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Г.Положение шеи собаки породы «Бультерьер»: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низкое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среднее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высокое</a:t>
            </a:r>
            <a:endParaRPr/>
          </a:p>
        </p:txBody>
      </p:sp>
      <p:pic>
        <p:nvPicPr>
          <p:cNvPr id="200" name="Google Shape;200;p27" descr="Охотничьи собак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5175" y="3159125"/>
            <a:ext cx="4160837" cy="244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 descr="бультерьер.jpg"/>
          <p:cNvPicPr preferRelativeResize="0"/>
          <p:nvPr/>
        </p:nvPicPr>
        <p:blipFill rotWithShape="1">
          <a:blip r:embed="rId3">
            <a:alphaModFix/>
          </a:blip>
          <a:srcRect r="57415" b="51954"/>
          <a:stretch/>
        </p:blipFill>
        <p:spPr>
          <a:xfrm>
            <a:off x="344487" y="1355725"/>
            <a:ext cx="1638300" cy="158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 descr="bulterer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8850" y="1374775"/>
            <a:ext cx="1962150" cy="150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/>
        </p:nvSpPr>
        <p:spPr>
          <a:xfrm>
            <a:off x="238125" y="501650"/>
            <a:ext cx="83693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Рассмотрите фотографии собаки породы «Бультерьер». Выберите характеристики, соответствующие его внешнему строению</a:t>
            </a:r>
            <a:endParaRPr/>
          </a:p>
        </p:txBody>
      </p:sp>
      <p:sp>
        <p:nvSpPr>
          <p:cNvPr id="208" name="Google Shape;208;p28"/>
          <p:cNvSpPr txBox="1"/>
          <p:nvPr/>
        </p:nvSpPr>
        <p:spPr>
          <a:xfrm>
            <a:off x="625475" y="3149600"/>
            <a:ext cx="3956050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Д. Форма хвоста собаки породы «Бультерьер»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саблевидная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кольцом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поленом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прутом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пером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закинутый за спину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7) серпом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8) крючком</a:t>
            </a:r>
            <a:endParaRPr/>
          </a:p>
        </p:txBody>
      </p:sp>
      <p:pic>
        <p:nvPicPr>
          <p:cNvPr id="209" name="Google Shape;209;p28" descr="Охотничьи собак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3612" y="1630362"/>
            <a:ext cx="3873500" cy="49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 descr="G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887" y="1979612"/>
            <a:ext cx="5648325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/>
          <p:nvPr/>
        </p:nvSpPr>
        <p:spPr>
          <a:xfrm>
            <a:off x="177800" y="504825"/>
            <a:ext cx="4872037" cy="523875"/>
          </a:xfrm>
          <a:prstGeom prst="roundRect">
            <a:avLst>
              <a:gd name="adj" fmla="val 16667"/>
            </a:avLst>
          </a:prstGeom>
          <a:solidFill>
            <a:srgbClr val="BFE97D"/>
          </a:solidFill>
          <a:ln w="9525" cap="flat" cmpd="sng">
            <a:solidFill>
              <a:srgbClr val="C69D5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531812" y="627062"/>
            <a:ext cx="423068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Порода Андалузская.</a:t>
            </a:r>
            <a:endParaRPr/>
          </a:p>
        </p:txBody>
      </p:sp>
      <p:sp>
        <p:nvSpPr>
          <p:cNvPr id="217" name="Google Shape;217;p29"/>
          <p:cNvSpPr txBox="1"/>
          <p:nvPr/>
        </p:nvSpPr>
        <p:spPr>
          <a:xfrm>
            <a:off x="6291262" y="1160462"/>
            <a:ext cx="25384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Постановка головы</a:t>
            </a:r>
            <a:endParaRPr/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0875" y="1817687"/>
            <a:ext cx="14478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0100" y="34290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0100" y="5173662"/>
            <a:ext cx="144780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/>
        </p:nvSpPr>
        <p:spPr>
          <a:xfrm>
            <a:off x="6469062" y="3046412"/>
            <a:ext cx="25384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Длинная лебединая</a:t>
            </a:r>
            <a:endParaRPr/>
          </a:p>
        </p:txBody>
      </p:sp>
      <p:sp>
        <p:nvSpPr>
          <p:cNvPr id="222" name="Google Shape;222;p29"/>
          <p:cNvSpPr txBox="1"/>
          <p:nvPr/>
        </p:nvSpPr>
        <p:spPr>
          <a:xfrm>
            <a:off x="6454775" y="4576762"/>
            <a:ext cx="25384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Длинная прямая</a:t>
            </a:r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6469062" y="6151562"/>
            <a:ext cx="25384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Короткая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0" descr="G14"/>
          <p:cNvPicPr preferRelativeResize="0"/>
          <p:nvPr/>
        </p:nvPicPr>
        <p:blipFill rotWithShape="1">
          <a:blip r:embed="rId3">
            <a:alphaModFix/>
          </a:blip>
          <a:srcRect r="56051" b="50000"/>
          <a:stretch/>
        </p:blipFill>
        <p:spPr>
          <a:xfrm>
            <a:off x="341312" y="1746250"/>
            <a:ext cx="4052887" cy="36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/>
          <p:nvPr/>
        </p:nvSpPr>
        <p:spPr>
          <a:xfrm>
            <a:off x="177800" y="504825"/>
            <a:ext cx="4872037" cy="523875"/>
          </a:xfrm>
          <a:prstGeom prst="roundRect">
            <a:avLst>
              <a:gd name="adj" fmla="val 16667"/>
            </a:avLst>
          </a:prstGeom>
          <a:solidFill>
            <a:srgbClr val="BFE97D"/>
          </a:solidFill>
          <a:ln w="9525" cap="flat" cmpd="sng">
            <a:solidFill>
              <a:srgbClr val="C69D5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531812" y="627062"/>
            <a:ext cx="423068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Порода Андалузская.</a:t>
            </a:r>
            <a:endParaRPr/>
          </a:p>
        </p:txBody>
      </p:sp>
      <p:sp>
        <p:nvSpPr>
          <p:cNvPr id="231" name="Google Shape;231;p30"/>
          <p:cNvSpPr txBox="1"/>
          <p:nvPr/>
        </p:nvSpPr>
        <p:spPr>
          <a:xfrm>
            <a:off x="5049837" y="1160462"/>
            <a:ext cx="377983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 головы по профилю</a:t>
            </a:r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5024437" y="6142037"/>
            <a:ext cx="12684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Баранья</a:t>
            </a: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5024437" y="3006725"/>
            <a:ext cx="16922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Прямая</a:t>
            </a:r>
            <a:endParaRPr/>
          </a:p>
        </p:txBody>
      </p:sp>
      <p:sp>
        <p:nvSpPr>
          <p:cNvPr id="234" name="Google Shape;234;p30"/>
          <p:cNvSpPr txBox="1"/>
          <p:nvPr/>
        </p:nvSpPr>
        <p:spPr>
          <a:xfrm>
            <a:off x="7054850" y="4532312"/>
            <a:ext cx="1955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Щучья</a:t>
            </a:r>
            <a:endParaRPr/>
          </a:p>
        </p:txBody>
      </p:sp>
      <p:pic>
        <p:nvPicPr>
          <p:cNvPr id="235" name="Google Shape;235;p30" descr="голова-пряма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3312" y="1946275"/>
            <a:ext cx="125730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 descr="голова-клиновидна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9337" y="1946275"/>
            <a:ext cx="114300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 descr="голова-горбата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9837" y="3359150"/>
            <a:ext cx="115252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 descr="голова-щучья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86612" y="3376612"/>
            <a:ext cx="110490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 descr="голова-баранья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89512" y="4959350"/>
            <a:ext cx="110490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 descr="голова-горбоносая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6612" y="4959350"/>
            <a:ext cx="11620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/>
        </p:nvSpPr>
        <p:spPr>
          <a:xfrm>
            <a:off x="7186612" y="2962275"/>
            <a:ext cx="16922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Клиновидная</a:t>
            </a:r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5049837" y="4519612"/>
            <a:ext cx="16922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Горбатая</a:t>
            </a:r>
            <a:endParaRPr/>
          </a:p>
        </p:txBody>
      </p:sp>
      <p:sp>
        <p:nvSpPr>
          <p:cNvPr id="243" name="Google Shape;243;p30"/>
          <p:cNvSpPr txBox="1"/>
          <p:nvPr/>
        </p:nvSpPr>
        <p:spPr>
          <a:xfrm>
            <a:off x="6940550" y="6142037"/>
            <a:ext cx="18891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Горбоносая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 descr="G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887" y="1979612"/>
            <a:ext cx="5648325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/>
          <p:nvPr/>
        </p:nvSpPr>
        <p:spPr>
          <a:xfrm>
            <a:off x="177800" y="504825"/>
            <a:ext cx="4872037" cy="523875"/>
          </a:xfrm>
          <a:prstGeom prst="roundRect">
            <a:avLst>
              <a:gd name="adj" fmla="val 16667"/>
            </a:avLst>
          </a:prstGeom>
          <a:solidFill>
            <a:srgbClr val="BFE97D"/>
          </a:solidFill>
          <a:ln w="9525" cap="flat" cmpd="sng">
            <a:solidFill>
              <a:srgbClr val="C69D5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531812" y="627062"/>
            <a:ext cx="423068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Порода Андалузская.</a:t>
            </a: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6291262" y="1160462"/>
            <a:ext cx="25384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 спины</a:t>
            </a:r>
            <a:endParaRPr/>
          </a:p>
        </p:txBody>
      </p:sp>
      <p:sp>
        <p:nvSpPr>
          <p:cNvPr id="252" name="Google Shape;252;p31"/>
          <p:cNvSpPr txBox="1"/>
          <p:nvPr/>
        </p:nvSpPr>
        <p:spPr>
          <a:xfrm>
            <a:off x="6291262" y="3232150"/>
            <a:ext cx="25384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Седлистая мягкая</a:t>
            </a:r>
            <a:endParaRPr/>
          </a:p>
        </p:txBody>
      </p:sp>
      <p:sp>
        <p:nvSpPr>
          <p:cNvPr id="253" name="Google Shape;253;p31"/>
          <p:cNvSpPr txBox="1"/>
          <p:nvPr/>
        </p:nvSpPr>
        <p:spPr>
          <a:xfrm>
            <a:off x="6664325" y="4992687"/>
            <a:ext cx="16779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Прямая</a:t>
            </a:r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6469062" y="6318250"/>
            <a:ext cx="25384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Карпообразная</a:t>
            </a:r>
            <a:endParaRPr/>
          </a:p>
        </p:txBody>
      </p:sp>
      <p:pic>
        <p:nvPicPr>
          <p:cNvPr id="255" name="Google Shape;255;p31" descr="в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1262" y="1685925"/>
            <a:ext cx="2184400" cy="136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 descr="в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0975" y="3694112"/>
            <a:ext cx="1944687" cy="12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 descr="в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9062" y="5314950"/>
            <a:ext cx="17049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2" descr="G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887" y="1979612"/>
            <a:ext cx="5648325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/>
          <p:nvPr/>
        </p:nvSpPr>
        <p:spPr>
          <a:xfrm>
            <a:off x="177800" y="504825"/>
            <a:ext cx="4872037" cy="523875"/>
          </a:xfrm>
          <a:prstGeom prst="roundRect">
            <a:avLst>
              <a:gd name="adj" fmla="val 16667"/>
            </a:avLst>
          </a:prstGeom>
          <a:solidFill>
            <a:srgbClr val="BFE97D"/>
          </a:solidFill>
          <a:ln w="9525" cap="flat" cmpd="sng">
            <a:solidFill>
              <a:srgbClr val="C69D5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2"/>
          <p:cNvSpPr txBox="1"/>
          <p:nvPr/>
        </p:nvSpPr>
        <p:spPr>
          <a:xfrm>
            <a:off x="531812" y="627062"/>
            <a:ext cx="423068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Порода Андалузская.</a:t>
            </a:r>
            <a:endParaRPr/>
          </a:p>
        </p:txBody>
      </p:sp>
      <p:sp>
        <p:nvSpPr>
          <p:cNvPr id="265" name="Google Shape;265;p32"/>
          <p:cNvSpPr txBox="1"/>
          <p:nvPr/>
        </p:nvSpPr>
        <p:spPr>
          <a:xfrm>
            <a:off x="3194050" y="1160462"/>
            <a:ext cx="58134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Расположение запястья (относительно линии, соединяющей середину локтя с задней частью копыта)</a:t>
            </a:r>
            <a:endParaRPr/>
          </a:p>
        </p:txBody>
      </p:sp>
      <p:sp>
        <p:nvSpPr>
          <p:cNvPr id="266" name="Google Shape;266;p32"/>
          <p:cNvSpPr txBox="1"/>
          <p:nvPr/>
        </p:nvSpPr>
        <p:spPr>
          <a:xfrm>
            <a:off x="6100762" y="3971925"/>
            <a:ext cx="1270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Прямое</a:t>
            </a:r>
            <a:endParaRPr/>
          </a:p>
        </p:txBody>
      </p:sp>
      <p:sp>
        <p:nvSpPr>
          <p:cNvPr id="267" name="Google Shape;267;p32"/>
          <p:cNvSpPr txBox="1"/>
          <p:nvPr/>
        </p:nvSpPr>
        <p:spPr>
          <a:xfrm>
            <a:off x="6735762" y="4543425"/>
            <a:ext cx="2343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Направленное вперед</a:t>
            </a:r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6469062" y="6318250"/>
            <a:ext cx="25384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Направленное назад</a:t>
            </a:r>
            <a:endParaRPr/>
          </a:p>
        </p:txBody>
      </p:sp>
      <p:sp>
        <p:nvSpPr>
          <p:cNvPr id="269" name="Google Shape;269;p3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9337" y="1979612"/>
            <a:ext cx="112395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 descr="запясть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287" y="2505075"/>
            <a:ext cx="10287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2" descr="назад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56362" y="4341812"/>
            <a:ext cx="914400" cy="200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32"/>
          <p:cNvCxnSpPr/>
          <p:nvPr/>
        </p:nvCxnSpPr>
        <p:spPr>
          <a:xfrm rot="10800000">
            <a:off x="2743200" y="3524250"/>
            <a:ext cx="0" cy="2979737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3" descr="G14"/>
          <p:cNvPicPr preferRelativeResize="0"/>
          <p:nvPr/>
        </p:nvPicPr>
        <p:blipFill rotWithShape="1">
          <a:blip r:embed="rId3">
            <a:alphaModFix/>
          </a:blip>
          <a:srcRect l="57959"/>
          <a:stretch/>
        </p:blipFill>
        <p:spPr>
          <a:xfrm>
            <a:off x="136525" y="1346200"/>
            <a:ext cx="2374900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/>
        </p:nvSpPr>
        <p:spPr>
          <a:xfrm>
            <a:off x="231775" y="242887"/>
            <a:ext cx="86804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Постановка задних конечностей (относительно линии, соединяющей крайнюю точку задней поверхности седалищного и пяточного бугров) </a:t>
            </a:r>
            <a:endParaRPr/>
          </a:p>
        </p:txBody>
      </p:sp>
      <p:sp>
        <p:nvSpPr>
          <p:cNvPr id="280" name="Google Shape;280;p3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33"/>
          <p:cNvCxnSpPr/>
          <p:nvPr/>
        </p:nvCxnSpPr>
        <p:spPr>
          <a:xfrm rot="10800000" flipH="1">
            <a:off x="1814512" y="2403475"/>
            <a:ext cx="696912" cy="3938587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pic>
        <p:nvPicPr>
          <p:cNvPr id="282" name="Google Shape;282;p33" descr="д2_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4925" y="1636712"/>
            <a:ext cx="108585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 descr="подставленна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9425" y="1635125"/>
            <a:ext cx="11620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 descr="д3_н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8812" y="1635125"/>
            <a:ext cx="111442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 descr="д1_н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92525" y="4568825"/>
            <a:ext cx="9906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 descr="мягкие бабки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53175" y="4562475"/>
            <a:ext cx="105727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/>
          <p:nvPr/>
        </p:nvSpPr>
        <p:spPr>
          <a:xfrm>
            <a:off x="2743200" y="950912"/>
            <a:ext cx="61690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линия проходит или почти проходит через крайнюю точку задней поверхности путового сустава</a:t>
            </a:r>
            <a:endParaRPr/>
          </a:p>
        </p:txBody>
      </p:sp>
      <p:sp>
        <p:nvSpPr>
          <p:cNvPr id="288" name="Google Shape;288;p33"/>
          <p:cNvSpPr txBox="1"/>
          <p:nvPr/>
        </p:nvSpPr>
        <p:spPr>
          <a:xfrm>
            <a:off x="2974975" y="4049712"/>
            <a:ext cx="61690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линия не проходит через крайнюю точку задней поверхности путового сустава</a:t>
            </a:r>
            <a:endParaRPr/>
          </a:p>
        </p:txBody>
      </p:sp>
      <p:sp>
        <p:nvSpPr>
          <p:cNvPr id="289" name="Google Shape;289;p33"/>
          <p:cNvSpPr txBox="1"/>
          <p:nvPr/>
        </p:nvSpPr>
        <p:spPr>
          <a:xfrm>
            <a:off x="6200775" y="3478212"/>
            <a:ext cx="1000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прямая</a:t>
            </a:r>
            <a:endParaRPr/>
          </a:p>
        </p:txBody>
      </p:sp>
      <p:sp>
        <p:nvSpPr>
          <p:cNvPr id="290" name="Google Shape;290;p33"/>
          <p:cNvSpPr txBox="1"/>
          <p:nvPr/>
        </p:nvSpPr>
        <p:spPr>
          <a:xfrm>
            <a:off x="7534275" y="3648075"/>
            <a:ext cx="160972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подставленная</a:t>
            </a:r>
            <a:endParaRPr/>
          </a:p>
        </p:txBody>
      </p:sp>
      <p:sp>
        <p:nvSpPr>
          <p:cNvPr id="291" name="Google Shape;291;p33"/>
          <p:cNvSpPr txBox="1"/>
          <p:nvPr/>
        </p:nvSpPr>
        <p:spPr>
          <a:xfrm>
            <a:off x="4214812" y="3524250"/>
            <a:ext cx="160972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отставленная</a:t>
            </a:r>
            <a:endParaRPr/>
          </a:p>
        </p:txBody>
      </p:sp>
      <p:sp>
        <p:nvSpPr>
          <p:cNvPr id="292" name="Google Shape;292;p33"/>
          <p:cNvSpPr txBox="1"/>
          <p:nvPr/>
        </p:nvSpPr>
        <p:spPr>
          <a:xfrm>
            <a:off x="4852987" y="6172200"/>
            <a:ext cx="16097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саблистая</a:t>
            </a:r>
            <a:endParaRPr/>
          </a:p>
        </p:txBody>
      </p:sp>
      <p:sp>
        <p:nvSpPr>
          <p:cNvPr id="293" name="Google Shape;293;p33"/>
          <p:cNvSpPr txBox="1"/>
          <p:nvPr/>
        </p:nvSpPr>
        <p:spPr>
          <a:xfrm>
            <a:off x="7410450" y="6172200"/>
            <a:ext cx="16097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«Мягкие путы»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0" y="419100"/>
            <a:ext cx="7212012" cy="784225"/>
          </a:xfrm>
          <a:prstGeom prst="roundRect">
            <a:avLst>
              <a:gd name="adj" fmla="val 16667"/>
            </a:avLst>
          </a:prstGeom>
          <a:solidFill>
            <a:srgbClr val="6699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58750" y="411162"/>
            <a:ext cx="8661400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Особенности</a:t>
            </a:r>
            <a:r>
              <a:rPr lang="en-US" sz="2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КИМов</a:t>
            </a:r>
            <a:r>
              <a:rPr lang="en-US" sz="2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биологии</a:t>
            </a:r>
            <a:endParaRPr dirty="0"/>
          </a:p>
        </p:txBody>
      </p:sp>
      <p:grpSp>
        <p:nvGrpSpPr>
          <p:cNvPr id="102" name="Google Shape;102;p19"/>
          <p:cNvGrpSpPr/>
          <p:nvPr/>
        </p:nvGrpSpPr>
        <p:grpSpPr>
          <a:xfrm>
            <a:off x="319087" y="1628775"/>
            <a:ext cx="8501062" cy="857250"/>
            <a:chOff x="319058" y="1628788"/>
            <a:chExt cx="8501122" cy="857256"/>
          </a:xfrm>
        </p:grpSpPr>
        <p:grpSp>
          <p:nvGrpSpPr>
            <p:cNvPr id="103" name="Google Shape;103;p19"/>
            <p:cNvGrpSpPr/>
            <p:nvPr/>
          </p:nvGrpSpPr>
          <p:grpSpPr>
            <a:xfrm>
              <a:off x="319058" y="1628788"/>
              <a:ext cx="8501122" cy="857256"/>
              <a:chOff x="428596" y="2285992"/>
              <a:chExt cx="8501122" cy="1000132"/>
            </a:xfrm>
          </p:grpSpPr>
          <p:sp>
            <p:nvSpPr>
              <p:cNvPr id="104" name="Google Shape;104;p19"/>
              <p:cNvSpPr txBox="1"/>
              <p:nvPr/>
            </p:nvSpPr>
            <p:spPr>
              <a:xfrm>
                <a:off x="642910" y="2428604"/>
                <a:ext cx="8286808" cy="85752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dist="38100" dir="27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9"/>
              <p:cNvSpPr/>
              <p:nvPr/>
            </p:nvSpPr>
            <p:spPr>
              <a:xfrm>
                <a:off x="428596" y="2285992"/>
                <a:ext cx="8001056" cy="714909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dist="20000" dir="540000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19"/>
            <p:cNvSpPr txBox="1"/>
            <p:nvPr/>
          </p:nvSpPr>
          <p:spPr>
            <a:xfrm>
              <a:off x="533372" y="1628788"/>
              <a:ext cx="7500990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en-US" sz="23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максимально</a:t>
              </a:r>
              <a:r>
                <a:rPr lang="en-US" sz="23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адаптированы</a:t>
              </a:r>
              <a:r>
                <a:rPr lang="en-US" sz="23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к </a:t>
              </a:r>
              <a:r>
                <a:rPr lang="en-US" sz="23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школьной</a:t>
              </a:r>
              <a:r>
                <a:rPr lang="en-US" sz="23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программе</a:t>
              </a:r>
              <a:endParaRPr dirty="0"/>
            </a:p>
          </p:txBody>
        </p:sp>
      </p:grpSp>
      <p:grpSp>
        <p:nvGrpSpPr>
          <p:cNvPr id="107" name="Google Shape;107;p19"/>
          <p:cNvGrpSpPr/>
          <p:nvPr/>
        </p:nvGrpSpPr>
        <p:grpSpPr>
          <a:xfrm>
            <a:off x="319087" y="2762250"/>
            <a:ext cx="8501062" cy="857250"/>
            <a:chOff x="319058" y="2762263"/>
            <a:chExt cx="8501122" cy="857256"/>
          </a:xfrm>
        </p:grpSpPr>
        <p:grpSp>
          <p:nvGrpSpPr>
            <p:cNvPr id="108" name="Google Shape;108;p19"/>
            <p:cNvGrpSpPr/>
            <p:nvPr/>
          </p:nvGrpSpPr>
          <p:grpSpPr>
            <a:xfrm>
              <a:off x="319058" y="2762263"/>
              <a:ext cx="8501122" cy="857256"/>
              <a:chOff x="428596" y="2285992"/>
              <a:chExt cx="8501122" cy="1000132"/>
            </a:xfrm>
          </p:grpSpPr>
          <p:sp>
            <p:nvSpPr>
              <p:cNvPr id="109" name="Google Shape;109;p19"/>
              <p:cNvSpPr txBox="1"/>
              <p:nvPr/>
            </p:nvSpPr>
            <p:spPr>
              <a:xfrm>
                <a:off x="642910" y="2428604"/>
                <a:ext cx="8286808" cy="85752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dist="38100" dir="27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9"/>
              <p:cNvSpPr/>
              <p:nvPr/>
            </p:nvSpPr>
            <p:spPr>
              <a:xfrm>
                <a:off x="428596" y="2285992"/>
                <a:ext cx="8001056" cy="714909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 w="9525" cap="flat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dist="20000" dir="540000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19"/>
            <p:cNvSpPr txBox="1"/>
            <p:nvPr/>
          </p:nvSpPr>
          <p:spPr>
            <a:xfrm>
              <a:off x="533372" y="2762263"/>
              <a:ext cx="7500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метапредметная</a:t>
              </a:r>
              <a:r>
                <a:rPr lang="en-US" sz="24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направленность</a:t>
              </a:r>
              <a:endParaRPr dirty="0"/>
            </a:p>
          </p:txBody>
        </p:sp>
      </p:grpSp>
      <p:grpSp>
        <p:nvGrpSpPr>
          <p:cNvPr id="112" name="Google Shape;112;p19"/>
          <p:cNvGrpSpPr/>
          <p:nvPr/>
        </p:nvGrpSpPr>
        <p:grpSpPr>
          <a:xfrm>
            <a:off x="300037" y="3895725"/>
            <a:ext cx="8501062" cy="857250"/>
            <a:chOff x="300008" y="3895738"/>
            <a:chExt cx="8501122" cy="857256"/>
          </a:xfrm>
        </p:grpSpPr>
        <p:grpSp>
          <p:nvGrpSpPr>
            <p:cNvPr id="113" name="Google Shape;113;p19"/>
            <p:cNvGrpSpPr/>
            <p:nvPr/>
          </p:nvGrpSpPr>
          <p:grpSpPr>
            <a:xfrm>
              <a:off x="300008" y="3895738"/>
              <a:ext cx="8501122" cy="857256"/>
              <a:chOff x="428596" y="2285992"/>
              <a:chExt cx="8501122" cy="1000132"/>
            </a:xfrm>
          </p:grpSpPr>
          <p:sp>
            <p:nvSpPr>
              <p:cNvPr id="114" name="Google Shape;114;p19"/>
              <p:cNvSpPr txBox="1"/>
              <p:nvPr/>
            </p:nvSpPr>
            <p:spPr>
              <a:xfrm>
                <a:off x="642910" y="2428604"/>
                <a:ext cx="8286808" cy="85752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dist="38100" dir="27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9"/>
              <p:cNvSpPr/>
              <p:nvPr/>
            </p:nvSpPr>
            <p:spPr>
              <a:xfrm>
                <a:off x="428596" y="2285992"/>
                <a:ext cx="8001056" cy="714909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 cap="flat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dist="20000" dir="540000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" name="Google Shape;116;p19"/>
            <p:cNvSpPr txBox="1"/>
            <p:nvPr/>
          </p:nvSpPr>
          <p:spPr>
            <a:xfrm>
              <a:off x="514322" y="3895738"/>
              <a:ext cx="7500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постепенное</a:t>
              </a:r>
              <a:r>
                <a:rPr lang="en-US" sz="24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сокращение</a:t>
              </a:r>
              <a:r>
                <a:rPr lang="en-US" sz="24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тестовых</a:t>
              </a:r>
              <a:r>
                <a:rPr lang="en-US" sz="24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заданий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 КОШЕК…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0664" y="1434301"/>
            <a:ext cx="8064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Рассмотрите </a:t>
            </a:r>
            <a:r>
              <a:rPr lang="ru-RU" sz="2000" dirty="0"/>
              <a:t>фотографию кошки. Выберите характеристики, соответствующие внешнему строению кошки, по следующему плану: окрас шерсти, форма ушей, форма головы, форма глаз.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807769"/>
            <a:ext cx="3012838" cy="281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82" y="3129155"/>
            <a:ext cx="3876460" cy="21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7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70" y="3549016"/>
            <a:ext cx="6767795" cy="27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6508" y="1738920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А. Окрас шерсти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566863"/>
            <a:ext cx="16335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97" y="1566863"/>
            <a:ext cx="27193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08" y="3389566"/>
            <a:ext cx="6280976" cy="212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96" y="1370267"/>
            <a:ext cx="48466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2647" y="1732157"/>
            <a:ext cx="2101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Б. Форма ушей</a:t>
            </a:r>
          </a:p>
        </p:txBody>
      </p:sp>
    </p:spTree>
    <p:extLst>
      <p:ext uri="{BB962C8B-B14F-4D97-AF65-F5344CB8AC3E}">
        <p14:creationId xmlns:p14="http://schemas.microsoft.com/office/powerpoint/2010/main" val="24629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5170" y="1714536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В. Форма головы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52" y="2941892"/>
            <a:ext cx="4191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52" y="1417892"/>
            <a:ext cx="48466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6520" y="1714536"/>
            <a:ext cx="1949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Г. Форма глаз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52" y="2638044"/>
            <a:ext cx="48672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20" y="1047179"/>
            <a:ext cx="48466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692696"/>
            <a:ext cx="8228838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8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682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Д. Определите, соответствует ли данная особь стандартам породы японский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бобтейл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68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Тело у японского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бобтейла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стройное и длинное, с ровной мускулистой спиной. Голова аккуратной и чуть вытянутой формы, с высокими скулами, широкой мордочкой и большими ушами. Глаза выразительные, большие и овальные. Хвост очень короткий и разной формы: загнутый, прямой и в виде помпона. В длину он не более 12 см. Двух одинаковых хвостов у этой породы не бывает. Шерсть чаще — короткая, подшерсток почти не виден, но на хвосте шерсть очень пушистая. Также на задних лапах могут быть мохнатые «панталончики». Окрас — чаще всего встречаются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биколоры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с преобладающим белым цветом и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калико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черепахово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-белых кошек называют «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мики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»).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68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1) соответствует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68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2) не соответствует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68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365104"/>
            <a:ext cx="484674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41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Рассмотрите изображение барана-муфлона. Выберите характеристики, соответствующие внешнему строению муфлона, по следующему плану: форма рогов, возраст изображенного животного по строению тела, возраст животного по форме рогов, тип копыт, принадлежность к систематической группе копытных млекопитающих.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21" y="3212976"/>
            <a:ext cx="4742347" cy="23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93" y="2096738"/>
            <a:ext cx="438943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" y="457200"/>
            <a:ext cx="4888992" cy="610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01266"/>
            <a:ext cx="438943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79" y="706054"/>
            <a:ext cx="5378740" cy="3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9910" y="438304"/>
            <a:ext cx="752505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</a:t>
            </a:r>
            <a:r>
              <a:rPr lang="ru-RU" sz="2000" dirty="0"/>
              <a:t>. Форма рогов: </a:t>
            </a:r>
            <a:r>
              <a:rPr lang="ru-RU" sz="2000" dirty="0" err="1"/>
              <a:t>спиральнозакрученные</a:t>
            </a:r>
            <a:r>
              <a:rPr lang="ru-RU" sz="2000" dirty="0"/>
              <a:t> (на рисунке видно, что рога закручиваются в спираль; и хотя у муфлонов бывает редко больше одного оборота в спирали, на рисунке видно, что они закручиваются, а не прямо вверх уходит дуга, как на 3 рисунке).</a:t>
            </a:r>
          </a:p>
          <a:p>
            <a:endParaRPr lang="ru-RU" sz="2000" dirty="0"/>
          </a:p>
          <a:p>
            <a:r>
              <a:rPr lang="ru-RU" sz="2000" dirty="0"/>
              <a:t>Б. Возраст изображенного животного по строению тела: 4−6 лет (на рисунке видно, что у животного более мощная грудь, и шерсть на груди длинная).</a:t>
            </a:r>
          </a:p>
          <a:p>
            <a:endParaRPr lang="ru-RU" sz="2000" dirty="0"/>
          </a:p>
          <a:p>
            <a:r>
              <a:rPr lang="ru-RU" sz="2000" dirty="0"/>
              <a:t>В. Возраст животного по форме рогов: 4,5 года (рог сильно изогнут).</a:t>
            </a:r>
          </a:p>
          <a:p>
            <a:endParaRPr lang="ru-RU" sz="2000" dirty="0"/>
          </a:p>
          <a:p>
            <a:r>
              <a:rPr lang="ru-RU" sz="2000" dirty="0"/>
              <a:t>Г. Тип копыт: парнокопытные (хорошо видно на рисунке — два пальца — одеты в копыто).</a:t>
            </a:r>
          </a:p>
          <a:p>
            <a:endParaRPr lang="ru-RU" sz="2000" dirty="0"/>
          </a:p>
          <a:p>
            <a:r>
              <a:rPr lang="ru-RU" sz="2000" dirty="0"/>
              <a:t>Д. Принадлежность к систематической группе копытных млекопитающих: полорогие.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2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568" y="1551563"/>
            <a:ext cx="7595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dirty="0" smtClean="0"/>
              <a:t>В </a:t>
            </a:r>
            <a:r>
              <a:rPr lang="ru-RU" sz="2000" b="1" dirty="0" smtClean="0"/>
              <a:t>2020 </a:t>
            </a:r>
            <a:r>
              <a:rPr lang="ru-RU" sz="2000" dirty="0"/>
              <a:t>году количество заданий сократили с 32 до 30 и максимальный первичный балл — с 46 до 45. </a:t>
            </a:r>
            <a:endParaRPr lang="ru-RU" sz="2000" dirty="0" smtClean="0"/>
          </a:p>
          <a:p>
            <a:r>
              <a:rPr lang="ru-RU" sz="2000" dirty="0" smtClean="0"/>
              <a:t>Отдельные </a:t>
            </a:r>
            <a:r>
              <a:rPr lang="ru-RU" sz="2000" dirty="0"/>
              <a:t>изменения коснулись следующих позиций: в части 1 работы включены новые модели заданий в линиях 1 и 20, в части 2 добавлена новая линия заданий (27), линия </a:t>
            </a:r>
            <a:r>
              <a:rPr lang="ru-RU" sz="2000" dirty="0" smtClean="0"/>
              <a:t>30 претерпела </a:t>
            </a:r>
            <a:r>
              <a:rPr lang="ru-RU" sz="2000" dirty="0"/>
              <a:t>значительную переработку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2. </a:t>
            </a:r>
            <a:r>
              <a:rPr lang="ru-RU" sz="2000" dirty="0" smtClean="0"/>
              <a:t>В</a:t>
            </a:r>
            <a:r>
              <a:rPr lang="ru-RU" sz="2000" dirty="0"/>
              <a:t> </a:t>
            </a:r>
            <a:r>
              <a:rPr lang="ru-RU" sz="2000" b="1" dirty="0"/>
              <a:t>2021</a:t>
            </a:r>
            <a:r>
              <a:rPr lang="ru-RU" sz="2000" dirty="0"/>
              <a:t> году задания сократили ещё раз, теперь их 29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 первой части работы количество заданий уменьшилось на два, а второй — добавили одно. То есть максимальный первичный балл за выполнение всей работы сохранился. </a:t>
            </a:r>
            <a:endParaRPr lang="ru-RU" sz="2000" dirty="0" smtClean="0"/>
          </a:p>
          <a:p>
            <a:r>
              <a:rPr lang="ru-RU" sz="2000" b="1" dirty="0" smtClean="0"/>
              <a:t>3. </a:t>
            </a:r>
            <a:r>
              <a:rPr lang="ru-RU" sz="2000" dirty="0" smtClean="0"/>
              <a:t>В </a:t>
            </a:r>
            <a:r>
              <a:rPr lang="ru-RU" sz="2000" b="1" dirty="0" smtClean="0"/>
              <a:t>2022</a:t>
            </a:r>
            <a:r>
              <a:rPr lang="ru-RU" sz="2000" dirty="0" smtClean="0"/>
              <a:t> году изменения </a:t>
            </a:r>
            <a:r>
              <a:rPr lang="ru-RU" sz="2000" dirty="0"/>
              <a:t>коснулись следующих позиций: в части 1 </a:t>
            </a:r>
            <a:r>
              <a:rPr lang="ru-RU" sz="2000" i="1" u="sng" dirty="0">
                <a:solidFill>
                  <a:schemeClr val="tx2">
                    <a:lumMod val="10000"/>
                  </a:schemeClr>
                </a:solidFill>
              </a:rPr>
              <a:t>изменена модель задания линии 24 и расширен перечень объектов;</a:t>
            </a:r>
            <a:r>
              <a:rPr lang="ru-RU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dirty="0"/>
              <a:t>в части 2 линия 26 представлена заданиями, проверяющими исследовательские </a:t>
            </a:r>
            <a:r>
              <a:rPr lang="ru-RU" sz="2000" dirty="0" smtClean="0"/>
              <a:t>умения.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" y="382800"/>
            <a:ext cx="72247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840" y="578353"/>
            <a:ext cx="6680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Изменения в ОГЭ по биологии 2022 года</a:t>
            </a:r>
          </a:p>
        </p:txBody>
      </p:sp>
    </p:spTree>
    <p:extLst>
      <p:ext uri="{BB962C8B-B14F-4D97-AF65-F5344CB8AC3E}">
        <p14:creationId xmlns:p14="http://schemas.microsoft.com/office/powerpoint/2010/main" val="3356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43" y="1780003"/>
            <a:ext cx="46577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008" y="456564"/>
            <a:ext cx="839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Рассмотрите изображение сокола-</a:t>
            </a:r>
            <a:r>
              <a:rPr lang="ru-RU" sz="2000" dirty="0" err="1"/>
              <a:t>дербника</a:t>
            </a:r>
            <a:r>
              <a:rPr lang="ru-RU" sz="2000" dirty="0"/>
              <a:t>. Выберите характеристики, соответствующие внешнему строению </a:t>
            </a:r>
            <a:r>
              <a:rPr lang="ru-RU" sz="2000" dirty="0" err="1"/>
              <a:t>дербника</a:t>
            </a:r>
            <a:r>
              <a:rPr lang="ru-RU" sz="2000" dirty="0"/>
              <a:t>, по следующему плану: форма клюва, длина клюва, длина нижних конечностей (цевки), форма когтей, </a:t>
            </a:r>
            <a:r>
              <a:rPr lang="ru-RU" sz="2000" dirty="0" err="1"/>
              <a:t>оперенность</a:t>
            </a:r>
            <a:r>
              <a:rPr lang="ru-RU" sz="2000" dirty="0"/>
              <a:t> ног.</a:t>
            </a:r>
          </a:p>
        </p:txBody>
      </p:sp>
    </p:spTree>
    <p:extLst>
      <p:ext uri="{BB962C8B-B14F-4D97-AF65-F5344CB8AC3E}">
        <p14:creationId xmlns:p14="http://schemas.microsoft.com/office/powerpoint/2010/main" val="643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7"/>
          <a:stretch/>
        </p:blipFill>
        <p:spPr bwMode="auto">
          <a:xfrm>
            <a:off x="4596193" y="2389244"/>
            <a:ext cx="4657725" cy="165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8" y="756914"/>
            <a:ext cx="4676775" cy="542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9136" y="3517468"/>
            <a:ext cx="329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3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6"/>
          <a:stretch/>
        </p:blipFill>
        <p:spPr bwMode="auto">
          <a:xfrm>
            <a:off x="1115616" y="908720"/>
            <a:ext cx="68407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2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11459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2F2F2F"/>
                </a:solidFill>
                <a:latin typeface="+mn-lt"/>
              </a:rPr>
              <a:t>В этом задании нужно не столько знание, сколько внимательность. Вам дано изображение биологического объекта, животного или растения, и изображения тех или иных морфологических признаков подобных объектов. Глядя на картинки, нужно выбрать из представленного перечня морфологические признаки, относящиеся к указанному в задаче объекту.</a:t>
            </a:r>
            <a:endParaRPr lang="ru-RU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6"/>
          <a:stretch/>
        </p:blipFill>
        <p:spPr bwMode="auto">
          <a:xfrm>
            <a:off x="4644008" y="1145938"/>
            <a:ext cx="3925118" cy="229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4"/>
          <a:stretch/>
        </p:blipFill>
        <p:spPr bwMode="auto">
          <a:xfrm>
            <a:off x="611560" y="936408"/>
            <a:ext cx="7904480" cy="436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5705856" y="3740895"/>
            <a:ext cx="2550673" cy="1080135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Примерное </a:t>
            </a:r>
            <a:r>
              <a:rPr lang="ru-RU" sz="1600" dirty="0" smtClean="0"/>
              <a:t>время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выполнения </a:t>
            </a:r>
            <a:r>
              <a:rPr lang="ru-RU" sz="1600" dirty="0" smtClean="0"/>
              <a:t>задания:</a:t>
            </a:r>
          </a:p>
          <a:p>
            <a:pPr algn="ctr"/>
            <a:r>
              <a:rPr lang="ru-RU" sz="1600" b="1" dirty="0" smtClean="0"/>
              <a:t>8 минут</a:t>
            </a:r>
            <a:endParaRPr lang="ru-RU" sz="1600" b="1" dirty="0"/>
          </a:p>
        </p:txBody>
      </p:sp>
      <p:sp>
        <p:nvSpPr>
          <p:cNvPr id="4" name="Табличка 3"/>
          <p:cNvSpPr/>
          <p:nvPr/>
        </p:nvSpPr>
        <p:spPr>
          <a:xfrm>
            <a:off x="3492808" y="3752040"/>
            <a:ext cx="1640024" cy="1120140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Уровень</a:t>
            </a:r>
          </a:p>
          <a:p>
            <a:pPr algn="ctr"/>
            <a:r>
              <a:rPr lang="ru-RU" sz="1600" dirty="0"/>
              <a:t>сложности</a:t>
            </a:r>
          </a:p>
          <a:p>
            <a:pPr algn="ctr"/>
            <a:r>
              <a:rPr lang="ru-RU" sz="1600" dirty="0" smtClean="0"/>
              <a:t>задания: </a:t>
            </a:r>
            <a:r>
              <a:rPr lang="ru-RU" sz="1800" b="1" dirty="0" smtClean="0"/>
              <a:t>П</a:t>
            </a:r>
            <a:endParaRPr lang="ru-RU" sz="1800" b="1" dirty="0"/>
          </a:p>
        </p:txBody>
      </p:sp>
      <p:sp>
        <p:nvSpPr>
          <p:cNvPr id="5" name="Табличка 4"/>
          <p:cNvSpPr/>
          <p:nvPr/>
        </p:nvSpPr>
        <p:spPr>
          <a:xfrm>
            <a:off x="2209700" y="1091659"/>
            <a:ext cx="4572000" cy="2640330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800" b="1" dirty="0"/>
              <a:t>Линия 24: 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Умение </a:t>
            </a:r>
            <a:r>
              <a:rPr lang="ru-RU" sz="1800" b="1" dirty="0"/>
              <a:t>соотносить морфологические признаки</a:t>
            </a:r>
            <a:br>
              <a:rPr lang="ru-RU" sz="1800" b="1" dirty="0"/>
            </a:br>
            <a:r>
              <a:rPr lang="ru-RU" sz="1800" b="1" dirty="0"/>
              <a:t>организма или его отдельных органов с предложенными</a:t>
            </a:r>
            <a:br>
              <a:rPr lang="ru-RU" sz="1800" b="1" dirty="0"/>
            </a:br>
            <a:r>
              <a:rPr lang="ru-RU" sz="1800" b="1" dirty="0"/>
              <a:t>моделями по заданному алгоритму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365073" y="3740896"/>
            <a:ext cx="2763979" cy="1080135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dirty="0"/>
              <a:t>Максимальный балл </a:t>
            </a:r>
            <a:endParaRPr lang="ru-RU" sz="1600" dirty="0" smtClean="0"/>
          </a:p>
          <a:p>
            <a:pPr algn="ctr"/>
            <a:r>
              <a:rPr lang="ru-RU" sz="1600" dirty="0" smtClean="0"/>
              <a:t>за </a:t>
            </a:r>
            <a:r>
              <a:rPr lang="ru-RU" sz="1600" dirty="0"/>
              <a:t>выполнение </a:t>
            </a:r>
            <a:r>
              <a:rPr lang="ru-RU" sz="1600" dirty="0" smtClean="0"/>
              <a:t>задания: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3 балла</a:t>
            </a:r>
            <a:endParaRPr lang="ru-RU" sz="1600" b="1" dirty="0"/>
          </a:p>
        </p:txBody>
      </p:sp>
      <p:sp>
        <p:nvSpPr>
          <p:cNvPr id="7" name="Табличка 6"/>
          <p:cNvSpPr/>
          <p:nvPr/>
        </p:nvSpPr>
        <p:spPr>
          <a:xfrm>
            <a:off x="867308" y="4872180"/>
            <a:ext cx="7256784" cy="2040255"/>
          </a:xfrm>
          <a:prstGeom prst="plaqu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За </a:t>
            </a:r>
            <a:r>
              <a:rPr lang="ru-RU" sz="1600" b="1" dirty="0"/>
              <a:t>полный верный </a:t>
            </a:r>
            <a:r>
              <a:rPr lang="ru-RU" sz="1600" dirty="0"/>
              <a:t>ответ на задание 24 выставляется </a:t>
            </a:r>
            <a:r>
              <a:rPr lang="ru-RU" sz="1600" b="1" dirty="0"/>
              <a:t>3 балла</a:t>
            </a:r>
            <a:r>
              <a:rPr lang="ru-RU" sz="1600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если на любой одной позиции ответа записан не тот символ, который представлен в эталоне ответа, выставляется </a:t>
            </a:r>
            <a:r>
              <a:rPr lang="ru-RU" sz="1600" b="1" dirty="0"/>
              <a:t>2 балла</a:t>
            </a:r>
            <a:r>
              <a:rPr lang="ru-RU" sz="16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dirty="0"/>
              <a:t>если на любых двух позициях ответа записаны не те символы, которые представлены в эталоне ответа, выставляется </a:t>
            </a:r>
            <a:r>
              <a:rPr lang="ru-RU" sz="1600" b="1" dirty="0"/>
              <a:t>1 балл</a:t>
            </a:r>
            <a:r>
              <a:rPr lang="ru-RU" sz="1600" dirty="0"/>
              <a:t>;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во </a:t>
            </a:r>
            <a:r>
              <a:rPr lang="ru-RU" sz="1600" dirty="0"/>
              <a:t>всех других случаях – </a:t>
            </a:r>
            <a:r>
              <a:rPr lang="ru-RU" sz="1600" b="1" dirty="0"/>
              <a:t>0 баллов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753"/>
            <a:ext cx="72247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58224"/>
            <a:ext cx="7120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Система оценивания выполнения отдельных заданий</a:t>
            </a:r>
          </a:p>
          <a:p>
            <a:r>
              <a:rPr lang="ru-RU" sz="1800" dirty="0">
                <a:solidFill>
                  <a:schemeClr val="bg1"/>
                </a:solidFill>
              </a:rPr>
              <a:t>и экзаменационной работы в целом</a:t>
            </a:r>
          </a:p>
        </p:txBody>
      </p:sp>
    </p:spTree>
    <p:extLst>
      <p:ext uri="{BB962C8B-B14F-4D97-AF65-F5344CB8AC3E}">
        <p14:creationId xmlns:p14="http://schemas.microsoft.com/office/powerpoint/2010/main" val="4866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186" y="921132"/>
            <a:ext cx="8520112" cy="302958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Коды </a:t>
            </a:r>
            <a:r>
              <a:rPr lang="ru-RU" sz="2000" dirty="0"/>
              <a:t>проверяемых элементов </a:t>
            </a:r>
            <a:r>
              <a:rPr lang="ru-RU" sz="2000" dirty="0" smtClean="0"/>
              <a:t>содержания (линия 24)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45343"/>
              </p:ext>
            </p:extLst>
          </p:nvPr>
        </p:nvGraphicFramePr>
        <p:xfrm>
          <a:off x="195072" y="2023872"/>
          <a:ext cx="8717280" cy="428107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23289"/>
                <a:gridCol w="6593991"/>
              </a:tblGrid>
              <a:tr h="914700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Код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контролируемого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элемента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Элементы содержания, проверяемые заданиями экзаменационной работы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 компонент государственного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стандарта основного общего образования 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60559">
                <a:tc>
                  <a:txBody>
                    <a:bodyPr/>
                    <a:lstStyle/>
                    <a:p>
                      <a:r>
                        <a:rPr lang="ru-RU" dirty="0" smtClean="0"/>
                        <a:t>3.3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Царство Растения. Роль растений в природе,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жизни человека и собственной деятельности </a:t>
                      </a:r>
                      <a:endParaRPr lang="ru-RU" dirty="0"/>
                    </a:p>
                  </a:txBody>
                  <a:tcPr/>
                </a:tc>
              </a:tr>
              <a:tr h="1085237">
                <a:tc>
                  <a:txBody>
                    <a:bodyPr/>
                    <a:lstStyle/>
                    <a:p>
                      <a:r>
                        <a:rPr lang="ru-RU" dirty="0" smtClean="0"/>
                        <a:t>3.4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Царство Животные. Роль животных в природе,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жизни человека и собственной деятельности</a:t>
                      </a:r>
                      <a:endParaRPr lang="ru-RU" dirty="0"/>
                    </a:p>
                  </a:txBody>
                  <a:tcPr/>
                </a:tc>
              </a:tr>
              <a:tr h="746305">
                <a:tc>
                  <a:txBody>
                    <a:bodyPr/>
                    <a:lstStyle/>
                    <a:p>
                      <a:r>
                        <a:rPr lang="ru-RU" dirty="0" smtClean="0"/>
                        <a:t>4.1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Сходство человека с животными и отличие от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них. Общий план строения и процессы жизнедеятельности человека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927"/>
            <a:ext cx="72247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1728" y="5663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Кодификатор ОГЭ 2022 г.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58750" y="411162"/>
            <a:ext cx="8661400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Характеристика структуры и содержания экзаменационной работы 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00037" y="596900"/>
            <a:ext cx="852487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– на соотнесение морфологических признаков организма или его отдельных органов с предложенными моделями, по заданному алгоритму.</a:t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307975" y="2492375"/>
            <a:ext cx="3600450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А. </a:t>
            </a:r>
            <a:r>
              <a:rPr lang="en-US" sz="16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 листа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черешковый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сидячий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Б. </a:t>
            </a:r>
            <a:r>
              <a:rPr lang="en-US" sz="16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Жилкование листа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параллельное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дуговидное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пальчатое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перистое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0" descr="дубо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1175" y="2328862"/>
            <a:ext cx="4256087" cy="349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00037" y="587375"/>
            <a:ext cx="852487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▪"/>
            </a:pP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соотнесение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морфологических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признаков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организма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отдельных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органов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предложенными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моделями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заданному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алгоритму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30" name="Google Shape;130;p21"/>
          <p:cNvSpPr txBox="1"/>
          <p:nvPr/>
        </p:nvSpPr>
        <p:spPr>
          <a:xfrm>
            <a:off x="307975" y="2492375"/>
            <a:ext cx="36004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В. </a:t>
            </a:r>
            <a:r>
              <a:rPr lang="en-US" sz="16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 листа</a:t>
            </a:r>
            <a:endParaRPr/>
          </a:p>
        </p:txBody>
      </p:sp>
      <p:pic>
        <p:nvPicPr>
          <p:cNvPr id="131" name="Google Shape;131;p21" descr="дубо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0325" y="2422525"/>
            <a:ext cx="2482850" cy="24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 descr="форма расчленения_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7" y="3035300"/>
            <a:ext cx="6143625" cy="362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260350" y="596900"/>
            <a:ext cx="852487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– на соотнесение морфологических признаков организма или его отдельных органов с предложенными моделями, по заданному алгоритму.</a:t>
            </a:r>
            <a:endParaRPr/>
          </a:p>
        </p:txBody>
      </p:sp>
      <p:pic>
        <p:nvPicPr>
          <p:cNvPr id="138" name="Google Shape;138;p22" descr="формы2.jpg"/>
          <p:cNvPicPr preferRelativeResize="0"/>
          <p:nvPr/>
        </p:nvPicPr>
        <p:blipFill rotWithShape="1">
          <a:blip r:embed="rId3">
            <a:alphaModFix/>
          </a:blip>
          <a:srcRect t="35640" b="18735"/>
          <a:stretch/>
        </p:blipFill>
        <p:spPr>
          <a:xfrm>
            <a:off x="169862" y="3179762"/>
            <a:ext cx="5662612" cy="28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2024062" y="2063750"/>
            <a:ext cx="69151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Г. </a:t>
            </a:r>
            <a:r>
              <a:rPr lang="en-US" sz="16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 листа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соотношению длины, ширины и по расположению наиболее широкой части</a:t>
            </a:r>
            <a:endParaRPr/>
          </a:p>
        </p:txBody>
      </p:sp>
      <p:pic>
        <p:nvPicPr>
          <p:cNvPr id="140" name="Google Shape;140;p22" descr="дубок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187" y="3625850"/>
            <a:ext cx="2482850" cy="240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2"/>
          <p:cNvCxnSpPr/>
          <p:nvPr/>
        </p:nvCxnSpPr>
        <p:spPr>
          <a:xfrm rot="10800000" flipH="1">
            <a:off x="6927850" y="4592637"/>
            <a:ext cx="1590675" cy="3365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2" name="Google Shape;142;p22"/>
          <p:cNvCxnSpPr/>
          <p:nvPr/>
        </p:nvCxnSpPr>
        <p:spPr>
          <a:xfrm>
            <a:off x="7126287" y="3816350"/>
            <a:ext cx="396875" cy="20081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3" name="Google Shape;143;p22"/>
          <p:cNvSpPr/>
          <p:nvPr/>
        </p:nvSpPr>
        <p:spPr>
          <a:xfrm>
            <a:off x="6450012" y="3786187"/>
            <a:ext cx="2057400" cy="2047875"/>
          </a:xfrm>
          <a:custGeom>
            <a:avLst/>
            <a:gdLst/>
            <a:ahLst/>
            <a:cxnLst/>
            <a:rect l="l" t="t" r="r" b="b"/>
            <a:pathLst>
              <a:path w="2057400" h="2047461" extrusionOk="0">
                <a:moveTo>
                  <a:pt x="467139" y="1152939"/>
                </a:moveTo>
                <a:cubicBezTo>
                  <a:pt x="475421" y="1166191"/>
                  <a:pt x="423277" y="1166911"/>
                  <a:pt x="387626" y="1182756"/>
                </a:cubicBezTo>
                <a:cubicBezTo>
                  <a:pt x="374087" y="1188773"/>
                  <a:pt x="361122" y="1196008"/>
                  <a:pt x="347870" y="1202634"/>
                </a:cubicBezTo>
                <a:cubicBezTo>
                  <a:pt x="341244" y="1212573"/>
                  <a:pt x="335454" y="1223124"/>
                  <a:pt x="327992" y="1232452"/>
                </a:cubicBezTo>
                <a:cubicBezTo>
                  <a:pt x="271336" y="1303271"/>
                  <a:pt x="349424" y="1190364"/>
                  <a:pt x="288235" y="1282147"/>
                </a:cubicBezTo>
                <a:cubicBezTo>
                  <a:pt x="284922" y="1292086"/>
                  <a:pt x="278296" y="1301488"/>
                  <a:pt x="278296" y="1311965"/>
                </a:cubicBezTo>
                <a:cubicBezTo>
                  <a:pt x="278296" y="1735473"/>
                  <a:pt x="263845" y="1515292"/>
                  <a:pt x="298174" y="1669774"/>
                </a:cubicBezTo>
                <a:cubicBezTo>
                  <a:pt x="302710" y="1690184"/>
                  <a:pt x="307397" y="1727977"/>
                  <a:pt x="318052" y="1749287"/>
                </a:cubicBezTo>
                <a:cubicBezTo>
                  <a:pt x="323394" y="1759971"/>
                  <a:pt x="331305" y="1769165"/>
                  <a:pt x="337931" y="1779104"/>
                </a:cubicBezTo>
                <a:cubicBezTo>
                  <a:pt x="350535" y="1816917"/>
                  <a:pt x="352486" y="1840205"/>
                  <a:pt x="377687" y="1868556"/>
                </a:cubicBezTo>
                <a:cubicBezTo>
                  <a:pt x="396364" y="1889567"/>
                  <a:pt x="410652" y="1919301"/>
                  <a:pt x="437322" y="1928191"/>
                </a:cubicBezTo>
                <a:lnTo>
                  <a:pt x="496957" y="1948069"/>
                </a:lnTo>
                <a:lnTo>
                  <a:pt x="526774" y="1958008"/>
                </a:lnTo>
                <a:cubicBezTo>
                  <a:pt x="587199" y="1998292"/>
                  <a:pt x="523000" y="1960321"/>
                  <a:pt x="596348" y="1987826"/>
                </a:cubicBezTo>
                <a:cubicBezTo>
                  <a:pt x="640542" y="2004399"/>
                  <a:pt x="625537" y="2008669"/>
                  <a:pt x="665922" y="2017643"/>
                </a:cubicBezTo>
                <a:cubicBezTo>
                  <a:pt x="685595" y="2022015"/>
                  <a:pt x="705796" y="2023630"/>
                  <a:pt x="725557" y="2027582"/>
                </a:cubicBezTo>
                <a:cubicBezTo>
                  <a:pt x="738952" y="2030261"/>
                  <a:pt x="751759" y="2035827"/>
                  <a:pt x="765313" y="2037521"/>
                </a:cubicBezTo>
                <a:cubicBezTo>
                  <a:pt x="804899" y="2042469"/>
                  <a:pt x="844826" y="2044148"/>
                  <a:pt x="884583" y="2047461"/>
                </a:cubicBezTo>
                <a:cubicBezTo>
                  <a:pt x="964096" y="2044148"/>
                  <a:pt x="1043757" y="2043400"/>
                  <a:pt x="1123122" y="2037521"/>
                </a:cubicBezTo>
                <a:cubicBezTo>
                  <a:pt x="1174079" y="2033746"/>
                  <a:pt x="1134574" y="2026826"/>
                  <a:pt x="1172818" y="2007704"/>
                </a:cubicBezTo>
                <a:cubicBezTo>
                  <a:pt x="1191559" y="1998334"/>
                  <a:pt x="1232452" y="1987826"/>
                  <a:pt x="1232452" y="1987826"/>
                </a:cubicBezTo>
                <a:cubicBezTo>
                  <a:pt x="1242391" y="1981200"/>
                  <a:pt x="1251586" y="1973289"/>
                  <a:pt x="1262270" y="1967947"/>
                </a:cubicBezTo>
                <a:cubicBezTo>
                  <a:pt x="1271641" y="1963262"/>
                  <a:pt x="1283817" y="1964440"/>
                  <a:pt x="1292087" y="1958008"/>
                </a:cubicBezTo>
                <a:cubicBezTo>
                  <a:pt x="1314277" y="1940749"/>
                  <a:pt x="1331844" y="1918252"/>
                  <a:pt x="1351722" y="1898374"/>
                </a:cubicBezTo>
                <a:lnTo>
                  <a:pt x="1441174" y="1808921"/>
                </a:lnTo>
                <a:lnTo>
                  <a:pt x="1520687" y="1729408"/>
                </a:lnTo>
                <a:lnTo>
                  <a:pt x="1550505" y="1699591"/>
                </a:lnTo>
                <a:cubicBezTo>
                  <a:pt x="1575487" y="1624646"/>
                  <a:pt x="1541788" y="1717025"/>
                  <a:pt x="1580322" y="1639956"/>
                </a:cubicBezTo>
                <a:cubicBezTo>
                  <a:pt x="1585007" y="1630585"/>
                  <a:pt x="1585173" y="1619297"/>
                  <a:pt x="1590261" y="1610139"/>
                </a:cubicBezTo>
                <a:cubicBezTo>
                  <a:pt x="1601863" y="1589255"/>
                  <a:pt x="1616766" y="1570382"/>
                  <a:pt x="1630018" y="1550504"/>
                </a:cubicBezTo>
                <a:cubicBezTo>
                  <a:pt x="1655094" y="1512890"/>
                  <a:pt x="1641449" y="1529134"/>
                  <a:pt x="1669774" y="1500808"/>
                </a:cubicBezTo>
                <a:cubicBezTo>
                  <a:pt x="1673087" y="1490869"/>
                  <a:pt x="1673624" y="1479516"/>
                  <a:pt x="1679713" y="1470991"/>
                </a:cubicBezTo>
                <a:cubicBezTo>
                  <a:pt x="1690606" y="1455740"/>
                  <a:pt x="1719470" y="1431234"/>
                  <a:pt x="1719470" y="1431234"/>
                </a:cubicBezTo>
                <a:cubicBezTo>
                  <a:pt x="1746904" y="1348933"/>
                  <a:pt x="1727724" y="1389036"/>
                  <a:pt x="1779105" y="1311965"/>
                </a:cubicBezTo>
                <a:cubicBezTo>
                  <a:pt x="1785731" y="1302026"/>
                  <a:pt x="1790536" y="1290594"/>
                  <a:pt x="1798983" y="1282147"/>
                </a:cubicBezTo>
                <a:lnTo>
                  <a:pt x="1848679" y="1232452"/>
                </a:lnTo>
                <a:cubicBezTo>
                  <a:pt x="1873660" y="1157506"/>
                  <a:pt x="1839963" y="1249883"/>
                  <a:pt x="1878496" y="1172817"/>
                </a:cubicBezTo>
                <a:cubicBezTo>
                  <a:pt x="1883181" y="1163446"/>
                  <a:pt x="1883750" y="1152371"/>
                  <a:pt x="1888435" y="1143000"/>
                </a:cubicBezTo>
                <a:cubicBezTo>
                  <a:pt x="1900974" y="1117921"/>
                  <a:pt x="1909700" y="1111795"/>
                  <a:pt x="1928192" y="1093304"/>
                </a:cubicBezTo>
                <a:cubicBezTo>
                  <a:pt x="1953174" y="1018359"/>
                  <a:pt x="1919475" y="1110738"/>
                  <a:pt x="1958009" y="1033669"/>
                </a:cubicBezTo>
                <a:cubicBezTo>
                  <a:pt x="1962694" y="1024298"/>
                  <a:pt x="1963263" y="1013223"/>
                  <a:pt x="1967948" y="1003852"/>
                </a:cubicBezTo>
                <a:cubicBezTo>
                  <a:pt x="1980487" y="978773"/>
                  <a:pt x="1989213" y="972647"/>
                  <a:pt x="2007705" y="954156"/>
                </a:cubicBezTo>
                <a:cubicBezTo>
                  <a:pt x="2033997" y="848989"/>
                  <a:pt x="1998300" y="972833"/>
                  <a:pt x="2037522" y="884582"/>
                </a:cubicBezTo>
                <a:cubicBezTo>
                  <a:pt x="2046032" y="865434"/>
                  <a:pt x="2057400" y="824947"/>
                  <a:pt x="2057400" y="824947"/>
                </a:cubicBezTo>
                <a:cubicBezTo>
                  <a:pt x="2054087" y="785191"/>
                  <a:pt x="2055285" y="744797"/>
                  <a:pt x="2047461" y="705678"/>
                </a:cubicBezTo>
                <a:cubicBezTo>
                  <a:pt x="2045118" y="693965"/>
                  <a:pt x="2035045" y="685189"/>
                  <a:pt x="2027583" y="675861"/>
                </a:cubicBezTo>
                <a:cubicBezTo>
                  <a:pt x="2001744" y="643562"/>
                  <a:pt x="2012333" y="666244"/>
                  <a:pt x="1977887" y="636104"/>
                </a:cubicBezTo>
                <a:cubicBezTo>
                  <a:pt x="1960257" y="620677"/>
                  <a:pt x="1944757" y="602973"/>
                  <a:pt x="1928192" y="586408"/>
                </a:cubicBezTo>
                <a:cubicBezTo>
                  <a:pt x="1921566" y="579782"/>
                  <a:pt x="1916110" y="571728"/>
                  <a:pt x="1908313" y="566530"/>
                </a:cubicBezTo>
                <a:cubicBezTo>
                  <a:pt x="1878992" y="546983"/>
                  <a:pt x="1872596" y="545535"/>
                  <a:pt x="1848679" y="516834"/>
                </a:cubicBezTo>
                <a:cubicBezTo>
                  <a:pt x="1827234" y="491100"/>
                  <a:pt x="1814832" y="449230"/>
                  <a:pt x="1779105" y="437321"/>
                </a:cubicBezTo>
                <a:lnTo>
                  <a:pt x="1749287" y="427382"/>
                </a:lnTo>
                <a:cubicBezTo>
                  <a:pt x="1739348" y="417443"/>
                  <a:pt x="1730565" y="406194"/>
                  <a:pt x="1719470" y="397565"/>
                </a:cubicBezTo>
                <a:cubicBezTo>
                  <a:pt x="1700612" y="382897"/>
                  <a:pt x="1679713" y="371060"/>
                  <a:pt x="1659835" y="357808"/>
                </a:cubicBezTo>
                <a:cubicBezTo>
                  <a:pt x="1649896" y="351182"/>
                  <a:pt x="1638465" y="346376"/>
                  <a:pt x="1630018" y="337930"/>
                </a:cubicBezTo>
                <a:cubicBezTo>
                  <a:pt x="1623392" y="331304"/>
                  <a:pt x="1615993" y="325369"/>
                  <a:pt x="1610139" y="318052"/>
                </a:cubicBezTo>
                <a:cubicBezTo>
                  <a:pt x="1602677" y="308724"/>
                  <a:pt x="1598708" y="296681"/>
                  <a:pt x="1590261" y="288234"/>
                </a:cubicBezTo>
                <a:cubicBezTo>
                  <a:pt x="1581815" y="279787"/>
                  <a:pt x="1569434" y="276222"/>
                  <a:pt x="1560444" y="268356"/>
                </a:cubicBezTo>
                <a:cubicBezTo>
                  <a:pt x="1542814" y="252930"/>
                  <a:pt x="1530240" y="231656"/>
                  <a:pt x="1510748" y="218661"/>
                </a:cubicBezTo>
                <a:cubicBezTo>
                  <a:pt x="1500809" y="212035"/>
                  <a:pt x="1490259" y="206244"/>
                  <a:pt x="1480931" y="198782"/>
                </a:cubicBezTo>
                <a:cubicBezTo>
                  <a:pt x="1473614" y="192928"/>
                  <a:pt x="1469087" y="183725"/>
                  <a:pt x="1461052" y="178904"/>
                </a:cubicBezTo>
                <a:cubicBezTo>
                  <a:pt x="1452068" y="173514"/>
                  <a:pt x="1441174" y="172278"/>
                  <a:pt x="1431235" y="168965"/>
                </a:cubicBezTo>
                <a:cubicBezTo>
                  <a:pt x="1424609" y="159026"/>
                  <a:pt x="1419804" y="147594"/>
                  <a:pt x="1411357" y="139147"/>
                </a:cubicBezTo>
                <a:cubicBezTo>
                  <a:pt x="1392091" y="119881"/>
                  <a:pt x="1375972" y="117413"/>
                  <a:pt x="1351722" y="109330"/>
                </a:cubicBezTo>
                <a:cubicBezTo>
                  <a:pt x="1312130" y="49942"/>
                  <a:pt x="1355370" y="101581"/>
                  <a:pt x="1302026" y="69574"/>
                </a:cubicBezTo>
                <a:cubicBezTo>
                  <a:pt x="1243017" y="34168"/>
                  <a:pt x="1329059" y="63918"/>
                  <a:pt x="1252331" y="29817"/>
                </a:cubicBezTo>
                <a:cubicBezTo>
                  <a:pt x="1233183" y="21307"/>
                  <a:pt x="1212574" y="16565"/>
                  <a:pt x="1192696" y="9939"/>
                </a:cubicBezTo>
                <a:lnTo>
                  <a:pt x="1162879" y="0"/>
                </a:lnTo>
                <a:lnTo>
                  <a:pt x="745435" y="9939"/>
                </a:lnTo>
                <a:cubicBezTo>
                  <a:pt x="728557" y="10657"/>
                  <a:pt x="712436" y="17309"/>
                  <a:pt x="695739" y="19878"/>
                </a:cubicBezTo>
                <a:cubicBezTo>
                  <a:pt x="669339" y="23939"/>
                  <a:pt x="642730" y="26504"/>
                  <a:pt x="616226" y="29817"/>
                </a:cubicBezTo>
                <a:lnTo>
                  <a:pt x="526774" y="59634"/>
                </a:lnTo>
                <a:lnTo>
                  <a:pt x="467139" y="79513"/>
                </a:lnTo>
                <a:cubicBezTo>
                  <a:pt x="453887" y="82826"/>
                  <a:pt x="440467" y="85527"/>
                  <a:pt x="427383" y="89452"/>
                </a:cubicBezTo>
                <a:cubicBezTo>
                  <a:pt x="407313" y="95473"/>
                  <a:pt x="387626" y="102704"/>
                  <a:pt x="367748" y="109330"/>
                </a:cubicBezTo>
                <a:lnTo>
                  <a:pt x="337931" y="119269"/>
                </a:lnTo>
                <a:cubicBezTo>
                  <a:pt x="289727" y="167473"/>
                  <a:pt x="313768" y="148630"/>
                  <a:pt x="268357" y="178904"/>
                </a:cubicBezTo>
                <a:cubicBezTo>
                  <a:pt x="253597" y="201044"/>
                  <a:pt x="248833" y="212414"/>
                  <a:pt x="228600" y="228600"/>
                </a:cubicBezTo>
                <a:cubicBezTo>
                  <a:pt x="219272" y="236062"/>
                  <a:pt x="207773" y="240612"/>
                  <a:pt x="198783" y="248478"/>
                </a:cubicBezTo>
                <a:cubicBezTo>
                  <a:pt x="81812" y="350828"/>
                  <a:pt x="192078" y="256140"/>
                  <a:pt x="129209" y="327991"/>
                </a:cubicBezTo>
                <a:cubicBezTo>
                  <a:pt x="113782" y="345622"/>
                  <a:pt x="92508" y="358195"/>
                  <a:pt x="79513" y="377687"/>
                </a:cubicBezTo>
                <a:cubicBezTo>
                  <a:pt x="72887" y="387626"/>
                  <a:pt x="65561" y="397133"/>
                  <a:pt x="59635" y="407504"/>
                </a:cubicBezTo>
                <a:cubicBezTo>
                  <a:pt x="39231" y="443212"/>
                  <a:pt x="44093" y="446811"/>
                  <a:pt x="19879" y="477078"/>
                </a:cubicBezTo>
                <a:cubicBezTo>
                  <a:pt x="14025" y="484395"/>
                  <a:pt x="6626" y="490330"/>
                  <a:pt x="0" y="496956"/>
                </a:cubicBezTo>
                <a:cubicBezTo>
                  <a:pt x="383" y="506915"/>
                  <a:pt x="6787" y="790520"/>
                  <a:pt x="19879" y="864704"/>
                </a:cubicBezTo>
                <a:cubicBezTo>
                  <a:pt x="23520" y="885339"/>
                  <a:pt x="24941" y="909523"/>
                  <a:pt x="39757" y="924339"/>
                </a:cubicBezTo>
                <a:lnTo>
                  <a:pt x="99392" y="983974"/>
                </a:lnTo>
                <a:cubicBezTo>
                  <a:pt x="109331" y="993913"/>
                  <a:pt x="115874" y="1009346"/>
                  <a:pt x="129209" y="1013791"/>
                </a:cubicBezTo>
                <a:cubicBezTo>
                  <a:pt x="237944" y="1050036"/>
                  <a:pt x="73248" y="992232"/>
                  <a:pt x="188844" y="1043608"/>
                </a:cubicBezTo>
                <a:cubicBezTo>
                  <a:pt x="207992" y="1052118"/>
                  <a:pt x="231044" y="1051864"/>
                  <a:pt x="248479" y="1063487"/>
                </a:cubicBezTo>
                <a:cubicBezTo>
                  <a:pt x="279548" y="1084200"/>
                  <a:pt x="295350" y="1098512"/>
                  <a:pt x="337931" y="1103243"/>
                </a:cubicBezTo>
                <a:cubicBezTo>
                  <a:pt x="443847" y="1115011"/>
                  <a:pt x="458857" y="1139687"/>
                  <a:pt x="467139" y="1152939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 descr="дубок"/>
          <p:cNvPicPr preferRelativeResize="0"/>
          <p:nvPr/>
        </p:nvPicPr>
        <p:blipFill rotWithShape="1">
          <a:blip r:embed="rId3">
            <a:alphaModFix/>
          </a:blip>
          <a:srcRect l="27554" t="80418" r="29223" b="3915"/>
          <a:stretch/>
        </p:blipFill>
        <p:spPr>
          <a:xfrm>
            <a:off x="5834062" y="1689100"/>
            <a:ext cx="2693987" cy="9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231775" y="566737"/>
            <a:ext cx="852487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– на соотнесение морфологических признаков организма или его отдельных органов с предложенными моделями, по заданному алгоритму.</a:t>
            </a:r>
            <a:endParaRPr/>
          </a:p>
        </p:txBody>
      </p:sp>
      <p:pic>
        <p:nvPicPr>
          <p:cNvPr id="150" name="Google Shape;150;p23" descr="http://192.168.1.1:800/docs/073C3E271689AE864D872C216F837BDB/questions/OKmon.BI.6.12.02/innerimg1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0162" y="3197225"/>
            <a:ext cx="88582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 descr="http://192.168.1.1:800/docs/073C3E271689AE864D872C216F837BDB/questions/OKmon.BI.6.12.02/innerimg11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212" y="3178175"/>
            <a:ext cx="8667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 descr="http://192.168.1.1:800/docs/073C3E271689AE864D872C216F837BDB/questions/OKmon.BI.6.12.02/innerimg12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9675" y="3187700"/>
            <a:ext cx="92392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 descr="http://192.168.1.1:800/docs/073C3E271689AE864D872C216F837BDB/questions/OKmon.BI.6.12.02/innerimg14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02287" y="3294062"/>
            <a:ext cx="762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 descr="http://192.168.1.1:800/docs/073C3E271689AE864D872C216F837BDB/questions/OKmon.BI.6.12.02/innerimg15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8837" y="3286125"/>
            <a:ext cx="7905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427037" y="2074862"/>
            <a:ext cx="36004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Д. </a:t>
            </a:r>
            <a:r>
              <a:rPr lang="en-US" sz="16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Край листа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307975" y="2782887"/>
            <a:ext cx="858678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цельнокрайний  2) волнистый  3) пильчатый  4) двоякопильчатый  5)лопастной </a:t>
            </a:r>
            <a:endParaRPr/>
          </a:p>
        </p:txBody>
      </p:sp>
      <p:graphicFrame>
        <p:nvGraphicFramePr>
          <p:cNvPr id="157" name="Google Shape;157;p23"/>
          <p:cNvGraphicFramePr/>
          <p:nvPr/>
        </p:nvGraphicFramePr>
        <p:xfrm>
          <a:off x="3449637" y="5659437"/>
          <a:ext cx="5148225" cy="732520"/>
        </p:xfrm>
        <a:graphic>
          <a:graphicData uri="http://schemas.openxmlformats.org/drawingml/2006/table">
            <a:tbl>
              <a:tblPr>
                <a:noFill/>
                <a:tableStyleId>{2351AF63-6520-48C1-AE61-88F06104C27A}</a:tableStyleId>
              </a:tblPr>
              <a:tblGrid>
                <a:gridCol w="1030275"/>
                <a:gridCol w="1028700"/>
                <a:gridCol w="1030275"/>
                <a:gridCol w="1028700"/>
                <a:gridCol w="1030275"/>
              </a:tblGrid>
              <a:tr h="36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</a:t>
                      </a:r>
                      <a:endParaRPr/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</a:t>
                      </a:r>
                      <a:endParaRPr/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endParaRPr/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</a:t>
                      </a:r>
                      <a:endParaRPr/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</a:t>
                      </a:r>
                      <a:endParaRPr/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1006</Words>
  <Application>Microsoft Office PowerPoint</Application>
  <PresentationFormat>Экран (4:3)</PresentationFormat>
  <Paragraphs>164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Noto Sans Symbols</vt:lpstr>
      <vt:lpstr>Verdana</vt:lpstr>
      <vt:lpstr>Wingdings</vt:lpstr>
      <vt:lpstr>1_Standarddesign</vt:lpstr>
      <vt:lpstr>Standarddesign</vt:lpstr>
      <vt:lpstr>Подготовка к ОГЭ. Линия 24: Умение соотносить морфологические признаки организма или его отдельных органов с предложенными моделями по заданному алгоритму</vt:lpstr>
      <vt:lpstr>Презентация PowerPoint</vt:lpstr>
      <vt:lpstr>Презентация PowerPoint</vt:lpstr>
      <vt:lpstr>Презентация PowerPoint</vt:lpstr>
      <vt:lpstr>  Коды проверяемых элементов содержания (линия 24)</vt:lpstr>
      <vt:lpstr>Характеристика структуры и содержания экзаменационной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 КОШЕК…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подготовки к ОГЭ</dc:title>
  <dc:creator>K105-DELL04</dc:creator>
  <cp:lastModifiedBy>Сабина Николаевна Садыхова</cp:lastModifiedBy>
  <cp:revision>15</cp:revision>
  <dcterms:modified xsi:type="dcterms:W3CDTF">2022-02-28T09:49:22Z</dcterms:modified>
</cp:coreProperties>
</file>