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57" r:id="rId8"/>
    <p:sldId id="268" r:id="rId9"/>
    <p:sldId id="266" r:id="rId10"/>
    <p:sldId id="258" r:id="rId11"/>
    <p:sldId id="264" r:id="rId12"/>
    <p:sldId id="265" r:id="rId13"/>
    <p:sldId id="267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72" y="8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3F6CA-6B22-467A-A0ED-712D4762B95F}" type="datetimeFigureOut">
              <a:rPr lang="ru-RU" smtClean="0"/>
              <a:t>15.01.2024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9A031-91A7-431C-83EE-F6BAFD8588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8657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3F6CA-6B22-467A-A0ED-712D4762B95F}" type="datetimeFigureOut">
              <a:rPr lang="ru-RU" smtClean="0"/>
              <a:t>15.01.2024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9A031-91A7-431C-83EE-F6BAFD8588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87782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3F6CA-6B22-467A-A0ED-712D4762B95F}" type="datetimeFigureOut">
              <a:rPr lang="ru-RU" smtClean="0"/>
              <a:t>15.01.2024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9A031-91A7-431C-83EE-F6BAFD8588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39131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3F6CA-6B22-467A-A0ED-712D4762B95F}" type="datetimeFigureOut">
              <a:rPr lang="ru-RU" smtClean="0"/>
              <a:t>15.01.2024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9A031-91A7-431C-83EE-F6BAFD8588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6162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3F6CA-6B22-467A-A0ED-712D4762B95F}" type="datetimeFigureOut">
              <a:rPr lang="ru-RU" smtClean="0"/>
              <a:t>15.01.2024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9A031-91A7-431C-83EE-F6BAFD8588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27969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3F6CA-6B22-467A-A0ED-712D4762B95F}" type="datetimeFigureOut">
              <a:rPr lang="ru-RU" smtClean="0"/>
              <a:t>15.01.2024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9A031-91A7-431C-83EE-F6BAFD8588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8656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3F6CA-6B22-467A-A0ED-712D4762B95F}" type="datetimeFigureOut">
              <a:rPr lang="ru-RU" smtClean="0"/>
              <a:t>15.01.2024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9A031-91A7-431C-83EE-F6BAFD8588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6909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3F6CA-6B22-467A-A0ED-712D4762B95F}" type="datetimeFigureOut">
              <a:rPr lang="ru-RU" smtClean="0"/>
              <a:t>15.01.2024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9A031-91A7-431C-83EE-F6BAFD8588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4254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3F6CA-6B22-467A-A0ED-712D4762B95F}" type="datetimeFigureOut">
              <a:rPr lang="ru-RU" smtClean="0"/>
              <a:t>15.01.2024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9A031-91A7-431C-83EE-F6BAFD8588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5784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3F6CA-6B22-467A-A0ED-712D4762B95F}" type="datetimeFigureOut">
              <a:rPr lang="ru-RU" smtClean="0"/>
              <a:t>15.01.2024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9A031-91A7-431C-83EE-F6BAFD8588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00541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3F6CA-6B22-467A-A0ED-712D4762B95F}" type="datetimeFigureOut">
              <a:rPr lang="ru-RU" smtClean="0"/>
              <a:t>15.01.2024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9A031-91A7-431C-83EE-F6BAFD8588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8347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B3F6CA-6B22-467A-A0ED-712D4762B95F}" type="datetimeFigureOut">
              <a:rPr lang="ru-RU" smtClean="0"/>
              <a:t>15.01.2024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79A031-91A7-431C-83EE-F6BAFD8588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9154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71600" y="1122363"/>
            <a:ext cx="9296400" cy="3025688"/>
          </a:xfrm>
        </p:spPr>
        <p:txBody>
          <a:bodyPr>
            <a:noAutofit/>
          </a:bodyPr>
          <a:lstStyle/>
          <a:p>
            <a:r>
              <a:rPr lang="ru-RU" sz="4000" b="1" dirty="0">
                <a:solidFill>
                  <a:srgbClr val="C00000"/>
                </a:solidFill>
              </a:rPr>
              <a:t>Методическое сопровождение самообразовательной деятельности педагогов, роста их профессиональной компетентности в процессе аттестации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203766" y="4488872"/>
            <a:ext cx="5464233" cy="768927"/>
          </a:xfrm>
        </p:spPr>
        <p:txBody>
          <a:bodyPr/>
          <a:lstStyle/>
          <a:p>
            <a:r>
              <a:rPr lang="ru-RU" i="1" dirty="0" smtClean="0"/>
              <a:t>Наймушина Дарья Константиновна,</a:t>
            </a:r>
            <a:br>
              <a:rPr lang="ru-RU" i="1" dirty="0" smtClean="0"/>
            </a:br>
            <a:r>
              <a:rPr lang="ru-RU" i="1" dirty="0" smtClean="0"/>
              <a:t> МБОУ гимназия имени Ф.К.Салманова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2242563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Виды и формы повышения квалификации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06582" y="1825625"/>
            <a:ext cx="10647218" cy="4674928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dirty="0"/>
              <a:t>Повышение квалификации педагогических работников осуществляется в форме самообразования </a:t>
            </a:r>
            <a:r>
              <a:rPr lang="ru-RU" dirty="0" smtClean="0"/>
              <a:t>и </a:t>
            </a:r>
            <a:r>
              <a:rPr lang="ru-RU" dirty="0"/>
              <a:t>в форме внешне организованного профессионального обучения, включающего в себя следующие виды:</a:t>
            </a:r>
          </a:p>
          <a:p>
            <a:pPr algn="just"/>
            <a:r>
              <a:rPr lang="ru-RU" dirty="0" smtClean="0"/>
              <a:t>стажировка</a:t>
            </a:r>
            <a:r>
              <a:rPr lang="ru-RU" dirty="0"/>
              <a:t>, курсовая </a:t>
            </a:r>
            <a:r>
              <a:rPr lang="ru-RU" dirty="0" smtClean="0"/>
              <a:t>переподготовка;</a:t>
            </a:r>
            <a:endParaRPr lang="ru-RU" dirty="0"/>
          </a:p>
          <a:p>
            <a:pPr algn="just"/>
            <a:r>
              <a:rPr lang="ru-RU" dirty="0" smtClean="0"/>
              <a:t>курсы </a:t>
            </a:r>
            <a:r>
              <a:rPr lang="ru-RU" dirty="0"/>
              <a:t>повышения </a:t>
            </a:r>
            <a:r>
              <a:rPr lang="ru-RU" dirty="0" smtClean="0"/>
              <a:t>квалификации;</a:t>
            </a:r>
          </a:p>
          <a:p>
            <a:pPr algn="just"/>
            <a:r>
              <a:rPr lang="ru-RU" dirty="0" smtClean="0"/>
              <a:t>курсы внутрифирменного обучения;</a:t>
            </a:r>
            <a:endParaRPr lang="ru-RU" dirty="0"/>
          </a:p>
          <a:p>
            <a:pPr algn="just"/>
            <a:r>
              <a:rPr lang="ru-RU" dirty="0" smtClean="0"/>
              <a:t>участие </a:t>
            </a:r>
            <a:r>
              <a:rPr lang="ru-RU" dirty="0"/>
              <a:t>в конкурсах профессионального мастерства, в работе проблемных семинаров, научно-практических конференций, </a:t>
            </a:r>
            <a:r>
              <a:rPr lang="ru-RU" dirty="0" smtClean="0"/>
              <a:t>мастер-классов;</a:t>
            </a:r>
            <a:endParaRPr lang="ru-RU" dirty="0"/>
          </a:p>
          <a:p>
            <a:pPr algn="just"/>
            <a:r>
              <a:rPr lang="ru-RU" dirty="0" smtClean="0"/>
              <a:t>организация </a:t>
            </a:r>
            <a:r>
              <a:rPr lang="ru-RU" dirty="0"/>
              <a:t>индивидуальной работы по самообразованию.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0552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Внутрифирменное обучение -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семинары, мастер-классы, обучающие лекции по запросам педагогов или актуальным направлениям:</a:t>
            </a:r>
          </a:p>
          <a:p>
            <a:pPr>
              <a:buFontTx/>
              <a:buChar char="-"/>
            </a:pPr>
            <a:r>
              <a:rPr lang="ru-RU" dirty="0" smtClean="0"/>
              <a:t>Профилактика деструктивного поведения школьников,</a:t>
            </a:r>
          </a:p>
          <a:p>
            <a:pPr>
              <a:buFontTx/>
              <a:buChar char="-"/>
            </a:pPr>
            <a:r>
              <a:rPr lang="ru-RU" dirty="0" smtClean="0"/>
              <a:t>Медиация в классном коллективе;</a:t>
            </a:r>
          </a:p>
          <a:p>
            <a:pPr>
              <a:buFontTx/>
              <a:buChar char="-"/>
            </a:pPr>
            <a:r>
              <a:rPr lang="ru-RU" dirty="0" smtClean="0"/>
              <a:t>Основы работы в программах </a:t>
            </a:r>
            <a:r>
              <a:rPr lang="en-US" dirty="0" smtClean="0"/>
              <a:t>Microsoft office</a:t>
            </a:r>
            <a:r>
              <a:rPr lang="ru-RU" dirty="0" smtClean="0"/>
              <a:t>;</a:t>
            </a:r>
          </a:p>
          <a:p>
            <a:pPr>
              <a:buFontTx/>
              <a:buChar char="-"/>
            </a:pPr>
            <a:r>
              <a:rPr lang="ru-RU" dirty="0" smtClean="0"/>
              <a:t>Новые образовательные технологии в учебном процессе;</a:t>
            </a:r>
          </a:p>
          <a:p>
            <a:pPr>
              <a:buFontTx/>
              <a:buChar char="-"/>
            </a:pPr>
            <a:r>
              <a:rPr lang="ru-RU" dirty="0" smtClean="0"/>
              <a:t>Формирующее оценивание.</a:t>
            </a:r>
          </a:p>
          <a:p>
            <a:pPr marL="0" indent="0">
              <a:buNone/>
            </a:pPr>
            <a:r>
              <a:rPr lang="ru-RU" b="1" dirty="0" smtClean="0"/>
              <a:t>Данные курсы проводят педагоги, заместители директора, педагоги-психологи</a:t>
            </a:r>
          </a:p>
          <a:p>
            <a:pPr>
              <a:buFontTx/>
              <a:buChar char="-"/>
            </a:pPr>
            <a:endParaRPr lang="ru-RU" b="1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81424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65018" y="706582"/>
            <a:ext cx="10688782" cy="5470381"/>
          </a:xfrm>
        </p:spPr>
        <p:txBody>
          <a:bodyPr>
            <a:normAutofit lnSpcReduction="10000"/>
          </a:bodyPr>
          <a:lstStyle/>
          <a:p>
            <a:r>
              <a:rPr lang="ru-RU" sz="3200" dirty="0" smtClean="0"/>
              <a:t>Активное вовлечение педагогов в подготовку и проведение педагогических советов: диссеминация опыта.</a:t>
            </a:r>
          </a:p>
          <a:p>
            <a:r>
              <a:rPr lang="ru-RU" sz="3200" dirty="0" smtClean="0"/>
              <a:t>Вовлечение в проведение и участие в семинарах, мастер-классах на уровне ОУ, муниципальном уровне.</a:t>
            </a:r>
          </a:p>
          <a:p>
            <a:r>
              <a:rPr lang="ru-RU" sz="3200" dirty="0"/>
              <a:t>Ведение мониторинга участия педагогов в течение года в различных мероприятиях, учёт достижений. Учитывается при оценке эффективности работника для начисления стимулирующих.</a:t>
            </a:r>
          </a:p>
          <a:p>
            <a:r>
              <a:rPr lang="ru-RU" sz="3200" dirty="0" smtClean="0"/>
              <a:t>Заполнение </a:t>
            </a:r>
            <a:r>
              <a:rPr lang="ru-RU" sz="3200" dirty="0" smtClean="0"/>
              <a:t>портфолио учителя в ГИС «Образование Югры</a:t>
            </a:r>
            <a:r>
              <a:rPr lang="ru-RU" sz="3200" dirty="0" smtClean="0"/>
              <a:t>».</a:t>
            </a:r>
          </a:p>
          <a:p>
            <a:r>
              <a:rPr lang="ru-RU" sz="3200" dirty="0" smtClean="0"/>
              <a:t>Участие в приоритетном муниципальном проекте «Естественно-научное образование»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428151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5624" y="803160"/>
            <a:ext cx="10812945" cy="4957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982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Аттестация</a:t>
            </a:r>
            <a:endParaRPr lang="ru-RU" b="1" dirty="0">
              <a:solidFill>
                <a:srgbClr val="C0000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59521" y="1690687"/>
            <a:ext cx="11112338" cy="4560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1230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20983" y="395530"/>
            <a:ext cx="8196348" cy="6346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1645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14410" y="1073655"/>
            <a:ext cx="11677613" cy="52606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2948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78770" y="370897"/>
            <a:ext cx="11081729" cy="6295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8926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rgbClr val="C00000"/>
                </a:solidFill>
              </a:rPr>
              <a:t>А</a:t>
            </a:r>
            <a:r>
              <a:rPr lang="ru-RU" b="1" dirty="0" smtClean="0">
                <a:solidFill>
                  <a:srgbClr val="C00000"/>
                </a:solidFill>
              </a:rPr>
              <a:t>нализ результатов деятельности за последние 4 года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ru-RU" sz="3200" dirty="0" smtClean="0"/>
              <a:t>Педагог предварительно заполняет отчет о самообследовании;</a:t>
            </a:r>
          </a:p>
          <a:p>
            <a:pPr algn="just"/>
            <a:r>
              <a:rPr lang="ru-RU" sz="3200" dirty="0" smtClean="0"/>
              <a:t>На административном совете педагог представляет результаты своей профессиональной деятельности;</a:t>
            </a:r>
          </a:p>
          <a:p>
            <a:pPr algn="just"/>
            <a:r>
              <a:rPr lang="ru-RU" sz="3200" dirty="0" smtClean="0"/>
              <a:t>По результатам данного анализа выделяются проблемные зоны;</a:t>
            </a:r>
          </a:p>
          <a:p>
            <a:pPr algn="just"/>
            <a:r>
              <a:rPr lang="ru-RU" sz="3200" dirty="0" smtClean="0"/>
              <a:t>Педагог совместно с курирующим заместителем директора составляет план по ликвидации проблемных зон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971914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Перспективный план повышения квалификации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В соответствии с частью 1 статьи номер 48 Федерального закона "Об образовании в Российской Федерации" номер </a:t>
            </a:r>
            <a:r>
              <a:rPr lang="ru-RU" dirty="0" smtClean="0"/>
              <a:t>273-фз: все </a:t>
            </a:r>
            <a:r>
              <a:rPr lang="ru-RU" dirty="0"/>
              <a:t>педагогические работники обязаны систематически повышать свой профессиональный уровень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Перспективный план составляется на три года.</a:t>
            </a:r>
          </a:p>
          <a:p>
            <a:pPr marL="0" indent="0">
              <a:buNone/>
            </a:pPr>
            <a:r>
              <a:rPr lang="ru-RU" dirty="0" smtClean="0"/>
              <a:t>Раз в три года педагог проходит обучение за счет ОУ, также может проходить курсы самостоятельно по интересующим темам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54607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89514" y="324371"/>
            <a:ext cx="7668636" cy="6315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182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79664" y="374173"/>
            <a:ext cx="9125989" cy="3308926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79664" y="3034484"/>
            <a:ext cx="8952807" cy="3493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9105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Другая 2">
      <a:majorFont>
        <a:latin typeface="Broadway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447</TotalTime>
  <Words>306</Words>
  <Application>Microsoft Office PowerPoint</Application>
  <PresentationFormat>Широкоэкранный</PresentationFormat>
  <Paragraphs>34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Arial</vt:lpstr>
      <vt:lpstr>Broadway</vt:lpstr>
      <vt:lpstr>Times New Roman</vt:lpstr>
      <vt:lpstr>Тема Office</vt:lpstr>
      <vt:lpstr>Методическое сопровождение самообразовательной деятельности педагогов, роста их профессиональной компетентности в процессе аттестации </vt:lpstr>
      <vt:lpstr>Аттестация</vt:lpstr>
      <vt:lpstr>Презентация PowerPoint</vt:lpstr>
      <vt:lpstr>Презентация PowerPoint</vt:lpstr>
      <vt:lpstr>Презентация PowerPoint</vt:lpstr>
      <vt:lpstr>Анализ результатов деятельности за последние 4 года</vt:lpstr>
      <vt:lpstr>Перспективный план повышения квалификации</vt:lpstr>
      <vt:lpstr>Презентация PowerPoint</vt:lpstr>
      <vt:lpstr>Презентация PowerPoint</vt:lpstr>
      <vt:lpstr>Виды и формы повышения квалификации</vt:lpstr>
      <vt:lpstr>Внутрифирменное обучение -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Методическое сопровождение самообразовательной деятельности педагогов, роста их профессиональной компетентности в процессе аттестации</dc:title>
  <dc:creator>Наймушина Дарья Константиновна</dc:creator>
  <cp:lastModifiedBy>Ходунова Анна Викторовна</cp:lastModifiedBy>
  <cp:revision>11</cp:revision>
  <dcterms:created xsi:type="dcterms:W3CDTF">2024-01-15T03:28:33Z</dcterms:created>
  <dcterms:modified xsi:type="dcterms:W3CDTF">2024-01-15T11:00:35Z</dcterms:modified>
</cp:coreProperties>
</file>