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75" r:id="rId10"/>
    <p:sldId id="265" r:id="rId11"/>
    <p:sldId id="263" r:id="rId12"/>
    <p:sldId id="271" r:id="rId13"/>
    <p:sldId id="267" r:id="rId14"/>
    <p:sldId id="269" r:id="rId15"/>
    <p:sldId id="270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79"/>
    <p:restoredTop sz="96976"/>
  </p:normalViewPr>
  <p:slideViewPr>
    <p:cSldViewPr snapToGrid="0" snapToObjects="1">
      <p:cViewPr varScale="1">
        <p:scale>
          <a:sx n="134" d="100"/>
          <a:sy n="134" d="100"/>
        </p:scale>
        <p:origin x="216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1/29/24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1/29/24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1/29/24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1/29/24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1/29/24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1/29/24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1/29/24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1/29/24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1/29/24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C2B83-E2FE-FB40-BA9C-B02CD7147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801278"/>
            <a:ext cx="8991600" cy="323138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Применение технологии развития критического мышления как средства повышения учебной мотивации обучающихся на уроках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B0A467-E273-A946-BB72-D60F97317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4352544"/>
            <a:ext cx="8991600" cy="1699464"/>
          </a:xfrm>
        </p:spPr>
        <p:txBody>
          <a:bodyPr>
            <a:noAutofit/>
          </a:bodyPr>
          <a:lstStyle/>
          <a:p>
            <a:r>
              <a:rPr lang="ru-RU" sz="2800" b="1" dirty="0"/>
              <a:t>Учитель истории и обществознания МБОУ СОШ № 5 Омельченко Юлия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789433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C48E470-85C2-3342-8F60-1DD89DAAB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5" y="292893"/>
            <a:ext cx="8210550" cy="615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44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6A4D9-4230-D749-A78E-8D996AF5C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73" y="229401"/>
            <a:ext cx="11217897" cy="1188720"/>
          </a:xfrm>
        </p:spPr>
        <p:txBody>
          <a:bodyPr>
            <a:normAutofit/>
          </a:bodyPr>
          <a:lstStyle/>
          <a:p>
            <a:r>
              <a:rPr lang="ru-RU" sz="3600" b="1" dirty="0"/>
              <a:t>Стадия осмысления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94C98C-AC63-F64D-97CB-94C52BE8B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3" y="1819373"/>
            <a:ext cx="11217897" cy="4619134"/>
          </a:xfrm>
        </p:spPr>
        <p:txBody>
          <a:bodyPr/>
          <a:lstStyle/>
          <a:p>
            <a:pPr lvl="0"/>
            <a:r>
              <a:rPr lang="ru-RU" sz="3200" dirty="0"/>
              <a:t>Помочь активно воспринимать изучаемый материал.</a:t>
            </a:r>
          </a:p>
          <a:p>
            <a:pPr lvl="0"/>
            <a:r>
              <a:rPr lang="ru-RU" sz="3200" dirty="0"/>
              <a:t>Помочь соотнести старые знания с новыми.</a:t>
            </a:r>
          </a:p>
          <a:p>
            <a:pPr marL="0" indent="0">
              <a:buNone/>
            </a:pPr>
            <a:r>
              <a:rPr lang="ru-RU" sz="3200" dirty="0"/>
              <a:t>Приёмы: </a:t>
            </a:r>
          </a:p>
          <a:p>
            <a:pPr marL="0" indent="0">
              <a:buNone/>
            </a:pPr>
            <a:r>
              <a:rPr lang="ru-RU" sz="3200" dirty="0"/>
              <a:t>«</a:t>
            </a:r>
            <a:r>
              <a:rPr lang="ru-RU" sz="3200" dirty="0" err="1"/>
              <a:t>Инсерт</a:t>
            </a:r>
            <a:r>
              <a:rPr lang="ru-RU" sz="3200" dirty="0"/>
              <a:t>», таблица «Знаю, хочу узнать, узнал», </a:t>
            </a:r>
            <a:r>
              <a:rPr lang="ru-RU" sz="3200" dirty="0" err="1"/>
              <a:t>Фишбоун</a:t>
            </a:r>
            <a:r>
              <a:rPr lang="ru-RU" sz="3200" dirty="0"/>
              <a:t>, Бортовой журнал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878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D4A997-C227-4D45-930B-E9181DB2D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/>
              <a:t>фишбоун</a:t>
            </a:r>
            <a:endParaRPr lang="ru-RU" sz="3600" b="1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4239845-5A51-F549-A959-F0C8C95A1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7125" y="2479377"/>
            <a:ext cx="4631844" cy="326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30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92517-8374-3D47-A045-BA5CC12C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/>
              <a:t>инсерт</a:t>
            </a:r>
            <a:endParaRPr lang="ru-RU" sz="3600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CCE32AE-695C-DF45-BE20-BAC5A0D4DE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516693"/>
              </p:ext>
            </p:extLst>
          </p:nvPr>
        </p:nvGraphicFramePr>
        <p:xfrm>
          <a:off x="2276475" y="2638425"/>
          <a:ext cx="7685089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9526">
                  <a:extLst>
                    <a:ext uri="{9D8B030D-6E8A-4147-A177-3AD203B41FA5}">
                      <a16:colId xmlns:a16="http://schemas.microsoft.com/office/drawing/2014/main" val="246796343"/>
                    </a:ext>
                  </a:extLst>
                </a:gridCol>
                <a:gridCol w="3865563">
                  <a:extLst>
                    <a:ext uri="{9D8B030D-6E8A-4147-A177-3AD203B41FA5}">
                      <a16:colId xmlns:a16="http://schemas.microsoft.com/office/drawing/2014/main" val="9220785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/>
                        <a:t>V</a:t>
                      </a:r>
                      <a:endParaRPr lang="ru-RU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="0" dirty="0"/>
                        <a:t>Уже знал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365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dirty="0"/>
                        <a:t>Новое для меня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60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dirty="0"/>
                        <a:t>Думал иначе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64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dirty="0"/>
                        <a:t>Не понят. Есть вопросы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611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854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0D117-5886-C345-84CB-244E943C5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Ромашка </a:t>
            </a:r>
            <a:r>
              <a:rPr lang="ru-RU" sz="3600" b="1" dirty="0" err="1"/>
              <a:t>блума</a:t>
            </a:r>
            <a:endParaRPr lang="ru-RU" sz="36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572081-59EB-5144-BE5A-AA813405B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416175"/>
            <a:ext cx="4270375" cy="406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99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2B944-E60B-D347-A8A1-01D01E0A1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кластер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C3E3B85-8EC6-9F47-97F9-462195403D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9525" y="2662357"/>
            <a:ext cx="4746625" cy="347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76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6A4D9-4230-D749-A78E-8D996AF5C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73" y="229401"/>
            <a:ext cx="11217897" cy="1188720"/>
          </a:xfrm>
        </p:spPr>
        <p:txBody>
          <a:bodyPr>
            <a:normAutofit/>
          </a:bodyPr>
          <a:lstStyle/>
          <a:p>
            <a:r>
              <a:rPr lang="ru-RU" sz="3600" b="1" dirty="0"/>
              <a:t>Стадия рефлексии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94C98C-AC63-F64D-97CB-94C52BE8B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3" y="1819373"/>
            <a:ext cx="11217897" cy="4619134"/>
          </a:xfrm>
        </p:spPr>
        <p:txBody>
          <a:bodyPr/>
          <a:lstStyle/>
          <a:p>
            <a:pPr lvl="0"/>
            <a:r>
              <a:rPr lang="ru-RU" sz="3200" dirty="0"/>
              <a:t>Помочь учащимся самостоятельно обобщить изучаемый материал.</a:t>
            </a:r>
          </a:p>
          <a:p>
            <a:pPr lvl="0"/>
            <a:r>
              <a:rPr lang="ru-RU" sz="3200" dirty="0"/>
              <a:t>Помочь учащимся самостоятельно определить направления в дальнейшем изучении материала.</a:t>
            </a:r>
          </a:p>
          <a:p>
            <a:pPr marL="0" indent="0">
              <a:buNone/>
            </a:pPr>
            <a:r>
              <a:rPr lang="ru-RU" sz="3200" dirty="0"/>
              <a:t>Приёмы: </a:t>
            </a:r>
          </a:p>
          <a:p>
            <a:pPr marL="0" indent="0">
              <a:buNone/>
            </a:pPr>
            <a:r>
              <a:rPr lang="ru-RU" sz="3200" dirty="0" err="1"/>
              <a:t>синквейн</a:t>
            </a:r>
            <a:r>
              <a:rPr lang="ru-RU" sz="3200" dirty="0"/>
              <a:t>, эссе, бортовой журнал, хокку, шесть шляп, РАФТ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693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54472-C8AC-E148-9F0B-9930B1BF8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Шесть шляп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269D7C4-C3F5-7F41-A436-FFB1A28CA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0875" y="2479856"/>
            <a:ext cx="5657850" cy="371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385D3-0DEE-1F46-93F6-344A6B949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/>
              <a:t>синквейн</a:t>
            </a:r>
            <a:endParaRPr lang="ru-RU" sz="3600" b="1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2632FA8-5D0A-3649-B64C-E4D7BAFA3C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775" y="2362994"/>
            <a:ext cx="5735108" cy="430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84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18244-3277-A842-ADA9-B92A44626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800" b="1" i="1" dirty="0"/>
              <a:t>Учение без мысли – напрасный труд.</a:t>
            </a:r>
            <a:br>
              <a:rPr lang="ru-RU" sz="2800" i="1" dirty="0"/>
            </a:br>
            <a:br>
              <a:rPr lang="ru-RU" sz="2800" i="1" dirty="0"/>
            </a:br>
            <a:r>
              <a:rPr lang="ru-RU" sz="2800" b="1" i="1" dirty="0"/>
              <a:t>Конфуций</a:t>
            </a:r>
            <a:br>
              <a:rPr lang="ru-RU" sz="2800" i="1" dirty="0"/>
            </a:b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49940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6A4D9-4230-D749-A78E-8D996AF5C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73" y="229401"/>
            <a:ext cx="11217897" cy="1188720"/>
          </a:xfrm>
        </p:spPr>
        <p:txBody>
          <a:bodyPr>
            <a:normAutofit/>
          </a:bodyPr>
          <a:lstStyle/>
          <a:p>
            <a:r>
              <a:rPr lang="ru-RU" sz="3600" b="1" dirty="0"/>
              <a:t>Основные понятия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94C98C-AC63-F64D-97CB-94C52BE8B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3" y="1819373"/>
            <a:ext cx="11217897" cy="4619134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Критическое мышление - это вид интеллектуальной деятельности человека, характеризуемый высоким уровнем понимания, восприятия и объективности отношения к окружающему миру. </a:t>
            </a:r>
          </a:p>
          <a:p>
            <a:pPr algn="just"/>
            <a:r>
              <a:rPr lang="ru-RU" sz="2400" dirty="0"/>
              <a:t>Критическое мышление - это тип мышления, который помогает критически относится к любым утверждениям, не принимать ничего на веру без доказательств, но быть при этом открытым новым идеям, методам.</a:t>
            </a:r>
          </a:p>
          <a:p>
            <a:pPr algn="just"/>
            <a:r>
              <a:rPr lang="ru-RU" sz="2400" dirty="0"/>
              <a:t>Мотивация (от лат. «двигать») — побуждение к действию; психофизиологический процесс, управляющий поведением человека, задающий его направленность, организацию, активность и устойчивость; способность человека деятельно удовлетворять свои потребности.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16808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6A4D9-4230-D749-A78E-8D996AF5C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73" y="229401"/>
            <a:ext cx="11217897" cy="1188720"/>
          </a:xfrm>
        </p:spPr>
        <p:txBody>
          <a:bodyPr>
            <a:normAutofit/>
          </a:bodyPr>
          <a:lstStyle/>
          <a:p>
            <a:r>
              <a:rPr lang="ru-RU" sz="3600" b="1" dirty="0"/>
              <a:t>Немного из истории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94C98C-AC63-F64D-97CB-94C52BE8B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3" y="1819373"/>
            <a:ext cx="11217897" cy="46191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/>
              <a:t>Технология развития критического мышления (ТРКМ) разработана американскими педагогами-практиками </a:t>
            </a:r>
            <a:r>
              <a:rPr lang="ru-RU" sz="3600" b="1" u="sng" dirty="0">
                <a:solidFill>
                  <a:srgbClr val="C00000"/>
                </a:solidFill>
              </a:rPr>
              <a:t>Чарльзом Темплом, </a:t>
            </a:r>
            <a:r>
              <a:rPr lang="ru-RU" sz="3600" b="1" u="sng" dirty="0" err="1">
                <a:solidFill>
                  <a:srgbClr val="C00000"/>
                </a:solidFill>
              </a:rPr>
              <a:t>Джинни</a:t>
            </a:r>
            <a:r>
              <a:rPr lang="ru-RU" sz="3600" b="1" u="sng" dirty="0">
                <a:solidFill>
                  <a:srgbClr val="C00000"/>
                </a:solidFill>
              </a:rPr>
              <a:t> </a:t>
            </a:r>
            <a:r>
              <a:rPr lang="ru-RU" sz="3600" b="1" u="sng" dirty="0" err="1">
                <a:solidFill>
                  <a:srgbClr val="C00000"/>
                </a:solidFill>
              </a:rPr>
              <a:t>Стилом</a:t>
            </a:r>
            <a:r>
              <a:rPr lang="ru-RU" sz="3600" b="1" u="sng" dirty="0">
                <a:solidFill>
                  <a:srgbClr val="C00000"/>
                </a:solidFill>
              </a:rPr>
              <a:t>, </a:t>
            </a:r>
            <a:r>
              <a:rPr lang="ru-RU" sz="3600" b="1" u="sng" dirty="0" err="1">
                <a:solidFill>
                  <a:srgbClr val="C00000"/>
                </a:solidFill>
              </a:rPr>
              <a:t>Куртисом</a:t>
            </a:r>
            <a:r>
              <a:rPr lang="ru-RU" sz="3600" b="1" u="sng" dirty="0">
                <a:solidFill>
                  <a:srgbClr val="C00000"/>
                </a:solidFill>
              </a:rPr>
              <a:t> </a:t>
            </a:r>
            <a:r>
              <a:rPr lang="ru-RU" sz="3600" b="1" u="sng" dirty="0" err="1">
                <a:solidFill>
                  <a:srgbClr val="C00000"/>
                </a:solidFill>
              </a:rPr>
              <a:t>Мередитом</a:t>
            </a:r>
            <a:r>
              <a:rPr lang="ru-RU" sz="3600" b="1" dirty="0"/>
              <a:t> в 80-е годы </a:t>
            </a:r>
            <a:r>
              <a:rPr lang="en-US" sz="3600" b="1" dirty="0"/>
              <a:t>XX</a:t>
            </a:r>
            <a:r>
              <a:rPr lang="ru-RU" sz="3600" b="1" dirty="0"/>
              <a:t> столетия. </a:t>
            </a:r>
          </a:p>
        </p:txBody>
      </p:sp>
    </p:spTree>
    <p:extLst>
      <p:ext uri="{BB962C8B-B14F-4D97-AF65-F5344CB8AC3E}">
        <p14:creationId xmlns:p14="http://schemas.microsoft.com/office/powerpoint/2010/main" val="2530238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6A4D9-4230-D749-A78E-8D996AF5C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73" y="229401"/>
            <a:ext cx="11217897" cy="1188720"/>
          </a:xfrm>
        </p:spPr>
        <p:txBody>
          <a:bodyPr>
            <a:normAutofit/>
          </a:bodyPr>
          <a:lstStyle/>
          <a:p>
            <a:r>
              <a:rPr lang="ru-RU" sz="3600" b="1" dirty="0"/>
              <a:t>Немного из истории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94C98C-AC63-F64D-97CB-94C52BE8B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3" y="1819373"/>
            <a:ext cx="11217897" cy="4619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Позднее основу технологии развития критического мышления стали составлять идеи и теории </a:t>
            </a:r>
            <a:r>
              <a:rPr lang="ru-RU" sz="2800" b="1" u="sng" dirty="0">
                <a:solidFill>
                  <a:srgbClr val="C00000"/>
                </a:solidFill>
              </a:rPr>
              <a:t>Жана Пиаже </a:t>
            </a:r>
            <a:r>
              <a:rPr lang="ru-RU" sz="2800" b="1" dirty="0"/>
              <a:t>об этапах умственного развития ребенка и </a:t>
            </a:r>
            <a:r>
              <a:rPr lang="ru-RU" sz="2800" b="1" u="sng" dirty="0">
                <a:solidFill>
                  <a:srgbClr val="C00000"/>
                </a:solidFill>
              </a:rPr>
              <a:t>Льва Семеновича Выготского</a:t>
            </a:r>
            <a:r>
              <a:rPr lang="ru-RU" sz="2800" b="1" dirty="0"/>
              <a:t> о зоне ближайшего развития: </a:t>
            </a:r>
          </a:p>
          <a:p>
            <a:pPr lvl="0"/>
            <a:r>
              <a:rPr lang="ru-RU" sz="2800" dirty="0"/>
              <a:t>Дети от природы любознательны, они очень хотят познавать мир, способны рассматривать серьезные вопросы и выдвигать оригинальные идеи.</a:t>
            </a:r>
          </a:p>
          <a:p>
            <a:pPr lvl="0"/>
            <a:r>
              <a:rPr lang="ru-RU" sz="2800" dirty="0"/>
              <a:t>Роль учителя – быть вдумчивым помощником, стимулируя учащихся к неустанному познанию и помогая им сформировать навыки продуктивного мышления.</a:t>
            </a:r>
          </a:p>
          <a:p>
            <a:pPr marL="0" indent="0">
              <a:buNone/>
            </a:pP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262271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6A4D9-4230-D749-A78E-8D996AF5C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73" y="229401"/>
            <a:ext cx="11217897" cy="1188720"/>
          </a:xfrm>
        </p:spPr>
        <p:txBody>
          <a:bodyPr/>
          <a:lstStyle/>
          <a:p>
            <a:r>
              <a:rPr lang="ru-RU" b="1" dirty="0"/>
              <a:t>Характеристики критического мышления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94C98C-AC63-F64D-97CB-94C52BE8B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3" y="1819373"/>
            <a:ext cx="11217897" cy="4619134"/>
          </a:xfrm>
        </p:spPr>
        <p:txBody>
          <a:bodyPr>
            <a:normAutofit/>
          </a:bodyPr>
          <a:lstStyle/>
          <a:p>
            <a:r>
              <a:rPr lang="ru-RU" sz="3200" b="1" dirty="0"/>
              <a:t>самостоятельное, </a:t>
            </a:r>
          </a:p>
          <a:p>
            <a:r>
              <a:rPr lang="ru-RU" sz="3200" b="1" dirty="0"/>
              <a:t>обобщённое, </a:t>
            </a:r>
          </a:p>
          <a:p>
            <a:r>
              <a:rPr lang="ru-RU" sz="3200" b="1" dirty="0"/>
              <a:t>проблемное, </a:t>
            </a:r>
          </a:p>
          <a:p>
            <a:r>
              <a:rPr lang="ru-RU" sz="3200" b="1" dirty="0"/>
              <a:t>оценочное, </a:t>
            </a:r>
          </a:p>
          <a:p>
            <a:r>
              <a:rPr lang="ru-RU" sz="3200" b="1" dirty="0"/>
              <a:t>аргументированное, </a:t>
            </a:r>
          </a:p>
          <a:p>
            <a:r>
              <a:rPr lang="ru-RU" sz="3200" b="1" dirty="0"/>
              <a:t>социальное. </a:t>
            </a:r>
          </a:p>
        </p:txBody>
      </p:sp>
    </p:spTree>
    <p:extLst>
      <p:ext uri="{BB962C8B-B14F-4D97-AF65-F5344CB8AC3E}">
        <p14:creationId xmlns:p14="http://schemas.microsoft.com/office/powerpoint/2010/main" val="3786156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6A4D9-4230-D749-A78E-8D996AF5C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73" y="229401"/>
            <a:ext cx="11217897" cy="1188720"/>
          </a:xfrm>
        </p:spPr>
        <p:txBody>
          <a:bodyPr>
            <a:normAutofit/>
          </a:bodyPr>
          <a:lstStyle/>
          <a:p>
            <a:r>
              <a:rPr lang="ru-RU" sz="3600" b="1" dirty="0"/>
              <a:t>Схема урока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94C98C-AC63-F64D-97CB-94C52BE8B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3" y="1819373"/>
            <a:ext cx="11217897" cy="4619134"/>
          </a:xfrm>
        </p:spPr>
        <p:txBody>
          <a:bodyPr>
            <a:normAutofit/>
          </a:bodyPr>
          <a:lstStyle/>
          <a:p>
            <a:r>
              <a:rPr lang="ru-RU" sz="3600" b="1" dirty="0"/>
              <a:t>Вызов</a:t>
            </a:r>
          </a:p>
          <a:p>
            <a:r>
              <a:rPr lang="ru-RU" sz="3600" b="1" dirty="0"/>
              <a:t>Осмысление</a:t>
            </a:r>
          </a:p>
          <a:p>
            <a:r>
              <a:rPr lang="ru-RU" sz="3600" b="1" dirty="0"/>
              <a:t>Рефлексия</a:t>
            </a:r>
          </a:p>
        </p:txBody>
      </p:sp>
    </p:spTree>
    <p:extLst>
      <p:ext uri="{BB962C8B-B14F-4D97-AF65-F5344CB8AC3E}">
        <p14:creationId xmlns:p14="http://schemas.microsoft.com/office/powerpoint/2010/main" val="2134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6A4D9-4230-D749-A78E-8D996AF5C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73" y="277026"/>
            <a:ext cx="11217897" cy="1188720"/>
          </a:xfrm>
        </p:spPr>
        <p:txBody>
          <a:bodyPr>
            <a:normAutofit/>
          </a:bodyPr>
          <a:lstStyle/>
          <a:p>
            <a:r>
              <a:rPr lang="ru-RU" sz="3600" b="1" dirty="0"/>
              <a:t>Стадия вызов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94C98C-AC63-F64D-97CB-94C52BE8B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3" y="1819373"/>
            <a:ext cx="11217897" cy="4619134"/>
          </a:xfrm>
        </p:spPr>
        <p:txBody>
          <a:bodyPr/>
          <a:lstStyle/>
          <a:p>
            <a:r>
              <a:rPr lang="ru-RU" sz="3200" dirty="0"/>
              <a:t>Определяется тема урока.</a:t>
            </a:r>
          </a:p>
          <a:p>
            <a:r>
              <a:rPr lang="ru-RU" sz="3200" dirty="0"/>
              <a:t>Происходит актуализация имеющихся знаний по теме, выясняется, что дети уже знают об этом, что хотят узнать, или что нужно узнать, и для чего это нужно знать.</a:t>
            </a:r>
          </a:p>
          <a:p>
            <a:pPr marL="0" indent="0">
              <a:buNone/>
            </a:pPr>
            <a:r>
              <a:rPr lang="ru-RU" sz="3200" dirty="0"/>
              <a:t>Приёмы:</a:t>
            </a:r>
          </a:p>
          <a:p>
            <a:pPr marL="0" indent="0">
              <a:buNone/>
            </a:pPr>
            <a:r>
              <a:rPr lang="ru-RU" sz="3200" dirty="0"/>
              <a:t>«Верные» «неверный» суждения, кластер, древо предсказаний, </a:t>
            </a:r>
            <a:r>
              <a:rPr lang="ru-RU" sz="3200" dirty="0" err="1"/>
              <a:t>денотатный</a:t>
            </a:r>
            <a:r>
              <a:rPr lang="ru-RU" sz="3200" dirty="0"/>
              <a:t> граф, корзина идей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398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7F80A-21FA-BE48-8B6B-43E148386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Древо предсказаний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C5608C1-1CB5-F744-B0FB-52EFB2CFD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9425" y="2483745"/>
            <a:ext cx="5676900" cy="314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87524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322</TotalTime>
  <Words>413</Words>
  <Application>Microsoft Macintosh PowerPoint</Application>
  <PresentationFormat>Широкоэкранный</PresentationFormat>
  <Paragraphs>54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Corbel</vt:lpstr>
      <vt:lpstr>Gill Sans MT</vt:lpstr>
      <vt:lpstr>Посылка</vt:lpstr>
      <vt:lpstr>Применение технологии развития критического мышления как средства повышения учебной мотивации обучающихся на уроках</vt:lpstr>
      <vt:lpstr>Учение без мысли – напрасный труд.  Конфуций </vt:lpstr>
      <vt:lpstr>Основные понятия</vt:lpstr>
      <vt:lpstr>Немного из истории</vt:lpstr>
      <vt:lpstr>Немного из истории</vt:lpstr>
      <vt:lpstr>Характеристики критического мышления</vt:lpstr>
      <vt:lpstr>Схема урока </vt:lpstr>
      <vt:lpstr>Стадия вызов</vt:lpstr>
      <vt:lpstr>Древо предсказаний</vt:lpstr>
      <vt:lpstr>Презентация PowerPoint</vt:lpstr>
      <vt:lpstr>Стадия осмысления</vt:lpstr>
      <vt:lpstr>фишбоун</vt:lpstr>
      <vt:lpstr>инсерт</vt:lpstr>
      <vt:lpstr>Ромашка блума</vt:lpstr>
      <vt:lpstr>кластер</vt:lpstr>
      <vt:lpstr>Стадия рефлексии</vt:lpstr>
      <vt:lpstr>Шесть шляп</vt:lpstr>
      <vt:lpstr>синквейн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технологии развития критического мышления как средства повышения учебной мотивации обучающихся на уроках</dc:title>
  <dc:creator>Павел Омельченко</dc:creator>
  <cp:lastModifiedBy>Павел Омельченко</cp:lastModifiedBy>
  <cp:revision>13</cp:revision>
  <dcterms:created xsi:type="dcterms:W3CDTF">2024-01-29T00:14:29Z</dcterms:created>
  <dcterms:modified xsi:type="dcterms:W3CDTF">2024-01-29T05:36:44Z</dcterms:modified>
</cp:coreProperties>
</file>