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68" r:id="rId2"/>
    <p:sldId id="270" r:id="rId3"/>
    <p:sldId id="269" r:id="rId4"/>
    <p:sldId id="274" r:id="rId5"/>
    <p:sldId id="272" r:id="rId6"/>
    <p:sldId id="273" r:id="rId7"/>
    <p:sldId id="271" r:id="rId8"/>
    <p:sldId id="267" r:id="rId9"/>
    <p:sldId id="264" r:id="rId10"/>
    <p:sldId id="266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7973356495743"/>
          <c:y val="0.1795573436592969"/>
          <c:w val="0.83090767692478618"/>
          <c:h val="0.736981534734362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9"/>
          <c:dLbls>
            <c:dLbl>
              <c:idx val="2"/>
              <c:layout>
                <c:manualLayout>
                  <c:x val="4.9122856298795085E-2"/>
                  <c:y val="0.13241227908287725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420739867287475E-2"/>
                  <c:y val="-4.6486130078954697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Учи.ру</c:v>
                </c:pt>
                <c:pt idx="1">
                  <c:v>Мобильная электронная школа</c:v>
                </c:pt>
                <c:pt idx="2">
                  <c:v>Открытая школа 20.35</c:v>
                </c:pt>
                <c:pt idx="3">
                  <c:v>Я Класс</c:v>
                </c:pt>
                <c:pt idx="4">
                  <c:v>Инфоурок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0.78300000000000003</c:v>
                </c:pt>
                <c:pt idx="1">
                  <c:v>0.48299999999999998</c:v>
                </c:pt>
                <c:pt idx="2">
                  <c:v>0.51700000000000002</c:v>
                </c:pt>
                <c:pt idx="3">
                  <c:v>0.223</c:v>
                </c:pt>
                <c:pt idx="4">
                  <c:v>0.217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A25F8-227C-44AB-BBE4-4A46305E8FC4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B6524-E219-4FF1-A708-496A9F16D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7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3A102-D084-4BB7-BC72-31429F413C8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1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68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5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0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9488" y="245374"/>
            <a:ext cx="4130991" cy="82196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Тест названия колонтитула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435949" y="1628130"/>
            <a:ext cx="6756127" cy="254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81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4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5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0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8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2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1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4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4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583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71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школы для всех к ЦИФРОВОЙ Школе  для каждого.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передачи знания к формированию и непрерывному обновлению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459406" y="2449163"/>
            <a:ext cx="39197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КОММУНИКАЦИЯ,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ПРОДУКТИВНОЕ СОТРУДНИЧЕСТВО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7360" y="2118098"/>
            <a:ext cx="3766363" cy="60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ПОВСЕМЕСТНАЯ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ЗНАНИЯ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430686" y="2860940"/>
            <a:ext cx="3250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 И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45493" y="5194918"/>
            <a:ext cx="5409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ВОСПИТАНИЕ, УЧЕНИЕ,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САМОРАЗВИТИЕ,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САМООПРЕДЕЛЕНИЕ, СОЦИАЛИЗАЦИЯ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61162" y="1608964"/>
            <a:ext cx="4179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Я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923" y="2841673"/>
            <a:ext cx="4177239" cy="2322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26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841" y="49829"/>
            <a:ext cx="7772400" cy="138447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ОБРАЗОВАНИЕ: ИНВЕСТИЦИИ В БУДУЩЕЕ»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899"/>
          <a:stretch/>
        </p:blipFill>
        <p:spPr>
          <a:xfrm>
            <a:off x="0" y="2127375"/>
            <a:ext cx="3504753" cy="279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376" y="2728508"/>
            <a:ext cx="4089522" cy="262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485798" y="5776825"/>
            <a:ext cx="46582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Исакова Татьяна Васильевна,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</a:p>
          <a:p>
            <a:pPr algn="r"/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«Информационно-методический центр»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 txBox="1">
            <a:spLocks/>
          </p:cNvSpPr>
          <p:nvPr/>
        </p:nvSpPr>
        <p:spPr>
          <a:xfrm>
            <a:off x="0" y="1347448"/>
            <a:ext cx="4049892" cy="33031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сложилось единого понимания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Интернет-ресурсов, цифровых образовательных ресурсов, электронных форм получения образования, дистанционных технологий обучения;</a:t>
            </a:r>
          </a:p>
          <a:p>
            <a:pPr marL="214313" indent="-214313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уделяется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должного внимания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своевременной актуализации и анализу контента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цифровых образовательных ресурсов;</a:t>
            </a:r>
          </a:p>
          <a:p>
            <a:pPr marL="214313" indent="-214313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ведется анализ влияния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образовательных ресурсов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качество образования обучающихся,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объемы затраченных средств составляют в среднем до 11% до 37% от общего объема, предоставляемой субвенции на реализацию ФГОС;</a:t>
            </a:r>
          </a:p>
          <a:p>
            <a:pPr marL="214313" indent="-214313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90% школ Югры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используются открытые региональные цифровые ресурсы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(ЮФМЛ, ЮНИИТ, ИРО).</a:t>
            </a:r>
          </a:p>
          <a:p>
            <a:pPr marL="214313" indent="-214313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80747273"/>
              </p:ext>
            </p:extLst>
          </p:nvPr>
        </p:nvGraphicFramePr>
        <p:xfrm>
          <a:off x="4049892" y="1643782"/>
          <a:ext cx="5094108" cy="363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76544" y="661600"/>
            <a:ext cx="5162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на июнь 2019 года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3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внедрения к 2024 году современной и безопасной цифровой образовательной среды, обеспечивающей формирование ценности к саморазвитию и самообразованию у обучающихся образовательных организаций всех видов и уровней, путем обновления информационно-коммуникационной инфраструктуры, подготовки кадров, разработка и внедрение цифровой образовательной платформы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627206"/>
              </p:ext>
            </p:extLst>
          </p:nvPr>
        </p:nvGraphicFramePr>
        <p:xfrm>
          <a:off x="308474" y="1690689"/>
          <a:ext cx="852705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009"/>
                <a:gridCol w="7566043"/>
              </a:tblGrid>
              <a:tr h="3395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71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целевой модели цифровой образовательной среды в ХМАО– Югре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возможности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индивидуальных портфолио обучающихся</a:t>
                      </a:r>
                    </a:p>
                  </a:txBody>
                  <a:tcPr marL="68580" marR="68580" marT="34290" marB="34290"/>
                </a:tc>
              </a:tr>
              <a:tr h="6890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бновление в 100% образовательных организаций информационных представительств в сети Интернет и иных общедоступных информационных ресурсов</a:t>
                      </a:r>
                    </a:p>
                  </a:txBody>
                  <a:tcPr marL="68580" marR="68580" marT="34290" marB="34290"/>
                </a:tc>
              </a:tr>
              <a:tr h="22191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Интернет-соединением и гарантированным интернет-трафиком 100 % образовательных организаций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центра цифрового образования детей, в том числе за счет федеральной поддержки не менее 1 центра цифрового образования «IT-куб» с годовым охватом не менее 2000 детей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во всех образовательных организациях механизмов обеспечения оценки качества результатов промежуточной и итоговой аттестации обучающихся на онлайн-ресурсах, в том числе на основе применения биометрических данных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в основные образовательные программы современных цифровых технологий, для не менее чем 35 000 детей, обучающихся в 25 % общеобразовательных организаций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08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0617" y="468178"/>
            <a:ext cx="691442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ctr" defTabSz="914400">
              <a:defRPr sz="1000" b="0" i="0" u="none" strike="noStrike" kern="1200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Участие МСО в реализации регионального проекта </a:t>
            </a:r>
            <a:endParaRPr lang="ru-RU" sz="2000" dirty="0" smtClean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285750" lvl="0" indent="-285750" algn="ctr" defTabSz="914400">
              <a:defRPr sz="1000" b="0" i="0" u="none" strike="noStrike" kern="1200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000" b="1" dirty="0" smtClean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ЦИФРОВАЯ ОБРАЗОВАТЕЛЬНАЯ СРЕДА»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60347" y="32373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Реализация ПМП </a:t>
            </a:r>
            <a:endParaRPr lang="ru-RU" b="1" dirty="0" smtClean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образование: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623" y="4206487"/>
            <a:ext cx="3074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центра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образования 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IT-куб»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5626" y="5682143"/>
            <a:ext cx="3370270" cy="412566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chemeClr val="tx1"/>
                </a:solidFill>
                <a:latin typeface="Book Antiqua" panose="02040602050305030304" pitchFamily="18" charset="0"/>
                <a:ea typeface="Century Gothic" charset="0"/>
                <a:cs typeface="Century Gothic" charset="0"/>
              </a:rPr>
              <a:t>ОЖИДАЕМЫЙ  РЕЗУЛЬТАТ</a:t>
            </a:r>
            <a:endParaRPr lang="ru-RU" sz="1600" b="1" kern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2" name="Рисунок 21" descr="C:\Users\KSA\AppData\Local\Temp\FineReader12.00\media\image175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06" y="1221155"/>
            <a:ext cx="7484017" cy="1925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3606801" y="3516650"/>
            <a:ext cx="5764058" cy="3215205"/>
            <a:chOff x="3712438" y="3639519"/>
            <a:chExt cx="5639793" cy="3215205"/>
          </a:xfrm>
        </p:grpSpPr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6C39A757-20A5-4016-9178-351BEBA021B6}"/>
                </a:ext>
              </a:extLst>
            </p:cNvPr>
            <p:cNvSpPr/>
            <p:nvPr/>
          </p:nvSpPr>
          <p:spPr>
            <a:xfrm>
              <a:off x="3712438" y="6090950"/>
              <a:ext cx="772849" cy="724081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5%</a:t>
              </a:r>
              <a:endParaRPr lang="ru-RU" sz="11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6C39A757-20A5-4016-9178-351BEBA021B6}"/>
                </a:ext>
              </a:extLst>
            </p:cNvPr>
            <p:cNvSpPr/>
            <p:nvPr/>
          </p:nvSpPr>
          <p:spPr>
            <a:xfrm>
              <a:off x="3712439" y="5287214"/>
              <a:ext cx="772849" cy="724081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1,27%</a:t>
              </a:r>
              <a:endParaRPr lang="ru-RU" sz="11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6C39A757-20A5-4016-9178-351BEBA021B6}"/>
                </a:ext>
              </a:extLst>
            </p:cNvPr>
            <p:cNvSpPr/>
            <p:nvPr/>
          </p:nvSpPr>
          <p:spPr>
            <a:xfrm>
              <a:off x="3712440" y="4483478"/>
              <a:ext cx="772849" cy="724081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15%</a:t>
              </a:r>
              <a:endParaRPr lang="ru-RU" sz="11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6C39A757-20A5-4016-9178-351BEBA021B6}"/>
                </a:ext>
              </a:extLst>
            </p:cNvPr>
            <p:cNvSpPr/>
            <p:nvPr/>
          </p:nvSpPr>
          <p:spPr>
            <a:xfrm>
              <a:off x="3712441" y="3675585"/>
              <a:ext cx="772849" cy="724081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15%</a:t>
              </a:r>
              <a:endParaRPr lang="ru-RU" sz="11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485287" y="3639519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buClrTx/>
                <a:buSzPts val="1200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Доля обучающихся, для которых формируется цифровой образовательный профиль и индивидуальный план обучения с использованием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04250" y="4444757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82563" lvl="0" indent="0">
                <a:buClrTx/>
                <a:buSzPts val="1200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Доля образовательных организаций,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осуществляющих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образовательную деятельность с использованием </a:t>
              </a:r>
              <a:b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ФИСП ЦОС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304250" y="5228512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82563" lvl="0" indent="0">
                <a:buClrTx/>
                <a:buSzPts val="1200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Доля обучающихся, использующих ФИСП ЦОС для горизонтального» обучения и неформального образования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304250" y="5900617"/>
              <a:ext cx="504798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lvl="0" indent="0">
                <a:buClrTx/>
                <a:buSzPts val="1200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Доля педагогических работников общего образования, прошедших повышение квалификации в рамках периодической аттестации в цифровой форме с использованием информационного ресурса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одного окна»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5271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572" y="356351"/>
            <a:ext cx="5958129" cy="664797"/>
          </a:xfrm>
        </p:spPr>
        <p:txBody>
          <a:bodyPr vert="horz" wrap="square" lIns="14609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модель региональной цифровой образовательной платформы 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71" y="1635054"/>
            <a:ext cx="213637" cy="284849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922866" y="509383"/>
            <a:ext cx="7408333" cy="6564976"/>
            <a:chOff x="1255093" y="534783"/>
            <a:chExt cx="6676352" cy="656497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255093" y="534783"/>
              <a:ext cx="6676352" cy="6564976"/>
              <a:chOff x="1255093" y="534783"/>
              <a:chExt cx="6676352" cy="6564976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1255093" y="534783"/>
                <a:ext cx="6676352" cy="6564976"/>
                <a:chOff x="1255093" y="534783"/>
                <a:chExt cx="6676352" cy="6564976"/>
              </a:xfrm>
            </p:grpSpPr>
            <p:grpSp>
              <p:nvGrpSpPr>
                <p:cNvPr id="13" name="Группа 12"/>
                <p:cNvGrpSpPr/>
                <p:nvPr/>
              </p:nvGrpSpPr>
              <p:grpSpPr>
                <a:xfrm>
                  <a:off x="1255093" y="1484616"/>
                  <a:ext cx="6676352" cy="4171901"/>
                  <a:chOff x="1255093" y="1484616"/>
                  <a:chExt cx="6676352" cy="4171901"/>
                </a:xfrm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1255093" y="1484616"/>
                    <a:ext cx="6676352" cy="4171901"/>
                    <a:chOff x="1255093" y="1484616"/>
                    <a:chExt cx="6676352" cy="4171901"/>
                  </a:xfrm>
                </p:grpSpPr>
                <p:grpSp>
                  <p:nvGrpSpPr>
                    <p:cNvPr id="5" name="Группа 4"/>
                    <p:cNvGrpSpPr/>
                    <p:nvPr/>
                  </p:nvGrpSpPr>
                  <p:grpSpPr>
                    <a:xfrm>
                      <a:off x="1255093" y="1484616"/>
                      <a:ext cx="6676352" cy="4171901"/>
                      <a:chOff x="1255093" y="1484616"/>
                      <a:chExt cx="6676352" cy="4171901"/>
                    </a:xfrm>
                  </p:grpSpPr>
                  <p:grpSp>
                    <p:nvGrpSpPr>
                      <p:cNvPr id="4" name="Группа 3"/>
                      <p:cNvGrpSpPr/>
                      <p:nvPr/>
                    </p:nvGrpSpPr>
                    <p:grpSpPr>
                      <a:xfrm>
                        <a:off x="1255093" y="1484616"/>
                        <a:ext cx="6676352" cy="4171901"/>
                        <a:chOff x="1255093" y="1484616"/>
                        <a:chExt cx="6676352" cy="4171901"/>
                      </a:xfrm>
                    </p:grpSpPr>
                    <p:grpSp>
                      <p:nvGrpSpPr>
                        <p:cNvPr id="3" name="Группа 2"/>
                        <p:cNvGrpSpPr/>
                        <p:nvPr/>
                      </p:nvGrpSpPr>
                      <p:grpSpPr>
                        <a:xfrm>
                          <a:off x="1255093" y="1484616"/>
                          <a:ext cx="6676352" cy="4171901"/>
                          <a:chOff x="1255093" y="1484616"/>
                          <a:chExt cx="6676352" cy="4171901"/>
                        </a:xfrm>
                      </p:grpSpPr>
                      <p:sp>
                        <p:nvSpPr>
                          <p:cNvPr id="18" name="Овал 17">
                            <a:extLst>
                              <a:ext uri="{FF2B5EF4-FFF2-40B4-BE49-F238E27FC236}">
                                <a16:creationId xmlns:a16="http://schemas.microsoft.com/office/drawing/2014/main" xmlns="" id="{69519830-96F6-E644-8695-04133B65E1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580297" y="1556378"/>
                            <a:ext cx="4050450" cy="4050450"/>
                          </a:xfrm>
                          <a:prstGeom prst="ellipse">
                            <a:avLst/>
                          </a:prstGeom>
                          <a:solidFill>
                            <a:srgbClr val="2A4364"/>
                          </a:solidFill>
                          <a:ln>
                            <a:noFill/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 sz="729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9" name="TextBox 48"/>
                          <p:cNvSpPr txBox="1"/>
                          <p:nvPr/>
                        </p:nvSpPr>
                        <p:spPr>
                          <a:xfrm rot="20135842">
                            <a:off x="6237830" y="4511822"/>
                            <a:ext cx="1659117" cy="1144695"/>
                          </a:xfrm>
                          <a:prstGeom prst="rect">
                            <a:avLst/>
                          </a:prstGeom>
                          <a:noFill/>
                          <a:ln w="12700" cap="flat">
                            <a:noFill/>
                            <a:miter lim="400000"/>
                          </a:ln>
                          <a:effectLst/>
                          <a:sp3d/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none"/>
                        </p:style>
                        <p:txBody>
                          <a:bodyPr rot="0" spcFirstLastPara="1" vertOverflow="overflow" horzOverflow="overflow" vert="horz" wrap="square" lIns="18553" tIns="18553" rIns="18553" bIns="18553" numCol="1" spcCol="38100" rtlCol="0" anchor="t">
                            <a:spAutoFit/>
                          </a:bodyPr>
                          <a:lstStyle/>
                          <a:p>
                            <a:pPr algn="ctr" defTabSz="211322" hangingPunct="0"/>
                            <a:r>
                              <a:rPr lang="ru-RU" sz="1350" b="1" i="1" dirty="0">
                                <a:solidFill>
                                  <a:srgbClr val="B6420E"/>
                                </a:solidFill>
                                <a:latin typeface="Times New Roman" panose="02020603050405020304" pitchFamily="18" charset="0"/>
                                <a:ea typeface="Verdana" panose="020B0604030504040204" pitchFamily="34" charset="0"/>
                                <a:cs typeface="Times New Roman" panose="02020603050405020304" pitchFamily="18" charset="0"/>
                                <a:sym typeface="Calibri"/>
                              </a:rPr>
                              <a:t>Родитель</a:t>
                            </a:r>
                            <a:r>
                              <a:rPr lang="ru-RU" sz="1350" i="1" dirty="0">
                                <a:solidFill>
                                  <a:srgbClr val="B6420E"/>
                                </a:solidFill>
                                <a:latin typeface="Times New Roman" panose="02020603050405020304" pitchFamily="18" charset="0"/>
                                <a:ea typeface="Verdana" panose="020B0604030504040204" pitchFamily="34" charset="0"/>
                                <a:cs typeface="Times New Roman" panose="02020603050405020304" pitchFamily="18" charset="0"/>
                                <a:sym typeface="Calibri"/>
                              </a:rPr>
                              <a:t>:</a:t>
                            </a:r>
                          </a:p>
                          <a:p>
                            <a:pPr algn="ctr" defTabSz="211322" hangingPunct="0"/>
                            <a:r>
                              <a:rPr lang="ru-RU" sz="974" b="1" dirty="0">
                                <a:solidFill>
                                  <a:srgbClr val="2A4364"/>
                                </a:solidFill>
                                <a:latin typeface="Century Gothic" panose="020B0502020202020204" pitchFamily="34" charset="0"/>
                                <a:ea typeface="Verdana" panose="020B0604030504040204" pitchFamily="34" charset="0"/>
                                <a:cs typeface="+mj-cs"/>
                                <a:sym typeface="Calibri"/>
                              </a:rPr>
                              <a:t>повышение прозрачности образовательного процесса и облегчение коммуникаций со всеми участниками процесса</a:t>
                            </a:r>
                          </a:p>
                        </p:txBody>
                      </p:sp>
                      <p:sp>
                        <p:nvSpPr>
                          <p:cNvPr id="50" name="TextBox 49"/>
                          <p:cNvSpPr txBox="1"/>
                          <p:nvPr/>
                        </p:nvSpPr>
                        <p:spPr>
                          <a:xfrm rot="19527114">
                            <a:off x="1290921" y="4613820"/>
                            <a:ext cx="1653269" cy="994782"/>
                          </a:xfrm>
                          <a:prstGeom prst="rect">
                            <a:avLst/>
                          </a:prstGeom>
                          <a:noFill/>
                          <a:ln w="12700" cap="flat">
                            <a:noFill/>
                            <a:miter lim="400000"/>
                          </a:ln>
                          <a:effectLst/>
                          <a:sp3d/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none"/>
                        </p:style>
                        <p:txBody>
                          <a:bodyPr rot="0" spcFirstLastPara="1" vertOverflow="overflow" horzOverflow="overflow" vert="horz" wrap="square" lIns="18553" tIns="18553" rIns="18553" bIns="18553" numCol="1" spcCol="38100" rtlCol="0" anchor="t">
                            <a:spAutoFit/>
                          </a:bodyPr>
                          <a:lstStyle/>
                          <a:p>
                            <a:pPr algn="ctr" defTabSz="211322" hangingPunct="0"/>
                            <a:r>
                              <a:rPr lang="ru-RU" sz="1350" b="1" i="1" dirty="0">
                                <a:solidFill>
                                  <a:srgbClr val="B6420E"/>
                                </a:solidFill>
                                <a:latin typeface="Times New Roman" panose="02020603050405020304" pitchFamily="18" charset="0"/>
                                <a:ea typeface="Verdana" panose="020B0604030504040204" pitchFamily="34" charset="0"/>
                                <a:cs typeface="Times New Roman" panose="02020603050405020304" pitchFamily="18" charset="0"/>
                                <a:sym typeface="Calibri"/>
                              </a:rPr>
                              <a:t>Учитель:</a:t>
                            </a:r>
                            <a:r>
                              <a:rPr lang="ru-RU" sz="1350" b="1" dirty="0">
                                <a:solidFill>
                                  <a:srgbClr val="2A4364"/>
                                </a:solidFill>
                                <a:latin typeface="Century Gothic" panose="020B0502020202020204" pitchFamily="34" charset="0"/>
                                <a:ea typeface="Verdana" panose="020B0604030504040204" pitchFamily="34" charset="0"/>
                                <a:cs typeface="+mj-cs"/>
                                <a:sym typeface="Calibri"/>
                              </a:rPr>
                              <a:t> </a:t>
                            </a:r>
                            <a:r>
                              <a:rPr lang="ru-RU" sz="974" b="1" dirty="0">
                                <a:solidFill>
                                  <a:srgbClr val="2A4364"/>
                                </a:solidFill>
                                <a:latin typeface="Century Gothic" panose="020B0502020202020204" pitchFamily="34" charset="0"/>
                                <a:ea typeface="Verdana" panose="020B0604030504040204" pitchFamily="34" charset="0"/>
                                <a:cs typeface="+mj-cs"/>
                                <a:sym typeface="Calibri"/>
                              </a:rPr>
                              <a:t>снижение бюрократической нагрузки, формирование новых условий для мотивации учеников</a:t>
                            </a:r>
                          </a:p>
                        </p:txBody>
                      </p:sp>
                      <p:sp>
                        <p:nvSpPr>
                          <p:cNvPr id="51" name="TextBox 50"/>
                          <p:cNvSpPr txBox="1"/>
                          <p:nvPr/>
                        </p:nvSpPr>
                        <p:spPr>
                          <a:xfrm rot="19582559">
                            <a:off x="6398899" y="1821100"/>
                            <a:ext cx="1532546" cy="1294607"/>
                          </a:xfrm>
                          <a:prstGeom prst="rect">
                            <a:avLst/>
                          </a:prstGeom>
                          <a:noFill/>
                          <a:ln w="12700" cap="flat">
                            <a:noFill/>
                            <a:miter lim="400000"/>
                          </a:ln>
                          <a:effectLst/>
                          <a:sp3d/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none"/>
                        </p:style>
                        <p:txBody>
                          <a:bodyPr rot="0" spcFirstLastPara="1" vertOverflow="overflow" horzOverflow="overflow" vert="horz" wrap="square" lIns="18553" tIns="18553" rIns="18553" bIns="18553" numCol="1" spcCol="38100" rtlCol="0" anchor="t">
                            <a:spAutoFit/>
                          </a:bodyPr>
                          <a:lstStyle/>
                          <a:p>
                            <a:pPr algn="ctr" defTabSz="211322" hangingPunct="0"/>
                            <a:r>
                              <a:rPr lang="ru-RU" sz="1350" b="1" i="1" dirty="0">
                                <a:solidFill>
                                  <a:srgbClr val="B6420E"/>
                                </a:solidFill>
                                <a:latin typeface="Times New Roman" panose="02020603050405020304" pitchFamily="18" charset="0"/>
                                <a:ea typeface="Verdana" panose="020B0604030504040204" pitchFamily="34" charset="0"/>
                                <a:cs typeface="Times New Roman" panose="02020603050405020304" pitchFamily="18" charset="0"/>
                                <a:sym typeface="Calibri"/>
                              </a:rPr>
                              <a:t>Обучающиеся:</a:t>
                            </a:r>
                            <a:r>
                              <a:rPr lang="ru-RU" sz="974" b="1" dirty="0">
                                <a:solidFill>
                                  <a:srgbClr val="2A4364"/>
                                </a:solidFill>
                                <a:latin typeface="Century Gothic" panose="020B0502020202020204" pitchFamily="34" charset="0"/>
                                <a:ea typeface="Verdana" panose="020B0604030504040204" pitchFamily="34" charset="0"/>
                                <a:cs typeface="+mj-cs"/>
                                <a:sym typeface="Calibri"/>
                              </a:rPr>
                              <a:t> построение </a:t>
                            </a:r>
                          </a:p>
                          <a:p>
                            <a:pPr algn="ctr" defTabSz="211322" hangingPunct="0"/>
                            <a:r>
                              <a:rPr lang="ru-RU" sz="974" b="1" dirty="0">
                                <a:solidFill>
                                  <a:srgbClr val="2A4364"/>
                                </a:solidFill>
                                <a:latin typeface="Century Gothic" panose="020B0502020202020204" pitchFamily="34" charset="0"/>
                                <a:ea typeface="Verdana" panose="020B0604030504040204" pitchFamily="34" charset="0"/>
                                <a:cs typeface="+mj-cs"/>
                                <a:sym typeface="Calibri"/>
                              </a:rPr>
                              <a:t>индивидуальной траектории</a:t>
                            </a:r>
                          </a:p>
                          <a:p>
                            <a:pPr algn="ctr" defTabSz="211322" hangingPunct="0"/>
                            <a:r>
                              <a:rPr lang="ru-RU" sz="974" b="1" dirty="0">
                                <a:solidFill>
                                  <a:srgbClr val="2A4364"/>
                                </a:solidFill>
                                <a:latin typeface="Century Gothic" panose="020B0502020202020204" pitchFamily="34" charset="0"/>
                                <a:ea typeface="Verdana" panose="020B0604030504040204" pitchFamily="34" charset="0"/>
                                <a:cs typeface="+mj-cs"/>
                                <a:sym typeface="Calibri"/>
                              </a:rPr>
                              <a:t>Обучения, доступ к самым современным </a:t>
                            </a:r>
                          </a:p>
                          <a:p>
                            <a:pPr algn="ctr" defTabSz="211322" hangingPunct="0"/>
                            <a:r>
                              <a:rPr lang="ru-RU" sz="974" b="1" dirty="0">
                                <a:solidFill>
                                  <a:srgbClr val="2A4364"/>
                                </a:solidFill>
                                <a:latin typeface="Century Gothic" panose="020B0502020202020204" pitchFamily="34" charset="0"/>
                                <a:ea typeface="Verdana" panose="020B0604030504040204" pitchFamily="34" charset="0"/>
                                <a:cs typeface="+mj-cs"/>
                                <a:sym typeface="Calibri"/>
                              </a:rPr>
                              <a:t>образовательным ресурсам</a:t>
                            </a:r>
                            <a:r>
                              <a:rPr lang="ru-RU" sz="974" b="1" dirty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ea typeface="Verdana" panose="020B0604030504040204" pitchFamily="34" charset="0"/>
                                <a:cs typeface="Times New Roman" panose="02020603050405020304" pitchFamily="18" charset="0"/>
                                <a:sym typeface="Calibri"/>
                              </a:rPr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52" name="TextBox 51"/>
                          <p:cNvSpPr txBox="1"/>
                          <p:nvPr/>
                        </p:nvSpPr>
                        <p:spPr>
                          <a:xfrm rot="19697692">
                            <a:off x="1255093" y="2165386"/>
                            <a:ext cx="2221139" cy="545043"/>
                          </a:xfrm>
                          <a:prstGeom prst="rect">
                            <a:avLst/>
                          </a:prstGeom>
                          <a:noFill/>
                          <a:ln w="12700" cap="flat">
                            <a:noFill/>
                            <a:miter lim="400000"/>
                          </a:ln>
                          <a:effectLst/>
                          <a:sp3d/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none"/>
                        </p:style>
                        <p:txBody>
                          <a:bodyPr rot="0" spcFirstLastPara="1" vertOverflow="overflow" horzOverflow="overflow" vert="horz" wrap="square" lIns="18553" tIns="18553" rIns="18553" bIns="18553" numCol="1" spcCol="38100" rtlCol="0" anchor="t">
                            <a:spAutoFit/>
                          </a:bodyPr>
                          <a:lstStyle/>
                          <a:p>
                            <a:pPr algn="ctr" defTabSz="211322" hangingPunct="0"/>
                            <a:r>
                              <a:rPr lang="ru-RU" sz="1350" b="1" i="1" dirty="0">
                                <a:solidFill>
                                  <a:srgbClr val="B6420E"/>
                                </a:solidFill>
                                <a:latin typeface="Times New Roman" panose="02020603050405020304" pitchFamily="18" charset="0"/>
                                <a:ea typeface="Verdana" panose="020B0604030504040204" pitchFamily="34" charset="0"/>
                                <a:cs typeface="Times New Roman" panose="02020603050405020304" pitchFamily="18" charset="0"/>
                                <a:sym typeface="Calibri"/>
                              </a:rPr>
                              <a:t>Органы управления:</a:t>
                            </a:r>
                          </a:p>
                          <a:p>
                            <a:pPr algn="ctr" defTabSz="211322" hangingPunct="0"/>
                            <a:r>
                              <a:rPr lang="ru-RU" sz="974" b="1" dirty="0">
                                <a:solidFill>
                                  <a:srgbClr val="2A4364"/>
                                </a:solidFill>
                                <a:latin typeface="Century Gothic" panose="020B0502020202020204" pitchFamily="34" charset="0"/>
                                <a:ea typeface="Verdana" panose="020B0604030504040204" pitchFamily="34" charset="0"/>
                                <a:cs typeface="+mj-cs"/>
                                <a:sym typeface="Calibri"/>
                              </a:rPr>
                              <a:t>ситуационный центр управления отраслью</a:t>
                            </a:r>
                          </a:p>
                        </p:txBody>
                      </p:sp>
                      <p:pic>
                        <p:nvPicPr>
                          <p:cNvPr id="67" name="Рисунок 6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624228" y="3820552"/>
                            <a:ext cx="648072" cy="727631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68" name="Рисунок 6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385646" y="3833703"/>
                            <a:ext cx="633017" cy="797964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69" name="Рисунок 6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129670" y="1484616"/>
                            <a:ext cx="494558" cy="591883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74" name="Группа 73"/>
                          <p:cNvGrpSpPr/>
                          <p:nvPr/>
                        </p:nvGrpSpPr>
                        <p:grpSpPr>
                          <a:xfrm>
                            <a:off x="1547664" y="1504992"/>
                            <a:ext cx="753443" cy="644740"/>
                            <a:chOff x="1809482" y="1431722"/>
                            <a:chExt cx="657135" cy="587659"/>
                          </a:xfrm>
                        </p:grpSpPr>
                        <p:pic>
                          <p:nvPicPr>
                            <p:cNvPr id="75" name="Рисунок 7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74844" y="1627608"/>
                              <a:ext cx="391773" cy="39177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76" name="Рисунок 7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09482" y="1431722"/>
                              <a:ext cx="391773" cy="391773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  <p:sp>
                      <p:nvSpPr>
                        <p:cNvPr id="36" name="TextBox 35"/>
                        <p:cNvSpPr txBox="1"/>
                        <p:nvPr/>
                      </p:nvSpPr>
                      <p:spPr>
                        <a:xfrm>
                          <a:off x="2831212" y="3809266"/>
                          <a:ext cx="761984" cy="499133"/>
                        </a:xfrm>
                        <a:prstGeom prst="rect">
                          <a:avLst/>
                        </a:prstGeom>
                        <a:noFill/>
                        <a:ln w="12700" cap="flat">
                          <a:noFill/>
                          <a:miter lim="400000"/>
                        </a:ln>
                        <a:effectLst/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  <p:txBody>
                        <a:bodyPr rot="0" spcFirstLastPara="1" vertOverflow="overflow" horzOverflow="overflow" vert="horz" wrap="square" lIns="18553" tIns="18553" rIns="18553" bIns="18553" numCol="1" spcCol="38100" rtlCol="0" anchor="t">
                          <a:spAutoFit/>
                        </a:bodyPr>
                        <a:lstStyle/>
                        <a:p>
                          <a:pPr algn="ctr" defTabSz="211322" hangingPunct="0"/>
                          <a:r>
                            <a:rPr lang="ru-RU" sz="10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a:t>Электронный журнал и дневник</a:t>
                          </a:r>
                          <a:endParaRPr lang="ru-RU" sz="1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38" name="TextBox 37"/>
                        <p:cNvSpPr txBox="1"/>
                        <p:nvPr/>
                      </p:nvSpPr>
                      <p:spPr>
                        <a:xfrm>
                          <a:off x="3629815" y="4783276"/>
                          <a:ext cx="690389" cy="499133"/>
                        </a:xfrm>
                        <a:prstGeom prst="rect">
                          <a:avLst/>
                        </a:prstGeom>
                        <a:noFill/>
                        <a:ln w="12700" cap="flat">
                          <a:noFill/>
                          <a:miter lim="400000"/>
                        </a:ln>
                        <a:effectLst/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  <p:txBody>
                        <a:bodyPr rot="0" spcFirstLastPara="1" vertOverflow="overflow" horzOverflow="overflow" vert="horz" wrap="square" lIns="18553" tIns="18553" rIns="18553" bIns="18553" numCol="1" spcCol="38100" rtlCol="0" anchor="t">
                          <a:spAutoFit/>
                        </a:bodyPr>
                        <a:lstStyle/>
                        <a:p>
                          <a:pPr algn="ctr" defTabSz="211322" hangingPunct="0"/>
                          <a:r>
                            <a:rPr lang="ru-RU" sz="10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a:t>Облачная бухгалтерия</a:t>
                          </a:r>
                        </a:p>
                        <a:p>
                          <a:pPr algn="ctr" defTabSz="211322" hangingPunct="0"/>
                          <a:r>
                            <a:rPr lang="ru-RU" sz="10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a:t>и кадры</a:t>
                          </a:r>
                          <a:endParaRPr lang="ru-RU" sz="1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2" name="TextBox 41"/>
                        <p:cNvSpPr txBox="1"/>
                        <p:nvPr/>
                      </p:nvSpPr>
                      <p:spPr>
                        <a:xfrm>
                          <a:off x="4668930" y="1881582"/>
                          <a:ext cx="902665" cy="499133"/>
                        </a:xfrm>
                        <a:prstGeom prst="rect">
                          <a:avLst/>
                        </a:prstGeom>
                        <a:noFill/>
                        <a:ln w="12700" cap="flat">
                          <a:noFill/>
                          <a:miter lim="400000"/>
                        </a:ln>
                        <a:effectLst/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  <p:txBody>
                        <a:bodyPr rot="0" spcFirstLastPara="1" vertOverflow="overflow" horzOverflow="overflow" vert="horz" wrap="square" lIns="18553" tIns="18553" rIns="18553" bIns="18553" numCol="1" spcCol="38100" rtlCol="0" anchor="t">
                          <a:spAutoFit/>
                        </a:bodyPr>
                        <a:lstStyle/>
                        <a:p>
                          <a:pPr algn="ctr" defTabSz="211322" hangingPunct="0"/>
                          <a:r>
                            <a:rPr lang="ru-RU" sz="10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a:t>Система сетевого взаимодействия</a:t>
                          </a:r>
                          <a:endParaRPr lang="ru-RU" sz="1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3" name="TextBox 42"/>
                        <p:cNvSpPr txBox="1"/>
                        <p:nvPr/>
                      </p:nvSpPr>
                      <p:spPr>
                        <a:xfrm>
                          <a:off x="3531646" y="1902932"/>
                          <a:ext cx="946684" cy="499133"/>
                        </a:xfrm>
                        <a:prstGeom prst="rect">
                          <a:avLst/>
                        </a:prstGeom>
                        <a:noFill/>
                        <a:ln w="12700" cap="flat">
                          <a:noFill/>
                          <a:miter lim="400000"/>
                        </a:ln>
                        <a:effectLst/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  <p:txBody>
                        <a:bodyPr rot="0" spcFirstLastPara="1" vertOverflow="overflow" horzOverflow="overflow" vert="horz" wrap="square" lIns="18553" tIns="18553" rIns="18553" bIns="18553" numCol="1" spcCol="38100" rtlCol="0" anchor="t">
                          <a:spAutoFit/>
                        </a:bodyPr>
                        <a:lstStyle/>
                        <a:p>
                          <a:pPr algn="ctr" defTabSz="211322" hangingPunct="0"/>
                          <a:r>
                            <a:rPr lang="ru-RU" sz="10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a:t>Индивидуальная образовательная траектория</a:t>
                          </a:r>
                          <a:endParaRPr lang="ru-RU" sz="1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4" name="TextBox 43"/>
                        <p:cNvSpPr txBox="1"/>
                        <p:nvPr/>
                      </p:nvSpPr>
                      <p:spPr>
                        <a:xfrm>
                          <a:off x="4591618" y="4841032"/>
                          <a:ext cx="962991" cy="345245"/>
                        </a:xfrm>
                        <a:prstGeom prst="rect">
                          <a:avLst/>
                        </a:prstGeom>
                        <a:noFill/>
                        <a:ln w="12700" cap="flat">
                          <a:noFill/>
                          <a:miter lim="400000"/>
                        </a:ln>
                        <a:effectLst/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  <p:txBody>
                        <a:bodyPr rot="0" spcFirstLastPara="1" vertOverflow="overflow" horzOverflow="overflow" vert="horz" wrap="square" lIns="18553" tIns="18553" rIns="18553" bIns="18553" numCol="1" spcCol="38100" rtlCol="0" anchor="t">
                          <a:spAutoFit/>
                        </a:bodyPr>
                        <a:lstStyle/>
                        <a:p>
                          <a:pPr algn="ctr" defTabSz="211322" hangingPunct="0"/>
                          <a:r>
                            <a:rPr lang="ru-RU" sz="10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a:t>Система «Одного окна»</a:t>
                          </a:r>
                          <a:endParaRPr lang="ru-RU" sz="1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5" name="TextBox 44"/>
                        <p:cNvSpPr txBox="1"/>
                        <p:nvPr/>
                      </p:nvSpPr>
                      <p:spPr>
                        <a:xfrm>
                          <a:off x="2789369" y="2641951"/>
                          <a:ext cx="728515" cy="653021"/>
                        </a:xfrm>
                        <a:prstGeom prst="rect">
                          <a:avLst/>
                        </a:prstGeom>
                        <a:noFill/>
                        <a:ln w="12700" cap="flat">
                          <a:noFill/>
                          <a:miter lim="400000"/>
                        </a:ln>
                        <a:effectLst/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  <p:txBody>
                        <a:bodyPr rot="0" spcFirstLastPara="1" vertOverflow="overflow" horzOverflow="overflow" vert="horz" wrap="square" lIns="18553" tIns="18553" rIns="18553" bIns="18553" numCol="1" spcCol="38100" rtlCol="0" anchor="t">
                          <a:spAutoFit/>
                        </a:bodyPr>
                        <a:lstStyle/>
                        <a:p>
                          <a:pPr algn="ctr" defTabSz="211322" hangingPunct="0"/>
                          <a:r>
                            <a:rPr lang="ru-RU" sz="10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a:t>Площадка онлайн- контента и ДО</a:t>
                          </a:r>
                          <a:endParaRPr lang="ru-RU" sz="1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6" name="TextBox 45"/>
                        <p:cNvSpPr txBox="1"/>
                        <p:nvPr/>
                      </p:nvSpPr>
                      <p:spPr>
                        <a:xfrm>
                          <a:off x="5391843" y="3706662"/>
                          <a:ext cx="931844" cy="806910"/>
                        </a:xfrm>
                        <a:prstGeom prst="rect">
                          <a:avLst/>
                        </a:prstGeom>
                        <a:noFill/>
                        <a:ln w="12700" cap="flat">
                          <a:noFill/>
                          <a:miter lim="400000"/>
                        </a:ln>
                        <a:effectLst/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  <p:txBody>
                        <a:bodyPr rot="0" spcFirstLastPara="1" vertOverflow="overflow" horzOverflow="overflow" vert="horz" wrap="square" lIns="18553" tIns="18553" rIns="18553" bIns="18553" numCol="1" spcCol="38100" rtlCol="0" anchor="t">
                          <a:spAutoFit/>
                        </a:bodyPr>
                        <a:lstStyle/>
                        <a:p>
                          <a:pPr algn="ctr" defTabSz="211322" hangingPunct="0"/>
                          <a:r>
                            <a:rPr lang="ru-RU" sz="10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a:t>Аналитическая система управления сферой образования</a:t>
                          </a:r>
                          <a:endParaRPr lang="ru-RU" sz="1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7" name="TextBox 46"/>
                        <p:cNvSpPr txBox="1"/>
                        <p:nvPr/>
                      </p:nvSpPr>
                      <p:spPr>
                        <a:xfrm>
                          <a:off x="5499149" y="2713006"/>
                          <a:ext cx="824135" cy="499133"/>
                        </a:xfrm>
                        <a:prstGeom prst="rect">
                          <a:avLst/>
                        </a:prstGeom>
                        <a:noFill/>
                        <a:ln w="12700" cap="flat">
                          <a:noFill/>
                          <a:miter lim="400000"/>
                        </a:ln>
                        <a:effectLst/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  <p:txBody>
                        <a:bodyPr rot="0" spcFirstLastPara="1" vertOverflow="overflow" horzOverflow="overflow" vert="horz" wrap="square" lIns="18553" tIns="18553" rIns="18553" bIns="18553" numCol="1" spcCol="38100" rtlCol="0" anchor="t">
                          <a:spAutoFit/>
                        </a:bodyPr>
                        <a:lstStyle/>
                        <a:p>
                          <a:pPr algn="ctr" defTabSz="211322" hangingPunct="0"/>
                          <a:r>
                            <a:rPr lang="ru-RU" sz="10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a:t>Цифровой след</a:t>
                          </a:r>
                        </a:p>
                        <a:p>
                          <a:pPr algn="ctr" defTabSz="211322" hangingPunct="0"/>
                          <a:r>
                            <a:rPr lang="ru-RU" sz="10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a:t>учащихся</a:t>
                          </a:r>
                          <a:endParaRPr lang="ru-RU" sz="1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Verdana" panose="020B0604030504040204" pitchFamily="34" charset="0"/>
                            <a:cs typeface="Times New Roman" panose="02020603050405020304" pitchFamily="18" charset="0"/>
                            <a:sym typeface="Calibri"/>
                          </a:endParaRPr>
                        </a:p>
                      </p:txBody>
                    </p:sp>
                    <p:cxnSp>
                      <p:nvCxnSpPr>
                        <p:cNvPr id="20" name="Прямая соединительная линия 19">
                          <a:extLst>
                            <a:ext uri="{FF2B5EF4-FFF2-40B4-BE49-F238E27FC236}">
                              <a16:creationId xmlns:a16="http://schemas.microsoft.com/office/drawing/2014/main" xmlns="" id="{DC992B45-2B82-9C4A-8873-806DC1306B23}"/>
                            </a:ext>
                          </a:extLst>
                        </p:cNvPr>
                        <p:cNvCxnSpPr>
                          <a:cxnSpLocks/>
                          <a:stCxn id="18" idx="0"/>
                          <a:endCxn id="83" idx="0"/>
                        </p:cNvCxnSpPr>
                        <p:nvPr/>
                      </p:nvCxnSpPr>
                      <p:spPr>
                        <a:xfrm flipH="1">
                          <a:off x="4603492" y="1556378"/>
                          <a:ext cx="2031" cy="102956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bg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8" name="Дуга 57">
                        <a:extLst>
                          <a:ext uri="{FF2B5EF4-FFF2-40B4-BE49-F238E27FC236}">
                            <a16:creationId xmlns:a16="http://schemas.microsoft.com/office/drawing/2014/main" xmlns="" id="{75DD8AC0-F1CE-F447-8939-CA26BA012A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36881" y="1978353"/>
                        <a:ext cx="2592431" cy="3536027"/>
                      </a:xfrm>
                      <a:prstGeom prst="arc">
                        <a:avLst>
                          <a:gd name="adj1" fmla="val 13805354"/>
                          <a:gd name="adj2" fmla="val 19691962"/>
                        </a:avLst>
                      </a:prstGeom>
                      <a:ln w="15875">
                        <a:solidFill>
                          <a:srgbClr val="B24D3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740" dirty="0"/>
                      </a:p>
                    </p:txBody>
                  </p:sp>
                  <p:cxnSp>
                    <p:nvCxnSpPr>
                      <p:cNvPr id="85" name="Прямая соединительная линия 84">
                        <a:extLst>
                          <a:ext uri="{FF2B5EF4-FFF2-40B4-BE49-F238E27FC236}">
                            <a16:creationId xmlns:a16="http://schemas.microsoft.com/office/drawing/2014/main" xmlns="" id="{ABC41545-CE9A-E143-BD86-D7297B317A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2208114" y="3513434"/>
                        <a:ext cx="4416114" cy="44565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Прямая соединительная линия 85">
                        <a:extLst>
                          <a:ext uri="{FF2B5EF4-FFF2-40B4-BE49-F238E27FC236}">
                            <a16:creationId xmlns:a16="http://schemas.microsoft.com/office/drawing/2014/main" xmlns="" id="{A72DBB0C-AA7B-C043-AA88-10056355E5A4}"/>
                          </a:ext>
                        </a:extLst>
                      </p:cNvPr>
                      <p:cNvCxnSpPr>
                        <a:cxnSpLocks/>
                        <a:stCxn id="83" idx="7"/>
                        <a:endCxn id="18" idx="7"/>
                      </p:cNvCxnSpPr>
                      <p:nvPr/>
                    </p:nvCxnSpPr>
                    <p:spPr>
                      <a:xfrm flipV="1">
                        <a:off x="5208285" y="2149553"/>
                        <a:ext cx="829289" cy="738946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Прямая соединительная линия 86">
                        <a:extLst>
                          <a:ext uri="{FF2B5EF4-FFF2-40B4-BE49-F238E27FC236}">
                            <a16:creationId xmlns:a16="http://schemas.microsoft.com/office/drawing/2014/main" xmlns="" id="{1EF53729-7EF0-1E40-AAE9-992F65798561}"/>
                          </a:ext>
                        </a:extLst>
                      </p:cNvPr>
                      <p:cNvCxnSpPr>
                        <a:cxnSpLocks/>
                        <a:stCxn id="83" idx="1"/>
                        <a:endCxn id="18" idx="1"/>
                      </p:cNvCxnSpPr>
                      <p:nvPr/>
                    </p:nvCxnSpPr>
                    <p:spPr>
                      <a:xfrm flipH="1" flipV="1">
                        <a:off x="3173472" y="2149553"/>
                        <a:ext cx="825226" cy="738946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Прямая соединительная линия 89">
                        <a:extLst>
                          <a:ext uri="{FF2B5EF4-FFF2-40B4-BE49-F238E27FC236}">
                            <a16:creationId xmlns:a16="http://schemas.microsoft.com/office/drawing/2014/main" xmlns="" id="{6F40A0B0-B619-E44C-9CDE-F3C465AF46F1}"/>
                          </a:ext>
                        </a:extLst>
                      </p:cNvPr>
                      <p:cNvCxnSpPr>
                        <a:cxnSpLocks/>
                        <a:stCxn id="18" idx="5"/>
                        <a:endCxn id="83" idx="5"/>
                      </p:cNvCxnSpPr>
                      <p:nvPr/>
                    </p:nvCxnSpPr>
                    <p:spPr>
                      <a:xfrm flipH="1" flipV="1">
                        <a:off x="5208285" y="4349369"/>
                        <a:ext cx="829289" cy="664284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Прямая соединительная линия 95">
                        <a:extLst>
                          <a:ext uri="{FF2B5EF4-FFF2-40B4-BE49-F238E27FC236}">
                            <a16:creationId xmlns:a16="http://schemas.microsoft.com/office/drawing/2014/main" xmlns="" id="{098DAE9B-78B1-674D-B8BD-C5FC0C692B2C}"/>
                          </a:ext>
                        </a:extLst>
                      </p:cNvPr>
                      <p:cNvCxnSpPr>
                        <a:cxnSpLocks/>
                        <a:stCxn id="18" idx="3"/>
                        <a:endCxn id="83" idx="3"/>
                      </p:cNvCxnSpPr>
                      <p:nvPr/>
                    </p:nvCxnSpPr>
                    <p:spPr>
                      <a:xfrm flipV="1">
                        <a:off x="3173472" y="4349369"/>
                        <a:ext cx="825226" cy="664284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Прямая соединительная линия 99">
                        <a:extLst>
                          <a:ext uri="{FF2B5EF4-FFF2-40B4-BE49-F238E27FC236}">
                            <a16:creationId xmlns:a16="http://schemas.microsoft.com/office/drawing/2014/main" xmlns="" id="{C1BC4726-C482-9849-9273-EC9220D9E469}"/>
                          </a:ext>
                        </a:extLst>
                      </p:cNvPr>
                      <p:cNvCxnSpPr>
                        <a:cxnSpLocks/>
                        <a:stCxn id="18" idx="4"/>
                        <a:endCxn id="83" idx="4"/>
                      </p:cNvCxnSpPr>
                      <p:nvPr/>
                    </p:nvCxnSpPr>
                    <p:spPr>
                      <a:xfrm flipH="1" flipV="1">
                        <a:off x="4603492" y="4651925"/>
                        <a:ext cx="2031" cy="954903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3" name="Овал 82">
                      <a:extLst>
                        <a:ext uri="{FF2B5EF4-FFF2-40B4-BE49-F238E27FC236}">
                          <a16:creationId xmlns:a16="http://schemas.microsoft.com/office/drawing/2014/main" xmlns="" id="{6611C832-1442-9C4B-B814-5D78630B0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8184" y="2585943"/>
                      <a:ext cx="1710615" cy="2065982"/>
                    </a:xfrm>
                    <a:prstGeom prst="ellipse">
                      <a:avLst/>
                    </a:prstGeom>
                    <a:solidFill>
                      <a:srgbClr val="D35C3A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729" dirty="0"/>
                    </a:p>
                  </p:txBody>
                </p:sp>
                <p:sp>
                  <p:nvSpPr>
                    <p:cNvPr id="59" name="Дуга 58">
                      <a:extLst>
                        <a:ext uri="{FF2B5EF4-FFF2-40B4-BE49-F238E27FC236}">
                          <a16:creationId xmlns:a16="http://schemas.microsoft.com/office/drawing/2014/main" xmlns="" id="{593BD2B8-9D47-644C-8CEA-E96C63ADD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80527" y="1978352"/>
                      <a:ext cx="2942618" cy="3460233"/>
                    </a:xfrm>
                    <a:prstGeom prst="arc">
                      <a:avLst>
                        <a:gd name="adj1" fmla="val 17977845"/>
                        <a:gd name="adj2" fmla="val 10994205"/>
                      </a:avLst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740" dirty="0"/>
                    </a:p>
                  </p:txBody>
                </p:sp>
              </p:grpSp>
              <p:sp>
                <p:nvSpPr>
                  <p:cNvPr id="84" name="Овал 83">
                    <a:extLst>
                      <a:ext uri="{FF2B5EF4-FFF2-40B4-BE49-F238E27FC236}">
                        <a16:creationId xmlns:a16="http://schemas.microsoft.com/office/drawing/2014/main" xmlns="" id="{47E9967B-D341-424E-A8B4-7862FB85E575}"/>
                      </a:ext>
                    </a:extLst>
                  </p:cNvPr>
                  <p:cNvSpPr/>
                  <p:nvPr/>
                </p:nvSpPr>
                <p:spPr>
                  <a:xfrm>
                    <a:off x="4130200" y="3109899"/>
                    <a:ext cx="968191" cy="105214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729" dirty="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4087190" y="2628459"/>
                    <a:ext cx="1006291" cy="49913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18553" tIns="18553" rIns="18553" bIns="18553" numCol="1" spcCol="38100" rtlCol="0" anchor="t">
                    <a:spAutoFit/>
                  </a:bodyPr>
                  <a:lstStyle/>
                  <a:p>
                    <a:pPr algn="ctr" defTabSz="211322" hangingPunct="0"/>
                    <a:r>
                      <a:rPr lang="ru-RU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  <a:sym typeface="Calibri"/>
                      </a:rPr>
                      <a:t>Изменение</a:t>
                    </a:r>
                  </a:p>
                  <a:p>
                    <a:pPr algn="ctr" defTabSz="211322" hangingPunct="0"/>
                    <a:r>
                      <a:rPr lang="ru-RU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  <a:sym typeface="Calibri"/>
                      </a:rPr>
                      <a:t>отношения к обучению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007355" y="4096560"/>
                    <a:ext cx="1259439" cy="4068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18553" tIns="18553" rIns="18553" bIns="18553" numCol="1" spcCol="38100" rtlCol="0" anchor="t">
                    <a:spAutoFit/>
                  </a:bodyPr>
                  <a:lstStyle/>
                  <a:p>
                    <a:pPr algn="ctr" defTabSz="211322" hangingPunct="0"/>
                    <a:r>
                      <a: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  <a:sym typeface="Calibri"/>
                      </a:rPr>
                      <a:t>Освобождение </a:t>
                    </a:r>
                    <a:endParaRPr lang="ru-RU" sz="12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  <a:sym typeface="Calibri"/>
                    </a:endParaRPr>
                  </a:p>
                  <a:p>
                    <a:pPr algn="ctr" defTabSz="211322" hangingPunct="0"/>
                    <a:r>
                      <a:rPr lang="ru-RU" sz="12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  <a:sym typeface="Calibri"/>
                      </a:rPr>
                      <a:t>Учителя от </a:t>
                    </a:r>
                    <a:r>
                      <a: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  <a:sym typeface="Calibri"/>
                      </a:rPr>
                      <a:t>рутины</a:t>
                    </a:r>
                  </a:p>
                </p:txBody>
              </p:sp>
            </p:grpSp>
            <p:sp>
              <p:nvSpPr>
                <p:cNvPr id="55" name="Дуга 54">
                  <a:extLst>
                    <a:ext uri="{FF2B5EF4-FFF2-40B4-BE49-F238E27FC236}">
                      <a16:creationId xmlns:a16="http://schemas.microsoft.com/office/drawing/2014/main" xmlns="" id="{B4A54A7D-C7FA-EB47-AB07-B77F5EB43D61}"/>
                    </a:ext>
                  </a:extLst>
                </p:cNvPr>
                <p:cNvSpPr/>
                <p:nvPr/>
              </p:nvSpPr>
              <p:spPr>
                <a:xfrm rot="10800000">
                  <a:off x="2143657" y="534783"/>
                  <a:ext cx="4923732" cy="6564976"/>
                </a:xfrm>
                <a:prstGeom prst="arc">
                  <a:avLst>
                    <a:gd name="adj1" fmla="val 4820200"/>
                    <a:gd name="adj2" fmla="val 8837212"/>
                  </a:avLst>
                </a:prstGeom>
                <a:ln w="15875">
                  <a:solidFill>
                    <a:srgbClr val="2A43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sz="740" dirty="0"/>
                </a:p>
              </p:txBody>
            </p:sp>
          </p:grpSp>
          <p:sp>
            <p:nvSpPr>
              <p:cNvPr id="103" name="Прямоугольник 102">
                <a:extLst>
                  <a:ext uri="{FF2B5EF4-FFF2-40B4-BE49-F238E27FC236}">
                    <a16:creationId xmlns:a16="http://schemas.microsoft.com/office/drawing/2014/main" xmlns="" id="{CB0DA66A-5C61-154A-9DD3-644ADBA23D7A}"/>
                  </a:ext>
                </a:extLst>
              </p:cNvPr>
              <p:cNvSpPr/>
              <p:nvPr/>
            </p:nvSpPr>
            <p:spPr>
              <a:xfrm>
                <a:off x="3258919" y="3336015"/>
                <a:ext cx="2726747" cy="6837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553" tIns="18553" rIns="18553" bIns="18553" numCol="1" spcCol="38100" rtlCol="0" anchor="t">
                <a:spAutoFit/>
              </a:bodyPr>
              <a:lstStyle/>
              <a:p>
                <a:pPr algn="ctr" defTabSz="211322" hangingPunct="0"/>
                <a:r>
                  <a:rPr lang="ru-RU" sz="1400" b="1" dirty="0">
                    <a:solidFill>
                      <a:srgbClr val="2A4364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Сообщество</a:t>
                </a:r>
              </a:p>
              <a:p>
                <a:pPr algn="ctr" defTabSz="211322" hangingPunct="0"/>
                <a:r>
                  <a:rPr lang="ru-RU" sz="1400" b="1" dirty="0">
                    <a:solidFill>
                      <a:srgbClr val="2A4364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учеников и</a:t>
                </a:r>
              </a:p>
              <a:p>
                <a:pPr algn="ctr" defTabSz="211322" hangingPunct="0"/>
                <a:r>
                  <a:rPr lang="ru-RU" sz="1400" b="1" dirty="0">
                    <a:solidFill>
                      <a:srgbClr val="2A4364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учителей</a:t>
                </a:r>
              </a:p>
            </p:txBody>
          </p:sp>
        </p:grpSp>
        <p:sp>
          <p:nvSpPr>
            <p:cNvPr id="60" name="Дуга 59">
              <a:extLst>
                <a:ext uri="{FF2B5EF4-FFF2-40B4-BE49-F238E27FC236}">
                  <a16:creationId xmlns:a16="http://schemas.microsoft.com/office/drawing/2014/main" xmlns="" id="{FB60F0AC-2BFE-CD47-B6EE-B9623B1CAAB5}"/>
                </a:ext>
              </a:extLst>
            </p:cNvPr>
            <p:cNvSpPr/>
            <p:nvPr/>
          </p:nvSpPr>
          <p:spPr>
            <a:xfrm rot="16200000">
              <a:off x="2800738" y="2455368"/>
              <a:ext cx="3329275" cy="2637160"/>
            </a:xfrm>
            <a:prstGeom prst="arc">
              <a:avLst>
                <a:gd name="adj1" fmla="val 12679565"/>
                <a:gd name="adj2" fmla="val 19291104"/>
              </a:avLst>
            </a:prstGeom>
            <a:ln w="15875">
              <a:solidFill>
                <a:srgbClr val="B24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74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50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14:flythroug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628" y="465331"/>
            <a:ext cx="6210690" cy="664797"/>
          </a:xfrm>
        </p:spPr>
        <p:txBody>
          <a:bodyPr vert="horz" wrap="square" lIns="14609" tIns="0" rIns="0" bIns="0" rtlCol="0" anchor="t">
            <a:spAutoFit/>
          </a:bodyPr>
          <a:lstStyle/>
          <a:p>
            <a:pPr algn="ctr" defTabSz="334687">
              <a:spcAft>
                <a:spcPts val="513"/>
              </a:spcAft>
            </a:pPr>
            <a:r>
              <a:rPr lang="ru-RU" sz="2400" b="1" dirty="0">
                <a:solidFill>
                  <a:srgbClr val="2A436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Целевая архитектура реализации цифровой образовательной среды</a:t>
            </a:r>
            <a:r>
              <a:rPr lang="en-US" sz="2400" b="1" dirty="0">
                <a:solidFill>
                  <a:srgbClr val="2A436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A436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Югры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61" y="1065560"/>
            <a:ext cx="8378671" cy="565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14:flythrough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301" y="408000"/>
            <a:ext cx="6633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приоритетного муниципального проекта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образование: инвестиции в будущее»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666" y="1396769"/>
            <a:ext cx="7730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целевую модель цифровой образовательной среды </a:t>
            </a:r>
            <a:endPara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8334" y="2200872"/>
            <a:ext cx="796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образовательную деятельность с использованием федеральной информационно-сервисной платформы цифровой образовательной среды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199" y="3102595"/>
            <a:ext cx="7205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цифровой образовательный профиль и индивидуальный план обучения с использованием федеральной информационно-сервисной платформы цифровой образовательной среды для обучающихся по программам общего образования, дополнительного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3667" y="4835315"/>
            <a:ext cx="796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«горизонтальное» обучение и неформальное образование для обучающихся с использованием федеральной информационно-сервисной платформы цифровой образовательной среды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2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270" y="263576"/>
            <a:ext cx="7886700" cy="5492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в 2019/2020 учебном году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38" y="3211270"/>
            <a:ext cx="1604862" cy="16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6391" y="4399985"/>
            <a:ext cx="6475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безопасного функционирования цифровой среды в образовательных организациях </a:t>
            </a:r>
          </a:p>
        </p:txBody>
      </p:sp>
      <p:pic>
        <p:nvPicPr>
          <p:cNvPr id="7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91" y="4057695"/>
            <a:ext cx="6667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546" y="1204487"/>
            <a:ext cx="1402556" cy="15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8319" y="2746626"/>
            <a:ext cx="6246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непрерывному развитию цифровых компетенций всех участников образовательных отношений совместно с социальными партнерами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3" t="25296" r="1018" b="14371"/>
          <a:stretch/>
        </p:blipFill>
        <p:spPr bwMode="auto">
          <a:xfrm>
            <a:off x="7743025" y="5572139"/>
            <a:ext cx="1147282" cy="8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26391" y="762460"/>
            <a:ext cx="75636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Интернета - 100 Мбит/с в 100% общеобразовательных организаций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85F1516-CDF6-5748-A760-E08296D87E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1" y="2952369"/>
            <a:ext cx="985727" cy="93374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630019" y="1375392"/>
            <a:ext cx="603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Промышленная эксплуатация ИОС в 100%  общеобразовательных организаций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обучения всех категорий обучающихся, включая обучающихся с особыми образовательными потребностями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BE5152AB-095D-E344-A8FC-3BC8A09961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3" r="2526"/>
          <a:stretch/>
        </p:blipFill>
        <p:spPr>
          <a:xfrm>
            <a:off x="373926" y="747331"/>
            <a:ext cx="980688" cy="578311"/>
          </a:xfrm>
          <a:prstGeom prst="rect">
            <a:avLst/>
          </a:prstGeom>
        </p:spPr>
      </p:pic>
      <p:sp>
        <p:nvSpPr>
          <p:cNvPr id="15" name="object 48"/>
          <p:cNvSpPr/>
          <p:nvPr/>
        </p:nvSpPr>
        <p:spPr>
          <a:xfrm>
            <a:off x="7578251" y="2952369"/>
            <a:ext cx="1247202" cy="8484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4" y="1465281"/>
            <a:ext cx="1323575" cy="10132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8253" y="4099985"/>
            <a:ext cx="943220" cy="910609"/>
            <a:chOff x="5058768" y="1395857"/>
            <a:chExt cx="3679079" cy="4650816"/>
          </a:xfrm>
        </p:grpSpPr>
        <p:sp>
          <p:nvSpPr>
            <p:cNvPr id="18" name="object 36"/>
            <p:cNvSpPr/>
            <p:nvPr/>
          </p:nvSpPr>
          <p:spPr>
            <a:xfrm>
              <a:off x="6195299" y="1395857"/>
              <a:ext cx="2542548" cy="46508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7"/>
            <p:cNvSpPr/>
            <p:nvPr/>
          </p:nvSpPr>
          <p:spPr>
            <a:xfrm>
              <a:off x="5058768" y="2914882"/>
              <a:ext cx="1091710" cy="31317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0" y="5507542"/>
            <a:ext cx="1144919" cy="1144919"/>
          </a:xfrm>
          <a:prstGeom prst="rect">
            <a:avLst/>
          </a:prstGeom>
        </p:spPr>
      </p:pic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1630019" y="5599450"/>
            <a:ext cx="5573438" cy="96110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материально-технического оснащения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образовательной среды ХМАО - Югры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(2020 год)</a:t>
            </a:r>
            <a:endParaRPr lang="ru-RU" sz="7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42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098272"/>
              </p:ext>
            </p:extLst>
          </p:nvPr>
        </p:nvGraphicFramePr>
        <p:xfrm>
          <a:off x="0" y="223839"/>
          <a:ext cx="9067801" cy="6644640"/>
        </p:xfrm>
        <a:graphic>
          <a:graphicData uri="http://schemas.openxmlformats.org/drawingml/2006/table">
            <a:tbl>
              <a:tblPr firstRow="1" bandRow="1"/>
              <a:tblGrid>
                <a:gridCol w="14308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78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585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246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phem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phem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phem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phem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phem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phem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phem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phem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phemia"/>
                        </a:defRPr>
                      </a:lvl9pPr>
                    </a:lstStyle>
                    <a:p>
                      <a:pPr marL="177800" indent="0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ПРОЕКТА: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оздание современной и безопасной цифровой образовательной среды, обеспечивающей высокое качество и доступность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9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9pPr>
                    </a:lstStyle>
                    <a:p>
                      <a:pPr lvl="0"/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Мобильный педагог</a:t>
                      </a:r>
                      <a:endParaRPr lang="ru-RU" sz="1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85725" algn="l"/>
                          <a:tab pos="180975" algn="l"/>
                        </a:tabLst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мероприятий по изучению ИОС, практик.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85725" algn="l"/>
                          <a:tab pos="180975" algn="l"/>
                        </a:tabLst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 соответствия требованиям ФГОС и безопасности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85725" algn="l"/>
                          <a:tab pos="180975" algn="l"/>
                        </a:tabLst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ИОС определены для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применения в образовательном процессе: Мобильное электронное образование» (37 ОО),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Учи.Ру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(22 ОО), «Российская электронная школа» (12 ОО).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85725" algn="l"/>
                          <a:tab pos="180975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квалификации по внедрению в образовательную деятельность педагога ИОС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информационной безопасности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0" algn="l"/>
                        </a:tabLst>
                      </a:pPr>
                      <a:r>
                        <a:rPr lang="ru-RU" sz="1400" b="1" i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ДОСТИЖЕНИЯ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>
                          <a:tab pos="85725" algn="l"/>
                          <a:tab pos="180975" algn="l"/>
                        </a:tabLst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100%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рабочих мест педагогов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оснащены компьютерной техникой с выходом в сеть Интернет.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>
                          <a:tab pos="85725" algn="l"/>
                          <a:tab pos="180975" algn="l"/>
                        </a:tabLst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26 ОО - скорость доступа к сети Интернет – 100 Мбит/с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>
                          <a:tab pos="85725" algn="l"/>
                          <a:tab pos="180975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37 ОО приобрели лицензии для 87% учащихся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города на 2019/20 уч. год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>
                          <a:tab pos="85725" algn="l"/>
                          <a:tab pos="180975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ОО прошли периоды внедрения и апробации ИОС «Мобильное электронное образование» в апреле-мае 2019 года.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>
                          <a:tab pos="85725" algn="l"/>
                          <a:tab pos="180975" algn="l"/>
                        </a:tabLst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Бесперебойное функционирование и своевременное ведение 6 ИАС.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>
                          <a:tab pos="85725" algn="l"/>
                          <a:tab pos="180975" algn="l"/>
                        </a:tabLst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 ОО исполняют 436-ФЗ.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>
                          <a:tab pos="85725" algn="l"/>
                          <a:tab pos="180975" algn="l"/>
                        </a:tabLst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Рабочие места операторов РИС ГИА, ФИС ФРДО, «АВЕРС. Электронная очередь» соответствуют требованиям 152-ФЗ.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>
                          <a:tab pos="85725" algn="l"/>
                          <a:tab pos="180975" algn="l"/>
                        </a:tabLst>
                        <a:defRPr/>
                      </a:pP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оснащенность пунктов ГИА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>
                          <a:tab pos="85725" algn="l"/>
                          <a:tab pos="180975" algn="l"/>
                        </a:tabLst>
                        <a:defRPr/>
                      </a:pP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13</a:t>
                      </a: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 осуществлена поставка оборудования для предметной области «Технология»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>
                          <a:tab pos="85725" algn="l"/>
                          <a:tab pos="180975" algn="l"/>
                        </a:tabLst>
                        <a:defRPr/>
                      </a:pP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ОО ведут</a:t>
                      </a: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работу по созданию современной образовательной среде</a:t>
                      </a:r>
                      <a:endParaRPr lang="ru-RU" sz="1100" b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7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9pPr>
                    </a:lstStyle>
                    <a:p>
                      <a:pPr lvl="0"/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Кадры будущего </a:t>
                      </a:r>
                      <a:endParaRPr lang="ru-RU" sz="1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>
                          <a:tab pos="177800" algn="l"/>
                          <a:tab pos="26670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Охват обучающихся при апробации составил более 35% обучающихся.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>
                          <a:tab pos="177800" algn="l"/>
                          <a:tab pos="266700" algn="l"/>
                        </a:tabLst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период апробации ИОС использовались как в урочной, так и во внеурочной, внеклассной деятельности, при подготовке домашнего задания - 38%</a:t>
                      </a:r>
                      <a:r>
                        <a:rPr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занятий.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>
                          <a:tab pos="177800" algn="l"/>
                          <a:tab pos="266700" algn="l"/>
                        </a:tabLst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</a:t>
                      </a:r>
                      <a:r>
                        <a:rPr lang="ru-RU" sz="11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екция «Образование в условиях цифровой трансформации российского общества», посвященная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понятию «Цифровая идентичность».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5422"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Информационные системы</a:t>
                      </a:r>
                      <a:endParaRPr lang="ru-RU" sz="1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85725" algn="l"/>
                          <a:tab pos="180975" algn="l"/>
                        </a:tabLst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информационно-аналитических систем в ОО: 3 – «АВЕРС», РИС ГИА, ФИС ФРДО – 34 ОО заполнили по 2000 год.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информационно-аналитическая система «АВЕРС» в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учреждениях дополнительного образования.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и проведение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торговых процедур.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1350">
                <a:tc rowSpan="2">
                  <a:txBody>
                    <a:bodyPr/>
                    <a:lstStyle/>
                    <a:p>
                      <a:pPr lvl="0"/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Информационная безопасность</a:t>
                      </a:r>
                      <a:endParaRPr lang="ru-RU" sz="1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200" b="1" i="1" kern="1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77800" indent="-177800">
                        <a:spcAft>
                          <a:spcPts val="300"/>
                        </a:spcAft>
                        <a:buAutoNum type="arabicPeriod"/>
                        <a:tabLst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исполнению 436 – ФЗ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Лицензии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сервис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SkyDns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38 образовательных организаций.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Ежемесячный мониторинг работы средств контентной фильтрации</a:t>
                      </a:r>
                      <a:endParaRPr lang="ru-RU" sz="110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Более 33 000 детей и более 10 000 родителей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вовлечены в мероприятия Единого урока.</a:t>
                      </a:r>
                      <a:endParaRPr lang="ru-RU" sz="1100" i="1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участия в мероприятиях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Экспертного совета по информатизации системы образования и воспитания при Временной комиссии Совета Федерации по развитию информационного общества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None/>
                        <a:tabLst/>
                      </a:pPr>
                      <a:r>
                        <a:rPr lang="ru-RU" sz="11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Мероприятия по исполнению 152-ФЗ.</a:t>
                      </a:r>
                      <a:endParaRPr lang="ru-RU" sz="11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180975" algn="l"/>
                        </a:tabLst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ПАРТНЁРЫ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«Мобильное электронное образование»</a:t>
                      </a:r>
                    </a:p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УЧИ.ру</a:t>
                      </a:r>
                      <a:endParaRPr lang="ru-RU" sz="14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1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Инфраструктура</a:t>
                      </a:r>
                      <a:endParaRPr lang="ru-RU" sz="1200" kern="1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данных МТБ ОО.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ОО приобрели детские духовые оркестры.</a:t>
                      </a:r>
                      <a:endParaRPr lang="ru-RU" sz="11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ОО являются площадками по реализации образовательной программы «Технология» с использованием инновационного оборудования.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180975" algn="l"/>
                        </a:tabLst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2447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1072</Words>
  <Application>Microsoft Office PowerPoint</Application>
  <PresentationFormat>Экран (4:3)</PresentationFormat>
  <Paragraphs>136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SimSun</vt:lpstr>
      <vt:lpstr>Arial</vt:lpstr>
      <vt:lpstr>Book Antiqua</vt:lpstr>
      <vt:lpstr>Calibri</vt:lpstr>
      <vt:lpstr>Calibri Light</vt:lpstr>
      <vt:lpstr>Century Gothic</vt:lpstr>
      <vt:lpstr>Open Sans</vt:lpstr>
      <vt:lpstr>Times New Roman</vt:lpstr>
      <vt:lpstr>Verdana</vt:lpstr>
      <vt:lpstr>Wingdings</vt:lpstr>
      <vt:lpstr>1_Тема Office</vt:lpstr>
      <vt:lpstr>Презентация PowerPoint</vt:lpstr>
      <vt:lpstr>Презентация PowerPoint</vt:lpstr>
      <vt:lpstr>Цель проекта - создание условий для внедрения к 2024 году современной и безопасной цифровой образовательной среды, обеспечивающей формирование ценности к саморазвитию и самообразованию у обучающихся образовательных организаций всех видов и уровней, путем обновления информационно-коммуникационной инфраструктуры, подготовки кадров, разработка и внедрение цифровой образовательной платформы </vt:lpstr>
      <vt:lpstr>Презентация PowerPoint</vt:lpstr>
      <vt:lpstr>Функциональная модель региональной цифровой образовательной платформы </vt:lpstr>
      <vt:lpstr>Целевая архитектура реализации цифровой образовательной среды Югры</vt:lpstr>
      <vt:lpstr>Презентация PowerPoint</vt:lpstr>
      <vt:lpstr>Реализация проекта в 2019/2020 учебном году</vt:lpstr>
      <vt:lpstr>Презентация PowerPoint</vt:lpstr>
      <vt:lpstr>От школы для всех к ЦИФРОВОЙ Школе  для каждого. От передачи знания к формированию и непрерывному обновлению компетенций</vt:lpstr>
      <vt:lpstr>«ЦИФРОВОЕ ОБРАЗОВАНИЕ: ИНВЕСТИЦИИ В БУДУЩЕЕ»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Б</dc:creator>
  <cp:lastModifiedBy>Татьяна Васильевна Исакова</cp:lastModifiedBy>
  <cp:revision>55</cp:revision>
  <dcterms:created xsi:type="dcterms:W3CDTF">2019-08-16T06:39:20Z</dcterms:created>
  <dcterms:modified xsi:type="dcterms:W3CDTF">2019-08-26T10:45:29Z</dcterms:modified>
</cp:coreProperties>
</file>