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8" r:id="rId4"/>
    <p:sldId id="257" r:id="rId5"/>
    <p:sldId id="269" r:id="rId6"/>
    <p:sldId id="260" r:id="rId7"/>
    <p:sldId id="263" r:id="rId8"/>
    <p:sldId id="261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03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86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78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845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24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60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78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946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12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52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57E239C-E6F2-4BB4-ABD6-0F8580B94EE6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6A6CFC2-ADFB-4619-BA1E-311A583E054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325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u-surgut.ru/index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</a:t>
            </a:r>
            <a:r>
              <a:rPr lang="ru-RU" u="sng" dirty="0" smtClean="0"/>
              <a:t>качественного</a:t>
            </a:r>
            <a:r>
              <a:rPr lang="ru-RU" dirty="0" smtClean="0"/>
              <a:t> отдыха детей в ДОЛ для воспитателей в детских оздоровительных лагерях </a:t>
            </a:r>
            <a:r>
              <a:rPr lang="ru-RU" u="sng" dirty="0" smtClean="0"/>
              <a:t>при школах</a:t>
            </a:r>
            <a:endParaRPr lang="ru-RU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334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7" descr="C:\Documents and Settings\Отдел развития №2\Рабочий стол\Логотипы\логотип СС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32" y="413866"/>
            <a:ext cx="5214625" cy="3011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00" y="3713747"/>
            <a:ext cx="5234057" cy="151607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257" y="413866"/>
            <a:ext cx="5970551" cy="335205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73" y="3990131"/>
            <a:ext cx="5570535" cy="207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60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чего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792224"/>
            <a:ext cx="11029615" cy="4855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Главной </a:t>
            </a:r>
            <a:r>
              <a:rPr lang="ru-RU" sz="2400" u="sng" dirty="0"/>
              <a:t>целью</a:t>
            </a:r>
            <a:r>
              <a:rPr lang="ru-RU" sz="2400" dirty="0"/>
              <a:t> деятельности оздоровительного лагеря является организация отдыха и процесса ценностного ориентирования детей.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Детский </a:t>
            </a:r>
            <a:r>
              <a:rPr lang="ru-RU" sz="2400" dirty="0"/>
              <a:t>оздоровительный лагерь решает следующие задачи: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. Сохраняет и укрепляет физическое и психическое здоровье </a:t>
            </a:r>
            <a:r>
              <a:rPr lang="ru-RU" sz="2400" dirty="0" smtClean="0"/>
              <a:t>детей</a:t>
            </a:r>
            <a:r>
              <a:rPr lang="ru-RU" sz="2400" dirty="0"/>
              <a:t>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</a:t>
            </a:r>
            <a:r>
              <a:rPr lang="ru-RU" sz="2400" dirty="0"/>
              <a:t>. Развивает навыки культуры поведения </a:t>
            </a:r>
            <a:r>
              <a:rPr lang="ru-RU" sz="2400" dirty="0" smtClean="0"/>
              <a:t>детей; </a:t>
            </a:r>
          </a:p>
          <a:p>
            <a:pPr marL="0" indent="0">
              <a:buNone/>
            </a:pPr>
            <a:r>
              <a:rPr lang="ru-RU" sz="2400" dirty="0" smtClean="0"/>
              <a:t>3</a:t>
            </a:r>
            <a:r>
              <a:rPr lang="ru-RU" sz="2400" dirty="0"/>
              <a:t>. Развивает навыки общения со сверстниками и старшими, помогает </a:t>
            </a:r>
            <a:r>
              <a:rPr lang="ru-RU" sz="2400" dirty="0" smtClean="0"/>
              <a:t>им </a:t>
            </a:r>
            <a:r>
              <a:rPr lang="ru-RU" sz="2400" dirty="0"/>
              <a:t>правильно самоутвердиться в современном обществе;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4</a:t>
            </a:r>
            <a:r>
              <a:rPr lang="ru-RU" sz="2400" dirty="0"/>
              <a:t>. Формирует установки на социально-желаемое поведение</a:t>
            </a:r>
          </a:p>
        </p:txBody>
      </p:sp>
    </p:spTree>
    <p:extLst>
      <p:ext uri="{BB962C8B-B14F-4D97-AF65-F5344CB8AC3E}">
        <p14:creationId xmlns:p14="http://schemas.microsoft.com/office/powerpoint/2010/main" val="23428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Детский лагерь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Это место </a:t>
            </a:r>
            <a:r>
              <a:rPr lang="ru-RU" sz="3600" dirty="0"/>
              <a:t>не только развлечения, но и большая площадка для организации </a:t>
            </a:r>
            <a:r>
              <a:rPr lang="ru-RU" sz="3600" u="sng" dirty="0"/>
              <a:t>воспитательной работы</a:t>
            </a:r>
            <a:r>
              <a:rPr lang="ru-RU" sz="3600" dirty="0"/>
              <a:t>, ведь одной из основных функций детского оздоровительного лагеря является воспитательная. </a:t>
            </a:r>
          </a:p>
        </p:txBody>
      </p:sp>
    </p:spTree>
    <p:extLst>
      <p:ext uri="{BB962C8B-B14F-4D97-AF65-F5344CB8AC3E}">
        <p14:creationId xmlns:p14="http://schemas.microsoft.com/office/powerpoint/2010/main" val="27890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Где искать информацию?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970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200" dirty="0" smtClean="0"/>
              <a:t>Образование Сургута </a:t>
            </a:r>
            <a:r>
              <a:rPr lang="en-US" sz="3200" dirty="0">
                <a:hlinkClick r:id="rId2"/>
              </a:rPr>
              <a:t>https://edu-surgut.ru/index.php</a:t>
            </a:r>
            <a:endParaRPr lang="ru-RU" sz="32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>
              <a:buNone/>
            </a:pPr>
            <a:endParaRPr lang="ru-RU" dirty="0">
              <a:hlinkClick r:id="rId2"/>
            </a:endParaRPr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>
              <a:buNone/>
            </a:pPr>
            <a:endParaRPr lang="ru-RU" dirty="0">
              <a:hlinkClick r:id="rId2"/>
            </a:endParaRPr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>
              <a:buNone/>
            </a:pPr>
            <a:endParaRPr lang="ru-RU" dirty="0" smtClean="0">
              <a:hlinkClick r:id="rId2"/>
            </a:endParaRP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Образовательное учреждение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572" y="2519444"/>
            <a:ext cx="3200605" cy="2594039"/>
          </a:xfrm>
          <a:prstGeom prst="rect">
            <a:avLst/>
          </a:prstGeom>
        </p:spPr>
      </p:pic>
      <p:sp>
        <p:nvSpPr>
          <p:cNvPr id="5" name="Стрелка вниз 4"/>
          <p:cNvSpPr/>
          <p:nvPr/>
        </p:nvSpPr>
        <p:spPr>
          <a:xfrm>
            <a:off x="5918874" y="5113483"/>
            <a:ext cx="208346" cy="42062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75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389" y="0"/>
            <a:ext cx="8070161" cy="6858000"/>
          </a:xfrm>
        </p:spPr>
      </p:pic>
      <p:sp>
        <p:nvSpPr>
          <p:cNvPr id="7" name="TextBox 6"/>
          <p:cNvSpPr txBox="1"/>
          <p:nvPr/>
        </p:nvSpPr>
        <p:spPr>
          <a:xfrm>
            <a:off x="9752550" y="427166"/>
            <a:ext cx="2010193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Июнь </a:t>
            </a:r>
          </a:p>
          <a:p>
            <a:pPr algn="ctr"/>
            <a:r>
              <a:rPr lang="ru-RU" sz="2800" dirty="0" smtClean="0"/>
              <a:t>июль август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87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 организационным документам детского оздоровительного лагеря </a:t>
            </a:r>
            <a:r>
              <a:rPr lang="ru-RU" dirty="0" smtClean="0"/>
              <a:t>относятся</a:t>
            </a:r>
            <a:r>
              <a:rPr lang="ru-RU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3859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Приказ о создании лагеря (на основании постановления главы администрации района (города). Положение о лагере. </a:t>
            </a:r>
            <a:endParaRPr lang="ru-RU" dirty="0" smtClean="0"/>
          </a:p>
          <a:p>
            <a:r>
              <a:rPr lang="ru-RU" dirty="0" smtClean="0"/>
              <a:t>Штатное </a:t>
            </a:r>
            <a:r>
              <a:rPr lang="ru-RU" dirty="0"/>
              <a:t>расписание. </a:t>
            </a:r>
            <a:endParaRPr lang="ru-RU" dirty="0" smtClean="0"/>
          </a:p>
          <a:p>
            <a:r>
              <a:rPr lang="ru-RU" dirty="0" smtClean="0"/>
              <a:t>Приказ </a:t>
            </a:r>
            <a:r>
              <a:rPr lang="ru-RU" dirty="0"/>
              <a:t>о распределении обязанностей между администрацией лагеря. </a:t>
            </a:r>
            <a:endParaRPr lang="ru-RU" dirty="0" smtClean="0"/>
          </a:p>
          <a:p>
            <a:r>
              <a:rPr lang="ru-RU" dirty="0" smtClean="0"/>
              <a:t>Должностные </a:t>
            </a:r>
            <a:r>
              <a:rPr lang="ru-RU" dirty="0"/>
              <a:t>инструкции. </a:t>
            </a:r>
            <a:endParaRPr lang="ru-RU" dirty="0" smtClean="0"/>
          </a:p>
          <a:p>
            <a:r>
              <a:rPr lang="ru-RU" dirty="0" smtClean="0"/>
              <a:t>Правила </a:t>
            </a:r>
            <a:r>
              <a:rPr lang="ru-RU" dirty="0"/>
              <a:t>внутреннего трудового распорядка в лагере. </a:t>
            </a:r>
            <a:endParaRPr lang="ru-RU" dirty="0" smtClean="0"/>
          </a:p>
          <a:p>
            <a:r>
              <a:rPr lang="ru-RU" dirty="0" smtClean="0"/>
              <a:t>Документы </a:t>
            </a:r>
            <a:r>
              <a:rPr lang="ru-RU" dirty="0"/>
              <a:t>по охране жизни и здоровья детей, технике безопасности (инструкции, журнал). </a:t>
            </a:r>
            <a:endParaRPr lang="ru-RU" dirty="0" smtClean="0"/>
          </a:p>
          <a:p>
            <a:r>
              <a:rPr lang="ru-RU" dirty="0" smtClean="0"/>
              <a:t>График </a:t>
            </a:r>
            <a:r>
              <a:rPr lang="ru-RU" dirty="0"/>
              <a:t>работы сотрудников лагеря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Санитарные </a:t>
            </a:r>
            <a:r>
              <a:rPr lang="ru-RU" dirty="0"/>
              <a:t>книжки сотрудников лагеря. </a:t>
            </a:r>
            <a:endParaRPr lang="ru-RU" dirty="0" smtClean="0"/>
          </a:p>
          <a:p>
            <a:r>
              <a:rPr lang="ru-RU" dirty="0" smtClean="0"/>
              <a:t>Нормативные </a:t>
            </a:r>
            <a:r>
              <a:rPr lang="ru-RU" dirty="0"/>
              <a:t>акты вышестоящих организаций. Документы, регламентирующие </a:t>
            </a:r>
            <a:r>
              <a:rPr lang="ru-RU" dirty="0" err="1"/>
              <a:t>воспитательно</a:t>
            </a:r>
            <a:r>
              <a:rPr lang="ru-RU" dirty="0"/>
              <a:t>-оздоровительный процесс: </a:t>
            </a:r>
            <a:endParaRPr lang="ru-RU" dirty="0" smtClean="0"/>
          </a:p>
          <a:p>
            <a:r>
              <a:rPr lang="ru-RU" dirty="0" smtClean="0"/>
              <a:t>Программа </a:t>
            </a:r>
            <a:r>
              <a:rPr lang="ru-RU" dirty="0"/>
              <a:t>работы лагеря. </a:t>
            </a:r>
            <a:endParaRPr lang="ru-RU" dirty="0" smtClean="0"/>
          </a:p>
          <a:p>
            <a:r>
              <a:rPr lang="ru-RU" dirty="0" smtClean="0"/>
              <a:t>План-сетка </a:t>
            </a:r>
            <a:r>
              <a:rPr lang="ru-RU" dirty="0" err="1"/>
              <a:t>воспитательно</a:t>
            </a:r>
            <a:r>
              <a:rPr lang="ru-RU" dirty="0"/>
              <a:t>-оздоровительной работы лагеря на весь период </a:t>
            </a:r>
            <a:r>
              <a:rPr lang="ru-RU" dirty="0" smtClean="0"/>
              <a:t>(21 </a:t>
            </a:r>
            <a:r>
              <a:rPr lang="ru-RU" dirty="0"/>
              <a:t>день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Режим </a:t>
            </a:r>
            <a:r>
              <a:rPr lang="ru-RU" dirty="0"/>
              <a:t>работы лагеря. </a:t>
            </a:r>
            <a:endParaRPr lang="ru-RU" dirty="0" smtClean="0"/>
          </a:p>
          <a:p>
            <a:r>
              <a:rPr lang="ru-RU" dirty="0" smtClean="0"/>
              <a:t>Календарный </a:t>
            </a:r>
            <a:r>
              <a:rPr lang="ru-RU" dirty="0"/>
              <a:t>план </a:t>
            </a:r>
            <a:r>
              <a:rPr lang="ru-RU" dirty="0" smtClean="0"/>
              <a:t>воспитателей.</a:t>
            </a:r>
          </a:p>
          <a:p>
            <a:r>
              <a:rPr lang="ru-RU" dirty="0" smtClean="0"/>
              <a:t>Журнал </a:t>
            </a:r>
            <a:r>
              <a:rPr lang="ru-RU" dirty="0"/>
              <a:t>(списки) </a:t>
            </a:r>
            <a:r>
              <a:rPr lang="ru-RU" dirty="0" smtClean="0"/>
              <a:t>детей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3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97745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Согласно Примерной программе главные ценности, которые должны быть сформированы у современного школьника, – это ценности Родины, человека, природы, семьи, дружбы, сотрудничества, знания, здоровья, труда, культуры и красоты.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Они </a:t>
            </a:r>
            <a:r>
              <a:rPr lang="ru-RU" b="1" dirty="0"/>
              <a:t>находят свое отражение в основных направлениях воспитательной работы образовательных организаций: </a:t>
            </a:r>
            <a:endParaRPr lang="ru-RU" b="1" dirty="0" smtClean="0"/>
          </a:p>
          <a:p>
            <a:r>
              <a:rPr lang="ru-RU" dirty="0" smtClean="0"/>
              <a:t>гражданском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патриотическом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духовно-нравственном,</a:t>
            </a:r>
          </a:p>
          <a:p>
            <a:r>
              <a:rPr lang="ru-RU" dirty="0" smtClean="0"/>
              <a:t>эстетическом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экологическом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трудовом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воспитании </a:t>
            </a:r>
            <a:r>
              <a:rPr lang="ru-RU" dirty="0"/>
              <a:t>ценностей научного познания, </a:t>
            </a:r>
            <a:endParaRPr lang="ru-RU" dirty="0" smtClean="0"/>
          </a:p>
          <a:p>
            <a:r>
              <a:rPr lang="ru-RU" dirty="0" smtClean="0"/>
              <a:t>физическом </a:t>
            </a:r>
            <a:r>
              <a:rPr lang="ru-RU" dirty="0"/>
              <a:t>воспитании и формировании культуры здорового образа жизни, </a:t>
            </a:r>
            <a:endParaRPr lang="ru-RU" dirty="0" smtClean="0"/>
          </a:p>
          <a:p>
            <a:r>
              <a:rPr lang="ru-RU" dirty="0" smtClean="0"/>
              <a:t>эмоционального </a:t>
            </a:r>
            <a:r>
              <a:rPr lang="ru-RU" dirty="0"/>
              <a:t>благополучия.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 основным формам относятся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508760"/>
            <a:ext cx="11029615" cy="5477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Вечера: музыкальные, тематические, сказочные, встреч, отдыха, фильмов;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Игры: на знакомство, на снятие тактильного напряжения, пятиминутки, на сплочение коллектива, ролевые, сюжетные, спортивные, интеллектуальные, подвижные и т.д.;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Коллективно-творческие дела (КТД): спортивные, досуговые, музыкальные, художественные, </a:t>
            </a:r>
            <a:r>
              <a:rPr lang="ru-RU" sz="2000" dirty="0" err="1"/>
              <a:t>профориентационные</a:t>
            </a:r>
            <a:r>
              <a:rPr lang="ru-RU" sz="2000" dirty="0"/>
              <a:t>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Календарные </a:t>
            </a:r>
            <a:r>
              <a:rPr lang="ru-RU" sz="2000" dirty="0" smtClean="0"/>
              <a:t>праздники: памятные даты (июнь: </a:t>
            </a:r>
            <a:r>
              <a:rPr lang="ru-RU" b="1" dirty="0" smtClean="0"/>
              <a:t>6.06 </a:t>
            </a:r>
            <a:r>
              <a:rPr lang="ru-RU" b="1" dirty="0"/>
              <a:t>-</a:t>
            </a:r>
            <a:r>
              <a:rPr lang="ru-RU" dirty="0"/>
              <a:t> </a:t>
            </a:r>
            <a:r>
              <a:rPr lang="ru-RU" b="1" dirty="0"/>
              <a:t>Пушкинский день </a:t>
            </a:r>
            <a:r>
              <a:rPr lang="ru-RU" b="1" dirty="0" smtClean="0"/>
              <a:t>России</a:t>
            </a:r>
            <a:r>
              <a:rPr lang="ru-RU" sz="2000" dirty="0" smtClean="0"/>
              <a:t>; июль: </a:t>
            </a:r>
            <a:r>
              <a:rPr lang="ru-RU" b="1" dirty="0" smtClean="0"/>
              <a:t>8.07 </a:t>
            </a:r>
            <a:r>
              <a:rPr lang="ru-RU" b="1" dirty="0"/>
              <a:t>- День семьи, любви и </a:t>
            </a:r>
            <a:r>
              <a:rPr lang="ru-RU" b="1" dirty="0" smtClean="0"/>
              <a:t>верности; август: 5.08 </a:t>
            </a:r>
            <a:r>
              <a:rPr lang="ru-RU" b="1" dirty="0"/>
              <a:t>- Международный день </a:t>
            </a:r>
            <a:r>
              <a:rPr lang="ru-RU" b="1" dirty="0" smtClean="0"/>
              <a:t>светофора и </a:t>
            </a:r>
            <a:r>
              <a:rPr lang="ru-RU" b="1" dirty="0" err="1" smtClean="0"/>
              <a:t>т.д</a:t>
            </a:r>
            <a:r>
              <a:rPr lang="ru-RU" b="1" dirty="0" smtClean="0"/>
              <a:t>)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Конкурсы: спортивные, художественные, танцевальные, музыкальные;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Спортивные соревнования и эстафеты;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Экскурсии;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• </a:t>
            </a:r>
            <a:r>
              <a:rPr lang="ru-RU" sz="2000" dirty="0"/>
              <a:t>Свечки: откровений, впечатлений, прощания и т.д..</a:t>
            </a:r>
          </a:p>
        </p:txBody>
      </p:sp>
    </p:spTree>
    <p:extLst>
      <p:ext uri="{BB962C8B-B14F-4D97-AF65-F5344CB8AC3E}">
        <p14:creationId xmlns:p14="http://schemas.microsoft.com/office/powerpoint/2010/main" val="345976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9" y="0"/>
            <a:ext cx="11527339" cy="6336792"/>
          </a:xfrm>
        </p:spPr>
      </p:pic>
    </p:spTree>
    <p:extLst>
      <p:ext uri="{BB962C8B-B14F-4D97-AF65-F5344CB8AC3E}">
        <p14:creationId xmlns:p14="http://schemas.microsoft.com/office/powerpoint/2010/main" val="34409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65</TotalTime>
  <Words>450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Gill Sans MT</vt:lpstr>
      <vt:lpstr>Wingdings 2</vt:lpstr>
      <vt:lpstr>Дивиденд</vt:lpstr>
      <vt:lpstr>Организация качественного отдыха детей в ДОЛ для воспитателей в детских оздоровительных лагерях при школах</vt:lpstr>
      <vt:lpstr>Для чего </vt:lpstr>
      <vt:lpstr>Детский лагерь</vt:lpstr>
      <vt:lpstr>Где искать информацию?</vt:lpstr>
      <vt:lpstr>Презентация PowerPoint</vt:lpstr>
      <vt:lpstr>К организационным документам детского оздоровительного лагеря относятся: </vt:lpstr>
      <vt:lpstr>Презентация PowerPoint</vt:lpstr>
      <vt:lpstr>К основным формам относятся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качественного отдыха детей в ДОЛ для воспитателей в детских оздоровительных лагерях при школах</dc:title>
  <dc:creator>Михаил</dc:creator>
  <cp:lastModifiedBy>Михаил</cp:lastModifiedBy>
  <cp:revision>8</cp:revision>
  <dcterms:created xsi:type="dcterms:W3CDTF">2023-05-03T16:53:13Z</dcterms:created>
  <dcterms:modified xsi:type="dcterms:W3CDTF">2023-05-03T17:58:35Z</dcterms:modified>
</cp:coreProperties>
</file>