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8" r:id="rId22"/>
    <p:sldId id="275" r:id="rId23"/>
    <p:sldId id="276" r:id="rId2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90" autoAdjust="0"/>
    <p:restoredTop sz="94323" autoAdjust="0"/>
  </p:normalViewPr>
  <p:slideViewPr>
    <p:cSldViewPr>
      <p:cViewPr varScale="1">
        <p:scale>
          <a:sx n="91" d="100"/>
          <a:sy n="91" d="100"/>
        </p:scale>
        <p:origin x="96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E3740A-6D1A-206E-0E29-7A8261AB4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FBC9486-ADEA-5BC2-6A00-82215DA7E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C7E228-72BC-CB20-2F28-CADE33FAE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0E7ACBB-589D-DCC8-D59F-F9E262AD6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36E3D0-9F5B-4E32-31A6-FF65046A0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40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6C7555-F204-EDE4-C259-15A191A0A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8EA262F-3904-FEC7-C84E-2DF0F405B8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B35CF74-0E2A-796C-8D8F-2010F32ED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36D9035-C94C-508D-C2E3-6D6CD5FFD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A431ECC-F3F9-A5C2-5FEF-DA9F8AADC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78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E0E57DD-F4F1-87BB-0E46-4EB4191FE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F0BCFB1-16FD-A787-D827-5D8E97B53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F086AA2-AFA3-E98B-7517-0FF5FFC6F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6DBC26-CA07-A106-A237-608E1A679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35B93F0-1D53-8F75-FD4E-696602D9B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0870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671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70B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6125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70B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197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CB1163-725B-E957-879A-75AE45AA7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815F2CE-D813-9BDF-45F9-41E1ED8B7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B3C8366-978C-1F4B-0D4C-080D87E1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709451B-D68A-850C-E3CC-9AA32445C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C9D45BB-D7EF-9D66-6171-3F6C3FC28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40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F33C68-3FEC-A9B5-BD38-74F4FB846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36DBE29-3BC5-2005-57D9-858B0D115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23DF64-632D-65D6-7BF9-C7B03F005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D41C14A-87C3-0377-223A-8AAB28690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5BA98C-5A61-B40E-7D25-59DE77AF9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495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7A3AA3-3B2D-C1E4-E2BE-A73CA6C62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E2EAB94-B5B1-43C6-DF80-0BF95440B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B114BC7-3C08-7A76-CE55-C50C84FFB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86D178A-786D-E1E7-D648-D2F9A65DC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6AA0D5A-8D8D-0F49-53E1-13F80A648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BAC1839-182B-58E4-4123-3E75B415F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07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D78908-8BB9-4225-A75C-5D78D1107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AB8E2DC-701E-5F2C-489B-151ACACC7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B04667F-893F-1A92-45D2-07339F2E5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20EDE16-ED93-3777-F66A-6C84A20392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D7EAF86-3BF3-4E71-5A3C-64089D9D6F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291B5BE-C8EC-7F67-EDD5-619B479AD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2648F54-295B-39CD-7C1C-738F0BA90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C4161DA-4A89-A888-0154-18AF2C893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57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0A5F68-0588-E7C2-3BDE-21B37A9B8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A144C2C-CC15-5518-BFF4-ECDD6CF8B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298E87C-0E69-DA31-4770-D1C5EB59F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6FC2439-B85F-8C40-C474-CFBEECEFF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617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ED4823B-243C-215D-E4EC-1E42DC54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5DDA198-0805-1930-0300-D19916A5B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54F281D-33CA-ADA1-B52B-F978C47C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236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F2962F-7A10-B1C3-4EF2-B5A8DF4B2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44A49AF-EC73-5347-FD30-6267C2325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6E02101-1F1A-EE64-A883-57B40C159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7023854-E3EE-59A5-73E3-8EF88D413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D0BD493-C3F0-2BD7-7E8E-3D3667A2B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029CA41-98F2-9D3D-0B89-5942EFD9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187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F19BF4-045E-BA13-2BDE-45CA898D1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9B18082-5A27-91FF-986E-A9A46A1F8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189CFF8-4404-7218-4312-FC5407B55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BBADA10-B1E6-E49E-0A56-B6AF679C1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17800E2-5551-997A-8038-8C04A99BF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84CDFCC-96FF-0227-74FB-6B01D8376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3515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17B07E-6AD4-E2FD-7739-4F609DB5B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A80269-93EC-9BF1-C670-96E97B2CA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D76B349-DD67-C7AC-E851-066CA55A31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7495C10-591A-3AEE-5708-AF7AAD66E4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F265ED5-D3FB-43A6-FA9B-F9AB85C9A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39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esh.edu.ru/" TargetMode="External"/><Relationship Id="rId2" Type="http://schemas.openxmlformats.org/officeDocument/2006/relationships/hyperlink" Target="https://infourok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aklass.ru/;&#1084;&#1086;&#1103;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035" y="2525648"/>
            <a:ext cx="538797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8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400" b="1" spc="-100" dirty="0">
                <a:solidFill>
                  <a:srgbClr val="FFFFFF"/>
                </a:solidFill>
                <a:latin typeface="Arial"/>
                <a:cs typeface="Arial"/>
              </a:rPr>
              <a:t>ем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1.3.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Современное</a:t>
            </a:r>
            <a:r>
              <a:rPr sz="24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учебное</a:t>
            </a:r>
            <a:r>
              <a:rPr sz="24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занятие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40" dirty="0">
                <a:solidFill>
                  <a:srgbClr val="FFFFFF"/>
                </a:solidFill>
                <a:latin typeface="Arial"/>
                <a:cs typeface="Arial"/>
              </a:rPr>
              <a:t>условиях</a:t>
            </a:r>
            <a:r>
              <a:rPr sz="24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введения обновленных </a:t>
            </a:r>
            <a:r>
              <a:rPr sz="2400" b="1" spc="-6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ФГОС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НОО,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ФГОС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ООО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4CCD82F-DEDF-1C8A-9E36-54AFF63C2C20}"/>
              </a:ext>
            </a:extLst>
          </p:cNvPr>
          <p:cNvSpPr txBox="1"/>
          <p:nvPr/>
        </p:nvSpPr>
        <p:spPr>
          <a:xfrm>
            <a:off x="1219200" y="863155"/>
            <a:ext cx="6705600" cy="3151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«Доводы, до которых человек додумывается сам, обычно убеждают его больше, нежели те, которые пришли в голову другим.»   </a:t>
            </a:r>
            <a:endParaRPr lang="ru-RU" sz="2800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28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Паскаль.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6536" y="1209394"/>
            <a:ext cx="7818755" cy="4747895"/>
          </a:xfrm>
          <a:prstGeom prst="rect">
            <a:avLst/>
          </a:prstGeom>
        </p:spPr>
        <p:txBody>
          <a:bodyPr vert="horz" wrap="square" lIns="0" tIns="227965" rIns="0" bIns="0" rtlCol="0">
            <a:spAutoFit/>
          </a:bodyPr>
          <a:lstStyle/>
          <a:p>
            <a:pPr marL="439420">
              <a:lnSpc>
                <a:spcPct val="100000"/>
              </a:lnSpc>
              <a:spcBef>
                <a:spcPts val="1795"/>
              </a:spcBef>
            </a:pPr>
            <a:r>
              <a:rPr sz="2400" b="1" u="heavy" spc="-2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Особенности</a:t>
            </a:r>
            <a:r>
              <a:rPr sz="2400" b="1" u="heavy" spc="2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и</a:t>
            </a:r>
            <a:r>
              <a:rPr sz="2400" b="1" u="heavy" spc="-3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 преимущества</a:t>
            </a:r>
            <a:endParaRPr sz="2400">
              <a:latin typeface="Arial"/>
              <a:cs typeface="Arial"/>
            </a:endParaRPr>
          </a:p>
          <a:p>
            <a:pPr marL="22860" marR="2592070">
              <a:lnSpc>
                <a:spcPct val="100000"/>
              </a:lnSpc>
              <a:spcBef>
                <a:spcPts val="1425"/>
              </a:spcBef>
            </a:pPr>
            <a:r>
              <a:rPr sz="20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Активизация</a:t>
            </a:r>
            <a:r>
              <a:rPr sz="20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006EC0"/>
                </a:solidFill>
                <a:latin typeface="Microsoft Sans Serif"/>
                <a:cs typeface="Microsoft Sans Serif"/>
              </a:rPr>
              <a:t>познавательной</a:t>
            </a:r>
            <a:r>
              <a:rPr sz="2000" spc="-3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деятельности </a:t>
            </a:r>
            <a:r>
              <a:rPr sz="20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006EC0"/>
                </a:solidFill>
                <a:latin typeface="Microsoft Sans Serif"/>
                <a:cs typeface="Microsoft Sans Serif"/>
              </a:rPr>
              <a:t>через</a:t>
            </a:r>
            <a:r>
              <a:rPr sz="2000" spc="-3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организацию</a:t>
            </a:r>
            <a:r>
              <a:rPr sz="2000" spc="-4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06EC0"/>
                </a:solidFill>
                <a:latin typeface="Microsoft Sans Serif"/>
                <a:cs typeface="Microsoft Sans Serif"/>
              </a:rPr>
              <a:t>совместных</a:t>
            </a:r>
            <a:r>
              <a:rPr sz="2000" spc="-6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06EC0"/>
                </a:solidFill>
                <a:latin typeface="Microsoft Sans Serif"/>
                <a:cs typeface="Microsoft Sans Serif"/>
              </a:rPr>
              <a:t>действий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22860">
              <a:lnSpc>
                <a:spcPct val="100000"/>
              </a:lnSpc>
              <a:spcBef>
                <a:spcPts val="5"/>
              </a:spcBef>
            </a:pPr>
            <a:r>
              <a:rPr sz="20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Взаимообучение</a:t>
            </a:r>
            <a:r>
              <a:rPr sz="2000" spc="-7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(горизонтальное</a:t>
            </a:r>
            <a:r>
              <a:rPr sz="2000" spc="-6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обучение)</a:t>
            </a:r>
            <a:endParaRPr sz="2000">
              <a:latin typeface="Microsoft Sans Serif"/>
              <a:cs typeface="Microsoft Sans Serif"/>
            </a:endParaRPr>
          </a:p>
          <a:p>
            <a:pPr marL="12700" marR="5080">
              <a:lnSpc>
                <a:spcPct val="207300"/>
              </a:lnSpc>
              <a:spcBef>
                <a:spcPts val="905"/>
              </a:spcBef>
              <a:tabLst>
                <a:tab pos="1245235" algn="l"/>
              </a:tabLst>
            </a:pPr>
            <a:r>
              <a:rPr sz="20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Развитие</a:t>
            </a:r>
            <a:r>
              <a:rPr sz="2000" spc="4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умений</a:t>
            </a:r>
            <a:r>
              <a:rPr sz="2000" spc="4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организации</a:t>
            </a:r>
            <a:r>
              <a:rPr sz="2000" spc="4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06EC0"/>
                </a:solidFill>
                <a:latin typeface="Microsoft Sans Serif"/>
                <a:cs typeface="Microsoft Sans Serif"/>
              </a:rPr>
              <a:t>совместной</a:t>
            </a:r>
            <a:r>
              <a:rPr sz="2000" spc="3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деятельности </a:t>
            </a:r>
            <a:r>
              <a:rPr sz="20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Развитие </a:t>
            </a:r>
            <a:r>
              <a:rPr sz="20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умений </a:t>
            </a:r>
            <a:r>
              <a:rPr sz="2000" spc="-30" dirty="0">
                <a:solidFill>
                  <a:srgbClr val="006EC0"/>
                </a:solidFill>
                <a:latin typeface="Microsoft Sans Serif"/>
                <a:cs typeface="Microsoft Sans Serif"/>
              </a:rPr>
              <a:t>руководить, </a:t>
            </a:r>
            <a:r>
              <a:rPr sz="20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выполнять </a:t>
            </a:r>
            <a:r>
              <a:rPr sz="20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поручения, </a:t>
            </a:r>
            <a:r>
              <a:rPr sz="20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подчиняться </a:t>
            </a:r>
            <a:r>
              <a:rPr sz="20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Развитие	</a:t>
            </a:r>
            <a:r>
              <a:rPr sz="20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межличностных</a:t>
            </a:r>
            <a:r>
              <a:rPr sz="2000" spc="-9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отношений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150">
              <a:latin typeface="Microsoft Sans Serif"/>
              <a:cs typeface="Microsoft Sans Serif"/>
            </a:endParaRPr>
          </a:p>
          <a:p>
            <a:pPr marL="22860">
              <a:lnSpc>
                <a:spcPct val="100000"/>
              </a:lnSpc>
            </a:pPr>
            <a:r>
              <a:rPr sz="20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Развитие</a:t>
            </a:r>
            <a:r>
              <a:rPr sz="2000" spc="-7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умений</a:t>
            </a:r>
            <a:r>
              <a:rPr sz="2000" spc="-7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рефлексии</a:t>
            </a:r>
            <a:r>
              <a:rPr sz="2000" spc="-3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06EC0"/>
                </a:solidFill>
                <a:latin typeface="Microsoft Sans Serif"/>
                <a:cs typeface="Microsoft Sans Serif"/>
              </a:rPr>
              <a:t>совместной</a:t>
            </a:r>
            <a:r>
              <a:rPr sz="2000" spc="-7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деятельности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9338" y="15697"/>
            <a:ext cx="628396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25" dirty="0"/>
              <a:t>Групповая</a:t>
            </a:r>
            <a:r>
              <a:rPr sz="3200" spc="-145" dirty="0"/>
              <a:t> </a:t>
            </a:r>
            <a:r>
              <a:rPr sz="3200" spc="-20" dirty="0"/>
              <a:t>форма</a:t>
            </a:r>
            <a:r>
              <a:rPr sz="3200" spc="-130" dirty="0"/>
              <a:t> </a:t>
            </a:r>
            <a:r>
              <a:rPr sz="3200" spc="-10" dirty="0"/>
              <a:t>организации </a:t>
            </a:r>
            <a:r>
              <a:rPr sz="3200" spc="-875" dirty="0"/>
              <a:t> </a:t>
            </a:r>
            <a:r>
              <a:rPr sz="3200" spc="-15" dirty="0"/>
              <a:t>учебной</a:t>
            </a:r>
            <a:r>
              <a:rPr sz="3200" spc="-35" dirty="0"/>
              <a:t> </a:t>
            </a:r>
            <a:r>
              <a:rPr sz="3200" spc="-10" dirty="0"/>
              <a:t>деятельности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39" y="322579"/>
            <a:ext cx="5027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Варианты</a:t>
            </a:r>
            <a:r>
              <a:rPr spc="-5" dirty="0"/>
              <a:t> </a:t>
            </a:r>
            <a:r>
              <a:rPr spc="-30" dirty="0"/>
              <a:t>комплектования</a:t>
            </a:r>
            <a:r>
              <a:rPr spc="45" dirty="0"/>
              <a:t> </a:t>
            </a:r>
            <a:r>
              <a:rPr spc="-20" dirty="0"/>
              <a:t>групп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990600" y="1444497"/>
            <a:ext cx="6248400" cy="4652010"/>
            <a:chOff x="990600" y="1444497"/>
            <a:chExt cx="6248400" cy="4652010"/>
          </a:xfrm>
        </p:grpSpPr>
        <p:sp>
          <p:nvSpPr>
            <p:cNvPr id="4" name="object 4"/>
            <p:cNvSpPr/>
            <p:nvPr/>
          </p:nvSpPr>
          <p:spPr>
            <a:xfrm>
              <a:off x="990600" y="1447799"/>
              <a:ext cx="6248400" cy="4648200"/>
            </a:xfrm>
            <a:custGeom>
              <a:avLst/>
              <a:gdLst/>
              <a:ahLst/>
              <a:cxnLst/>
              <a:rect l="l" t="t" r="r" b="b"/>
              <a:pathLst>
                <a:path w="6248400" h="4648200">
                  <a:moveTo>
                    <a:pt x="6248400" y="0"/>
                  </a:moveTo>
                  <a:lnTo>
                    <a:pt x="0" y="0"/>
                  </a:lnTo>
                  <a:lnTo>
                    <a:pt x="0" y="4648200"/>
                  </a:lnTo>
                  <a:lnTo>
                    <a:pt x="6248400" y="4648200"/>
                  </a:lnTo>
                  <a:lnTo>
                    <a:pt x="6248400" y="0"/>
                  </a:lnTo>
                  <a:close/>
                </a:path>
              </a:pathLst>
            </a:custGeom>
            <a:solidFill>
              <a:srgbClr val="D4D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63467" y="1450847"/>
              <a:ext cx="1527175" cy="991869"/>
            </a:xfrm>
            <a:custGeom>
              <a:avLst/>
              <a:gdLst/>
              <a:ahLst/>
              <a:cxnLst/>
              <a:rect l="l" t="t" r="r" b="b"/>
              <a:pathLst>
                <a:path w="1527175" h="991869">
                  <a:moveTo>
                    <a:pt x="1361567" y="0"/>
                  </a:moveTo>
                  <a:lnTo>
                    <a:pt x="165354" y="0"/>
                  </a:lnTo>
                  <a:lnTo>
                    <a:pt x="121412" y="5841"/>
                  </a:lnTo>
                  <a:lnTo>
                    <a:pt x="81915" y="22605"/>
                  </a:lnTo>
                  <a:lnTo>
                    <a:pt x="48387" y="48387"/>
                  </a:lnTo>
                  <a:lnTo>
                    <a:pt x="22606" y="81914"/>
                  </a:lnTo>
                  <a:lnTo>
                    <a:pt x="5969" y="121412"/>
                  </a:lnTo>
                  <a:lnTo>
                    <a:pt x="0" y="165226"/>
                  </a:lnTo>
                  <a:lnTo>
                    <a:pt x="0" y="826388"/>
                  </a:lnTo>
                  <a:lnTo>
                    <a:pt x="5969" y="870330"/>
                  </a:lnTo>
                  <a:lnTo>
                    <a:pt x="22606" y="909827"/>
                  </a:lnTo>
                  <a:lnTo>
                    <a:pt x="48387" y="943355"/>
                  </a:lnTo>
                  <a:lnTo>
                    <a:pt x="81915" y="969137"/>
                  </a:lnTo>
                  <a:lnTo>
                    <a:pt x="121412" y="985774"/>
                  </a:lnTo>
                  <a:lnTo>
                    <a:pt x="165354" y="991742"/>
                  </a:lnTo>
                  <a:lnTo>
                    <a:pt x="1361567" y="991742"/>
                  </a:lnTo>
                  <a:lnTo>
                    <a:pt x="1405509" y="985774"/>
                  </a:lnTo>
                  <a:lnTo>
                    <a:pt x="1445006" y="969137"/>
                  </a:lnTo>
                  <a:lnTo>
                    <a:pt x="1478534" y="943355"/>
                  </a:lnTo>
                  <a:lnTo>
                    <a:pt x="1504315" y="909827"/>
                  </a:lnTo>
                  <a:lnTo>
                    <a:pt x="1520952" y="870330"/>
                  </a:lnTo>
                  <a:lnTo>
                    <a:pt x="1526921" y="826388"/>
                  </a:lnTo>
                  <a:lnTo>
                    <a:pt x="1526921" y="165226"/>
                  </a:lnTo>
                  <a:lnTo>
                    <a:pt x="1520952" y="121412"/>
                  </a:lnTo>
                  <a:lnTo>
                    <a:pt x="1504315" y="81914"/>
                  </a:lnTo>
                  <a:lnTo>
                    <a:pt x="1478534" y="48387"/>
                  </a:lnTo>
                  <a:lnTo>
                    <a:pt x="1445006" y="22605"/>
                  </a:lnTo>
                  <a:lnTo>
                    <a:pt x="1405509" y="5841"/>
                  </a:lnTo>
                  <a:lnTo>
                    <a:pt x="13615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63467" y="1450847"/>
              <a:ext cx="1527175" cy="991869"/>
            </a:xfrm>
            <a:custGeom>
              <a:avLst/>
              <a:gdLst/>
              <a:ahLst/>
              <a:cxnLst/>
              <a:rect l="l" t="t" r="r" b="b"/>
              <a:pathLst>
                <a:path w="1527175" h="991869">
                  <a:moveTo>
                    <a:pt x="0" y="165226"/>
                  </a:moveTo>
                  <a:lnTo>
                    <a:pt x="5969" y="121412"/>
                  </a:lnTo>
                  <a:lnTo>
                    <a:pt x="22606" y="81914"/>
                  </a:lnTo>
                  <a:lnTo>
                    <a:pt x="48387" y="48387"/>
                  </a:lnTo>
                  <a:lnTo>
                    <a:pt x="81915" y="22605"/>
                  </a:lnTo>
                  <a:lnTo>
                    <a:pt x="121412" y="5841"/>
                  </a:lnTo>
                  <a:lnTo>
                    <a:pt x="165354" y="0"/>
                  </a:lnTo>
                  <a:lnTo>
                    <a:pt x="1361567" y="0"/>
                  </a:lnTo>
                  <a:lnTo>
                    <a:pt x="1405509" y="5841"/>
                  </a:lnTo>
                  <a:lnTo>
                    <a:pt x="1445006" y="22605"/>
                  </a:lnTo>
                  <a:lnTo>
                    <a:pt x="1478534" y="48387"/>
                  </a:lnTo>
                  <a:lnTo>
                    <a:pt x="1504315" y="81914"/>
                  </a:lnTo>
                  <a:lnTo>
                    <a:pt x="1520952" y="121412"/>
                  </a:lnTo>
                  <a:lnTo>
                    <a:pt x="1526921" y="165226"/>
                  </a:lnTo>
                  <a:lnTo>
                    <a:pt x="1526921" y="826388"/>
                  </a:lnTo>
                  <a:lnTo>
                    <a:pt x="1520952" y="870330"/>
                  </a:lnTo>
                  <a:lnTo>
                    <a:pt x="1504315" y="909827"/>
                  </a:lnTo>
                  <a:lnTo>
                    <a:pt x="1478534" y="943355"/>
                  </a:lnTo>
                  <a:lnTo>
                    <a:pt x="1445006" y="969137"/>
                  </a:lnTo>
                  <a:lnTo>
                    <a:pt x="1405509" y="985774"/>
                  </a:lnTo>
                  <a:lnTo>
                    <a:pt x="1361567" y="991742"/>
                  </a:lnTo>
                  <a:lnTo>
                    <a:pt x="165354" y="991742"/>
                  </a:lnTo>
                  <a:lnTo>
                    <a:pt x="121412" y="985774"/>
                  </a:lnTo>
                  <a:lnTo>
                    <a:pt x="81915" y="969137"/>
                  </a:lnTo>
                  <a:lnTo>
                    <a:pt x="48387" y="943355"/>
                  </a:lnTo>
                  <a:lnTo>
                    <a:pt x="22606" y="909827"/>
                  </a:lnTo>
                  <a:lnTo>
                    <a:pt x="5969" y="870330"/>
                  </a:lnTo>
                  <a:lnTo>
                    <a:pt x="0" y="826388"/>
                  </a:lnTo>
                  <a:lnTo>
                    <a:pt x="0" y="165226"/>
                  </a:lnTo>
                  <a:close/>
                </a:path>
              </a:pathLst>
            </a:custGeom>
            <a:ln w="12192">
              <a:solidFill>
                <a:srgbClr val="3B49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552190" y="1627124"/>
            <a:ext cx="1158875" cy="62230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R="5080" indent="406400">
              <a:lnSpc>
                <a:spcPts val="2290"/>
              </a:lnSpc>
              <a:spcBef>
                <a:spcPts val="270"/>
              </a:spcBef>
            </a:pPr>
            <a:r>
              <a:rPr sz="2000" b="1" dirty="0">
                <a:solidFill>
                  <a:srgbClr val="006EC0"/>
                </a:solidFill>
                <a:latin typeface="Arial"/>
                <a:cs typeface="Arial"/>
              </a:rPr>
              <a:t>По </a:t>
            </a:r>
            <a:r>
              <a:rPr sz="2000" b="1" spc="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 b="1" spc="-65" dirty="0">
                <a:solidFill>
                  <a:srgbClr val="006EC0"/>
                </a:solidFill>
                <a:latin typeface="Arial"/>
                <a:cs typeface="Arial"/>
              </a:rPr>
              <a:t>ж</a:t>
            </a:r>
            <a:r>
              <a:rPr sz="2000" b="1" spc="-5" dirty="0">
                <a:solidFill>
                  <a:srgbClr val="006EC0"/>
                </a:solidFill>
                <a:latin typeface="Arial"/>
                <a:cs typeface="Arial"/>
              </a:rPr>
              <a:t>ела</a:t>
            </a:r>
            <a:r>
              <a:rPr sz="2000" b="1" spc="5" dirty="0">
                <a:solidFill>
                  <a:srgbClr val="006EC0"/>
                </a:solidFill>
                <a:latin typeface="Arial"/>
                <a:cs typeface="Arial"/>
              </a:rPr>
              <a:t>н</a:t>
            </a:r>
            <a:r>
              <a:rPr sz="2000" b="1" dirty="0">
                <a:solidFill>
                  <a:srgbClr val="006EC0"/>
                </a:solidFill>
                <a:latin typeface="Arial"/>
                <a:cs typeface="Arial"/>
              </a:rPr>
              <a:t>ию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898009" y="2099945"/>
            <a:ext cx="2078989" cy="1719580"/>
            <a:chOff x="4898009" y="2099945"/>
            <a:chExt cx="2078989" cy="1719580"/>
          </a:xfrm>
        </p:grpSpPr>
        <p:sp>
          <p:nvSpPr>
            <p:cNvPr id="9" name="object 9"/>
            <p:cNvSpPr/>
            <p:nvPr/>
          </p:nvSpPr>
          <p:spPr>
            <a:xfrm>
              <a:off x="4901184" y="2103120"/>
              <a:ext cx="862965" cy="706755"/>
            </a:xfrm>
            <a:custGeom>
              <a:avLst/>
              <a:gdLst/>
              <a:ahLst/>
              <a:cxnLst/>
              <a:rect l="l" t="t" r="r" b="b"/>
              <a:pathLst>
                <a:path w="862964" h="706755">
                  <a:moveTo>
                    <a:pt x="0" y="0"/>
                  </a:moveTo>
                  <a:lnTo>
                    <a:pt x="45212" y="19812"/>
                  </a:lnTo>
                  <a:lnTo>
                    <a:pt x="89915" y="40893"/>
                  </a:lnTo>
                  <a:lnTo>
                    <a:pt x="133985" y="62864"/>
                  </a:lnTo>
                  <a:lnTo>
                    <a:pt x="177418" y="85978"/>
                  </a:lnTo>
                  <a:lnTo>
                    <a:pt x="220217" y="110108"/>
                  </a:lnTo>
                  <a:lnTo>
                    <a:pt x="262381" y="135254"/>
                  </a:lnTo>
                  <a:lnTo>
                    <a:pt x="303911" y="161416"/>
                  </a:lnTo>
                  <a:lnTo>
                    <a:pt x="344677" y="188594"/>
                  </a:lnTo>
                  <a:lnTo>
                    <a:pt x="384810" y="216788"/>
                  </a:lnTo>
                  <a:lnTo>
                    <a:pt x="424179" y="245871"/>
                  </a:lnTo>
                  <a:lnTo>
                    <a:pt x="462914" y="275970"/>
                  </a:lnTo>
                  <a:lnTo>
                    <a:pt x="500761" y="307085"/>
                  </a:lnTo>
                  <a:lnTo>
                    <a:pt x="537844" y="338963"/>
                  </a:lnTo>
                  <a:lnTo>
                    <a:pt x="574166" y="371855"/>
                  </a:lnTo>
                  <a:lnTo>
                    <a:pt x="609726" y="405638"/>
                  </a:lnTo>
                  <a:lnTo>
                    <a:pt x="644398" y="440308"/>
                  </a:lnTo>
                  <a:lnTo>
                    <a:pt x="678179" y="475868"/>
                  </a:lnTo>
                  <a:lnTo>
                    <a:pt x="711200" y="512317"/>
                  </a:lnTo>
                  <a:lnTo>
                    <a:pt x="743330" y="549528"/>
                  </a:lnTo>
                  <a:lnTo>
                    <a:pt x="774445" y="587628"/>
                  </a:lnTo>
                  <a:lnTo>
                    <a:pt x="804671" y="626490"/>
                  </a:lnTo>
                  <a:lnTo>
                    <a:pt x="834008" y="666114"/>
                  </a:lnTo>
                  <a:lnTo>
                    <a:pt x="862456" y="706627"/>
                  </a:lnTo>
                </a:path>
              </a:pathLst>
            </a:custGeom>
            <a:ln w="6096">
              <a:solidFill>
                <a:srgbClr val="4452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53584" y="2819400"/>
              <a:ext cx="1917064" cy="993775"/>
            </a:xfrm>
            <a:custGeom>
              <a:avLst/>
              <a:gdLst/>
              <a:ahLst/>
              <a:cxnLst/>
              <a:rect l="l" t="t" r="r" b="b"/>
              <a:pathLst>
                <a:path w="1917065" h="993775">
                  <a:moveTo>
                    <a:pt x="1751075" y="0"/>
                  </a:moveTo>
                  <a:lnTo>
                    <a:pt x="165607" y="0"/>
                  </a:lnTo>
                  <a:lnTo>
                    <a:pt x="121538" y="5969"/>
                  </a:lnTo>
                  <a:lnTo>
                    <a:pt x="82041" y="22605"/>
                  </a:lnTo>
                  <a:lnTo>
                    <a:pt x="48513" y="48513"/>
                  </a:lnTo>
                  <a:lnTo>
                    <a:pt x="22605" y="82041"/>
                  </a:lnTo>
                  <a:lnTo>
                    <a:pt x="5968" y="121538"/>
                  </a:lnTo>
                  <a:lnTo>
                    <a:pt x="0" y="165608"/>
                  </a:lnTo>
                  <a:lnTo>
                    <a:pt x="0" y="827913"/>
                  </a:lnTo>
                  <a:lnTo>
                    <a:pt x="5968" y="871982"/>
                  </a:lnTo>
                  <a:lnTo>
                    <a:pt x="22605" y="911479"/>
                  </a:lnTo>
                  <a:lnTo>
                    <a:pt x="48513" y="945007"/>
                  </a:lnTo>
                  <a:lnTo>
                    <a:pt x="82041" y="970914"/>
                  </a:lnTo>
                  <a:lnTo>
                    <a:pt x="121538" y="987551"/>
                  </a:lnTo>
                  <a:lnTo>
                    <a:pt x="165607" y="993520"/>
                  </a:lnTo>
                  <a:lnTo>
                    <a:pt x="1751075" y="993520"/>
                  </a:lnTo>
                  <a:lnTo>
                    <a:pt x="1795144" y="987551"/>
                  </a:lnTo>
                  <a:lnTo>
                    <a:pt x="1834641" y="970914"/>
                  </a:lnTo>
                  <a:lnTo>
                    <a:pt x="1868169" y="945007"/>
                  </a:lnTo>
                  <a:lnTo>
                    <a:pt x="1894077" y="911479"/>
                  </a:lnTo>
                  <a:lnTo>
                    <a:pt x="1910714" y="871982"/>
                  </a:lnTo>
                  <a:lnTo>
                    <a:pt x="1916684" y="827913"/>
                  </a:lnTo>
                  <a:lnTo>
                    <a:pt x="1916684" y="165608"/>
                  </a:lnTo>
                  <a:lnTo>
                    <a:pt x="1910714" y="121538"/>
                  </a:lnTo>
                  <a:lnTo>
                    <a:pt x="1894077" y="82041"/>
                  </a:lnTo>
                  <a:lnTo>
                    <a:pt x="1868169" y="48513"/>
                  </a:lnTo>
                  <a:lnTo>
                    <a:pt x="1834641" y="22605"/>
                  </a:lnTo>
                  <a:lnTo>
                    <a:pt x="1795144" y="5969"/>
                  </a:lnTo>
                  <a:lnTo>
                    <a:pt x="17510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53584" y="2819400"/>
              <a:ext cx="1917064" cy="993775"/>
            </a:xfrm>
            <a:custGeom>
              <a:avLst/>
              <a:gdLst/>
              <a:ahLst/>
              <a:cxnLst/>
              <a:rect l="l" t="t" r="r" b="b"/>
              <a:pathLst>
                <a:path w="1917065" h="993775">
                  <a:moveTo>
                    <a:pt x="0" y="165608"/>
                  </a:moveTo>
                  <a:lnTo>
                    <a:pt x="5968" y="121538"/>
                  </a:lnTo>
                  <a:lnTo>
                    <a:pt x="22605" y="82041"/>
                  </a:lnTo>
                  <a:lnTo>
                    <a:pt x="48513" y="48513"/>
                  </a:lnTo>
                  <a:lnTo>
                    <a:pt x="82041" y="22605"/>
                  </a:lnTo>
                  <a:lnTo>
                    <a:pt x="121538" y="5969"/>
                  </a:lnTo>
                  <a:lnTo>
                    <a:pt x="165607" y="0"/>
                  </a:lnTo>
                  <a:lnTo>
                    <a:pt x="1751075" y="0"/>
                  </a:lnTo>
                  <a:lnTo>
                    <a:pt x="1795144" y="5969"/>
                  </a:lnTo>
                  <a:lnTo>
                    <a:pt x="1834641" y="22605"/>
                  </a:lnTo>
                  <a:lnTo>
                    <a:pt x="1868169" y="48513"/>
                  </a:lnTo>
                  <a:lnTo>
                    <a:pt x="1894077" y="82041"/>
                  </a:lnTo>
                  <a:lnTo>
                    <a:pt x="1910714" y="121538"/>
                  </a:lnTo>
                  <a:lnTo>
                    <a:pt x="1916684" y="165608"/>
                  </a:lnTo>
                  <a:lnTo>
                    <a:pt x="1916684" y="827913"/>
                  </a:lnTo>
                  <a:lnTo>
                    <a:pt x="1910714" y="871982"/>
                  </a:lnTo>
                  <a:lnTo>
                    <a:pt x="1894077" y="911479"/>
                  </a:lnTo>
                  <a:lnTo>
                    <a:pt x="1868169" y="945007"/>
                  </a:lnTo>
                  <a:lnTo>
                    <a:pt x="1834641" y="970914"/>
                  </a:lnTo>
                  <a:lnTo>
                    <a:pt x="1795144" y="987551"/>
                  </a:lnTo>
                  <a:lnTo>
                    <a:pt x="1751075" y="993520"/>
                  </a:lnTo>
                  <a:lnTo>
                    <a:pt x="165607" y="993520"/>
                  </a:lnTo>
                  <a:lnTo>
                    <a:pt x="121538" y="987551"/>
                  </a:lnTo>
                  <a:lnTo>
                    <a:pt x="82041" y="970914"/>
                  </a:lnTo>
                  <a:lnTo>
                    <a:pt x="48513" y="945007"/>
                  </a:lnTo>
                  <a:lnTo>
                    <a:pt x="22605" y="911479"/>
                  </a:lnTo>
                  <a:lnTo>
                    <a:pt x="5968" y="871982"/>
                  </a:lnTo>
                  <a:lnTo>
                    <a:pt x="0" y="827913"/>
                  </a:lnTo>
                  <a:lnTo>
                    <a:pt x="0" y="165608"/>
                  </a:lnTo>
                  <a:close/>
                </a:path>
              </a:pathLst>
            </a:custGeom>
            <a:ln w="12192">
              <a:solidFill>
                <a:srgbClr val="3B49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276722" y="2988691"/>
            <a:ext cx="149161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7010" marR="5080" indent="-20764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6EC0"/>
                </a:solidFill>
                <a:latin typeface="Arial"/>
                <a:cs typeface="Arial"/>
              </a:rPr>
              <a:t>С</a:t>
            </a:r>
            <a:r>
              <a:rPr sz="2000" b="1" spc="-50" dirty="0">
                <a:solidFill>
                  <a:srgbClr val="006EC0"/>
                </a:solidFill>
                <a:latin typeface="Arial"/>
                <a:cs typeface="Arial"/>
              </a:rPr>
              <a:t>л</a:t>
            </a:r>
            <a:r>
              <a:rPr sz="2000" b="1" spc="-75" dirty="0">
                <a:solidFill>
                  <a:srgbClr val="006EC0"/>
                </a:solidFill>
                <a:latin typeface="Arial"/>
                <a:cs typeface="Arial"/>
              </a:rPr>
              <a:t>у</a:t>
            </a:r>
            <a:r>
              <a:rPr sz="2000" b="1" dirty="0">
                <a:solidFill>
                  <a:srgbClr val="006EC0"/>
                </a:solidFill>
                <a:latin typeface="Arial"/>
                <a:cs typeface="Arial"/>
              </a:rPr>
              <a:t>чайным  </a:t>
            </a:r>
            <a:r>
              <a:rPr sz="2000" b="1" spc="-20" dirty="0">
                <a:solidFill>
                  <a:srgbClr val="006EC0"/>
                </a:solidFill>
                <a:latin typeface="Arial"/>
                <a:cs typeface="Arial"/>
              </a:rPr>
              <a:t>образом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335526" y="3820540"/>
            <a:ext cx="2444750" cy="2230120"/>
            <a:chOff x="4335526" y="3820540"/>
            <a:chExt cx="2444750" cy="2230120"/>
          </a:xfrm>
        </p:grpSpPr>
        <p:sp>
          <p:nvSpPr>
            <p:cNvPr id="14" name="object 14"/>
            <p:cNvSpPr/>
            <p:nvPr/>
          </p:nvSpPr>
          <p:spPr>
            <a:xfrm>
              <a:off x="5978652" y="3823715"/>
              <a:ext cx="172720" cy="1216660"/>
            </a:xfrm>
            <a:custGeom>
              <a:avLst/>
              <a:gdLst/>
              <a:ahLst/>
              <a:cxnLst/>
              <a:rect l="l" t="t" r="r" b="b"/>
              <a:pathLst>
                <a:path w="172720" h="1216660">
                  <a:moveTo>
                    <a:pt x="129667" y="0"/>
                  </a:moveTo>
                  <a:lnTo>
                    <a:pt x="139319" y="49148"/>
                  </a:lnTo>
                  <a:lnTo>
                    <a:pt x="147827" y="98424"/>
                  </a:lnTo>
                  <a:lnTo>
                    <a:pt x="154939" y="147827"/>
                  </a:lnTo>
                  <a:lnTo>
                    <a:pt x="160909" y="197357"/>
                  </a:lnTo>
                  <a:lnTo>
                    <a:pt x="165608" y="246887"/>
                  </a:lnTo>
                  <a:lnTo>
                    <a:pt x="169037" y="296544"/>
                  </a:lnTo>
                  <a:lnTo>
                    <a:pt x="171196" y="346074"/>
                  </a:lnTo>
                  <a:lnTo>
                    <a:pt x="172212" y="395731"/>
                  </a:lnTo>
                  <a:lnTo>
                    <a:pt x="171831" y="445388"/>
                  </a:lnTo>
                  <a:lnTo>
                    <a:pt x="170307" y="494918"/>
                  </a:lnTo>
                  <a:lnTo>
                    <a:pt x="167512" y="544321"/>
                  </a:lnTo>
                  <a:lnTo>
                    <a:pt x="163575" y="593724"/>
                  </a:lnTo>
                  <a:lnTo>
                    <a:pt x="158242" y="643000"/>
                  </a:lnTo>
                  <a:lnTo>
                    <a:pt x="151764" y="692022"/>
                  </a:lnTo>
                  <a:lnTo>
                    <a:pt x="144018" y="741044"/>
                  </a:lnTo>
                  <a:lnTo>
                    <a:pt x="135127" y="789812"/>
                  </a:lnTo>
                  <a:lnTo>
                    <a:pt x="124968" y="838326"/>
                  </a:lnTo>
                  <a:lnTo>
                    <a:pt x="113664" y="886586"/>
                  </a:lnTo>
                  <a:lnTo>
                    <a:pt x="100964" y="934719"/>
                  </a:lnTo>
                  <a:lnTo>
                    <a:pt x="87249" y="982471"/>
                  </a:lnTo>
                  <a:lnTo>
                    <a:pt x="72136" y="1029842"/>
                  </a:lnTo>
                  <a:lnTo>
                    <a:pt x="55880" y="1076959"/>
                  </a:lnTo>
                  <a:lnTo>
                    <a:pt x="38481" y="1123822"/>
                  </a:lnTo>
                  <a:lnTo>
                    <a:pt x="19812" y="1170177"/>
                  </a:lnTo>
                  <a:lnTo>
                    <a:pt x="0" y="1216151"/>
                  </a:lnTo>
                </a:path>
              </a:pathLst>
            </a:custGeom>
            <a:ln w="6095">
              <a:solidFill>
                <a:srgbClr val="4452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41876" y="5052059"/>
              <a:ext cx="2432050" cy="991869"/>
            </a:xfrm>
            <a:custGeom>
              <a:avLst/>
              <a:gdLst/>
              <a:ahLst/>
              <a:cxnLst/>
              <a:rect l="l" t="t" r="r" b="b"/>
              <a:pathLst>
                <a:path w="2432050" h="991870">
                  <a:moveTo>
                    <a:pt x="2266569" y="0"/>
                  </a:moveTo>
                  <a:lnTo>
                    <a:pt x="165353" y="0"/>
                  </a:lnTo>
                  <a:lnTo>
                    <a:pt x="121412" y="5841"/>
                  </a:lnTo>
                  <a:lnTo>
                    <a:pt x="81914" y="22606"/>
                  </a:lnTo>
                  <a:lnTo>
                    <a:pt x="48387" y="48387"/>
                  </a:lnTo>
                  <a:lnTo>
                    <a:pt x="22606" y="81914"/>
                  </a:lnTo>
                  <a:lnTo>
                    <a:pt x="5969" y="121412"/>
                  </a:lnTo>
                  <a:lnTo>
                    <a:pt x="0" y="165226"/>
                  </a:lnTo>
                  <a:lnTo>
                    <a:pt x="0" y="826452"/>
                  </a:lnTo>
                  <a:lnTo>
                    <a:pt x="5969" y="870394"/>
                  </a:lnTo>
                  <a:lnTo>
                    <a:pt x="22606" y="909878"/>
                  </a:lnTo>
                  <a:lnTo>
                    <a:pt x="48387" y="943330"/>
                  </a:lnTo>
                  <a:lnTo>
                    <a:pt x="81914" y="969175"/>
                  </a:lnTo>
                  <a:lnTo>
                    <a:pt x="121412" y="985837"/>
                  </a:lnTo>
                  <a:lnTo>
                    <a:pt x="165353" y="991742"/>
                  </a:lnTo>
                  <a:lnTo>
                    <a:pt x="2266569" y="991742"/>
                  </a:lnTo>
                  <a:lnTo>
                    <a:pt x="2310510" y="985837"/>
                  </a:lnTo>
                  <a:lnTo>
                    <a:pt x="2350007" y="969175"/>
                  </a:lnTo>
                  <a:lnTo>
                    <a:pt x="2383535" y="943330"/>
                  </a:lnTo>
                  <a:lnTo>
                    <a:pt x="2409317" y="909878"/>
                  </a:lnTo>
                  <a:lnTo>
                    <a:pt x="2425954" y="870394"/>
                  </a:lnTo>
                  <a:lnTo>
                    <a:pt x="2431923" y="826452"/>
                  </a:lnTo>
                  <a:lnTo>
                    <a:pt x="2431923" y="165226"/>
                  </a:lnTo>
                  <a:lnTo>
                    <a:pt x="2425954" y="121412"/>
                  </a:lnTo>
                  <a:lnTo>
                    <a:pt x="2409317" y="81914"/>
                  </a:lnTo>
                  <a:lnTo>
                    <a:pt x="2383535" y="48387"/>
                  </a:lnTo>
                  <a:lnTo>
                    <a:pt x="2350007" y="22606"/>
                  </a:lnTo>
                  <a:lnTo>
                    <a:pt x="2310510" y="5841"/>
                  </a:lnTo>
                  <a:lnTo>
                    <a:pt x="22665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41876" y="5052059"/>
              <a:ext cx="2432050" cy="991869"/>
            </a:xfrm>
            <a:custGeom>
              <a:avLst/>
              <a:gdLst/>
              <a:ahLst/>
              <a:cxnLst/>
              <a:rect l="l" t="t" r="r" b="b"/>
              <a:pathLst>
                <a:path w="2432050" h="991870">
                  <a:moveTo>
                    <a:pt x="0" y="165226"/>
                  </a:moveTo>
                  <a:lnTo>
                    <a:pt x="5969" y="121412"/>
                  </a:lnTo>
                  <a:lnTo>
                    <a:pt x="22606" y="81914"/>
                  </a:lnTo>
                  <a:lnTo>
                    <a:pt x="48387" y="48387"/>
                  </a:lnTo>
                  <a:lnTo>
                    <a:pt x="81914" y="22606"/>
                  </a:lnTo>
                  <a:lnTo>
                    <a:pt x="121412" y="5841"/>
                  </a:lnTo>
                  <a:lnTo>
                    <a:pt x="165353" y="0"/>
                  </a:lnTo>
                  <a:lnTo>
                    <a:pt x="2266569" y="0"/>
                  </a:lnTo>
                  <a:lnTo>
                    <a:pt x="2310510" y="5841"/>
                  </a:lnTo>
                  <a:lnTo>
                    <a:pt x="2350007" y="22606"/>
                  </a:lnTo>
                  <a:lnTo>
                    <a:pt x="2383535" y="48387"/>
                  </a:lnTo>
                  <a:lnTo>
                    <a:pt x="2409317" y="81914"/>
                  </a:lnTo>
                  <a:lnTo>
                    <a:pt x="2425954" y="121412"/>
                  </a:lnTo>
                  <a:lnTo>
                    <a:pt x="2431923" y="165226"/>
                  </a:lnTo>
                  <a:lnTo>
                    <a:pt x="2431923" y="826452"/>
                  </a:lnTo>
                  <a:lnTo>
                    <a:pt x="2425954" y="870394"/>
                  </a:lnTo>
                  <a:lnTo>
                    <a:pt x="2409317" y="909878"/>
                  </a:lnTo>
                  <a:lnTo>
                    <a:pt x="2383535" y="943330"/>
                  </a:lnTo>
                  <a:lnTo>
                    <a:pt x="2350007" y="969175"/>
                  </a:lnTo>
                  <a:lnTo>
                    <a:pt x="2310510" y="985837"/>
                  </a:lnTo>
                  <a:lnTo>
                    <a:pt x="2266569" y="991742"/>
                  </a:lnTo>
                  <a:lnTo>
                    <a:pt x="165353" y="991742"/>
                  </a:lnTo>
                  <a:lnTo>
                    <a:pt x="121412" y="985837"/>
                  </a:lnTo>
                  <a:lnTo>
                    <a:pt x="81914" y="969175"/>
                  </a:lnTo>
                  <a:lnTo>
                    <a:pt x="48387" y="943330"/>
                  </a:lnTo>
                  <a:lnTo>
                    <a:pt x="22606" y="909878"/>
                  </a:lnTo>
                  <a:lnTo>
                    <a:pt x="5969" y="870394"/>
                  </a:lnTo>
                  <a:lnTo>
                    <a:pt x="0" y="826452"/>
                  </a:lnTo>
                  <a:lnTo>
                    <a:pt x="0" y="165226"/>
                  </a:lnTo>
                  <a:close/>
                </a:path>
              </a:pathLst>
            </a:custGeom>
            <a:ln w="12192">
              <a:solidFill>
                <a:srgbClr val="3B49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866385" y="5229605"/>
            <a:ext cx="1391920" cy="62230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39700" marR="5080" indent="-140335">
              <a:lnSpc>
                <a:spcPts val="2290"/>
              </a:lnSpc>
              <a:spcBef>
                <a:spcPts val="270"/>
              </a:spcBef>
            </a:pPr>
            <a:r>
              <a:rPr sz="2000" b="1" spc="-5" dirty="0">
                <a:solidFill>
                  <a:srgbClr val="006EC0"/>
                </a:solidFill>
                <a:latin typeface="Arial"/>
                <a:cs typeface="Arial"/>
              </a:rPr>
              <a:t>П</a:t>
            </a:r>
            <a:r>
              <a:rPr sz="2000" b="1" dirty="0">
                <a:solidFill>
                  <a:srgbClr val="006EC0"/>
                </a:solidFill>
                <a:latin typeface="Arial"/>
                <a:cs typeface="Arial"/>
              </a:rPr>
              <a:t>о</a:t>
            </a:r>
            <a:r>
              <a:rPr sz="2000" b="1" spc="-9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EC0"/>
                </a:solidFill>
                <a:latin typeface="Arial"/>
                <a:cs typeface="Arial"/>
              </a:rPr>
              <a:t>в</a:t>
            </a:r>
            <a:r>
              <a:rPr sz="2000" b="1" spc="5" dirty="0">
                <a:solidFill>
                  <a:srgbClr val="006EC0"/>
                </a:solidFill>
                <a:latin typeface="Arial"/>
                <a:cs typeface="Arial"/>
              </a:rPr>
              <a:t>ы</a:t>
            </a:r>
            <a:r>
              <a:rPr sz="2000" b="1" dirty="0">
                <a:solidFill>
                  <a:srgbClr val="006EC0"/>
                </a:solidFill>
                <a:latin typeface="Arial"/>
                <a:cs typeface="Arial"/>
              </a:rPr>
              <a:t>бо</a:t>
            </a:r>
            <a:r>
              <a:rPr sz="2000" b="1" spc="-30" dirty="0">
                <a:solidFill>
                  <a:srgbClr val="006EC0"/>
                </a:solidFill>
                <a:latin typeface="Arial"/>
                <a:cs typeface="Arial"/>
              </a:rPr>
              <a:t>р</a:t>
            </a:r>
            <a:r>
              <a:rPr sz="2000" b="1" dirty="0">
                <a:solidFill>
                  <a:srgbClr val="006EC0"/>
                </a:solidFill>
                <a:latin typeface="Arial"/>
                <a:cs typeface="Arial"/>
              </a:rPr>
              <a:t>у  </a:t>
            </a:r>
            <a:r>
              <a:rPr sz="2000" b="1" spc="-5" dirty="0">
                <a:solidFill>
                  <a:srgbClr val="006EC0"/>
                </a:solidFill>
                <a:latin typeface="Arial"/>
                <a:cs typeface="Arial"/>
              </a:rPr>
              <a:t>педагога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651761" y="5028946"/>
            <a:ext cx="2915920" cy="1018540"/>
            <a:chOff x="1651761" y="5028946"/>
            <a:chExt cx="2915920" cy="1018540"/>
          </a:xfrm>
        </p:grpSpPr>
        <p:sp>
          <p:nvSpPr>
            <p:cNvPr id="19" name="object 19"/>
            <p:cNvSpPr/>
            <p:nvPr/>
          </p:nvSpPr>
          <p:spPr>
            <a:xfrm>
              <a:off x="4270247" y="5907024"/>
              <a:ext cx="294005" cy="137160"/>
            </a:xfrm>
            <a:custGeom>
              <a:avLst/>
              <a:gdLst/>
              <a:ahLst/>
              <a:cxnLst/>
              <a:rect l="l" t="t" r="r" b="b"/>
              <a:pathLst>
                <a:path w="294004" h="137160">
                  <a:moveTo>
                    <a:pt x="293877" y="137071"/>
                  </a:moveTo>
                  <a:lnTo>
                    <a:pt x="243331" y="117601"/>
                  </a:lnTo>
                  <a:lnTo>
                    <a:pt x="193421" y="96761"/>
                  </a:lnTo>
                  <a:lnTo>
                    <a:pt x="144144" y="74574"/>
                  </a:lnTo>
                  <a:lnTo>
                    <a:pt x="95376" y="51041"/>
                  </a:lnTo>
                  <a:lnTo>
                    <a:pt x="47371" y="26174"/>
                  </a:lnTo>
                  <a:lnTo>
                    <a:pt x="0" y="0"/>
                  </a:lnTo>
                </a:path>
              </a:pathLst>
            </a:custGeom>
            <a:ln w="6096">
              <a:solidFill>
                <a:srgbClr val="4452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58111" y="5035296"/>
              <a:ext cx="2609215" cy="991869"/>
            </a:xfrm>
            <a:custGeom>
              <a:avLst/>
              <a:gdLst/>
              <a:ahLst/>
              <a:cxnLst/>
              <a:rect l="l" t="t" r="r" b="b"/>
              <a:pathLst>
                <a:path w="2609215" h="991870">
                  <a:moveTo>
                    <a:pt x="2443607" y="0"/>
                  </a:moveTo>
                  <a:lnTo>
                    <a:pt x="165354" y="0"/>
                  </a:lnTo>
                  <a:lnTo>
                    <a:pt x="121412" y="5841"/>
                  </a:lnTo>
                  <a:lnTo>
                    <a:pt x="81914" y="22605"/>
                  </a:lnTo>
                  <a:lnTo>
                    <a:pt x="48387" y="48386"/>
                  </a:lnTo>
                  <a:lnTo>
                    <a:pt x="22606" y="81914"/>
                  </a:lnTo>
                  <a:lnTo>
                    <a:pt x="5968" y="121411"/>
                  </a:lnTo>
                  <a:lnTo>
                    <a:pt x="0" y="165226"/>
                  </a:lnTo>
                  <a:lnTo>
                    <a:pt x="0" y="826452"/>
                  </a:lnTo>
                  <a:lnTo>
                    <a:pt x="5968" y="870394"/>
                  </a:lnTo>
                  <a:lnTo>
                    <a:pt x="22606" y="909878"/>
                  </a:lnTo>
                  <a:lnTo>
                    <a:pt x="48387" y="943330"/>
                  </a:lnTo>
                  <a:lnTo>
                    <a:pt x="81914" y="969175"/>
                  </a:lnTo>
                  <a:lnTo>
                    <a:pt x="121412" y="985837"/>
                  </a:lnTo>
                  <a:lnTo>
                    <a:pt x="165354" y="991742"/>
                  </a:lnTo>
                  <a:lnTo>
                    <a:pt x="2443607" y="991742"/>
                  </a:lnTo>
                  <a:lnTo>
                    <a:pt x="2487549" y="985837"/>
                  </a:lnTo>
                  <a:lnTo>
                    <a:pt x="2527046" y="969175"/>
                  </a:lnTo>
                  <a:lnTo>
                    <a:pt x="2560574" y="943330"/>
                  </a:lnTo>
                  <a:lnTo>
                    <a:pt x="2586354" y="909878"/>
                  </a:lnTo>
                  <a:lnTo>
                    <a:pt x="2602991" y="870394"/>
                  </a:lnTo>
                  <a:lnTo>
                    <a:pt x="2608961" y="826452"/>
                  </a:lnTo>
                  <a:lnTo>
                    <a:pt x="2608961" y="165226"/>
                  </a:lnTo>
                  <a:lnTo>
                    <a:pt x="2602991" y="121411"/>
                  </a:lnTo>
                  <a:lnTo>
                    <a:pt x="2586354" y="81914"/>
                  </a:lnTo>
                  <a:lnTo>
                    <a:pt x="2560574" y="48386"/>
                  </a:lnTo>
                  <a:lnTo>
                    <a:pt x="2527046" y="22605"/>
                  </a:lnTo>
                  <a:lnTo>
                    <a:pt x="2487549" y="5841"/>
                  </a:lnTo>
                  <a:lnTo>
                    <a:pt x="24436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58111" y="5035296"/>
              <a:ext cx="2609215" cy="991869"/>
            </a:xfrm>
            <a:custGeom>
              <a:avLst/>
              <a:gdLst/>
              <a:ahLst/>
              <a:cxnLst/>
              <a:rect l="l" t="t" r="r" b="b"/>
              <a:pathLst>
                <a:path w="2609215" h="991870">
                  <a:moveTo>
                    <a:pt x="0" y="165226"/>
                  </a:moveTo>
                  <a:lnTo>
                    <a:pt x="5968" y="121411"/>
                  </a:lnTo>
                  <a:lnTo>
                    <a:pt x="22606" y="81914"/>
                  </a:lnTo>
                  <a:lnTo>
                    <a:pt x="48387" y="48386"/>
                  </a:lnTo>
                  <a:lnTo>
                    <a:pt x="81914" y="22605"/>
                  </a:lnTo>
                  <a:lnTo>
                    <a:pt x="121412" y="5841"/>
                  </a:lnTo>
                  <a:lnTo>
                    <a:pt x="165354" y="0"/>
                  </a:lnTo>
                  <a:lnTo>
                    <a:pt x="2443607" y="0"/>
                  </a:lnTo>
                  <a:lnTo>
                    <a:pt x="2487549" y="5841"/>
                  </a:lnTo>
                  <a:lnTo>
                    <a:pt x="2527046" y="22605"/>
                  </a:lnTo>
                  <a:lnTo>
                    <a:pt x="2560574" y="48386"/>
                  </a:lnTo>
                  <a:lnTo>
                    <a:pt x="2586354" y="81914"/>
                  </a:lnTo>
                  <a:lnTo>
                    <a:pt x="2602991" y="121411"/>
                  </a:lnTo>
                  <a:lnTo>
                    <a:pt x="2608961" y="165226"/>
                  </a:lnTo>
                  <a:lnTo>
                    <a:pt x="2608961" y="826452"/>
                  </a:lnTo>
                  <a:lnTo>
                    <a:pt x="2602991" y="870394"/>
                  </a:lnTo>
                  <a:lnTo>
                    <a:pt x="2586354" y="909878"/>
                  </a:lnTo>
                  <a:lnTo>
                    <a:pt x="2560574" y="943330"/>
                  </a:lnTo>
                  <a:lnTo>
                    <a:pt x="2527046" y="969175"/>
                  </a:lnTo>
                  <a:lnTo>
                    <a:pt x="2487549" y="985837"/>
                  </a:lnTo>
                  <a:lnTo>
                    <a:pt x="2443607" y="991742"/>
                  </a:lnTo>
                  <a:lnTo>
                    <a:pt x="165354" y="991742"/>
                  </a:lnTo>
                  <a:lnTo>
                    <a:pt x="121412" y="985837"/>
                  </a:lnTo>
                  <a:lnTo>
                    <a:pt x="81914" y="969175"/>
                  </a:lnTo>
                  <a:lnTo>
                    <a:pt x="48387" y="943330"/>
                  </a:lnTo>
                  <a:lnTo>
                    <a:pt x="22606" y="909878"/>
                  </a:lnTo>
                  <a:lnTo>
                    <a:pt x="5968" y="870394"/>
                  </a:lnTo>
                  <a:lnTo>
                    <a:pt x="0" y="826452"/>
                  </a:lnTo>
                  <a:lnTo>
                    <a:pt x="0" y="165226"/>
                  </a:lnTo>
                  <a:close/>
                </a:path>
              </a:pathLst>
            </a:custGeom>
            <a:ln w="12192">
              <a:solidFill>
                <a:srgbClr val="3B49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976882" y="5058613"/>
            <a:ext cx="2000250" cy="929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0160" algn="ctr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6EC0"/>
                </a:solidFill>
                <a:latin typeface="Arial"/>
                <a:cs typeface="Arial"/>
              </a:rPr>
              <a:t>По</a:t>
            </a:r>
            <a:endParaRPr sz="2000">
              <a:latin typeface="Arial"/>
              <a:cs typeface="Arial"/>
            </a:endParaRPr>
          </a:p>
          <a:p>
            <a:pPr marR="5080" algn="ctr">
              <a:lnSpc>
                <a:spcPts val="2300"/>
              </a:lnSpc>
              <a:spcBef>
                <a:spcPts val="160"/>
              </a:spcBef>
            </a:pPr>
            <a:r>
              <a:rPr sz="2000" b="1" dirty="0">
                <a:solidFill>
                  <a:srgbClr val="006EC0"/>
                </a:solidFill>
                <a:latin typeface="Arial"/>
                <a:cs typeface="Arial"/>
              </a:rPr>
              <a:t>опред</a:t>
            </a:r>
            <a:r>
              <a:rPr sz="2000" b="1" spc="5" dirty="0">
                <a:solidFill>
                  <a:srgbClr val="006EC0"/>
                </a:solidFill>
                <a:latin typeface="Arial"/>
                <a:cs typeface="Arial"/>
              </a:rPr>
              <a:t>е</a:t>
            </a:r>
            <a:r>
              <a:rPr sz="2000" b="1" spc="-50" dirty="0">
                <a:solidFill>
                  <a:srgbClr val="006EC0"/>
                </a:solidFill>
                <a:latin typeface="Arial"/>
                <a:cs typeface="Arial"/>
              </a:rPr>
              <a:t>л</a:t>
            </a:r>
            <a:r>
              <a:rPr sz="2000" b="1" dirty="0">
                <a:solidFill>
                  <a:srgbClr val="006EC0"/>
                </a:solidFill>
                <a:latin typeface="Arial"/>
                <a:cs typeface="Arial"/>
              </a:rPr>
              <a:t>енн</a:t>
            </a:r>
            <a:r>
              <a:rPr sz="2000" b="1" spc="-50" dirty="0">
                <a:solidFill>
                  <a:srgbClr val="006EC0"/>
                </a:solidFill>
                <a:latin typeface="Arial"/>
                <a:cs typeface="Arial"/>
              </a:rPr>
              <a:t>о</a:t>
            </a:r>
            <a:r>
              <a:rPr sz="2000" b="1" spc="-55" dirty="0">
                <a:solidFill>
                  <a:srgbClr val="006EC0"/>
                </a:solidFill>
                <a:latin typeface="Arial"/>
                <a:cs typeface="Arial"/>
              </a:rPr>
              <a:t>м</a:t>
            </a:r>
            <a:r>
              <a:rPr sz="2000" b="1" dirty="0">
                <a:solidFill>
                  <a:srgbClr val="006EC0"/>
                </a:solidFill>
                <a:latin typeface="Arial"/>
                <a:cs typeface="Arial"/>
              </a:rPr>
              <a:t>у  признаку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252474" y="2813050"/>
            <a:ext cx="1979930" cy="2214880"/>
            <a:chOff x="1252474" y="2813050"/>
            <a:chExt cx="1979930" cy="2214880"/>
          </a:xfrm>
        </p:grpSpPr>
        <p:sp>
          <p:nvSpPr>
            <p:cNvPr id="24" name="object 24"/>
            <p:cNvSpPr/>
            <p:nvPr/>
          </p:nvSpPr>
          <p:spPr>
            <a:xfrm>
              <a:off x="2145791" y="3823716"/>
              <a:ext cx="330200" cy="1200785"/>
            </a:xfrm>
            <a:custGeom>
              <a:avLst/>
              <a:gdLst/>
              <a:ahLst/>
              <a:cxnLst/>
              <a:rect l="l" t="t" r="r" b="b"/>
              <a:pathLst>
                <a:path w="330200" h="1200785">
                  <a:moveTo>
                    <a:pt x="330200" y="1200657"/>
                  </a:moveTo>
                  <a:lnTo>
                    <a:pt x="302640" y="1157731"/>
                  </a:lnTo>
                  <a:lnTo>
                    <a:pt x="276225" y="1114297"/>
                  </a:lnTo>
                  <a:lnTo>
                    <a:pt x="250951" y="1070228"/>
                  </a:lnTo>
                  <a:lnTo>
                    <a:pt x="226821" y="1025651"/>
                  </a:lnTo>
                  <a:lnTo>
                    <a:pt x="203834" y="980439"/>
                  </a:lnTo>
                  <a:lnTo>
                    <a:pt x="182118" y="934719"/>
                  </a:lnTo>
                  <a:lnTo>
                    <a:pt x="161544" y="888618"/>
                  </a:lnTo>
                  <a:lnTo>
                    <a:pt x="142239" y="841882"/>
                  </a:lnTo>
                  <a:lnTo>
                    <a:pt x="124078" y="794765"/>
                  </a:lnTo>
                  <a:lnTo>
                    <a:pt x="107187" y="747267"/>
                  </a:lnTo>
                  <a:lnTo>
                    <a:pt x="91439" y="699388"/>
                  </a:lnTo>
                  <a:lnTo>
                    <a:pt x="76834" y="651001"/>
                  </a:lnTo>
                  <a:lnTo>
                    <a:pt x="63626" y="602360"/>
                  </a:lnTo>
                  <a:lnTo>
                    <a:pt x="51562" y="553465"/>
                  </a:lnTo>
                  <a:lnTo>
                    <a:pt x="40766" y="504189"/>
                  </a:lnTo>
                  <a:lnTo>
                    <a:pt x="31241" y="454659"/>
                  </a:lnTo>
                  <a:lnTo>
                    <a:pt x="22987" y="404748"/>
                  </a:lnTo>
                  <a:lnTo>
                    <a:pt x="16001" y="354710"/>
                  </a:lnTo>
                  <a:lnTo>
                    <a:pt x="10159" y="304545"/>
                  </a:lnTo>
                  <a:lnTo>
                    <a:pt x="5714" y="253999"/>
                  </a:lnTo>
                  <a:lnTo>
                    <a:pt x="2539" y="203453"/>
                  </a:lnTo>
                  <a:lnTo>
                    <a:pt x="634" y="152780"/>
                  </a:lnTo>
                  <a:lnTo>
                    <a:pt x="0" y="101853"/>
                  </a:lnTo>
                  <a:lnTo>
                    <a:pt x="634" y="50926"/>
                  </a:lnTo>
                  <a:lnTo>
                    <a:pt x="2666" y="0"/>
                  </a:lnTo>
                </a:path>
              </a:pathLst>
            </a:custGeom>
            <a:ln w="6096">
              <a:solidFill>
                <a:srgbClr val="4452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258824" y="2819400"/>
              <a:ext cx="1967230" cy="993775"/>
            </a:xfrm>
            <a:custGeom>
              <a:avLst/>
              <a:gdLst/>
              <a:ahLst/>
              <a:cxnLst/>
              <a:rect l="l" t="t" r="r" b="b"/>
              <a:pathLst>
                <a:path w="1967230" h="993775">
                  <a:moveTo>
                    <a:pt x="1801495" y="0"/>
                  </a:moveTo>
                  <a:lnTo>
                    <a:pt x="165607" y="0"/>
                  </a:lnTo>
                  <a:lnTo>
                    <a:pt x="121538" y="5969"/>
                  </a:lnTo>
                  <a:lnTo>
                    <a:pt x="82041" y="22605"/>
                  </a:lnTo>
                  <a:lnTo>
                    <a:pt x="48513" y="48513"/>
                  </a:lnTo>
                  <a:lnTo>
                    <a:pt x="22606" y="82041"/>
                  </a:lnTo>
                  <a:lnTo>
                    <a:pt x="5918" y="121538"/>
                  </a:lnTo>
                  <a:lnTo>
                    <a:pt x="0" y="165608"/>
                  </a:lnTo>
                  <a:lnTo>
                    <a:pt x="0" y="827913"/>
                  </a:lnTo>
                  <a:lnTo>
                    <a:pt x="5918" y="871982"/>
                  </a:lnTo>
                  <a:lnTo>
                    <a:pt x="22606" y="911479"/>
                  </a:lnTo>
                  <a:lnTo>
                    <a:pt x="48513" y="945007"/>
                  </a:lnTo>
                  <a:lnTo>
                    <a:pt x="82041" y="970914"/>
                  </a:lnTo>
                  <a:lnTo>
                    <a:pt x="121538" y="987551"/>
                  </a:lnTo>
                  <a:lnTo>
                    <a:pt x="165607" y="993520"/>
                  </a:lnTo>
                  <a:lnTo>
                    <a:pt x="1801495" y="993520"/>
                  </a:lnTo>
                  <a:lnTo>
                    <a:pt x="1845564" y="987551"/>
                  </a:lnTo>
                  <a:lnTo>
                    <a:pt x="1885061" y="970914"/>
                  </a:lnTo>
                  <a:lnTo>
                    <a:pt x="1918589" y="945007"/>
                  </a:lnTo>
                  <a:lnTo>
                    <a:pt x="1944496" y="911479"/>
                  </a:lnTo>
                  <a:lnTo>
                    <a:pt x="1961133" y="871982"/>
                  </a:lnTo>
                  <a:lnTo>
                    <a:pt x="1967102" y="827913"/>
                  </a:lnTo>
                  <a:lnTo>
                    <a:pt x="1967102" y="165608"/>
                  </a:lnTo>
                  <a:lnTo>
                    <a:pt x="1961133" y="121538"/>
                  </a:lnTo>
                  <a:lnTo>
                    <a:pt x="1944496" y="82041"/>
                  </a:lnTo>
                  <a:lnTo>
                    <a:pt x="1918589" y="48513"/>
                  </a:lnTo>
                  <a:lnTo>
                    <a:pt x="1885061" y="22605"/>
                  </a:lnTo>
                  <a:lnTo>
                    <a:pt x="1845564" y="5969"/>
                  </a:lnTo>
                  <a:lnTo>
                    <a:pt x="1801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58824" y="2819400"/>
              <a:ext cx="1967230" cy="993775"/>
            </a:xfrm>
            <a:custGeom>
              <a:avLst/>
              <a:gdLst/>
              <a:ahLst/>
              <a:cxnLst/>
              <a:rect l="l" t="t" r="r" b="b"/>
              <a:pathLst>
                <a:path w="1967230" h="993775">
                  <a:moveTo>
                    <a:pt x="0" y="165608"/>
                  </a:moveTo>
                  <a:lnTo>
                    <a:pt x="5918" y="121538"/>
                  </a:lnTo>
                  <a:lnTo>
                    <a:pt x="22606" y="82041"/>
                  </a:lnTo>
                  <a:lnTo>
                    <a:pt x="48513" y="48513"/>
                  </a:lnTo>
                  <a:lnTo>
                    <a:pt x="82041" y="22605"/>
                  </a:lnTo>
                  <a:lnTo>
                    <a:pt x="121538" y="5969"/>
                  </a:lnTo>
                  <a:lnTo>
                    <a:pt x="165607" y="0"/>
                  </a:lnTo>
                  <a:lnTo>
                    <a:pt x="1801495" y="0"/>
                  </a:lnTo>
                  <a:lnTo>
                    <a:pt x="1845564" y="5969"/>
                  </a:lnTo>
                  <a:lnTo>
                    <a:pt x="1885061" y="22605"/>
                  </a:lnTo>
                  <a:lnTo>
                    <a:pt x="1918589" y="48513"/>
                  </a:lnTo>
                  <a:lnTo>
                    <a:pt x="1944496" y="82041"/>
                  </a:lnTo>
                  <a:lnTo>
                    <a:pt x="1961133" y="121538"/>
                  </a:lnTo>
                  <a:lnTo>
                    <a:pt x="1967102" y="165608"/>
                  </a:lnTo>
                  <a:lnTo>
                    <a:pt x="1967102" y="827913"/>
                  </a:lnTo>
                  <a:lnTo>
                    <a:pt x="1961133" y="871982"/>
                  </a:lnTo>
                  <a:lnTo>
                    <a:pt x="1944496" y="911479"/>
                  </a:lnTo>
                  <a:lnTo>
                    <a:pt x="1918589" y="945007"/>
                  </a:lnTo>
                  <a:lnTo>
                    <a:pt x="1885061" y="970914"/>
                  </a:lnTo>
                  <a:lnTo>
                    <a:pt x="1845564" y="987551"/>
                  </a:lnTo>
                  <a:lnTo>
                    <a:pt x="1801495" y="993520"/>
                  </a:lnTo>
                  <a:lnTo>
                    <a:pt x="165607" y="993520"/>
                  </a:lnTo>
                  <a:lnTo>
                    <a:pt x="121538" y="987551"/>
                  </a:lnTo>
                  <a:lnTo>
                    <a:pt x="82041" y="970914"/>
                  </a:lnTo>
                  <a:lnTo>
                    <a:pt x="48513" y="945007"/>
                  </a:lnTo>
                  <a:lnTo>
                    <a:pt x="22606" y="911479"/>
                  </a:lnTo>
                  <a:lnTo>
                    <a:pt x="5918" y="871982"/>
                  </a:lnTo>
                  <a:lnTo>
                    <a:pt x="0" y="827913"/>
                  </a:lnTo>
                  <a:lnTo>
                    <a:pt x="0" y="165608"/>
                  </a:lnTo>
                  <a:close/>
                </a:path>
              </a:pathLst>
            </a:custGeom>
            <a:ln w="12191">
              <a:solidFill>
                <a:srgbClr val="3B49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561211" y="2988691"/>
            <a:ext cx="139509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5425" marR="5080" indent="-22606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6EC0"/>
                </a:solidFill>
                <a:latin typeface="Arial"/>
                <a:cs typeface="Arial"/>
              </a:rPr>
              <a:t>П</a:t>
            </a:r>
            <a:r>
              <a:rPr sz="2000" b="1" dirty="0">
                <a:solidFill>
                  <a:srgbClr val="006EC0"/>
                </a:solidFill>
                <a:latin typeface="Arial"/>
                <a:cs typeface="Arial"/>
              </a:rPr>
              <a:t>о</a:t>
            </a:r>
            <a:r>
              <a:rPr sz="2000" b="1" spc="-6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EC0"/>
                </a:solidFill>
                <a:latin typeface="Arial"/>
                <a:cs typeface="Arial"/>
              </a:rPr>
              <a:t>в</a:t>
            </a:r>
            <a:r>
              <a:rPr sz="2000" b="1" spc="5" dirty="0">
                <a:solidFill>
                  <a:srgbClr val="006EC0"/>
                </a:solidFill>
                <a:latin typeface="Arial"/>
                <a:cs typeface="Arial"/>
              </a:rPr>
              <a:t>ы</a:t>
            </a:r>
            <a:r>
              <a:rPr sz="2000" b="1" dirty="0">
                <a:solidFill>
                  <a:srgbClr val="006EC0"/>
                </a:solidFill>
                <a:latin typeface="Arial"/>
                <a:cs typeface="Arial"/>
              </a:rPr>
              <a:t>бо</a:t>
            </a:r>
            <a:r>
              <a:rPr sz="2000" b="1" spc="-30" dirty="0">
                <a:solidFill>
                  <a:srgbClr val="006EC0"/>
                </a:solidFill>
                <a:latin typeface="Arial"/>
                <a:cs typeface="Arial"/>
              </a:rPr>
              <a:t>р</a:t>
            </a:r>
            <a:r>
              <a:rPr sz="2000" b="1" dirty="0">
                <a:solidFill>
                  <a:srgbClr val="006EC0"/>
                </a:solidFill>
                <a:latin typeface="Arial"/>
                <a:cs typeface="Arial"/>
              </a:rPr>
              <a:t>у  </a:t>
            </a:r>
            <a:r>
              <a:rPr sz="2000" b="1" spc="-5" dirty="0">
                <a:solidFill>
                  <a:srgbClr val="006EC0"/>
                </a:solidFill>
                <a:latin typeface="Arial"/>
                <a:cs typeface="Arial"/>
              </a:rPr>
              <a:t>лидера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491739" y="2103120"/>
            <a:ext cx="862330" cy="706755"/>
          </a:xfrm>
          <a:custGeom>
            <a:avLst/>
            <a:gdLst/>
            <a:ahLst/>
            <a:cxnLst/>
            <a:rect l="l" t="t" r="r" b="b"/>
            <a:pathLst>
              <a:path w="862329" h="706755">
                <a:moveTo>
                  <a:pt x="0" y="706627"/>
                </a:moveTo>
                <a:lnTo>
                  <a:pt x="28321" y="666114"/>
                </a:lnTo>
                <a:lnTo>
                  <a:pt x="57658" y="626490"/>
                </a:lnTo>
                <a:lnTo>
                  <a:pt x="88011" y="587628"/>
                </a:lnTo>
                <a:lnTo>
                  <a:pt x="119126" y="549528"/>
                </a:lnTo>
                <a:lnTo>
                  <a:pt x="151257" y="512317"/>
                </a:lnTo>
                <a:lnTo>
                  <a:pt x="184277" y="475868"/>
                </a:lnTo>
                <a:lnTo>
                  <a:pt x="218059" y="440308"/>
                </a:lnTo>
                <a:lnTo>
                  <a:pt x="252730" y="405638"/>
                </a:lnTo>
                <a:lnTo>
                  <a:pt x="288163" y="371855"/>
                </a:lnTo>
                <a:lnTo>
                  <a:pt x="324485" y="338963"/>
                </a:lnTo>
                <a:lnTo>
                  <a:pt x="361696" y="307085"/>
                </a:lnTo>
                <a:lnTo>
                  <a:pt x="399542" y="275970"/>
                </a:lnTo>
                <a:lnTo>
                  <a:pt x="438150" y="245871"/>
                </a:lnTo>
                <a:lnTo>
                  <a:pt x="477520" y="216788"/>
                </a:lnTo>
                <a:lnTo>
                  <a:pt x="517652" y="188594"/>
                </a:lnTo>
                <a:lnTo>
                  <a:pt x="558419" y="161416"/>
                </a:lnTo>
                <a:lnTo>
                  <a:pt x="599948" y="135254"/>
                </a:lnTo>
                <a:lnTo>
                  <a:pt x="642112" y="110108"/>
                </a:lnTo>
                <a:lnTo>
                  <a:pt x="684911" y="85978"/>
                </a:lnTo>
                <a:lnTo>
                  <a:pt x="728345" y="62864"/>
                </a:lnTo>
                <a:lnTo>
                  <a:pt x="772413" y="40893"/>
                </a:lnTo>
                <a:lnTo>
                  <a:pt x="817118" y="19812"/>
                </a:lnTo>
                <a:lnTo>
                  <a:pt x="862330" y="0"/>
                </a:lnTo>
              </a:path>
            </a:pathLst>
          </a:custGeom>
          <a:ln w="6096">
            <a:solidFill>
              <a:srgbClr val="4452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5169" y="1345438"/>
            <a:ext cx="7399655" cy="5233670"/>
            <a:chOff x="725169" y="1345438"/>
            <a:chExt cx="7399655" cy="5233670"/>
          </a:xfrm>
        </p:grpSpPr>
        <p:sp>
          <p:nvSpPr>
            <p:cNvPr id="3" name="object 3"/>
            <p:cNvSpPr/>
            <p:nvPr/>
          </p:nvSpPr>
          <p:spPr>
            <a:xfrm>
              <a:off x="737615" y="1351788"/>
              <a:ext cx="1095375" cy="5220970"/>
            </a:xfrm>
            <a:custGeom>
              <a:avLst/>
              <a:gdLst/>
              <a:ahLst/>
              <a:cxnLst/>
              <a:rect l="l" t="t" r="r" b="b"/>
              <a:pathLst>
                <a:path w="1095375" h="5220970">
                  <a:moveTo>
                    <a:pt x="15290" y="0"/>
                  </a:moveTo>
                  <a:lnTo>
                    <a:pt x="49314" y="34544"/>
                  </a:lnTo>
                  <a:lnTo>
                    <a:pt x="82778" y="69341"/>
                  </a:lnTo>
                  <a:lnTo>
                    <a:pt x="115709" y="104521"/>
                  </a:lnTo>
                  <a:lnTo>
                    <a:pt x="148094" y="139953"/>
                  </a:lnTo>
                  <a:lnTo>
                    <a:pt x="179933" y="175767"/>
                  </a:lnTo>
                  <a:lnTo>
                    <a:pt x="211239" y="211836"/>
                  </a:lnTo>
                  <a:lnTo>
                    <a:pt x="241985" y="248285"/>
                  </a:lnTo>
                  <a:lnTo>
                    <a:pt x="272199" y="284988"/>
                  </a:lnTo>
                  <a:lnTo>
                    <a:pt x="301853" y="321945"/>
                  </a:lnTo>
                  <a:lnTo>
                    <a:pt x="330974" y="359283"/>
                  </a:lnTo>
                  <a:lnTo>
                    <a:pt x="359549" y="396875"/>
                  </a:lnTo>
                  <a:lnTo>
                    <a:pt x="387591" y="434721"/>
                  </a:lnTo>
                  <a:lnTo>
                    <a:pt x="415074" y="472948"/>
                  </a:lnTo>
                  <a:lnTo>
                    <a:pt x="442010" y="511301"/>
                  </a:lnTo>
                  <a:lnTo>
                    <a:pt x="468414" y="550037"/>
                  </a:lnTo>
                  <a:lnTo>
                    <a:pt x="494271" y="588899"/>
                  </a:lnTo>
                  <a:lnTo>
                    <a:pt x="519569" y="628141"/>
                  </a:lnTo>
                  <a:lnTo>
                    <a:pt x="544322" y="667512"/>
                  </a:lnTo>
                  <a:lnTo>
                    <a:pt x="568579" y="707136"/>
                  </a:lnTo>
                  <a:lnTo>
                    <a:pt x="592201" y="747140"/>
                  </a:lnTo>
                  <a:lnTo>
                    <a:pt x="615315" y="787273"/>
                  </a:lnTo>
                  <a:lnTo>
                    <a:pt x="637921" y="827532"/>
                  </a:lnTo>
                  <a:lnTo>
                    <a:pt x="660019" y="868172"/>
                  </a:lnTo>
                  <a:lnTo>
                    <a:pt x="681482" y="908938"/>
                  </a:lnTo>
                  <a:lnTo>
                    <a:pt x="702437" y="949960"/>
                  </a:lnTo>
                  <a:lnTo>
                    <a:pt x="722884" y="991235"/>
                  </a:lnTo>
                  <a:lnTo>
                    <a:pt x="742696" y="1032637"/>
                  </a:lnTo>
                  <a:lnTo>
                    <a:pt x="762000" y="1074165"/>
                  </a:lnTo>
                  <a:lnTo>
                    <a:pt x="780796" y="1115949"/>
                  </a:lnTo>
                  <a:lnTo>
                    <a:pt x="799084" y="1157986"/>
                  </a:lnTo>
                  <a:lnTo>
                    <a:pt x="816737" y="1200150"/>
                  </a:lnTo>
                  <a:lnTo>
                    <a:pt x="833882" y="1242440"/>
                  </a:lnTo>
                  <a:lnTo>
                    <a:pt x="850519" y="1284859"/>
                  </a:lnTo>
                  <a:lnTo>
                    <a:pt x="866521" y="1327531"/>
                  </a:lnTo>
                  <a:lnTo>
                    <a:pt x="882015" y="1370329"/>
                  </a:lnTo>
                  <a:lnTo>
                    <a:pt x="897001" y="1413383"/>
                  </a:lnTo>
                  <a:lnTo>
                    <a:pt x="911479" y="1456436"/>
                  </a:lnTo>
                  <a:lnTo>
                    <a:pt x="925322" y="1499615"/>
                  </a:lnTo>
                  <a:lnTo>
                    <a:pt x="938657" y="1543050"/>
                  </a:lnTo>
                  <a:lnTo>
                    <a:pt x="951484" y="1586484"/>
                  </a:lnTo>
                  <a:lnTo>
                    <a:pt x="963676" y="1630172"/>
                  </a:lnTo>
                  <a:lnTo>
                    <a:pt x="975360" y="1673860"/>
                  </a:lnTo>
                  <a:lnTo>
                    <a:pt x="986535" y="1717802"/>
                  </a:lnTo>
                  <a:lnTo>
                    <a:pt x="997204" y="1761744"/>
                  </a:lnTo>
                  <a:lnTo>
                    <a:pt x="1007236" y="1805813"/>
                  </a:lnTo>
                  <a:lnTo>
                    <a:pt x="1016761" y="1850009"/>
                  </a:lnTo>
                  <a:lnTo>
                    <a:pt x="1025779" y="1894204"/>
                  </a:lnTo>
                  <a:lnTo>
                    <a:pt x="1034160" y="1938527"/>
                  </a:lnTo>
                  <a:lnTo>
                    <a:pt x="1042035" y="1982977"/>
                  </a:lnTo>
                  <a:lnTo>
                    <a:pt x="1049401" y="2027427"/>
                  </a:lnTo>
                  <a:lnTo>
                    <a:pt x="1056259" y="2072004"/>
                  </a:lnTo>
                  <a:lnTo>
                    <a:pt x="1062482" y="2116709"/>
                  </a:lnTo>
                  <a:lnTo>
                    <a:pt x="1068197" y="2161413"/>
                  </a:lnTo>
                  <a:lnTo>
                    <a:pt x="1073404" y="2206116"/>
                  </a:lnTo>
                  <a:lnTo>
                    <a:pt x="1077976" y="2250948"/>
                  </a:lnTo>
                  <a:lnTo>
                    <a:pt x="1082040" y="2295779"/>
                  </a:lnTo>
                  <a:lnTo>
                    <a:pt x="1085596" y="2340610"/>
                  </a:lnTo>
                  <a:lnTo>
                    <a:pt x="1088644" y="2385568"/>
                  </a:lnTo>
                  <a:lnTo>
                    <a:pt x="1091057" y="2430526"/>
                  </a:lnTo>
                  <a:lnTo>
                    <a:pt x="1092961" y="2475357"/>
                  </a:lnTo>
                  <a:lnTo>
                    <a:pt x="1094359" y="2520442"/>
                  </a:lnTo>
                  <a:lnTo>
                    <a:pt x="1095121" y="2565400"/>
                  </a:lnTo>
                  <a:lnTo>
                    <a:pt x="1095375" y="2610358"/>
                  </a:lnTo>
                  <a:lnTo>
                    <a:pt x="1095121" y="2655316"/>
                  </a:lnTo>
                  <a:lnTo>
                    <a:pt x="1094359" y="2700274"/>
                  </a:lnTo>
                  <a:lnTo>
                    <a:pt x="1092961" y="2745232"/>
                  </a:lnTo>
                  <a:lnTo>
                    <a:pt x="1091057" y="2790190"/>
                  </a:lnTo>
                  <a:lnTo>
                    <a:pt x="1088644" y="2835148"/>
                  </a:lnTo>
                  <a:lnTo>
                    <a:pt x="1085596" y="2880106"/>
                  </a:lnTo>
                  <a:lnTo>
                    <a:pt x="1082040" y="2924937"/>
                  </a:lnTo>
                  <a:lnTo>
                    <a:pt x="1077976" y="2969768"/>
                  </a:lnTo>
                  <a:lnTo>
                    <a:pt x="1073404" y="3014599"/>
                  </a:lnTo>
                  <a:lnTo>
                    <a:pt x="1068197" y="3059303"/>
                  </a:lnTo>
                  <a:lnTo>
                    <a:pt x="1062482" y="3104007"/>
                  </a:lnTo>
                  <a:lnTo>
                    <a:pt x="1056259" y="3148584"/>
                  </a:lnTo>
                  <a:lnTo>
                    <a:pt x="1049401" y="3193161"/>
                  </a:lnTo>
                  <a:lnTo>
                    <a:pt x="1042035" y="3237738"/>
                  </a:lnTo>
                  <a:lnTo>
                    <a:pt x="1034160" y="3282188"/>
                  </a:lnTo>
                  <a:lnTo>
                    <a:pt x="1025779" y="3326511"/>
                  </a:lnTo>
                  <a:lnTo>
                    <a:pt x="1016761" y="3370706"/>
                  </a:lnTo>
                  <a:lnTo>
                    <a:pt x="1007236" y="3414903"/>
                  </a:lnTo>
                  <a:lnTo>
                    <a:pt x="997204" y="3458972"/>
                  </a:lnTo>
                  <a:lnTo>
                    <a:pt x="986535" y="3502914"/>
                  </a:lnTo>
                  <a:lnTo>
                    <a:pt x="975360" y="3546729"/>
                  </a:lnTo>
                  <a:lnTo>
                    <a:pt x="963676" y="3590544"/>
                  </a:lnTo>
                  <a:lnTo>
                    <a:pt x="951484" y="3634104"/>
                  </a:lnTo>
                  <a:lnTo>
                    <a:pt x="938657" y="3677666"/>
                  </a:lnTo>
                  <a:lnTo>
                    <a:pt x="925322" y="3720973"/>
                  </a:lnTo>
                  <a:lnTo>
                    <a:pt x="911479" y="3764279"/>
                  </a:lnTo>
                  <a:lnTo>
                    <a:pt x="897001" y="3807332"/>
                  </a:lnTo>
                  <a:lnTo>
                    <a:pt x="882015" y="3850386"/>
                  </a:lnTo>
                  <a:lnTo>
                    <a:pt x="866521" y="3893185"/>
                  </a:lnTo>
                  <a:lnTo>
                    <a:pt x="850519" y="3935729"/>
                  </a:lnTo>
                  <a:lnTo>
                    <a:pt x="833882" y="3978275"/>
                  </a:lnTo>
                  <a:lnTo>
                    <a:pt x="816737" y="4020566"/>
                  </a:lnTo>
                  <a:lnTo>
                    <a:pt x="799084" y="4062729"/>
                  </a:lnTo>
                  <a:lnTo>
                    <a:pt x="780796" y="4104767"/>
                  </a:lnTo>
                  <a:lnTo>
                    <a:pt x="762000" y="4146550"/>
                  </a:lnTo>
                  <a:lnTo>
                    <a:pt x="742696" y="4188079"/>
                  </a:lnTo>
                  <a:lnTo>
                    <a:pt x="722884" y="4229481"/>
                  </a:lnTo>
                  <a:lnTo>
                    <a:pt x="702437" y="4270730"/>
                  </a:lnTo>
                  <a:lnTo>
                    <a:pt x="681482" y="4311738"/>
                  </a:lnTo>
                  <a:lnTo>
                    <a:pt x="660019" y="4352531"/>
                  </a:lnTo>
                  <a:lnTo>
                    <a:pt x="637921" y="4393107"/>
                  </a:lnTo>
                  <a:lnTo>
                    <a:pt x="615315" y="4433468"/>
                  </a:lnTo>
                  <a:lnTo>
                    <a:pt x="592201" y="4473613"/>
                  </a:lnTo>
                  <a:lnTo>
                    <a:pt x="568579" y="4513516"/>
                  </a:lnTo>
                  <a:lnTo>
                    <a:pt x="544322" y="4553178"/>
                  </a:lnTo>
                  <a:lnTo>
                    <a:pt x="519569" y="4592612"/>
                  </a:lnTo>
                  <a:lnTo>
                    <a:pt x="494271" y="4631791"/>
                  </a:lnTo>
                  <a:lnTo>
                    <a:pt x="468414" y="4670717"/>
                  </a:lnTo>
                  <a:lnTo>
                    <a:pt x="442010" y="4709388"/>
                  </a:lnTo>
                  <a:lnTo>
                    <a:pt x="415074" y="4747793"/>
                  </a:lnTo>
                  <a:lnTo>
                    <a:pt x="387591" y="4785931"/>
                  </a:lnTo>
                  <a:lnTo>
                    <a:pt x="359549" y="4823790"/>
                  </a:lnTo>
                  <a:lnTo>
                    <a:pt x="330974" y="4861369"/>
                  </a:lnTo>
                  <a:lnTo>
                    <a:pt x="301853" y="4898669"/>
                  </a:lnTo>
                  <a:lnTo>
                    <a:pt x="272199" y="4935689"/>
                  </a:lnTo>
                  <a:lnTo>
                    <a:pt x="241985" y="4972405"/>
                  </a:lnTo>
                  <a:lnTo>
                    <a:pt x="211239" y="5008816"/>
                  </a:lnTo>
                  <a:lnTo>
                    <a:pt x="179933" y="5044922"/>
                  </a:lnTo>
                  <a:lnTo>
                    <a:pt x="148094" y="5080711"/>
                  </a:lnTo>
                  <a:lnTo>
                    <a:pt x="115709" y="5116195"/>
                  </a:lnTo>
                  <a:lnTo>
                    <a:pt x="82778" y="5151348"/>
                  </a:lnTo>
                  <a:lnTo>
                    <a:pt x="49314" y="5186184"/>
                  </a:lnTo>
                  <a:lnTo>
                    <a:pt x="15290" y="5220677"/>
                  </a:lnTo>
                  <a:lnTo>
                    <a:pt x="0" y="5205387"/>
                  </a:lnTo>
                  <a:lnTo>
                    <a:pt x="33820" y="5171097"/>
                  </a:lnTo>
                  <a:lnTo>
                    <a:pt x="67094" y="5136464"/>
                  </a:lnTo>
                  <a:lnTo>
                    <a:pt x="99834" y="5101513"/>
                  </a:lnTo>
                  <a:lnTo>
                    <a:pt x="132029" y="5066245"/>
                  </a:lnTo>
                  <a:lnTo>
                    <a:pt x="163677" y="5030660"/>
                  </a:lnTo>
                  <a:lnTo>
                    <a:pt x="194792" y="4994770"/>
                  </a:lnTo>
                  <a:lnTo>
                    <a:pt x="225374" y="4958562"/>
                  </a:lnTo>
                  <a:lnTo>
                    <a:pt x="255397" y="4922062"/>
                  </a:lnTo>
                  <a:lnTo>
                    <a:pt x="284886" y="4885270"/>
                  </a:lnTo>
                  <a:lnTo>
                    <a:pt x="313842" y="4848186"/>
                  </a:lnTo>
                  <a:lnTo>
                    <a:pt x="342252" y="4810823"/>
                  </a:lnTo>
                  <a:lnTo>
                    <a:pt x="370116" y="4773180"/>
                  </a:lnTo>
                  <a:lnTo>
                    <a:pt x="397433" y="4735271"/>
                  </a:lnTo>
                  <a:lnTo>
                    <a:pt x="424218" y="4697082"/>
                  </a:lnTo>
                  <a:lnTo>
                    <a:pt x="450469" y="4658639"/>
                  </a:lnTo>
                  <a:lnTo>
                    <a:pt x="476173" y="4619942"/>
                  </a:lnTo>
                  <a:lnTo>
                    <a:pt x="501332" y="4580991"/>
                  </a:lnTo>
                  <a:lnTo>
                    <a:pt x="525945" y="4541799"/>
                  </a:lnTo>
                  <a:lnTo>
                    <a:pt x="550037" y="4502365"/>
                  </a:lnTo>
                  <a:lnTo>
                    <a:pt x="573532" y="4462691"/>
                  </a:lnTo>
                  <a:lnTo>
                    <a:pt x="596519" y="4422787"/>
                  </a:lnTo>
                  <a:lnTo>
                    <a:pt x="618997" y="4382668"/>
                  </a:lnTo>
                  <a:lnTo>
                    <a:pt x="640969" y="4342320"/>
                  </a:lnTo>
                  <a:lnTo>
                    <a:pt x="662305" y="4301769"/>
                  </a:lnTo>
                  <a:lnTo>
                    <a:pt x="683133" y="4261002"/>
                  </a:lnTo>
                  <a:lnTo>
                    <a:pt x="703453" y="4220083"/>
                  </a:lnTo>
                  <a:lnTo>
                    <a:pt x="723138" y="4178808"/>
                  </a:lnTo>
                  <a:lnTo>
                    <a:pt x="742442" y="4137533"/>
                  </a:lnTo>
                  <a:lnTo>
                    <a:pt x="761111" y="4096004"/>
                  </a:lnTo>
                  <a:lnTo>
                    <a:pt x="779145" y="4054221"/>
                  </a:lnTo>
                  <a:lnTo>
                    <a:pt x="796797" y="4012311"/>
                  </a:lnTo>
                  <a:lnTo>
                    <a:pt x="813816" y="3970274"/>
                  </a:lnTo>
                  <a:lnTo>
                    <a:pt x="830326" y="3927983"/>
                  </a:lnTo>
                  <a:lnTo>
                    <a:pt x="846328" y="3885565"/>
                  </a:lnTo>
                  <a:lnTo>
                    <a:pt x="861695" y="3843020"/>
                  </a:lnTo>
                  <a:lnTo>
                    <a:pt x="876554" y="3800348"/>
                  </a:lnTo>
                  <a:lnTo>
                    <a:pt x="890904" y="3757549"/>
                  </a:lnTo>
                  <a:lnTo>
                    <a:pt x="904747" y="3714496"/>
                  </a:lnTo>
                  <a:lnTo>
                    <a:pt x="917956" y="3671443"/>
                  </a:lnTo>
                  <a:lnTo>
                    <a:pt x="930656" y="3628136"/>
                  </a:lnTo>
                  <a:lnTo>
                    <a:pt x="942847" y="3584829"/>
                  </a:lnTo>
                  <a:lnTo>
                    <a:pt x="954532" y="3541268"/>
                  </a:lnTo>
                  <a:lnTo>
                    <a:pt x="965581" y="3497706"/>
                  </a:lnTo>
                  <a:lnTo>
                    <a:pt x="976122" y="3454019"/>
                  </a:lnTo>
                  <a:lnTo>
                    <a:pt x="986154" y="3410204"/>
                  </a:lnTo>
                  <a:lnTo>
                    <a:pt x="995679" y="3366262"/>
                  </a:lnTo>
                  <a:lnTo>
                    <a:pt x="1004570" y="3322320"/>
                  </a:lnTo>
                  <a:lnTo>
                    <a:pt x="1012952" y="3278251"/>
                  </a:lnTo>
                  <a:lnTo>
                    <a:pt x="1020826" y="3234055"/>
                  </a:lnTo>
                  <a:lnTo>
                    <a:pt x="1028065" y="3189859"/>
                  </a:lnTo>
                  <a:lnTo>
                    <a:pt x="1034796" y="3145536"/>
                  </a:lnTo>
                  <a:lnTo>
                    <a:pt x="1041019" y="3101086"/>
                  </a:lnTo>
                  <a:lnTo>
                    <a:pt x="1046734" y="3056763"/>
                  </a:lnTo>
                  <a:lnTo>
                    <a:pt x="1051941" y="3012186"/>
                  </a:lnTo>
                  <a:lnTo>
                    <a:pt x="1056513" y="2967736"/>
                  </a:lnTo>
                  <a:lnTo>
                    <a:pt x="1060577" y="2923159"/>
                  </a:lnTo>
                  <a:lnTo>
                    <a:pt x="1064133" y="2878455"/>
                  </a:lnTo>
                  <a:lnTo>
                    <a:pt x="1067054" y="2833878"/>
                  </a:lnTo>
                  <a:lnTo>
                    <a:pt x="1069467" y="2789174"/>
                  </a:lnTo>
                  <a:lnTo>
                    <a:pt x="1071372" y="2744470"/>
                  </a:lnTo>
                  <a:lnTo>
                    <a:pt x="1072769" y="2699766"/>
                  </a:lnTo>
                  <a:lnTo>
                    <a:pt x="1073531" y="2655062"/>
                  </a:lnTo>
                  <a:lnTo>
                    <a:pt x="1073785" y="2610358"/>
                  </a:lnTo>
                  <a:lnTo>
                    <a:pt x="1073531" y="2565654"/>
                  </a:lnTo>
                  <a:lnTo>
                    <a:pt x="1072769" y="2520950"/>
                  </a:lnTo>
                  <a:lnTo>
                    <a:pt x="1071372" y="2476246"/>
                  </a:lnTo>
                  <a:lnTo>
                    <a:pt x="1069467" y="2431542"/>
                  </a:lnTo>
                  <a:lnTo>
                    <a:pt x="1067054" y="2386838"/>
                  </a:lnTo>
                  <a:lnTo>
                    <a:pt x="1064133" y="2342261"/>
                  </a:lnTo>
                  <a:lnTo>
                    <a:pt x="1060577" y="2297557"/>
                  </a:lnTo>
                  <a:lnTo>
                    <a:pt x="1056513" y="2252979"/>
                  </a:lnTo>
                  <a:lnTo>
                    <a:pt x="1051941" y="2208529"/>
                  </a:lnTo>
                  <a:lnTo>
                    <a:pt x="1046734" y="2164079"/>
                  </a:lnTo>
                  <a:lnTo>
                    <a:pt x="1041019" y="2119629"/>
                  </a:lnTo>
                  <a:lnTo>
                    <a:pt x="1034796" y="2075179"/>
                  </a:lnTo>
                  <a:lnTo>
                    <a:pt x="1028065" y="2030984"/>
                  </a:lnTo>
                  <a:lnTo>
                    <a:pt x="1020826" y="1986661"/>
                  </a:lnTo>
                  <a:lnTo>
                    <a:pt x="1012952" y="1942464"/>
                  </a:lnTo>
                  <a:lnTo>
                    <a:pt x="1004570" y="1898396"/>
                  </a:lnTo>
                  <a:lnTo>
                    <a:pt x="995679" y="1854453"/>
                  </a:lnTo>
                  <a:lnTo>
                    <a:pt x="986154" y="1810512"/>
                  </a:lnTo>
                  <a:lnTo>
                    <a:pt x="976122" y="1766697"/>
                  </a:lnTo>
                  <a:lnTo>
                    <a:pt x="965581" y="1723009"/>
                  </a:lnTo>
                  <a:lnTo>
                    <a:pt x="954532" y="1679448"/>
                  </a:lnTo>
                  <a:lnTo>
                    <a:pt x="942847" y="1635887"/>
                  </a:lnTo>
                  <a:lnTo>
                    <a:pt x="930656" y="1592579"/>
                  </a:lnTo>
                  <a:lnTo>
                    <a:pt x="917956" y="1549273"/>
                  </a:lnTo>
                  <a:lnTo>
                    <a:pt x="904747" y="1506220"/>
                  </a:lnTo>
                  <a:lnTo>
                    <a:pt x="890904" y="1463166"/>
                  </a:lnTo>
                  <a:lnTo>
                    <a:pt x="876554" y="1420367"/>
                  </a:lnTo>
                  <a:lnTo>
                    <a:pt x="861695" y="1377696"/>
                  </a:lnTo>
                  <a:lnTo>
                    <a:pt x="846328" y="1335151"/>
                  </a:lnTo>
                  <a:lnTo>
                    <a:pt x="830326" y="1292733"/>
                  </a:lnTo>
                  <a:lnTo>
                    <a:pt x="813816" y="1250441"/>
                  </a:lnTo>
                  <a:lnTo>
                    <a:pt x="796797" y="1208404"/>
                  </a:lnTo>
                  <a:lnTo>
                    <a:pt x="779145" y="1166495"/>
                  </a:lnTo>
                  <a:lnTo>
                    <a:pt x="761111" y="1124712"/>
                  </a:lnTo>
                  <a:lnTo>
                    <a:pt x="742442" y="1083183"/>
                  </a:lnTo>
                  <a:lnTo>
                    <a:pt x="723138" y="1041908"/>
                  </a:lnTo>
                  <a:lnTo>
                    <a:pt x="703453" y="1000760"/>
                  </a:lnTo>
                  <a:lnTo>
                    <a:pt x="683133" y="959738"/>
                  </a:lnTo>
                  <a:lnTo>
                    <a:pt x="662305" y="918972"/>
                  </a:lnTo>
                  <a:lnTo>
                    <a:pt x="640969" y="878459"/>
                  </a:lnTo>
                  <a:lnTo>
                    <a:pt x="618997" y="838073"/>
                  </a:lnTo>
                  <a:lnTo>
                    <a:pt x="596519" y="797940"/>
                  </a:lnTo>
                  <a:lnTo>
                    <a:pt x="573532" y="758063"/>
                  </a:lnTo>
                  <a:lnTo>
                    <a:pt x="550037" y="718312"/>
                  </a:lnTo>
                  <a:lnTo>
                    <a:pt x="525945" y="678941"/>
                  </a:lnTo>
                  <a:lnTo>
                    <a:pt x="501332" y="639699"/>
                  </a:lnTo>
                  <a:lnTo>
                    <a:pt x="476173" y="600837"/>
                  </a:lnTo>
                  <a:lnTo>
                    <a:pt x="450469" y="562101"/>
                  </a:lnTo>
                  <a:lnTo>
                    <a:pt x="424218" y="523621"/>
                  </a:lnTo>
                  <a:lnTo>
                    <a:pt x="397433" y="485521"/>
                  </a:lnTo>
                  <a:lnTo>
                    <a:pt x="370116" y="447548"/>
                  </a:lnTo>
                  <a:lnTo>
                    <a:pt x="342252" y="409956"/>
                  </a:lnTo>
                  <a:lnTo>
                    <a:pt x="313842" y="372490"/>
                  </a:lnTo>
                  <a:lnTo>
                    <a:pt x="284886" y="335534"/>
                  </a:lnTo>
                  <a:lnTo>
                    <a:pt x="255397" y="298703"/>
                  </a:lnTo>
                  <a:lnTo>
                    <a:pt x="225374" y="262127"/>
                  </a:lnTo>
                  <a:lnTo>
                    <a:pt x="194792" y="225933"/>
                  </a:lnTo>
                  <a:lnTo>
                    <a:pt x="163677" y="190119"/>
                  </a:lnTo>
                  <a:lnTo>
                    <a:pt x="132029" y="154559"/>
                  </a:lnTo>
                  <a:lnTo>
                    <a:pt x="99834" y="119252"/>
                  </a:lnTo>
                  <a:lnTo>
                    <a:pt x="67094" y="84327"/>
                  </a:lnTo>
                  <a:lnTo>
                    <a:pt x="33820" y="49657"/>
                  </a:lnTo>
                  <a:lnTo>
                    <a:pt x="0" y="15366"/>
                  </a:lnTo>
                  <a:lnTo>
                    <a:pt x="15290" y="0"/>
                  </a:lnTo>
                  <a:close/>
                </a:path>
              </a:pathLst>
            </a:custGeom>
            <a:ln w="12192">
              <a:solidFill>
                <a:srgbClr val="8768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92707" y="1383792"/>
              <a:ext cx="7025640" cy="826135"/>
            </a:xfrm>
            <a:custGeom>
              <a:avLst/>
              <a:gdLst/>
              <a:ahLst/>
              <a:cxnLst/>
              <a:rect l="l" t="t" r="r" b="b"/>
              <a:pathLst>
                <a:path w="7025640" h="826135">
                  <a:moveTo>
                    <a:pt x="7025640" y="0"/>
                  </a:moveTo>
                  <a:lnTo>
                    <a:pt x="0" y="0"/>
                  </a:lnTo>
                  <a:lnTo>
                    <a:pt x="0" y="825880"/>
                  </a:lnTo>
                  <a:lnTo>
                    <a:pt x="7025640" y="825880"/>
                  </a:lnTo>
                  <a:lnTo>
                    <a:pt x="7025640" y="0"/>
                  </a:lnTo>
                  <a:close/>
                </a:path>
              </a:pathLst>
            </a:custGeom>
            <a:solidFill>
              <a:srgbClr val="DCD6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92707" y="1383792"/>
              <a:ext cx="7025640" cy="826135"/>
            </a:xfrm>
            <a:custGeom>
              <a:avLst/>
              <a:gdLst/>
              <a:ahLst/>
              <a:cxnLst/>
              <a:rect l="l" t="t" r="r" b="b"/>
              <a:pathLst>
                <a:path w="7025640" h="826135">
                  <a:moveTo>
                    <a:pt x="0" y="825880"/>
                  </a:moveTo>
                  <a:lnTo>
                    <a:pt x="7025640" y="825880"/>
                  </a:lnTo>
                  <a:lnTo>
                    <a:pt x="7025640" y="0"/>
                  </a:lnTo>
                  <a:lnTo>
                    <a:pt x="0" y="0"/>
                  </a:lnTo>
                  <a:lnTo>
                    <a:pt x="0" y="82588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519" y="1435608"/>
              <a:ext cx="722630" cy="722630"/>
            </a:xfrm>
            <a:custGeom>
              <a:avLst/>
              <a:gdLst/>
              <a:ahLst/>
              <a:cxnLst/>
              <a:rect l="l" t="t" r="r" b="b"/>
              <a:pathLst>
                <a:path w="722630" h="722630">
                  <a:moveTo>
                    <a:pt x="361061" y="0"/>
                  </a:moveTo>
                  <a:lnTo>
                    <a:pt x="312064" y="3301"/>
                  </a:lnTo>
                  <a:lnTo>
                    <a:pt x="265074" y="12953"/>
                  </a:lnTo>
                  <a:lnTo>
                    <a:pt x="220522" y="28320"/>
                  </a:lnTo>
                  <a:lnTo>
                    <a:pt x="178828" y="49275"/>
                  </a:lnTo>
                  <a:lnTo>
                    <a:pt x="140423" y="75183"/>
                  </a:lnTo>
                  <a:lnTo>
                    <a:pt x="105752" y="105790"/>
                  </a:lnTo>
                  <a:lnTo>
                    <a:pt x="75234" y="140462"/>
                  </a:lnTo>
                  <a:lnTo>
                    <a:pt x="49288" y="178815"/>
                  </a:lnTo>
                  <a:lnTo>
                    <a:pt x="28371" y="220471"/>
                  </a:lnTo>
                  <a:lnTo>
                    <a:pt x="12890" y="265049"/>
                  </a:lnTo>
                  <a:lnTo>
                    <a:pt x="3301" y="312038"/>
                  </a:lnTo>
                  <a:lnTo>
                    <a:pt x="0" y="361061"/>
                  </a:lnTo>
                  <a:lnTo>
                    <a:pt x="3301" y="410082"/>
                  </a:lnTo>
                  <a:lnTo>
                    <a:pt x="12890" y="457072"/>
                  </a:lnTo>
                  <a:lnTo>
                    <a:pt x="28371" y="501650"/>
                  </a:lnTo>
                  <a:lnTo>
                    <a:pt x="49288" y="543305"/>
                  </a:lnTo>
                  <a:lnTo>
                    <a:pt x="75234" y="581659"/>
                  </a:lnTo>
                  <a:lnTo>
                    <a:pt x="105752" y="616330"/>
                  </a:lnTo>
                  <a:lnTo>
                    <a:pt x="140423" y="646938"/>
                  </a:lnTo>
                  <a:lnTo>
                    <a:pt x="178828" y="672845"/>
                  </a:lnTo>
                  <a:lnTo>
                    <a:pt x="220522" y="693801"/>
                  </a:lnTo>
                  <a:lnTo>
                    <a:pt x="265074" y="709167"/>
                  </a:lnTo>
                  <a:lnTo>
                    <a:pt x="312064" y="718819"/>
                  </a:lnTo>
                  <a:lnTo>
                    <a:pt x="361061" y="722121"/>
                  </a:lnTo>
                  <a:lnTo>
                    <a:pt x="410057" y="718819"/>
                  </a:lnTo>
                  <a:lnTo>
                    <a:pt x="457060" y="709167"/>
                  </a:lnTo>
                  <a:lnTo>
                    <a:pt x="501611" y="693801"/>
                  </a:lnTo>
                  <a:lnTo>
                    <a:pt x="543305" y="672845"/>
                  </a:lnTo>
                  <a:lnTo>
                    <a:pt x="581660" y="646938"/>
                  </a:lnTo>
                  <a:lnTo>
                    <a:pt x="616330" y="616330"/>
                  </a:lnTo>
                  <a:lnTo>
                    <a:pt x="646938" y="581659"/>
                  </a:lnTo>
                  <a:lnTo>
                    <a:pt x="672846" y="543305"/>
                  </a:lnTo>
                  <a:lnTo>
                    <a:pt x="693801" y="501650"/>
                  </a:lnTo>
                  <a:lnTo>
                    <a:pt x="709168" y="457072"/>
                  </a:lnTo>
                  <a:lnTo>
                    <a:pt x="718820" y="410082"/>
                  </a:lnTo>
                  <a:lnTo>
                    <a:pt x="722121" y="361061"/>
                  </a:lnTo>
                  <a:lnTo>
                    <a:pt x="718820" y="312038"/>
                  </a:lnTo>
                  <a:lnTo>
                    <a:pt x="709168" y="265049"/>
                  </a:lnTo>
                  <a:lnTo>
                    <a:pt x="693801" y="220471"/>
                  </a:lnTo>
                  <a:lnTo>
                    <a:pt x="672846" y="178815"/>
                  </a:lnTo>
                  <a:lnTo>
                    <a:pt x="646938" y="140462"/>
                  </a:lnTo>
                  <a:lnTo>
                    <a:pt x="616330" y="105790"/>
                  </a:lnTo>
                  <a:lnTo>
                    <a:pt x="581660" y="75183"/>
                  </a:lnTo>
                  <a:lnTo>
                    <a:pt x="543305" y="49275"/>
                  </a:lnTo>
                  <a:lnTo>
                    <a:pt x="501611" y="28320"/>
                  </a:lnTo>
                  <a:lnTo>
                    <a:pt x="457060" y="12953"/>
                  </a:lnTo>
                  <a:lnTo>
                    <a:pt x="410057" y="3301"/>
                  </a:lnTo>
                  <a:lnTo>
                    <a:pt x="3610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519" y="1435608"/>
              <a:ext cx="722630" cy="722630"/>
            </a:xfrm>
            <a:custGeom>
              <a:avLst/>
              <a:gdLst/>
              <a:ahLst/>
              <a:cxnLst/>
              <a:rect l="l" t="t" r="r" b="b"/>
              <a:pathLst>
                <a:path w="722630" h="722630">
                  <a:moveTo>
                    <a:pt x="0" y="361061"/>
                  </a:moveTo>
                  <a:lnTo>
                    <a:pt x="3301" y="312038"/>
                  </a:lnTo>
                  <a:lnTo>
                    <a:pt x="12890" y="265049"/>
                  </a:lnTo>
                  <a:lnTo>
                    <a:pt x="28371" y="220471"/>
                  </a:lnTo>
                  <a:lnTo>
                    <a:pt x="49288" y="178815"/>
                  </a:lnTo>
                  <a:lnTo>
                    <a:pt x="75234" y="140462"/>
                  </a:lnTo>
                  <a:lnTo>
                    <a:pt x="105752" y="105790"/>
                  </a:lnTo>
                  <a:lnTo>
                    <a:pt x="140423" y="75183"/>
                  </a:lnTo>
                  <a:lnTo>
                    <a:pt x="178828" y="49275"/>
                  </a:lnTo>
                  <a:lnTo>
                    <a:pt x="220522" y="28320"/>
                  </a:lnTo>
                  <a:lnTo>
                    <a:pt x="265074" y="12953"/>
                  </a:lnTo>
                  <a:lnTo>
                    <a:pt x="312064" y="3301"/>
                  </a:lnTo>
                  <a:lnTo>
                    <a:pt x="361061" y="0"/>
                  </a:lnTo>
                  <a:lnTo>
                    <a:pt x="410057" y="3301"/>
                  </a:lnTo>
                  <a:lnTo>
                    <a:pt x="457060" y="12953"/>
                  </a:lnTo>
                  <a:lnTo>
                    <a:pt x="501611" y="28320"/>
                  </a:lnTo>
                  <a:lnTo>
                    <a:pt x="543305" y="49275"/>
                  </a:lnTo>
                  <a:lnTo>
                    <a:pt x="581660" y="75183"/>
                  </a:lnTo>
                  <a:lnTo>
                    <a:pt x="616330" y="105790"/>
                  </a:lnTo>
                  <a:lnTo>
                    <a:pt x="646938" y="140462"/>
                  </a:lnTo>
                  <a:lnTo>
                    <a:pt x="672846" y="178815"/>
                  </a:lnTo>
                  <a:lnTo>
                    <a:pt x="693801" y="220471"/>
                  </a:lnTo>
                  <a:lnTo>
                    <a:pt x="709168" y="265049"/>
                  </a:lnTo>
                  <a:lnTo>
                    <a:pt x="718820" y="312038"/>
                  </a:lnTo>
                  <a:lnTo>
                    <a:pt x="722121" y="361061"/>
                  </a:lnTo>
                  <a:lnTo>
                    <a:pt x="718820" y="410082"/>
                  </a:lnTo>
                  <a:lnTo>
                    <a:pt x="709168" y="457072"/>
                  </a:lnTo>
                  <a:lnTo>
                    <a:pt x="693801" y="501650"/>
                  </a:lnTo>
                  <a:lnTo>
                    <a:pt x="672846" y="543305"/>
                  </a:lnTo>
                  <a:lnTo>
                    <a:pt x="646938" y="581659"/>
                  </a:lnTo>
                  <a:lnTo>
                    <a:pt x="616330" y="616330"/>
                  </a:lnTo>
                  <a:lnTo>
                    <a:pt x="581660" y="646938"/>
                  </a:lnTo>
                  <a:lnTo>
                    <a:pt x="543305" y="672845"/>
                  </a:lnTo>
                  <a:lnTo>
                    <a:pt x="501611" y="693801"/>
                  </a:lnTo>
                  <a:lnTo>
                    <a:pt x="457060" y="709167"/>
                  </a:lnTo>
                  <a:lnTo>
                    <a:pt x="410057" y="718819"/>
                  </a:lnTo>
                  <a:lnTo>
                    <a:pt x="361061" y="722121"/>
                  </a:lnTo>
                  <a:lnTo>
                    <a:pt x="312064" y="718819"/>
                  </a:lnTo>
                  <a:lnTo>
                    <a:pt x="265074" y="709167"/>
                  </a:lnTo>
                  <a:lnTo>
                    <a:pt x="220522" y="693801"/>
                  </a:lnTo>
                  <a:lnTo>
                    <a:pt x="178828" y="672845"/>
                  </a:lnTo>
                  <a:lnTo>
                    <a:pt x="140423" y="646938"/>
                  </a:lnTo>
                  <a:lnTo>
                    <a:pt x="105752" y="616330"/>
                  </a:lnTo>
                  <a:lnTo>
                    <a:pt x="75234" y="581659"/>
                  </a:lnTo>
                  <a:lnTo>
                    <a:pt x="49288" y="543305"/>
                  </a:lnTo>
                  <a:lnTo>
                    <a:pt x="28371" y="501650"/>
                  </a:lnTo>
                  <a:lnTo>
                    <a:pt x="12890" y="457072"/>
                  </a:lnTo>
                  <a:lnTo>
                    <a:pt x="3301" y="410082"/>
                  </a:lnTo>
                  <a:lnTo>
                    <a:pt x="0" y="361061"/>
                  </a:lnTo>
                  <a:close/>
                </a:path>
              </a:pathLst>
            </a:custGeom>
            <a:ln w="12192">
              <a:solidFill>
                <a:srgbClr val="AC8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68195" y="2286000"/>
              <a:ext cx="6550025" cy="754380"/>
            </a:xfrm>
            <a:custGeom>
              <a:avLst/>
              <a:gdLst/>
              <a:ahLst/>
              <a:cxnLst/>
              <a:rect l="l" t="t" r="r" b="b"/>
              <a:pathLst>
                <a:path w="6550025" h="754380">
                  <a:moveTo>
                    <a:pt x="6549644" y="0"/>
                  </a:moveTo>
                  <a:lnTo>
                    <a:pt x="0" y="0"/>
                  </a:lnTo>
                  <a:lnTo>
                    <a:pt x="0" y="754379"/>
                  </a:lnTo>
                  <a:lnTo>
                    <a:pt x="6549644" y="754379"/>
                  </a:lnTo>
                  <a:lnTo>
                    <a:pt x="6549644" y="0"/>
                  </a:lnTo>
                  <a:close/>
                </a:path>
              </a:pathLst>
            </a:custGeom>
            <a:solidFill>
              <a:srgbClr val="DCD6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68195" y="2286000"/>
              <a:ext cx="6550025" cy="754380"/>
            </a:xfrm>
            <a:custGeom>
              <a:avLst/>
              <a:gdLst/>
              <a:ahLst/>
              <a:cxnLst/>
              <a:rect l="l" t="t" r="r" b="b"/>
              <a:pathLst>
                <a:path w="6550025" h="754380">
                  <a:moveTo>
                    <a:pt x="0" y="754379"/>
                  </a:moveTo>
                  <a:lnTo>
                    <a:pt x="6549644" y="754379"/>
                  </a:lnTo>
                  <a:lnTo>
                    <a:pt x="6549644" y="0"/>
                  </a:lnTo>
                  <a:lnTo>
                    <a:pt x="0" y="0"/>
                  </a:lnTo>
                  <a:lnTo>
                    <a:pt x="0" y="75437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7007" y="2302763"/>
              <a:ext cx="720725" cy="720725"/>
            </a:xfrm>
            <a:custGeom>
              <a:avLst/>
              <a:gdLst/>
              <a:ahLst/>
              <a:cxnLst/>
              <a:rect l="l" t="t" r="r" b="b"/>
              <a:pathLst>
                <a:path w="720725" h="720725">
                  <a:moveTo>
                    <a:pt x="360172" y="0"/>
                  </a:moveTo>
                  <a:lnTo>
                    <a:pt x="311276" y="3301"/>
                  </a:lnTo>
                  <a:lnTo>
                    <a:pt x="264413" y="12826"/>
                  </a:lnTo>
                  <a:lnTo>
                    <a:pt x="219963" y="28321"/>
                  </a:lnTo>
                  <a:lnTo>
                    <a:pt x="178434" y="49149"/>
                  </a:lnTo>
                  <a:lnTo>
                    <a:pt x="140080" y="75057"/>
                  </a:lnTo>
                  <a:lnTo>
                    <a:pt x="105536" y="105537"/>
                  </a:lnTo>
                  <a:lnTo>
                    <a:pt x="75056" y="140081"/>
                  </a:lnTo>
                  <a:lnTo>
                    <a:pt x="49187" y="178435"/>
                  </a:lnTo>
                  <a:lnTo>
                    <a:pt x="28308" y="219963"/>
                  </a:lnTo>
                  <a:lnTo>
                    <a:pt x="12865" y="264413"/>
                  </a:lnTo>
                  <a:lnTo>
                    <a:pt x="3289" y="311276"/>
                  </a:lnTo>
                  <a:lnTo>
                    <a:pt x="0" y="360172"/>
                  </a:lnTo>
                  <a:lnTo>
                    <a:pt x="3289" y="409066"/>
                  </a:lnTo>
                  <a:lnTo>
                    <a:pt x="12865" y="455930"/>
                  </a:lnTo>
                  <a:lnTo>
                    <a:pt x="28308" y="500380"/>
                  </a:lnTo>
                  <a:lnTo>
                    <a:pt x="49187" y="541909"/>
                  </a:lnTo>
                  <a:lnTo>
                    <a:pt x="75056" y="580263"/>
                  </a:lnTo>
                  <a:lnTo>
                    <a:pt x="105536" y="614807"/>
                  </a:lnTo>
                  <a:lnTo>
                    <a:pt x="140080" y="645287"/>
                  </a:lnTo>
                  <a:lnTo>
                    <a:pt x="178434" y="671195"/>
                  </a:lnTo>
                  <a:lnTo>
                    <a:pt x="219963" y="692023"/>
                  </a:lnTo>
                  <a:lnTo>
                    <a:pt x="264413" y="707516"/>
                  </a:lnTo>
                  <a:lnTo>
                    <a:pt x="311276" y="717041"/>
                  </a:lnTo>
                  <a:lnTo>
                    <a:pt x="360172" y="720344"/>
                  </a:lnTo>
                  <a:lnTo>
                    <a:pt x="409066" y="717041"/>
                  </a:lnTo>
                  <a:lnTo>
                    <a:pt x="455929" y="707516"/>
                  </a:lnTo>
                  <a:lnTo>
                    <a:pt x="500379" y="692023"/>
                  </a:lnTo>
                  <a:lnTo>
                    <a:pt x="541909" y="671195"/>
                  </a:lnTo>
                  <a:lnTo>
                    <a:pt x="580262" y="645287"/>
                  </a:lnTo>
                  <a:lnTo>
                    <a:pt x="614806" y="614807"/>
                  </a:lnTo>
                  <a:lnTo>
                    <a:pt x="645286" y="580263"/>
                  </a:lnTo>
                  <a:lnTo>
                    <a:pt x="671194" y="541909"/>
                  </a:lnTo>
                  <a:lnTo>
                    <a:pt x="692022" y="500380"/>
                  </a:lnTo>
                  <a:lnTo>
                    <a:pt x="707516" y="455930"/>
                  </a:lnTo>
                  <a:lnTo>
                    <a:pt x="717041" y="409066"/>
                  </a:lnTo>
                  <a:lnTo>
                    <a:pt x="720343" y="360172"/>
                  </a:lnTo>
                  <a:lnTo>
                    <a:pt x="717041" y="311276"/>
                  </a:lnTo>
                  <a:lnTo>
                    <a:pt x="707516" y="264413"/>
                  </a:lnTo>
                  <a:lnTo>
                    <a:pt x="692022" y="219963"/>
                  </a:lnTo>
                  <a:lnTo>
                    <a:pt x="671194" y="178435"/>
                  </a:lnTo>
                  <a:lnTo>
                    <a:pt x="645286" y="140081"/>
                  </a:lnTo>
                  <a:lnTo>
                    <a:pt x="614806" y="105537"/>
                  </a:lnTo>
                  <a:lnTo>
                    <a:pt x="580262" y="75057"/>
                  </a:lnTo>
                  <a:lnTo>
                    <a:pt x="541909" y="49149"/>
                  </a:lnTo>
                  <a:lnTo>
                    <a:pt x="500379" y="28321"/>
                  </a:lnTo>
                  <a:lnTo>
                    <a:pt x="455929" y="12826"/>
                  </a:lnTo>
                  <a:lnTo>
                    <a:pt x="409066" y="3301"/>
                  </a:lnTo>
                  <a:lnTo>
                    <a:pt x="3601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07007" y="2302763"/>
              <a:ext cx="720725" cy="720725"/>
            </a:xfrm>
            <a:custGeom>
              <a:avLst/>
              <a:gdLst/>
              <a:ahLst/>
              <a:cxnLst/>
              <a:rect l="l" t="t" r="r" b="b"/>
              <a:pathLst>
                <a:path w="720725" h="720725">
                  <a:moveTo>
                    <a:pt x="0" y="360172"/>
                  </a:moveTo>
                  <a:lnTo>
                    <a:pt x="3289" y="311276"/>
                  </a:lnTo>
                  <a:lnTo>
                    <a:pt x="12865" y="264413"/>
                  </a:lnTo>
                  <a:lnTo>
                    <a:pt x="28308" y="219963"/>
                  </a:lnTo>
                  <a:lnTo>
                    <a:pt x="49187" y="178435"/>
                  </a:lnTo>
                  <a:lnTo>
                    <a:pt x="75056" y="140081"/>
                  </a:lnTo>
                  <a:lnTo>
                    <a:pt x="105536" y="105537"/>
                  </a:lnTo>
                  <a:lnTo>
                    <a:pt x="140080" y="75057"/>
                  </a:lnTo>
                  <a:lnTo>
                    <a:pt x="178434" y="49149"/>
                  </a:lnTo>
                  <a:lnTo>
                    <a:pt x="219963" y="28321"/>
                  </a:lnTo>
                  <a:lnTo>
                    <a:pt x="264413" y="12826"/>
                  </a:lnTo>
                  <a:lnTo>
                    <a:pt x="311276" y="3301"/>
                  </a:lnTo>
                  <a:lnTo>
                    <a:pt x="360172" y="0"/>
                  </a:lnTo>
                  <a:lnTo>
                    <a:pt x="409066" y="3301"/>
                  </a:lnTo>
                  <a:lnTo>
                    <a:pt x="455929" y="12826"/>
                  </a:lnTo>
                  <a:lnTo>
                    <a:pt x="500379" y="28321"/>
                  </a:lnTo>
                  <a:lnTo>
                    <a:pt x="541909" y="49149"/>
                  </a:lnTo>
                  <a:lnTo>
                    <a:pt x="580262" y="75057"/>
                  </a:lnTo>
                  <a:lnTo>
                    <a:pt x="614806" y="105537"/>
                  </a:lnTo>
                  <a:lnTo>
                    <a:pt x="645286" y="140081"/>
                  </a:lnTo>
                  <a:lnTo>
                    <a:pt x="671194" y="178435"/>
                  </a:lnTo>
                  <a:lnTo>
                    <a:pt x="692022" y="219963"/>
                  </a:lnTo>
                  <a:lnTo>
                    <a:pt x="707516" y="264413"/>
                  </a:lnTo>
                  <a:lnTo>
                    <a:pt x="717041" y="311276"/>
                  </a:lnTo>
                  <a:lnTo>
                    <a:pt x="720343" y="360172"/>
                  </a:lnTo>
                  <a:lnTo>
                    <a:pt x="717041" y="409066"/>
                  </a:lnTo>
                  <a:lnTo>
                    <a:pt x="707516" y="455930"/>
                  </a:lnTo>
                  <a:lnTo>
                    <a:pt x="692022" y="500380"/>
                  </a:lnTo>
                  <a:lnTo>
                    <a:pt x="671194" y="541909"/>
                  </a:lnTo>
                  <a:lnTo>
                    <a:pt x="645286" y="580263"/>
                  </a:lnTo>
                  <a:lnTo>
                    <a:pt x="614806" y="614807"/>
                  </a:lnTo>
                  <a:lnTo>
                    <a:pt x="580262" y="645287"/>
                  </a:lnTo>
                  <a:lnTo>
                    <a:pt x="541909" y="671195"/>
                  </a:lnTo>
                  <a:lnTo>
                    <a:pt x="500379" y="692023"/>
                  </a:lnTo>
                  <a:lnTo>
                    <a:pt x="455929" y="707516"/>
                  </a:lnTo>
                  <a:lnTo>
                    <a:pt x="409066" y="717041"/>
                  </a:lnTo>
                  <a:lnTo>
                    <a:pt x="360172" y="720344"/>
                  </a:lnTo>
                  <a:lnTo>
                    <a:pt x="311276" y="717041"/>
                  </a:lnTo>
                  <a:lnTo>
                    <a:pt x="264413" y="707516"/>
                  </a:lnTo>
                  <a:lnTo>
                    <a:pt x="219963" y="692023"/>
                  </a:lnTo>
                  <a:lnTo>
                    <a:pt x="178434" y="671195"/>
                  </a:lnTo>
                  <a:lnTo>
                    <a:pt x="140080" y="645287"/>
                  </a:lnTo>
                  <a:lnTo>
                    <a:pt x="105536" y="614807"/>
                  </a:lnTo>
                  <a:lnTo>
                    <a:pt x="75056" y="580263"/>
                  </a:lnTo>
                  <a:lnTo>
                    <a:pt x="49187" y="541909"/>
                  </a:lnTo>
                  <a:lnTo>
                    <a:pt x="28308" y="500380"/>
                  </a:lnTo>
                  <a:lnTo>
                    <a:pt x="12865" y="455930"/>
                  </a:lnTo>
                  <a:lnTo>
                    <a:pt x="3289" y="409066"/>
                  </a:lnTo>
                  <a:lnTo>
                    <a:pt x="0" y="360172"/>
                  </a:lnTo>
                  <a:close/>
                </a:path>
              </a:pathLst>
            </a:custGeom>
            <a:ln w="12192">
              <a:solidFill>
                <a:srgbClr val="AC8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84603" y="3124200"/>
              <a:ext cx="6333490" cy="810895"/>
            </a:xfrm>
            <a:custGeom>
              <a:avLst/>
              <a:gdLst/>
              <a:ahLst/>
              <a:cxnLst/>
              <a:rect l="l" t="t" r="r" b="b"/>
              <a:pathLst>
                <a:path w="6333490" h="810895">
                  <a:moveTo>
                    <a:pt x="6333363" y="0"/>
                  </a:moveTo>
                  <a:lnTo>
                    <a:pt x="0" y="0"/>
                  </a:lnTo>
                  <a:lnTo>
                    <a:pt x="0" y="810641"/>
                  </a:lnTo>
                  <a:lnTo>
                    <a:pt x="6333363" y="810641"/>
                  </a:lnTo>
                  <a:lnTo>
                    <a:pt x="6333363" y="0"/>
                  </a:lnTo>
                  <a:close/>
                </a:path>
              </a:pathLst>
            </a:custGeom>
            <a:solidFill>
              <a:srgbClr val="DCD6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84603" y="3124200"/>
              <a:ext cx="6333490" cy="810895"/>
            </a:xfrm>
            <a:custGeom>
              <a:avLst/>
              <a:gdLst/>
              <a:ahLst/>
              <a:cxnLst/>
              <a:rect l="l" t="t" r="r" b="b"/>
              <a:pathLst>
                <a:path w="6333490" h="810895">
                  <a:moveTo>
                    <a:pt x="0" y="810641"/>
                  </a:moveTo>
                  <a:lnTo>
                    <a:pt x="6333363" y="810641"/>
                  </a:lnTo>
                  <a:lnTo>
                    <a:pt x="6333363" y="0"/>
                  </a:lnTo>
                  <a:lnTo>
                    <a:pt x="0" y="0"/>
                  </a:lnTo>
                  <a:lnTo>
                    <a:pt x="0" y="81064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23415" y="3168395"/>
              <a:ext cx="722630" cy="722630"/>
            </a:xfrm>
            <a:custGeom>
              <a:avLst/>
              <a:gdLst/>
              <a:ahLst/>
              <a:cxnLst/>
              <a:rect l="l" t="t" r="r" b="b"/>
              <a:pathLst>
                <a:path w="722630" h="722629">
                  <a:moveTo>
                    <a:pt x="361060" y="0"/>
                  </a:moveTo>
                  <a:lnTo>
                    <a:pt x="312039" y="3301"/>
                  </a:lnTo>
                  <a:lnTo>
                    <a:pt x="265048" y="12953"/>
                  </a:lnTo>
                  <a:lnTo>
                    <a:pt x="220472" y="28320"/>
                  </a:lnTo>
                  <a:lnTo>
                    <a:pt x="178815" y="49275"/>
                  </a:lnTo>
                  <a:lnTo>
                    <a:pt x="140462" y="75183"/>
                  </a:lnTo>
                  <a:lnTo>
                    <a:pt x="105790" y="105790"/>
                  </a:lnTo>
                  <a:lnTo>
                    <a:pt x="75184" y="140462"/>
                  </a:lnTo>
                  <a:lnTo>
                    <a:pt x="49275" y="178815"/>
                  </a:lnTo>
                  <a:lnTo>
                    <a:pt x="28321" y="220471"/>
                  </a:lnTo>
                  <a:lnTo>
                    <a:pt x="12953" y="265049"/>
                  </a:lnTo>
                  <a:lnTo>
                    <a:pt x="3302" y="312038"/>
                  </a:lnTo>
                  <a:lnTo>
                    <a:pt x="0" y="361061"/>
                  </a:lnTo>
                  <a:lnTo>
                    <a:pt x="3302" y="410082"/>
                  </a:lnTo>
                  <a:lnTo>
                    <a:pt x="12953" y="457072"/>
                  </a:lnTo>
                  <a:lnTo>
                    <a:pt x="28321" y="501649"/>
                  </a:lnTo>
                  <a:lnTo>
                    <a:pt x="49275" y="543305"/>
                  </a:lnTo>
                  <a:lnTo>
                    <a:pt x="75184" y="581659"/>
                  </a:lnTo>
                  <a:lnTo>
                    <a:pt x="105790" y="616330"/>
                  </a:lnTo>
                  <a:lnTo>
                    <a:pt x="140462" y="646937"/>
                  </a:lnTo>
                  <a:lnTo>
                    <a:pt x="178815" y="672845"/>
                  </a:lnTo>
                  <a:lnTo>
                    <a:pt x="220472" y="693801"/>
                  </a:lnTo>
                  <a:lnTo>
                    <a:pt x="265048" y="709167"/>
                  </a:lnTo>
                  <a:lnTo>
                    <a:pt x="312039" y="718819"/>
                  </a:lnTo>
                  <a:lnTo>
                    <a:pt x="361060" y="722121"/>
                  </a:lnTo>
                  <a:lnTo>
                    <a:pt x="410083" y="718819"/>
                  </a:lnTo>
                  <a:lnTo>
                    <a:pt x="457072" y="709167"/>
                  </a:lnTo>
                  <a:lnTo>
                    <a:pt x="501650" y="693801"/>
                  </a:lnTo>
                  <a:lnTo>
                    <a:pt x="543306" y="672845"/>
                  </a:lnTo>
                  <a:lnTo>
                    <a:pt x="581660" y="646937"/>
                  </a:lnTo>
                  <a:lnTo>
                    <a:pt x="616331" y="616330"/>
                  </a:lnTo>
                  <a:lnTo>
                    <a:pt x="646938" y="581659"/>
                  </a:lnTo>
                  <a:lnTo>
                    <a:pt x="672846" y="543305"/>
                  </a:lnTo>
                  <a:lnTo>
                    <a:pt x="693801" y="501649"/>
                  </a:lnTo>
                  <a:lnTo>
                    <a:pt x="709167" y="457072"/>
                  </a:lnTo>
                  <a:lnTo>
                    <a:pt x="718820" y="410082"/>
                  </a:lnTo>
                  <a:lnTo>
                    <a:pt x="722122" y="361061"/>
                  </a:lnTo>
                  <a:lnTo>
                    <a:pt x="718820" y="312038"/>
                  </a:lnTo>
                  <a:lnTo>
                    <a:pt x="709167" y="265049"/>
                  </a:lnTo>
                  <a:lnTo>
                    <a:pt x="693801" y="220471"/>
                  </a:lnTo>
                  <a:lnTo>
                    <a:pt x="672846" y="178815"/>
                  </a:lnTo>
                  <a:lnTo>
                    <a:pt x="646938" y="140462"/>
                  </a:lnTo>
                  <a:lnTo>
                    <a:pt x="616331" y="105790"/>
                  </a:lnTo>
                  <a:lnTo>
                    <a:pt x="581660" y="75183"/>
                  </a:lnTo>
                  <a:lnTo>
                    <a:pt x="543306" y="49275"/>
                  </a:lnTo>
                  <a:lnTo>
                    <a:pt x="501650" y="28320"/>
                  </a:lnTo>
                  <a:lnTo>
                    <a:pt x="457072" y="12953"/>
                  </a:lnTo>
                  <a:lnTo>
                    <a:pt x="410083" y="3301"/>
                  </a:lnTo>
                  <a:lnTo>
                    <a:pt x="3610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23415" y="3168395"/>
              <a:ext cx="722630" cy="722630"/>
            </a:xfrm>
            <a:custGeom>
              <a:avLst/>
              <a:gdLst/>
              <a:ahLst/>
              <a:cxnLst/>
              <a:rect l="l" t="t" r="r" b="b"/>
              <a:pathLst>
                <a:path w="722630" h="722629">
                  <a:moveTo>
                    <a:pt x="0" y="361061"/>
                  </a:moveTo>
                  <a:lnTo>
                    <a:pt x="3302" y="312038"/>
                  </a:lnTo>
                  <a:lnTo>
                    <a:pt x="12953" y="265049"/>
                  </a:lnTo>
                  <a:lnTo>
                    <a:pt x="28321" y="220471"/>
                  </a:lnTo>
                  <a:lnTo>
                    <a:pt x="49275" y="178815"/>
                  </a:lnTo>
                  <a:lnTo>
                    <a:pt x="75184" y="140462"/>
                  </a:lnTo>
                  <a:lnTo>
                    <a:pt x="105790" y="105790"/>
                  </a:lnTo>
                  <a:lnTo>
                    <a:pt x="140462" y="75183"/>
                  </a:lnTo>
                  <a:lnTo>
                    <a:pt x="178815" y="49275"/>
                  </a:lnTo>
                  <a:lnTo>
                    <a:pt x="220472" y="28320"/>
                  </a:lnTo>
                  <a:lnTo>
                    <a:pt x="265048" y="12953"/>
                  </a:lnTo>
                  <a:lnTo>
                    <a:pt x="312039" y="3301"/>
                  </a:lnTo>
                  <a:lnTo>
                    <a:pt x="361060" y="0"/>
                  </a:lnTo>
                  <a:lnTo>
                    <a:pt x="410083" y="3301"/>
                  </a:lnTo>
                  <a:lnTo>
                    <a:pt x="457072" y="12953"/>
                  </a:lnTo>
                  <a:lnTo>
                    <a:pt x="501650" y="28320"/>
                  </a:lnTo>
                  <a:lnTo>
                    <a:pt x="543306" y="49275"/>
                  </a:lnTo>
                  <a:lnTo>
                    <a:pt x="581660" y="75183"/>
                  </a:lnTo>
                  <a:lnTo>
                    <a:pt x="616331" y="105790"/>
                  </a:lnTo>
                  <a:lnTo>
                    <a:pt x="646938" y="140462"/>
                  </a:lnTo>
                  <a:lnTo>
                    <a:pt x="672846" y="178815"/>
                  </a:lnTo>
                  <a:lnTo>
                    <a:pt x="693801" y="220471"/>
                  </a:lnTo>
                  <a:lnTo>
                    <a:pt x="709167" y="265049"/>
                  </a:lnTo>
                  <a:lnTo>
                    <a:pt x="718820" y="312038"/>
                  </a:lnTo>
                  <a:lnTo>
                    <a:pt x="722122" y="361061"/>
                  </a:lnTo>
                  <a:lnTo>
                    <a:pt x="718820" y="410082"/>
                  </a:lnTo>
                  <a:lnTo>
                    <a:pt x="709167" y="457072"/>
                  </a:lnTo>
                  <a:lnTo>
                    <a:pt x="693801" y="501649"/>
                  </a:lnTo>
                  <a:lnTo>
                    <a:pt x="672846" y="543305"/>
                  </a:lnTo>
                  <a:lnTo>
                    <a:pt x="646938" y="581659"/>
                  </a:lnTo>
                  <a:lnTo>
                    <a:pt x="616331" y="616330"/>
                  </a:lnTo>
                  <a:lnTo>
                    <a:pt x="581660" y="646937"/>
                  </a:lnTo>
                  <a:lnTo>
                    <a:pt x="543306" y="672845"/>
                  </a:lnTo>
                  <a:lnTo>
                    <a:pt x="501650" y="693801"/>
                  </a:lnTo>
                  <a:lnTo>
                    <a:pt x="457072" y="709167"/>
                  </a:lnTo>
                  <a:lnTo>
                    <a:pt x="410083" y="718819"/>
                  </a:lnTo>
                  <a:lnTo>
                    <a:pt x="361060" y="722121"/>
                  </a:lnTo>
                  <a:lnTo>
                    <a:pt x="312039" y="718819"/>
                  </a:lnTo>
                  <a:lnTo>
                    <a:pt x="265048" y="709167"/>
                  </a:lnTo>
                  <a:lnTo>
                    <a:pt x="220472" y="693801"/>
                  </a:lnTo>
                  <a:lnTo>
                    <a:pt x="178815" y="672845"/>
                  </a:lnTo>
                  <a:lnTo>
                    <a:pt x="140462" y="646937"/>
                  </a:lnTo>
                  <a:lnTo>
                    <a:pt x="105790" y="616330"/>
                  </a:lnTo>
                  <a:lnTo>
                    <a:pt x="75184" y="581659"/>
                  </a:lnTo>
                  <a:lnTo>
                    <a:pt x="49275" y="543305"/>
                  </a:lnTo>
                  <a:lnTo>
                    <a:pt x="28321" y="501649"/>
                  </a:lnTo>
                  <a:lnTo>
                    <a:pt x="12953" y="457072"/>
                  </a:lnTo>
                  <a:lnTo>
                    <a:pt x="3302" y="410082"/>
                  </a:lnTo>
                  <a:lnTo>
                    <a:pt x="0" y="361061"/>
                  </a:lnTo>
                  <a:close/>
                </a:path>
              </a:pathLst>
            </a:custGeom>
            <a:ln w="12192">
              <a:solidFill>
                <a:srgbClr val="AC8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84603" y="3962400"/>
              <a:ext cx="6333490" cy="865505"/>
            </a:xfrm>
            <a:custGeom>
              <a:avLst/>
              <a:gdLst/>
              <a:ahLst/>
              <a:cxnLst/>
              <a:rect l="l" t="t" r="r" b="b"/>
              <a:pathLst>
                <a:path w="6333490" h="865504">
                  <a:moveTo>
                    <a:pt x="6333363" y="0"/>
                  </a:moveTo>
                  <a:lnTo>
                    <a:pt x="0" y="0"/>
                  </a:lnTo>
                  <a:lnTo>
                    <a:pt x="0" y="865124"/>
                  </a:lnTo>
                  <a:lnTo>
                    <a:pt x="6333363" y="865124"/>
                  </a:lnTo>
                  <a:lnTo>
                    <a:pt x="6333363" y="0"/>
                  </a:lnTo>
                  <a:close/>
                </a:path>
              </a:pathLst>
            </a:custGeom>
            <a:solidFill>
              <a:srgbClr val="DCD6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84603" y="3962400"/>
              <a:ext cx="6333490" cy="865505"/>
            </a:xfrm>
            <a:custGeom>
              <a:avLst/>
              <a:gdLst/>
              <a:ahLst/>
              <a:cxnLst/>
              <a:rect l="l" t="t" r="r" b="b"/>
              <a:pathLst>
                <a:path w="6333490" h="865504">
                  <a:moveTo>
                    <a:pt x="0" y="865124"/>
                  </a:moveTo>
                  <a:lnTo>
                    <a:pt x="6333363" y="865124"/>
                  </a:lnTo>
                  <a:lnTo>
                    <a:pt x="6333363" y="0"/>
                  </a:lnTo>
                  <a:lnTo>
                    <a:pt x="0" y="0"/>
                  </a:lnTo>
                  <a:lnTo>
                    <a:pt x="0" y="86512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23415" y="4034027"/>
              <a:ext cx="722630" cy="722630"/>
            </a:xfrm>
            <a:custGeom>
              <a:avLst/>
              <a:gdLst/>
              <a:ahLst/>
              <a:cxnLst/>
              <a:rect l="l" t="t" r="r" b="b"/>
              <a:pathLst>
                <a:path w="722630" h="722629">
                  <a:moveTo>
                    <a:pt x="361060" y="0"/>
                  </a:moveTo>
                  <a:lnTo>
                    <a:pt x="312039" y="3302"/>
                  </a:lnTo>
                  <a:lnTo>
                    <a:pt x="265048" y="12954"/>
                  </a:lnTo>
                  <a:lnTo>
                    <a:pt x="220472" y="28321"/>
                  </a:lnTo>
                  <a:lnTo>
                    <a:pt x="178815" y="49276"/>
                  </a:lnTo>
                  <a:lnTo>
                    <a:pt x="140462" y="75184"/>
                  </a:lnTo>
                  <a:lnTo>
                    <a:pt x="105790" y="105791"/>
                  </a:lnTo>
                  <a:lnTo>
                    <a:pt x="75184" y="140462"/>
                  </a:lnTo>
                  <a:lnTo>
                    <a:pt x="49275" y="178816"/>
                  </a:lnTo>
                  <a:lnTo>
                    <a:pt x="28321" y="220472"/>
                  </a:lnTo>
                  <a:lnTo>
                    <a:pt x="12953" y="265049"/>
                  </a:lnTo>
                  <a:lnTo>
                    <a:pt x="3302" y="312039"/>
                  </a:lnTo>
                  <a:lnTo>
                    <a:pt x="0" y="361061"/>
                  </a:lnTo>
                  <a:lnTo>
                    <a:pt x="3302" y="410083"/>
                  </a:lnTo>
                  <a:lnTo>
                    <a:pt x="12953" y="457073"/>
                  </a:lnTo>
                  <a:lnTo>
                    <a:pt x="28321" y="501650"/>
                  </a:lnTo>
                  <a:lnTo>
                    <a:pt x="49275" y="543306"/>
                  </a:lnTo>
                  <a:lnTo>
                    <a:pt x="75184" y="581660"/>
                  </a:lnTo>
                  <a:lnTo>
                    <a:pt x="105790" y="616331"/>
                  </a:lnTo>
                  <a:lnTo>
                    <a:pt x="140462" y="646938"/>
                  </a:lnTo>
                  <a:lnTo>
                    <a:pt x="178815" y="672846"/>
                  </a:lnTo>
                  <a:lnTo>
                    <a:pt x="220472" y="693801"/>
                  </a:lnTo>
                  <a:lnTo>
                    <a:pt x="265048" y="709168"/>
                  </a:lnTo>
                  <a:lnTo>
                    <a:pt x="312039" y="718820"/>
                  </a:lnTo>
                  <a:lnTo>
                    <a:pt x="361060" y="722122"/>
                  </a:lnTo>
                  <a:lnTo>
                    <a:pt x="410083" y="718820"/>
                  </a:lnTo>
                  <a:lnTo>
                    <a:pt x="457072" y="709168"/>
                  </a:lnTo>
                  <a:lnTo>
                    <a:pt x="501650" y="693801"/>
                  </a:lnTo>
                  <a:lnTo>
                    <a:pt x="543306" y="672846"/>
                  </a:lnTo>
                  <a:lnTo>
                    <a:pt x="581660" y="646938"/>
                  </a:lnTo>
                  <a:lnTo>
                    <a:pt x="616331" y="616331"/>
                  </a:lnTo>
                  <a:lnTo>
                    <a:pt x="646938" y="581660"/>
                  </a:lnTo>
                  <a:lnTo>
                    <a:pt x="672846" y="543306"/>
                  </a:lnTo>
                  <a:lnTo>
                    <a:pt x="693801" y="501650"/>
                  </a:lnTo>
                  <a:lnTo>
                    <a:pt x="709167" y="457073"/>
                  </a:lnTo>
                  <a:lnTo>
                    <a:pt x="718820" y="410083"/>
                  </a:lnTo>
                  <a:lnTo>
                    <a:pt x="722122" y="361061"/>
                  </a:lnTo>
                  <a:lnTo>
                    <a:pt x="718820" y="312039"/>
                  </a:lnTo>
                  <a:lnTo>
                    <a:pt x="709167" y="265049"/>
                  </a:lnTo>
                  <a:lnTo>
                    <a:pt x="693801" y="220472"/>
                  </a:lnTo>
                  <a:lnTo>
                    <a:pt x="672846" y="178816"/>
                  </a:lnTo>
                  <a:lnTo>
                    <a:pt x="646938" y="140462"/>
                  </a:lnTo>
                  <a:lnTo>
                    <a:pt x="616331" y="105791"/>
                  </a:lnTo>
                  <a:lnTo>
                    <a:pt x="581660" y="75184"/>
                  </a:lnTo>
                  <a:lnTo>
                    <a:pt x="543306" y="49276"/>
                  </a:lnTo>
                  <a:lnTo>
                    <a:pt x="501650" y="28321"/>
                  </a:lnTo>
                  <a:lnTo>
                    <a:pt x="457072" y="12954"/>
                  </a:lnTo>
                  <a:lnTo>
                    <a:pt x="410083" y="3302"/>
                  </a:lnTo>
                  <a:lnTo>
                    <a:pt x="3610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23415" y="4034027"/>
              <a:ext cx="722630" cy="722630"/>
            </a:xfrm>
            <a:custGeom>
              <a:avLst/>
              <a:gdLst/>
              <a:ahLst/>
              <a:cxnLst/>
              <a:rect l="l" t="t" r="r" b="b"/>
              <a:pathLst>
                <a:path w="722630" h="722629">
                  <a:moveTo>
                    <a:pt x="0" y="361061"/>
                  </a:moveTo>
                  <a:lnTo>
                    <a:pt x="3302" y="312039"/>
                  </a:lnTo>
                  <a:lnTo>
                    <a:pt x="12953" y="265049"/>
                  </a:lnTo>
                  <a:lnTo>
                    <a:pt x="28321" y="220472"/>
                  </a:lnTo>
                  <a:lnTo>
                    <a:pt x="49275" y="178816"/>
                  </a:lnTo>
                  <a:lnTo>
                    <a:pt x="75184" y="140462"/>
                  </a:lnTo>
                  <a:lnTo>
                    <a:pt x="105790" y="105791"/>
                  </a:lnTo>
                  <a:lnTo>
                    <a:pt x="140462" y="75184"/>
                  </a:lnTo>
                  <a:lnTo>
                    <a:pt x="178815" y="49276"/>
                  </a:lnTo>
                  <a:lnTo>
                    <a:pt x="220472" y="28321"/>
                  </a:lnTo>
                  <a:lnTo>
                    <a:pt x="265048" y="12954"/>
                  </a:lnTo>
                  <a:lnTo>
                    <a:pt x="312039" y="3302"/>
                  </a:lnTo>
                  <a:lnTo>
                    <a:pt x="361060" y="0"/>
                  </a:lnTo>
                  <a:lnTo>
                    <a:pt x="410083" y="3302"/>
                  </a:lnTo>
                  <a:lnTo>
                    <a:pt x="457072" y="12954"/>
                  </a:lnTo>
                  <a:lnTo>
                    <a:pt x="501650" y="28321"/>
                  </a:lnTo>
                  <a:lnTo>
                    <a:pt x="543306" y="49276"/>
                  </a:lnTo>
                  <a:lnTo>
                    <a:pt x="581660" y="75184"/>
                  </a:lnTo>
                  <a:lnTo>
                    <a:pt x="616331" y="105791"/>
                  </a:lnTo>
                  <a:lnTo>
                    <a:pt x="646938" y="140462"/>
                  </a:lnTo>
                  <a:lnTo>
                    <a:pt x="672846" y="178816"/>
                  </a:lnTo>
                  <a:lnTo>
                    <a:pt x="693801" y="220472"/>
                  </a:lnTo>
                  <a:lnTo>
                    <a:pt x="709167" y="265049"/>
                  </a:lnTo>
                  <a:lnTo>
                    <a:pt x="718820" y="312039"/>
                  </a:lnTo>
                  <a:lnTo>
                    <a:pt x="722122" y="361061"/>
                  </a:lnTo>
                  <a:lnTo>
                    <a:pt x="718820" y="410083"/>
                  </a:lnTo>
                  <a:lnTo>
                    <a:pt x="709167" y="457073"/>
                  </a:lnTo>
                  <a:lnTo>
                    <a:pt x="693801" y="501650"/>
                  </a:lnTo>
                  <a:lnTo>
                    <a:pt x="672846" y="543306"/>
                  </a:lnTo>
                  <a:lnTo>
                    <a:pt x="646938" y="581660"/>
                  </a:lnTo>
                  <a:lnTo>
                    <a:pt x="616331" y="616331"/>
                  </a:lnTo>
                  <a:lnTo>
                    <a:pt x="581660" y="646938"/>
                  </a:lnTo>
                  <a:lnTo>
                    <a:pt x="543306" y="672846"/>
                  </a:lnTo>
                  <a:lnTo>
                    <a:pt x="501650" y="693801"/>
                  </a:lnTo>
                  <a:lnTo>
                    <a:pt x="457072" y="709168"/>
                  </a:lnTo>
                  <a:lnTo>
                    <a:pt x="410083" y="718820"/>
                  </a:lnTo>
                  <a:lnTo>
                    <a:pt x="361060" y="722122"/>
                  </a:lnTo>
                  <a:lnTo>
                    <a:pt x="312039" y="718820"/>
                  </a:lnTo>
                  <a:lnTo>
                    <a:pt x="265048" y="709168"/>
                  </a:lnTo>
                  <a:lnTo>
                    <a:pt x="220472" y="693801"/>
                  </a:lnTo>
                  <a:lnTo>
                    <a:pt x="178815" y="672846"/>
                  </a:lnTo>
                  <a:lnTo>
                    <a:pt x="140462" y="646938"/>
                  </a:lnTo>
                  <a:lnTo>
                    <a:pt x="105790" y="616331"/>
                  </a:lnTo>
                  <a:lnTo>
                    <a:pt x="75184" y="581660"/>
                  </a:lnTo>
                  <a:lnTo>
                    <a:pt x="49275" y="543306"/>
                  </a:lnTo>
                  <a:lnTo>
                    <a:pt x="28321" y="501650"/>
                  </a:lnTo>
                  <a:lnTo>
                    <a:pt x="12953" y="457073"/>
                  </a:lnTo>
                  <a:lnTo>
                    <a:pt x="3302" y="410083"/>
                  </a:lnTo>
                  <a:lnTo>
                    <a:pt x="0" y="361061"/>
                  </a:lnTo>
                  <a:close/>
                </a:path>
              </a:pathLst>
            </a:custGeom>
            <a:ln w="12192">
              <a:solidFill>
                <a:srgbClr val="AC8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68195" y="4876800"/>
              <a:ext cx="6550025" cy="769620"/>
            </a:xfrm>
            <a:custGeom>
              <a:avLst/>
              <a:gdLst/>
              <a:ahLst/>
              <a:cxnLst/>
              <a:rect l="l" t="t" r="r" b="b"/>
              <a:pathLst>
                <a:path w="6550025" h="769620">
                  <a:moveTo>
                    <a:pt x="6549644" y="0"/>
                  </a:moveTo>
                  <a:lnTo>
                    <a:pt x="0" y="0"/>
                  </a:lnTo>
                  <a:lnTo>
                    <a:pt x="0" y="769619"/>
                  </a:lnTo>
                  <a:lnTo>
                    <a:pt x="6549644" y="769619"/>
                  </a:lnTo>
                  <a:lnTo>
                    <a:pt x="6549644" y="0"/>
                  </a:lnTo>
                  <a:close/>
                </a:path>
              </a:pathLst>
            </a:custGeom>
            <a:solidFill>
              <a:srgbClr val="DCD6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68195" y="4876800"/>
              <a:ext cx="6550025" cy="769620"/>
            </a:xfrm>
            <a:custGeom>
              <a:avLst/>
              <a:gdLst/>
              <a:ahLst/>
              <a:cxnLst/>
              <a:rect l="l" t="t" r="r" b="b"/>
              <a:pathLst>
                <a:path w="6550025" h="769620">
                  <a:moveTo>
                    <a:pt x="0" y="769619"/>
                  </a:moveTo>
                  <a:lnTo>
                    <a:pt x="6549644" y="769619"/>
                  </a:lnTo>
                  <a:lnTo>
                    <a:pt x="6549644" y="0"/>
                  </a:lnTo>
                  <a:lnTo>
                    <a:pt x="0" y="0"/>
                  </a:lnTo>
                  <a:lnTo>
                    <a:pt x="0" y="76961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07007" y="4901184"/>
              <a:ext cx="720725" cy="720725"/>
            </a:xfrm>
            <a:custGeom>
              <a:avLst/>
              <a:gdLst/>
              <a:ahLst/>
              <a:cxnLst/>
              <a:rect l="l" t="t" r="r" b="b"/>
              <a:pathLst>
                <a:path w="720725" h="720725">
                  <a:moveTo>
                    <a:pt x="360172" y="0"/>
                  </a:moveTo>
                  <a:lnTo>
                    <a:pt x="311276" y="3302"/>
                  </a:lnTo>
                  <a:lnTo>
                    <a:pt x="264413" y="12827"/>
                  </a:lnTo>
                  <a:lnTo>
                    <a:pt x="219963" y="28321"/>
                  </a:lnTo>
                  <a:lnTo>
                    <a:pt x="178434" y="49149"/>
                  </a:lnTo>
                  <a:lnTo>
                    <a:pt x="140080" y="75057"/>
                  </a:lnTo>
                  <a:lnTo>
                    <a:pt x="105536" y="105537"/>
                  </a:lnTo>
                  <a:lnTo>
                    <a:pt x="75056" y="140081"/>
                  </a:lnTo>
                  <a:lnTo>
                    <a:pt x="49187" y="178435"/>
                  </a:lnTo>
                  <a:lnTo>
                    <a:pt x="28308" y="219964"/>
                  </a:lnTo>
                  <a:lnTo>
                    <a:pt x="12865" y="264414"/>
                  </a:lnTo>
                  <a:lnTo>
                    <a:pt x="3289" y="311277"/>
                  </a:lnTo>
                  <a:lnTo>
                    <a:pt x="0" y="360172"/>
                  </a:lnTo>
                  <a:lnTo>
                    <a:pt x="3289" y="409067"/>
                  </a:lnTo>
                  <a:lnTo>
                    <a:pt x="12865" y="455930"/>
                  </a:lnTo>
                  <a:lnTo>
                    <a:pt x="28308" y="500380"/>
                  </a:lnTo>
                  <a:lnTo>
                    <a:pt x="49187" y="541909"/>
                  </a:lnTo>
                  <a:lnTo>
                    <a:pt x="75056" y="580263"/>
                  </a:lnTo>
                  <a:lnTo>
                    <a:pt x="105536" y="614807"/>
                  </a:lnTo>
                  <a:lnTo>
                    <a:pt x="140080" y="645287"/>
                  </a:lnTo>
                  <a:lnTo>
                    <a:pt x="178434" y="671195"/>
                  </a:lnTo>
                  <a:lnTo>
                    <a:pt x="219963" y="692035"/>
                  </a:lnTo>
                  <a:lnTo>
                    <a:pt x="264413" y="707478"/>
                  </a:lnTo>
                  <a:lnTo>
                    <a:pt x="311276" y="717054"/>
                  </a:lnTo>
                  <a:lnTo>
                    <a:pt x="360172" y="720344"/>
                  </a:lnTo>
                  <a:lnTo>
                    <a:pt x="409066" y="717054"/>
                  </a:lnTo>
                  <a:lnTo>
                    <a:pt x="455929" y="707478"/>
                  </a:lnTo>
                  <a:lnTo>
                    <a:pt x="500379" y="692035"/>
                  </a:lnTo>
                  <a:lnTo>
                    <a:pt x="541909" y="671195"/>
                  </a:lnTo>
                  <a:lnTo>
                    <a:pt x="580262" y="645287"/>
                  </a:lnTo>
                  <a:lnTo>
                    <a:pt x="614806" y="614807"/>
                  </a:lnTo>
                  <a:lnTo>
                    <a:pt x="645286" y="580263"/>
                  </a:lnTo>
                  <a:lnTo>
                    <a:pt x="671194" y="541909"/>
                  </a:lnTo>
                  <a:lnTo>
                    <a:pt x="692022" y="500380"/>
                  </a:lnTo>
                  <a:lnTo>
                    <a:pt x="707516" y="455930"/>
                  </a:lnTo>
                  <a:lnTo>
                    <a:pt x="717041" y="409067"/>
                  </a:lnTo>
                  <a:lnTo>
                    <a:pt x="720343" y="360172"/>
                  </a:lnTo>
                  <a:lnTo>
                    <a:pt x="717041" y="311277"/>
                  </a:lnTo>
                  <a:lnTo>
                    <a:pt x="707516" y="264414"/>
                  </a:lnTo>
                  <a:lnTo>
                    <a:pt x="692022" y="219964"/>
                  </a:lnTo>
                  <a:lnTo>
                    <a:pt x="671194" y="178435"/>
                  </a:lnTo>
                  <a:lnTo>
                    <a:pt x="645286" y="140081"/>
                  </a:lnTo>
                  <a:lnTo>
                    <a:pt x="614806" y="105537"/>
                  </a:lnTo>
                  <a:lnTo>
                    <a:pt x="580262" y="75057"/>
                  </a:lnTo>
                  <a:lnTo>
                    <a:pt x="541909" y="49149"/>
                  </a:lnTo>
                  <a:lnTo>
                    <a:pt x="500379" y="28321"/>
                  </a:lnTo>
                  <a:lnTo>
                    <a:pt x="455929" y="12827"/>
                  </a:lnTo>
                  <a:lnTo>
                    <a:pt x="409066" y="3302"/>
                  </a:lnTo>
                  <a:lnTo>
                    <a:pt x="3601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07007" y="4901184"/>
              <a:ext cx="720725" cy="720725"/>
            </a:xfrm>
            <a:custGeom>
              <a:avLst/>
              <a:gdLst/>
              <a:ahLst/>
              <a:cxnLst/>
              <a:rect l="l" t="t" r="r" b="b"/>
              <a:pathLst>
                <a:path w="720725" h="720725">
                  <a:moveTo>
                    <a:pt x="0" y="360172"/>
                  </a:moveTo>
                  <a:lnTo>
                    <a:pt x="3289" y="311277"/>
                  </a:lnTo>
                  <a:lnTo>
                    <a:pt x="12865" y="264414"/>
                  </a:lnTo>
                  <a:lnTo>
                    <a:pt x="28308" y="219964"/>
                  </a:lnTo>
                  <a:lnTo>
                    <a:pt x="49187" y="178435"/>
                  </a:lnTo>
                  <a:lnTo>
                    <a:pt x="75056" y="140081"/>
                  </a:lnTo>
                  <a:lnTo>
                    <a:pt x="105536" y="105537"/>
                  </a:lnTo>
                  <a:lnTo>
                    <a:pt x="140080" y="75057"/>
                  </a:lnTo>
                  <a:lnTo>
                    <a:pt x="178434" y="49149"/>
                  </a:lnTo>
                  <a:lnTo>
                    <a:pt x="219963" y="28321"/>
                  </a:lnTo>
                  <a:lnTo>
                    <a:pt x="264413" y="12827"/>
                  </a:lnTo>
                  <a:lnTo>
                    <a:pt x="311276" y="3302"/>
                  </a:lnTo>
                  <a:lnTo>
                    <a:pt x="360172" y="0"/>
                  </a:lnTo>
                  <a:lnTo>
                    <a:pt x="409066" y="3302"/>
                  </a:lnTo>
                  <a:lnTo>
                    <a:pt x="455929" y="12827"/>
                  </a:lnTo>
                  <a:lnTo>
                    <a:pt x="500379" y="28321"/>
                  </a:lnTo>
                  <a:lnTo>
                    <a:pt x="541909" y="49149"/>
                  </a:lnTo>
                  <a:lnTo>
                    <a:pt x="580262" y="75057"/>
                  </a:lnTo>
                  <a:lnTo>
                    <a:pt x="614806" y="105537"/>
                  </a:lnTo>
                  <a:lnTo>
                    <a:pt x="645286" y="140081"/>
                  </a:lnTo>
                  <a:lnTo>
                    <a:pt x="671194" y="178435"/>
                  </a:lnTo>
                  <a:lnTo>
                    <a:pt x="692022" y="219964"/>
                  </a:lnTo>
                  <a:lnTo>
                    <a:pt x="707516" y="264414"/>
                  </a:lnTo>
                  <a:lnTo>
                    <a:pt x="717041" y="311277"/>
                  </a:lnTo>
                  <a:lnTo>
                    <a:pt x="720343" y="360172"/>
                  </a:lnTo>
                  <a:lnTo>
                    <a:pt x="717041" y="409067"/>
                  </a:lnTo>
                  <a:lnTo>
                    <a:pt x="707516" y="455930"/>
                  </a:lnTo>
                  <a:lnTo>
                    <a:pt x="692022" y="500380"/>
                  </a:lnTo>
                  <a:lnTo>
                    <a:pt x="671194" y="541909"/>
                  </a:lnTo>
                  <a:lnTo>
                    <a:pt x="645286" y="580263"/>
                  </a:lnTo>
                  <a:lnTo>
                    <a:pt x="614806" y="614807"/>
                  </a:lnTo>
                  <a:lnTo>
                    <a:pt x="580262" y="645287"/>
                  </a:lnTo>
                  <a:lnTo>
                    <a:pt x="541909" y="671195"/>
                  </a:lnTo>
                  <a:lnTo>
                    <a:pt x="500379" y="692035"/>
                  </a:lnTo>
                  <a:lnTo>
                    <a:pt x="455929" y="707478"/>
                  </a:lnTo>
                  <a:lnTo>
                    <a:pt x="409066" y="717054"/>
                  </a:lnTo>
                  <a:lnTo>
                    <a:pt x="360172" y="720344"/>
                  </a:lnTo>
                  <a:lnTo>
                    <a:pt x="311276" y="717054"/>
                  </a:lnTo>
                  <a:lnTo>
                    <a:pt x="264413" y="707478"/>
                  </a:lnTo>
                  <a:lnTo>
                    <a:pt x="219963" y="692035"/>
                  </a:lnTo>
                  <a:lnTo>
                    <a:pt x="178434" y="671195"/>
                  </a:lnTo>
                  <a:lnTo>
                    <a:pt x="140080" y="645287"/>
                  </a:lnTo>
                  <a:lnTo>
                    <a:pt x="105536" y="614807"/>
                  </a:lnTo>
                  <a:lnTo>
                    <a:pt x="75056" y="580263"/>
                  </a:lnTo>
                  <a:lnTo>
                    <a:pt x="49187" y="541909"/>
                  </a:lnTo>
                  <a:lnTo>
                    <a:pt x="28308" y="500380"/>
                  </a:lnTo>
                  <a:lnTo>
                    <a:pt x="12865" y="455930"/>
                  </a:lnTo>
                  <a:lnTo>
                    <a:pt x="3289" y="409067"/>
                  </a:lnTo>
                  <a:lnTo>
                    <a:pt x="0" y="360172"/>
                  </a:lnTo>
                  <a:close/>
                </a:path>
              </a:pathLst>
            </a:custGeom>
            <a:ln w="12192">
              <a:solidFill>
                <a:srgbClr val="AC8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92707" y="5715000"/>
              <a:ext cx="7025640" cy="826135"/>
            </a:xfrm>
            <a:custGeom>
              <a:avLst/>
              <a:gdLst/>
              <a:ahLst/>
              <a:cxnLst/>
              <a:rect l="l" t="t" r="r" b="b"/>
              <a:pathLst>
                <a:path w="7025640" h="826134">
                  <a:moveTo>
                    <a:pt x="7025640" y="0"/>
                  </a:moveTo>
                  <a:lnTo>
                    <a:pt x="0" y="0"/>
                  </a:lnTo>
                  <a:lnTo>
                    <a:pt x="0" y="825881"/>
                  </a:lnTo>
                  <a:lnTo>
                    <a:pt x="7025640" y="825881"/>
                  </a:lnTo>
                  <a:lnTo>
                    <a:pt x="7025640" y="0"/>
                  </a:lnTo>
                  <a:close/>
                </a:path>
              </a:pathLst>
            </a:custGeom>
            <a:solidFill>
              <a:srgbClr val="DCD6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92707" y="5715000"/>
              <a:ext cx="7025640" cy="826135"/>
            </a:xfrm>
            <a:custGeom>
              <a:avLst/>
              <a:gdLst/>
              <a:ahLst/>
              <a:cxnLst/>
              <a:rect l="l" t="t" r="r" b="b"/>
              <a:pathLst>
                <a:path w="7025640" h="826134">
                  <a:moveTo>
                    <a:pt x="0" y="825881"/>
                  </a:moveTo>
                  <a:lnTo>
                    <a:pt x="7025640" y="825881"/>
                  </a:lnTo>
                  <a:lnTo>
                    <a:pt x="7025640" y="0"/>
                  </a:lnTo>
                  <a:lnTo>
                    <a:pt x="0" y="0"/>
                  </a:lnTo>
                  <a:lnTo>
                    <a:pt x="0" y="82588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538097" y="1480515"/>
            <a:ext cx="6308725" cy="5083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75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EC0"/>
                </a:solidFill>
                <a:latin typeface="Arial"/>
                <a:cs typeface="Arial"/>
              </a:rPr>
              <a:t>Бригадный</a:t>
            </a:r>
            <a:r>
              <a:rPr sz="1800" b="1" spc="-40" dirty="0">
                <a:solidFill>
                  <a:srgbClr val="006EC0"/>
                </a:solidFill>
                <a:latin typeface="Arial"/>
                <a:cs typeface="Arial"/>
              </a:rPr>
              <a:t> метод.</a:t>
            </a:r>
            <a:r>
              <a:rPr sz="1800" b="1" spc="7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6EC0"/>
                </a:solidFill>
                <a:latin typeface="Arial"/>
                <a:cs typeface="Arial"/>
              </a:rPr>
              <a:t>Каждая</a:t>
            </a:r>
            <a:r>
              <a:rPr sz="1800" b="1" spc="-3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EC0"/>
                </a:solidFill>
                <a:latin typeface="Arial"/>
                <a:cs typeface="Arial"/>
              </a:rPr>
              <a:t>группа</a:t>
            </a:r>
            <a:r>
              <a:rPr sz="1800" b="1" spc="1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EC0"/>
                </a:solidFill>
                <a:latin typeface="Arial"/>
                <a:cs typeface="Arial"/>
              </a:rPr>
              <a:t>выполняет</a:t>
            </a:r>
            <a:r>
              <a:rPr sz="1800" b="1" spc="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EC0"/>
                </a:solidFill>
                <a:latin typeface="Arial"/>
                <a:cs typeface="Arial"/>
              </a:rPr>
              <a:t>свое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75"/>
              </a:lnSpc>
            </a:pPr>
            <a:r>
              <a:rPr sz="1800" b="1" spc="-20" dirty="0">
                <a:solidFill>
                  <a:srgbClr val="006EC0"/>
                </a:solidFill>
                <a:latin typeface="Arial"/>
                <a:cs typeface="Arial"/>
              </a:rPr>
              <a:t>задание.</a:t>
            </a:r>
            <a:r>
              <a:rPr sz="1800" b="1" spc="3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75" dirty="0">
                <a:solidFill>
                  <a:srgbClr val="006EC0"/>
                </a:solidFill>
                <a:latin typeface="Arial"/>
                <a:cs typeface="Arial"/>
              </a:rPr>
              <a:t>Результаты</a:t>
            </a:r>
            <a:r>
              <a:rPr sz="1800" b="1" spc="10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EC0"/>
                </a:solidFill>
                <a:latin typeface="Arial"/>
                <a:cs typeface="Arial"/>
              </a:rPr>
              <a:t>докладывает</a:t>
            </a:r>
            <a:r>
              <a:rPr sz="1800" b="1" spc="4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6EC0"/>
                </a:solidFill>
                <a:latin typeface="Arial"/>
                <a:cs typeface="Arial"/>
              </a:rPr>
              <a:t>руководители</a:t>
            </a:r>
            <a:r>
              <a:rPr sz="1800" b="1" spc="7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EC0"/>
                </a:solidFill>
                <a:latin typeface="Arial"/>
                <a:cs typeface="Arial"/>
              </a:rPr>
              <a:t>групп.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Arial"/>
              <a:cs typeface="Arial"/>
            </a:endParaRPr>
          </a:p>
          <a:p>
            <a:pPr marL="488315" marR="508634">
              <a:lnSpc>
                <a:spcPts val="1900"/>
              </a:lnSpc>
            </a:pPr>
            <a:r>
              <a:rPr sz="1800" b="1" spc="-45" dirty="0">
                <a:solidFill>
                  <a:srgbClr val="006EC0"/>
                </a:solidFill>
                <a:latin typeface="Arial"/>
                <a:cs typeface="Arial"/>
              </a:rPr>
              <a:t>Метод </a:t>
            </a:r>
            <a:r>
              <a:rPr sz="1800" b="1" spc="-5" dirty="0">
                <a:solidFill>
                  <a:srgbClr val="006EC0"/>
                </a:solidFill>
                <a:latin typeface="Arial"/>
                <a:cs typeface="Arial"/>
              </a:rPr>
              <a:t>«пилы». </a:t>
            </a:r>
            <a:r>
              <a:rPr sz="1800" b="1" dirty="0">
                <a:solidFill>
                  <a:srgbClr val="006EC0"/>
                </a:solidFill>
                <a:latin typeface="Arial"/>
                <a:cs typeface="Arial"/>
              </a:rPr>
              <a:t>Каждая </a:t>
            </a:r>
            <a:r>
              <a:rPr sz="1800" b="1" spc="-20" dirty="0">
                <a:solidFill>
                  <a:srgbClr val="006EC0"/>
                </a:solidFill>
                <a:latin typeface="Arial"/>
                <a:cs typeface="Arial"/>
              </a:rPr>
              <a:t>группа выполняет свое </a:t>
            </a:r>
            <a:r>
              <a:rPr sz="1800" b="1" spc="-49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EC0"/>
                </a:solidFill>
                <a:latin typeface="Arial"/>
                <a:cs typeface="Arial"/>
              </a:rPr>
              <a:t>задание.</a:t>
            </a:r>
            <a:r>
              <a:rPr sz="1800" b="1" spc="1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6EC0"/>
                </a:solidFill>
                <a:latin typeface="Arial"/>
                <a:cs typeface="Arial"/>
              </a:rPr>
              <a:t>Затем</a:t>
            </a:r>
            <a:r>
              <a:rPr sz="1800" b="1" spc="4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6EC0"/>
                </a:solidFill>
                <a:latin typeface="Arial"/>
                <a:cs typeface="Arial"/>
              </a:rPr>
              <a:t>происходит</a:t>
            </a:r>
            <a:r>
              <a:rPr sz="1800" b="1" spc="-4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EC0"/>
                </a:solidFill>
                <a:latin typeface="Arial"/>
                <a:cs typeface="Arial"/>
              </a:rPr>
              <a:t>перемешивание </a:t>
            </a:r>
            <a:r>
              <a:rPr sz="1800" b="1" spc="-1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EC0"/>
                </a:solidFill>
                <a:latin typeface="Arial"/>
                <a:cs typeface="Arial"/>
              </a:rPr>
              <a:t>участников</a:t>
            </a:r>
            <a:r>
              <a:rPr sz="1800" b="1" spc="6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EC0"/>
                </a:solidFill>
                <a:latin typeface="Arial"/>
                <a:cs typeface="Arial"/>
              </a:rPr>
              <a:t>групп</a:t>
            </a:r>
            <a:r>
              <a:rPr sz="1800" b="1" spc="2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EC0"/>
                </a:solidFill>
                <a:latin typeface="Arial"/>
                <a:cs typeface="Arial"/>
              </a:rPr>
              <a:t>и</a:t>
            </a:r>
            <a:r>
              <a:rPr sz="1800" b="1" spc="-1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EC0"/>
                </a:solidFill>
                <a:latin typeface="Arial"/>
                <a:cs typeface="Arial"/>
              </a:rPr>
              <a:t>взаимообучение.</a:t>
            </a:r>
            <a:endParaRPr sz="1800">
              <a:latin typeface="Arial"/>
              <a:cs typeface="Arial"/>
            </a:endParaRPr>
          </a:p>
          <a:p>
            <a:pPr marL="706120" marR="192405">
              <a:lnSpc>
                <a:spcPts val="2080"/>
              </a:lnSpc>
              <a:spcBef>
                <a:spcPts val="930"/>
              </a:spcBef>
            </a:pPr>
            <a:r>
              <a:rPr sz="1800" b="1" spc="-25" dirty="0">
                <a:solidFill>
                  <a:srgbClr val="006EC0"/>
                </a:solidFill>
                <a:latin typeface="Arial"/>
                <a:cs typeface="Arial"/>
              </a:rPr>
              <a:t>Аквариумное</a:t>
            </a:r>
            <a:r>
              <a:rPr sz="1800" b="1" spc="7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6EC0"/>
                </a:solidFill>
                <a:latin typeface="Arial"/>
                <a:cs typeface="Arial"/>
              </a:rPr>
              <a:t>обсуждение.</a:t>
            </a:r>
            <a:r>
              <a:rPr sz="1800" b="1" spc="-2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006EC0"/>
                </a:solidFill>
                <a:latin typeface="Arial"/>
                <a:cs typeface="Arial"/>
              </a:rPr>
              <a:t>Группы</a:t>
            </a:r>
            <a:r>
              <a:rPr sz="1800" b="1" spc="-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6EC0"/>
                </a:solidFill>
                <a:latin typeface="Arial"/>
                <a:cs typeface="Arial"/>
              </a:rPr>
              <a:t>выполняют </a:t>
            </a:r>
            <a:r>
              <a:rPr sz="1800" b="1" spc="-2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6EC0"/>
                </a:solidFill>
                <a:latin typeface="Arial"/>
                <a:cs typeface="Arial"/>
              </a:rPr>
              <a:t>одинаковые</a:t>
            </a:r>
            <a:r>
              <a:rPr sz="1800" b="1" spc="-7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EC0"/>
                </a:solidFill>
                <a:latin typeface="Arial"/>
                <a:cs typeface="Arial"/>
              </a:rPr>
              <a:t>задания.</a:t>
            </a:r>
            <a:r>
              <a:rPr sz="1800" b="1" spc="-1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70" dirty="0">
                <a:solidFill>
                  <a:srgbClr val="006EC0"/>
                </a:solidFill>
                <a:latin typeface="Arial"/>
                <a:cs typeface="Arial"/>
              </a:rPr>
              <a:t>Результаты</a:t>
            </a:r>
            <a:r>
              <a:rPr sz="1800" b="1" spc="5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EC0"/>
                </a:solidFill>
                <a:latin typeface="Arial"/>
                <a:cs typeface="Arial"/>
              </a:rPr>
              <a:t>докладывают </a:t>
            </a:r>
            <a:r>
              <a:rPr sz="1800" b="1" spc="-484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6EC0"/>
                </a:solidFill>
                <a:latin typeface="Arial"/>
                <a:cs typeface="Arial"/>
              </a:rPr>
              <a:t>руководители</a:t>
            </a:r>
            <a:r>
              <a:rPr sz="1800" b="1" spc="5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EC0"/>
                </a:solidFill>
                <a:latin typeface="Arial"/>
                <a:cs typeface="Arial"/>
              </a:rPr>
              <a:t>групп.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Arial"/>
              <a:cs typeface="Arial"/>
            </a:endParaRPr>
          </a:p>
          <a:p>
            <a:pPr marL="706120" marR="135255" indent="62230">
              <a:lnSpc>
                <a:spcPts val="1900"/>
              </a:lnSpc>
              <a:spcBef>
                <a:spcPts val="5"/>
              </a:spcBef>
            </a:pPr>
            <a:r>
              <a:rPr sz="1800" b="1" spc="-70" dirty="0">
                <a:solidFill>
                  <a:srgbClr val="006EC0"/>
                </a:solidFill>
                <a:latin typeface="Arial"/>
                <a:cs typeface="Arial"/>
              </a:rPr>
              <a:t>Полилог.</a:t>
            </a:r>
            <a:r>
              <a:rPr sz="1800" b="1" spc="-25" dirty="0">
                <a:solidFill>
                  <a:srgbClr val="006EC0"/>
                </a:solidFill>
                <a:latin typeface="Arial"/>
                <a:cs typeface="Arial"/>
              </a:rPr>
              <a:t> Руководителя</a:t>
            </a:r>
            <a:r>
              <a:rPr sz="1800" b="1" spc="5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100" dirty="0">
                <a:solidFill>
                  <a:srgbClr val="006EC0"/>
                </a:solidFill>
                <a:latin typeface="Arial"/>
                <a:cs typeface="Arial"/>
              </a:rPr>
              <a:t>нет.</a:t>
            </a:r>
            <a:r>
              <a:rPr sz="1800" b="1" spc="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6EC0"/>
                </a:solidFill>
                <a:latin typeface="Arial"/>
                <a:cs typeface="Arial"/>
              </a:rPr>
              <a:t>Любой</a:t>
            </a:r>
            <a:r>
              <a:rPr sz="1800" b="1" spc="-4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EC0"/>
                </a:solidFill>
                <a:latin typeface="Arial"/>
                <a:cs typeface="Arial"/>
              </a:rPr>
              <a:t>член</a:t>
            </a:r>
            <a:r>
              <a:rPr sz="1800" b="1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EC0"/>
                </a:solidFill>
                <a:latin typeface="Arial"/>
                <a:cs typeface="Arial"/>
              </a:rPr>
              <a:t>группы </a:t>
            </a:r>
            <a:r>
              <a:rPr sz="1800" b="1" spc="-484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55" dirty="0">
                <a:solidFill>
                  <a:srgbClr val="006EC0"/>
                </a:solidFill>
                <a:latin typeface="Arial"/>
                <a:cs typeface="Arial"/>
              </a:rPr>
              <a:t>готов</a:t>
            </a:r>
            <a:r>
              <a:rPr sz="1800" b="1" spc="4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006EC0"/>
                </a:solidFill>
                <a:latin typeface="Arial"/>
                <a:cs typeface="Arial"/>
              </a:rPr>
              <a:t>доложить</a:t>
            </a:r>
            <a:r>
              <a:rPr sz="1800" b="1" spc="6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65" dirty="0">
                <a:solidFill>
                  <a:srgbClr val="006EC0"/>
                </a:solidFill>
                <a:latin typeface="Arial"/>
                <a:cs typeface="Arial"/>
              </a:rPr>
              <a:t>результаты</a:t>
            </a:r>
            <a:r>
              <a:rPr sz="1800" b="1" spc="9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EC0"/>
                </a:solidFill>
                <a:latin typeface="Arial"/>
                <a:cs typeface="Arial"/>
              </a:rPr>
              <a:t>общей</a:t>
            </a:r>
            <a:r>
              <a:rPr sz="1800" b="1" spc="8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6EC0"/>
                </a:solidFill>
                <a:latin typeface="Arial"/>
                <a:cs typeface="Arial"/>
              </a:rPr>
              <a:t>работы.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Arial"/>
              <a:cs typeface="Arial"/>
            </a:endParaRPr>
          </a:p>
          <a:p>
            <a:pPr marL="488315">
              <a:lnSpc>
                <a:spcPts val="2030"/>
              </a:lnSpc>
            </a:pPr>
            <a:r>
              <a:rPr sz="1800" b="1" spc="-25" dirty="0">
                <a:solidFill>
                  <a:srgbClr val="006EC0"/>
                </a:solidFill>
                <a:latin typeface="Arial"/>
                <a:cs typeface="Arial"/>
              </a:rPr>
              <a:t>Мозговой</a:t>
            </a:r>
            <a:r>
              <a:rPr sz="1800" b="1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6EC0"/>
                </a:solidFill>
                <a:latin typeface="Arial"/>
                <a:cs typeface="Arial"/>
              </a:rPr>
              <a:t>штурм.</a:t>
            </a:r>
            <a:r>
              <a:rPr sz="1800" b="1" spc="9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6EC0"/>
                </a:solidFill>
                <a:latin typeface="Arial"/>
                <a:cs typeface="Arial"/>
              </a:rPr>
              <a:t>Одна</a:t>
            </a:r>
            <a:r>
              <a:rPr sz="1800" b="1" spc="-4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EC0"/>
                </a:solidFill>
                <a:latin typeface="Arial"/>
                <a:cs typeface="Arial"/>
              </a:rPr>
              <a:t>группа</a:t>
            </a:r>
            <a:r>
              <a:rPr sz="1800" b="1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6EC0"/>
                </a:solidFill>
                <a:latin typeface="Arial"/>
                <a:cs typeface="Arial"/>
              </a:rPr>
              <a:t>генерирует</a:t>
            </a:r>
            <a:r>
              <a:rPr sz="1800" b="1" spc="2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6EC0"/>
                </a:solidFill>
                <a:latin typeface="Arial"/>
                <a:cs typeface="Arial"/>
              </a:rPr>
              <a:t>идеи,</a:t>
            </a:r>
            <a:endParaRPr sz="1800">
              <a:latin typeface="Arial"/>
              <a:cs typeface="Arial"/>
            </a:endParaRPr>
          </a:p>
          <a:p>
            <a:pPr marL="488315">
              <a:lnSpc>
                <a:spcPts val="2030"/>
              </a:lnSpc>
            </a:pPr>
            <a:r>
              <a:rPr sz="1800" b="1" spc="-25" dirty="0">
                <a:solidFill>
                  <a:srgbClr val="006EC0"/>
                </a:solidFill>
                <a:latin typeface="Arial"/>
                <a:cs typeface="Arial"/>
              </a:rPr>
              <a:t>другая</a:t>
            </a:r>
            <a:r>
              <a:rPr sz="1800" b="1" spc="1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EC0"/>
                </a:solidFill>
                <a:latin typeface="Arial"/>
                <a:cs typeface="Arial"/>
              </a:rPr>
              <a:t>–</a:t>
            </a:r>
            <a:r>
              <a:rPr sz="1800" b="1" spc="-2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55" dirty="0">
                <a:solidFill>
                  <a:srgbClr val="006EC0"/>
                </a:solidFill>
                <a:latin typeface="Arial"/>
                <a:cs typeface="Arial"/>
              </a:rPr>
              <a:t>критикует.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Arial"/>
              <a:cs typeface="Arial"/>
            </a:endParaRPr>
          </a:p>
          <a:p>
            <a:pPr marL="12700" marR="185420">
              <a:lnSpc>
                <a:spcPct val="92500"/>
              </a:lnSpc>
              <a:spcBef>
                <a:spcPts val="5"/>
              </a:spcBef>
            </a:pPr>
            <a:r>
              <a:rPr sz="1800" b="1" spc="-25" dirty="0">
                <a:solidFill>
                  <a:srgbClr val="006EC0"/>
                </a:solidFill>
                <a:latin typeface="Arial"/>
                <a:cs typeface="Arial"/>
              </a:rPr>
              <a:t>Коллективный</a:t>
            </a:r>
            <a:r>
              <a:rPr sz="1800" b="1" spc="3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EC0"/>
                </a:solidFill>
                <a:latin typeface="Arial"/>
                <a:cs typeface="Arial"/>
              </a:rPr>
              <a:t>способ</a:t>
            </a:r>
            <a:r>
              <a:rPr sz="1800" b="1" spc="-5" dirty="0">
                <a:solidFill>
                  <a:srgbClr val="006EC0"/>
                </a:solidFill>
                <a:latin typeface="Arial"/>
                <a:cs typeface="Arial"/>
              </a:rPr>
              <a:t> обучения.</a:t>
            </a:r>
            <a:r>
              <a:rPr sz="1800" b="1" spc="-1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EC0"/>
                </a:solidFill>
                <a:latin typeface="Arial"/>
                <a:cs typeface="Arial"/>
              </a:rPr>
              <a:t>Учитель</a:t>
            </a:r>
            <a:r>
              <a:rPr sz="1800" b="1" spc="8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6EC0"/>
                </a:solidFill>
                <a:latin typeface="Arial"/>
                <a:cs typeface="Arial"/>
              </a:rPr>
              <a:t>обучает </a:t>
            </a:r>
            <a:r>
              <a:rPr sz="1800" b="1" spc="-2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55" dirty="0">
                <a:solidFill>
                  <a:srgbClr val="006EC0"/>
                </a:solidFill>
                <a:latin typeface="Arial"/>
                <a:cs typeface="Arial"/>
              </a:rPr>
              <a:t>консультантов</a:t>
            </a:r>
            <a:r>
              <a:rPr sz="1800" b="1" spc="10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EC0"/>
                </a:solidFill>
                <a:latin typeface="Arial"/>
                <a:cs typeface="Arial"/>
              </a:rPr>
              <a:t>группы,</a:t>
            </a:r>
            <a:r>
              <a:rPr sz="1800" b="1" spc="1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06EC0"/>
                </a:solidFill>
                <a:latin typeface="Arial"/>
                <a:cs typeface="Arial"/>
              </a:rPr>
              <a:t>консультанты</a:t>
            </a:r>
            <a:r>
              <a:rPr sz="1800" b="1" spc="8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6EC0"/>
                </a:solidFill>
                <a:latin typeface="Arial"/>
                <a:cs typeface="Arial"/>
              </a:rPr>
              <a:t>обучают</a:t>
            </a:r>
            <a:r>
              <a:rPr sz="1800" b="1" spc="3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EC0"/>
                </a:solidFill>
                <a:latin typeface="Arial"/>
                <a:cs typeface="Arial"/>
              </a:rPr>
              <a:t>членов </a:t>
            </a:r>
            <a:r>
              <a:rPr sz="1800" b="1" spc="-484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EC0"/>
                </a:solidFill>
                <a:latin typeface="Arial"/>
                <a:cs typeface="Arial"/>
              </a:rPr>
              <a:t>группы.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725423" y="5760720"/>
            <a:ext cx="734695" cy="734695"/>
            <a:chOff x="725423" y="5760720"/>
            <a:chExt cx="734695" cy="734695"/>
          </a:xfrm>
        </p:grpSpPr>
        <p:sp>
          <p:nvSpPr>
            <p:cNvPr id="28" name="object 28"/>
            <p:cNvSpPr/>
            <p:nvPr/>
          </p:nvSpPr>
          <p:spPr>
            <a:xfrm>
              <a:off x="731519" y="5766816"/>
              <a:ext cx="722630" cy="722630"/>
            </a:xfrm>
            <a:custGeom>
              <a:avLst/>
              <a:gdLst/>
              <a:ahLst/>
              <a:cxnLst/>
              <a:rect l="l" t="t" r="r" b="b"/>
              <a:pathLst>
                <a:path w="722630" h="722629">
                  <a:moveTo>
                    <a:pt x="361061" y="0"/>
                  </a:moveTo>
                  <a:lnTo>
                    <a:pt x="312064" y="3302"/>
                  </a:lnTo>
                  <a:lnTo>
                    <a:pt x="265074" y="12890"/>
                  </a:lnTo>
                  <a:lnTo>
                    <a:pt x="220522" y="28371"/>
                  </a:lnTo>
                  <a:lnTo>
                    <a:pt x="178828" y="49288"/>
                  </a:lnTo>
                  <a:lnTo>
                    <a:pt x="140423" y="75234"/>
                  </a:lnTo>
                  <a:lnTo>
                    <a:pt x="105752" y="105752"/>
                  </a:lnTo>
                  <a:lnTo>
                    <a:pt x="75234" y="140423"/>
                  </a:lnTo>
                  <a:lnTo>
                    <a:pt x="49288" y="178828"/>
                  </a:lnTo>
                  <a:lnTo>
                    <a:pt x="28371" y="220522"/>
                  </a:lnTo>
                  <a:lnTo>
                    <a:pt x="12890" y="265074"/>
                  </a:lnTo>
                  <a:lnTo>
                    <a:pt x="3301" y="312064"/>
                  </a:lnTo>
                  <a:lnTo>
                    <a:pt x="0" y="361061"/>
                  </a:lnTo>
                  <a:lnTo>
                    <a:pt x="3301" y="410057"/>
                  </a:lnTo>
                  <a:lnTo>
                    <a:pt x="12890" y="457047"/>
                  </a:lnTo>
                  <a:lnTo>
                    <a:pt x="28371" y="501599"/>
                  </a:lnTo>
                  <a:lnTo>
                    <a:pt x="49288" y="543293"/>
                  </a:lnTo>
                  <a:lnTo>
                    <a:pt x="75234" y="581698"/>
                  </a:lnTo>
                  <a:lnTo>
                    <a:pt x="105752" y="616369"/>
                  </a:lnTo>
                  <a:lnTo>
                    <a:pt x="140423" y="646887"/>
                  </a:lnTo>
                  <a:lnTo>
                    <a:pt x="178828" y="672833"/>
                  </a:lnTo>
                  <a:lnTo>
                    <a:pt x="220522" y="693750"/>
                  </a:lnTo>
                  <a:lnTo>
                    <a:pt x="265074" y="709231"/>
                  </a:lnTo>
                  <a:lnTo>
                    <a:pt x="312064" y="718820"/>
                  </a:lnTo>
                  <a:lnTo>
                    <a:pt x="361061" y="722122"/>
                  </a:lnTo>
                  <a:lnTo>
                    <a:pt x="410057" y="718820"/>
                  </a:lnTo>
                  <a:lnTo>
                    <a:pt x="457060" y="709231"/>
                  </a:lnTo>
                  <a:lnTo>
                    <a:pt x="501611" y="693750"/>
                  </a:lnTo>
                  <a:lnTo>
                    <a:pt x="543305" y="672833"/>
                  </a:lnTo>
                  <a:lnTo>
                    <a:pt x="581660" y="646887"/>
                  </a:lnTo>
                  <a:lnTo>
                    <a:pt x="616330" y="616369"/>
                  </a:lnTo>
                  <a:lnTo>
                    <a:pt x="646938" y="581698"/>
                  </a:lnTo>
                  <a:lnTo>
                    <a:pt x="672846" y="543293"/>
                  </a:lnTo>
                  <a:lnTo>
                    <a:pt x="693801" y="501599"/>
                  </a:lnTo>
                  <a:lnTo>
                    <a:pt x="709168" y="457047"/>
                  </a:lnTo>
                  <a:lnTo>
                    <a:pt x="718820" y="410057"/>
                  </a:lnTo>
                  <a:lnTo>
                    <a:pt x="722121" y="361061"/>
                  </a:lnTo>
                  <a:lnTo>
                    <a:pt x="718820" y="312064"/>
                  </a:lnTo>
                  <a:lnTo>
                    <a:pt x="709168" y="265074"/>
                  </a:lnTo>
                  <a:lnTo>
                    <a:pt x="693801" y="220522"/>
                  </a:lnTo>
                  <a:lnTo>
                    <a:pt x="672846" y="178828"/>
                  </a:lnTo>
                  <a:lnTo>
                    <a:pt x="646938" y="140423"/>
                  </a:lnTo>
                  <a:lnTo>
                    <a:pt x="616330" y="105752"/>
                  </a:lnTo>
                  <a:lnTo>
                    <a:pt x="581660" y="75234"/>
                  </a:lnTo>
                  <a:lnTo>
                    <a:pt x="543305" y="49288"/>
                  </a:lnTo>
                  <a:lnTo>
                    <a:pt x="501611" y="28371"/>
                  </a:lnTo>
                  <a:lnTo>
                    <a:pt x="457060" y="12890"/>
                  </a:lnTo>
                  <a:lnTo>
                    <a:pt x="410057" y="3302"/>
                  </a:lnTo>
                  <a:lnTo>
                    <a:pt x="3610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31519" y="5766816"/>
              <a:ext cx="722630" cy="722630"/>
            </a:xfrm>
            <a:custGeom>
              <a:avLst/>
              <a:gdLst/>
              <a:ahLst/>
              <a:cxnLst/>
              <a:rect l="l" t="t" r="r" b="b"/>
              <a:pathLst>
                <a:path w="722630" h="722629">
                  <a:moveTo>
                    <a:pt x="0" y="361061"/>
                  </a:moveTo>
                  <a:lnTo>
                    <a:pt x="3301" y="312064"/>
                  </a:lnTo>
                  <a:lnTo>
                    <a:pt x="12890" y="265074"/>
                  </a:lnTo>
                  <a:lnTo>
                    <a:pt x="28371" y="220522"/>
                  </a:lnTo>
                  <a:lnTo>
                    <a:pt x="49288" y="178828"/>
                  </a:lnTo>
                  <a:lnTo>
                    <a:pt x="75234" y="140423"/>
                  </a:lnTo>
                  <a:lnTo>
                    <a:pt x="105752" y="105752"/>
                  </a:lnTo>
                  <a:lnTo>
                    <a:pt x="140423" y="75234"/>
                  </a:lnTo>
                  <a:lnTo>
                    <a:pt x="178828" y="49288"/>
                  </a:lnTo>
                  <a:lnTo>
                    <a:pt x="220522" y="28371"/>
                  </a:lnTo>
                  <a:lnTo>
                    <a:pt x="265074" y="12890"/>
                  </a:lnTo>
                  <a:lnTo>
                    <a:pt x="312064" y="3302"/>
                  </a:lnTo>
                  <a:lnTo>
                    <a:pt x="361061" y="0"/>
                  </a:lnTo>
                  <a:lnTo>
                    <a:pt x="410057" y="3302"/>
                  </a:lnTo>
                  <a:lnTo>
                    <a:pt x="457060" y="12890"/>
                  </a:lnTo>
                  <a:lnTo>
                    <a:pt x="501611" y="28371"/>
                  </a:lnTo>
                  <a:lnTo>
                    <a:pt x="543305" y="49288"/>
                  </a:lnTo>
                  <a:lnTo>
                    <a:pt x="581660" y="75234"/>
                  </a:lnTo>
                  <a:lnTo>
                    <a:pt x="616330" y="105752"/>
                  </a:lnTo>
                  <a:lnTo>
                    <a:pt x="646938" y="140423"/>
                  </a:lnTo>
                  <a:lnTo>
                    <a:pt x="672846" y="178828"/>
                  </a:lnTo>
                  <a:lnTo>
                    <a:pt x="693801" y="220522"/>
                  </a:lnTo>
                  <a:lnTo>
                    <a:pt x="709168" y="265074"/>
                  </a:lnTo>
                  <a:lnTo>
                    <a:pt x="718820" y="312064"/>
                  </a:lnTo>
                  <a:lnTo>
                    <a:pt x="722121" y="361061"/>
                  </a:lnTo>
                  <a:lnTo>
                    <a:pt x="718820" y="410057"/>
                  </a:lnTo>
                  <a:lnTo>
                    <a:pt x="709168" y="457047"/>
                  </a:lnTo>
                  <a:lnTo>
                    <a:pt x="693801" y="501599"/>
                  </a:lnTo>
                  <a:lnTo>
                    <a:pt x="672846" y="543293"/>
                  </a:lnTo>
                  <a:lnTo>
                    <a:pt x="646938" y="581698"/>
                  </a:lnTo>
                  <a:lnTo>
                    <a:pt x="616330" y="616369"/>
                  </a:lnTo>
                  <a:lnTo>
                    <a:pt x="581660" y="646887"/>
                  </a:lnTo>
                  <a:lnTo>
                    <a:pt x="543305" y="672833"/>
                  </a:lnTo>
                  <a:lnTo>
                    <a:pt x="501611" y="693750"/>
                  </a:lnTo>
                  <a:lnTo>
                    <a:pt x="457060" y="709231"/>
                  </a:lnTo>
                  <a:lnTo>
                    <a:pt x="410057" y="718820"/>
                  </a:lnTo>
                  <a:lnTo>
                    <a:pt x="361061" y="722122"/>
                  </a:lnTo>
                  <a:lnTo>
                    <a:pt x="312064" y="718820"/>
                  </a:lnTo>
                  <a:lnTo>
                    <a:pt x="265074" y="709231"/>
                  </a:lnTo>
                  <a:lnTo>
                    <a:pt x="220522" y="693750"/>
                  </a:lnTo>
                  <a:lnTo>
                    <a:pt x="178828" y="672833"/>
                  </a:lnTo>
                  <a:lnTo>
                    <a:pt x="140423" y="646887"/>
                  </a:lnTo>
                  <a:lnTo>
                    <a:pt x="105752" y="616369"/>
                  </a:lnTo>
                  <a:lnTo>
                    <a:pt x="75234" y="581698"/>
                  </a:lnTo>
                  <a:lnTo>
                    <a:pt x="49288" y="543293"/>
                  </a:lnTo>
                  <a:lnTo>
                    <a:pt x="28371" y="501599"/>
                  </a:lnTo>
                  <a:lnTo>
                    <a:pt x="12890" y="457047"/>
                  </a:lnTo>
                  <a:lnTo>
                    <a:pt x="3301" y="410057"/>
                  </a:lnTo>
                  <a:lnTo>
                    <a:pt x="0" y="361061"/>
                  </a:lnTo>
                  <a:close/>
                </a:path>
              </a:pathLst>
            </a:custGeom>
            <a:ln w="12192">
              <a:solidFill>
                <a:srgbClr val="AC8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764235" y="289051"/>
            <a:ext cx="60178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/>
              <a:t>Методы</a:t>
            </a:r>
            <a:r>
              <a:rPr sz="3200" spc="-120" dirty="0"/>
              <a:t> </a:t>
            </a:r>
            <a:r>
              <a:rPr sz="3200" spc="-15" dirty="0"/>
              <a:t>группового</a:t>
            </a:r>
            <a:r>
              <a:rPr sz="3200" spc="-120" dirty="0"/>
              <a:t> </a:t>
            </a:r>
            <a:r>
              <a:rPr sz="3200" spc="-5" dirty="0"/>
              <a:t>познания</a:t>
            </a:r>
            <a:endParaRPr sz="3200"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835" y="60706"/>
            <a:ext cx="5245735" cy="95885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500"/>
              </a:spcBef>
            </a:pPr>
            <a:r>
              <a:rPr sz="3200" spc="-40" dirty="0"/>
              <a:t>Технологический</a:t>
            </a:r>
            <a:r>
              <a:rPr sz="3200" spc="-30" dirty="0"/>
              <a:t> </a:t>
            </a:r>
            <a:r>
              <a:rPr sz="3200" spc="-15" dirty="0"/>
              <a:t>процесс </a:t>
            </a:r>
            <a:r>
              <a:rPr sz="3200" spc="-875" dirty="0"/>
              <a:t> </a:t>
            </a:r>
            <a:r>
              <a:rPr sz="3200" spc="-15" dirty="0"/>
              <a:t>групповой</a:t>
            </a:r>
            <a:r>
              <a:rPr sz="3200" spc="-90" dirty="0"/>
              <a:t> </a:t>
            </a:r>
            <a:r>
              <a:rPr sz="3200" spc="-15" dirty="0"/>
              <a:t>работы</a:t>
            </a:r>
            <a:endParaRPr sz="320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7620" y="1914144"/>
            <a:ext cx="2202180" cy="3241675"/>
          </a:xfrm>
          <a:custGeom>
            <a:avLst/>
            <a:gdLst/>
            <a:ahLst/>
            <a:cxnLst/>
            <a:rect l="l" t="t" r="r" b="b"/>
            <a:pathLst>
              <a:path w="2202180" h="3241675">
                <a:moveTo>
                  <a:pt x="1981962" y="0"/>
                </a:moveTo>
                <a:lnTo>
                  <a:pt x="220218" y="0"/>
                </a:lnTo>
                <a:lnTo>
                  <a:pt x="175831" y="4444"/>
                </a:lnTo>
                <a:lnTo>
                  <a:pt x="134493" y="17271"/>
                </a:lnTo>
                <a:lnTo>
                  <a:pt x="97091" y="37591"/>
                </a:lnTo>
                <a:lnTo>
                  <a:pt x="64499" y="64515"/>
                </a:lnTo>
                <a:lnTo>
                  <a:pt x="37608" y="97027"/>
                </a:lnTo>
                <a:lnTo>
                  <a:pt x="17305" y="134492"/>
                </a:lnTo>
                <a:lnTo>
                  <a:pt x="4473" y="175767"/>
                </a:lnTo>
                <a:lnTo>
                  <a:pt x="0" y="220217"/>
                </a:lnTo>
                <a:lnTo>
                  <a:pt x="0" y="3021203"/>
                </a:lnTo>
                <a:lnTo>
                  <a:pt x="4473" y="3065653"/>
                </a:lnTo>
                <a:lnTo>
                  <a:pt x="17305" y="3106928"/>
                </a:lnTo>
                <a:lnTo>
                  <a:pt x="37608" y="3144392"/>
                </a:lnTo>
                <a:lnTo>
                  <a:pt x="64499" y="3176904"/>
                </a:lnTo>
                <a:lnTo>
                  <a:pt x="97091" y="3203829"/>
                </a:lnTo>
                <a:lnTo>
                  <a:pt x="134493" y="3224148"/>
                </a:lnTo>
                <a:lnTo>
                  <a:pt x="175831" y="3236975"/>
                </a:lnTo>
                <a:lnTo>
                  <a:pt x="220218" y="3241420"/>
                </a:lnTo>
                <a:lnTo>
                  <a:pt x="1981962" y="3241420"/>
                </a:lnTo>
                <a:lnTo>
                  <a:pt x="2026412" y="3236975"/>
                </a:lnTo>
                <a:lnTo>
                  <a:pt x="2067687" y="3224148"/>
                </a:lnTo>
                <a:lnTo>
                  <a:pt x="2105152" y="3203829"/>
                </a:lnTo>
                <a:lnTo>
                  <a:pt x="2137664" y="3176904"/>
                </a:lnTo>
                <a:lnTo>
                  <a:pt x="2164588" y="3144392"/>
                </a:lnTo>
                <a:lnTo>
                  <a:pt x="2184908" y="3106928"/>
                </a:lnTo>
                <a:lnTo>
                  <a:pt x="2197735" y="3065653"/>
                </a:lnTo>
                <a:lnTo>
                  <a:pt x="2202180" y="3021203"/>
                </a:lnTo>
                <a:lnTo>
                  <a:pt x="2202180" y="220217"/>
                </a:lnTo>
                <a:lnTo>
                  <a:pt x="2197735" y="175767"/>
                </a:lnTo>
                <a:lnTo>
                  <a:pt x="2184908" y="134492"/>
                </a:lnTo>
                <a:lnTo>
                  <a:pt x="2164588" y="97027"/>
                </a:lnTo>
                <a:lnTo>
                  <a:pt x="2137664" y="64515"/>
                </a:lnTo>
                <a:lnTo>
                  <a:pt x="2105152" y="37591"/>
                </a:lnTo>
                <a:lnTo>
                  <a:pt x="2067687" y="17271"/>
                </a:lnTo>
                <a:lnTo>
                  <a:pt x="2026412" y="4444"/>
                </a:lnTo>
                <a:lnTo>
                  <a:pt x="1981962" y="0"/>
                </a:lnTo>
                <a:close/>
              </a:path>
            </a:pathLst>
          </a:custGeom>
          <a:solidFill>
            <a:srgbClr val="006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3240" y="1987372"/>
            <a:ext cx="1966595" cy="294640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448309">
              <a:lnSpc>
                <a:spcPct val="86100"/>
              </a:lnSpc>
              <a:spcBef>
                <a:spcPts val="390"/>
              </a:spcBef>
            </a:pPr>
            <a:r>
              <a:rPr sz="1700" b="1" i="1" spc="-5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1700" b="1" i="1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700" b="1" i="1" spc="-5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700" b="1" i="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700" b="1" i="1" spc="-2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700" b="1" i="1" spc="-10" dirty="0">
                <a:solidFill>
                  <a:srgbClr val="FFFFFF"/>
                </a:solidFill>
                <a:latin typeface="Arial"/>
                <a:cs typeface="Arial"/>
              </a:rPr>
              <a:t>ов</a:t>
            </a:r>
            <a:r>
              <a:rPr sz="1700" b="1" i="1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700" b="1" i="1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00" b="1" i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i="1" dirty="0">
                <a:solidFill>
                  <a:srgbClr val="FFFFFF"/>
                </a:solidFill>
                <a:latin typeface="Arial"/>
                <a:cs typeface="Arial"/>
              </a:rPr>
              <a:t>к  выполнению </a:t>
            </a:r>
            <a:r>
              <a:rPr sz="1700" b="1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i="1" spc="-25" dirty="0">
                <a:solidFill>
                  <a:srgbClr val="FFFFFF"/>
                </a:solidFill>
                <a:latin typeface="Arial"/>
                <a:cs typeface="Arial"/>
              </a:rPr>
              <a:t>группового </a:t>
            </a:r>
            <a:r>
              <a:rPr sz="170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i="1" spc="-5" dirty="0">
                <a:solidFill>
                  <a:srgbClr val="FFFFFF"/>
                </a:solidFill>
                <a:latin typeface="Arial"/>
                <a:cs typeface="Arial"/>
              </a:rPr>
              <a:t>задания:</a:t>
            </a:r>
            <a:endParaRPr sz="1700" dirty="0">
              <a:latin typeface="Arial"/>
              <a:cs typeface="Arial"/>
            </a:endParaRPr>
          </a:p>
          <a:p>
            <a:pPr marL="127000" indent="-114935">
              <a:lnSpc>
                <a:spcPts val="1530"/>
              </a:lnSpc>
              <a:spcBef>
                <a:spcPts val="505"/>
              </a:spcBef>
              <a:buChar char="•"/>
              <a:tabLst>
                <a:tab pos="127635" algn="l"/>
              </a:tabLst>
            </a:pP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определение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группы;</a:t>
            </a:r>
            <a:endParaRPr sz="1300" dirty="0">
              <a:latin typeface="Microsoft Sans Serif"/>
              <a:cs typeface="Microsoft Sans Serif"/>
            </a:endParaRPr>
          </a:p>
          <a:p>
            <a:pPr marL="127000" marR="5080" indent="-114935">
              <a:lnSpc>
                <a:spcPct val="83400"/>
              </a:lnSpc>
              <a:spcBef>
                <a:spcPts val="229"/>
              </a:spcBef>
              <a:buChar char="•"/>
              <a:tabLst>
                <a:tab pos="127635" algn="l"/>
              </a:tabLst>
            </a:pPr>
            <a:r>
              <a:rPr sz="13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постановка </a:t>
            </a:r>
            <a:r>
              <a:rPr sz="13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познавательной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задачи </a:t>
            </a:r>
            <a:r>
              <a:rPr sz="13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(проблемной </a:t>
            </a:r>
            <a:r>
              <a:rPr sz="1300" spc="3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ситуации);</a:t>
            </a:r>
            <a:endParaRPr sz="1300" dirty="0">
              <a:latin typeface="Microsoft Sans Serif"/>
              <a:cs typeface="Microsoft Sans Serif"/>
            </a:endParaRPr>
          </a:p>
          <a:p>
            <a:pPr marL="127000" marR="177800" indent="-114935">
              <a:lnSpc>
                <a:spcPct val="83500"/>
              </a:lnSpc>
              <a:spcBef>
                <a:spcPts val="200"/>
              </a:spcBef>
              <a:buChar char="•"/>
              <a:tabLst>
                <a:tab pos="127635" algn="l"/>
              </a:tabLst>
            </a:pPr>
            <a:r>
              <a:rPr sz="13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инструктаж</a:t>
            </a:r>
            <a:r>
              <a:rPr sz="13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 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последовательности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работы;</a:t>
            </a:r>
            <a:endParaRPr sz="1300" dirty="0">
              <a:latin typeface="Microsoft Sans Serif"/>
              <a:cs typeface="Microsoft Sans Serif"/>
            </a:endParaRPr>
          </a:p>
          <a:p>
            <a:pPr marL="127000" marR="86360" indent="-114935">
              <a:lnSpc>
                <a:spcPct val="83500"/>
              </a:lnSpc>
              <a:spcBef>
                <a:spcPts val="195"/>
              </a:spcBef>
              <a:buChar char="•"/>
              <a:tabLst>
                <a:tab pos="127635" algn="l"/>
              </a:tabLst>
            </a:pPr>
            <a:r>
              <a:rPr sz="13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раздача </a:t>
            </a:r>
            <a:r>
              <a:rPr sz="13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дидактического </a:t>
            </a:r>
            <a:r>
              <a:rPr sz="13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материала</a:t>
            </a:r>
            <a:r>
              <a:rPr sz="13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группам.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29255" y="3262884"/>
            <a:ext cx="466090" cy="545465"/>
          </a:xfrm>
          <a:custGeom>
            <a:avLst/>
            <a:gdLst/>
            <a:ahLst/>
            <a:cxnLst/>
            <a:rect l="l" t="t" r="r" b="b"/>
            <a:pathLst>
              <a:path w="466089" h="545464">
                <a:moveTo>
                  <a:pt x="232918" y="0"/>
                </a:moveTo>
                <a:lnTo>
                  <a:pt x="232918" y="108965"/>
                </a:lnTo>
                <a:lnTo>
                  <a:pt x="0" y="108965"/>
                </a:lnTo>
                <a:lnTo>
                  <a:pt x="0" y="436117"/>
                </a:lnTo>
                <a:lnTo>
                  <a:pt x="232918" y="436117"/>
                </a:lnTo>
                <a:lnTo>
                  <a:pt x="232918" y="545083"/>
                </a:lnTo>
                <a:lnTo>
                  <a:pt x="465963" y="272541"/>
                </a:lnTo>
                <a:lnTo>
                  <a:pt x="232918" y="0"/>
                </a:lnTo>
                <a:close/>
              </a:path>
            </a:pathLst>
          </a:custGeom>
          <a:solidFill>
            <a:srgbClr val="006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90672" y="1914144"/>
            <a:ext cx="2200910" cy="3241675"/>
          </a:xfrm>
          <a:custGeom>
            <a:avLst/>
            <a:gdLst/>
            <a:ahLst/>
            <a:cxnLst/>
            <a:rect l="l" t="t" r="r" b="b"/>
            <a:pathLst>
              <a:path w="2200910" h="3241675">
                <a:moveTo>
                  <a:pt x="1980311" y="0"/>
                </a:moveTo>
                <a:lnTo>
                  <a:pt x="220090" y="0"/>
                </a:lnTo>
                <a:lnTo>
                  <a:pt x="175767" y="4444"/>
                </a:lnTo>
                <a:lnTo>
                  <a:pt x="134365" y="17271"/>
                </a:lnTo>
                <a:lnTo>
                  <a:pt x="97027" y="37591"/>
                </a:lnTo>
                <a:lnTo>
                  <a:pt x="64515" y="64515"/>
                </a:lnTo>
                <a:lnTo>
                  <a:pt x="37591" y="97027"/>
                </a:lnTo>
                <a:lnTo>
                  <a:pt x="17271" y="134365"/>
                </a:lnTo>
                <a:lnTo>
                  <a:pt x="4444" y="175767"/>
                </a:lnTo>
                <a:lnTo>
                  <a:pt x="0" y="220090"/>
                </a:lnTo>
                <a:lnTo>
                  <a:pt x="0" y="3021329"/>
                </a:lnTo>
                <a:lnTo>
                  <a:pt x="4444" y="3065653"/>
                </a:lnTo>
                <a:lnTo>
                  <a:pt x="17271" y="3107054"/>
                </a:lnTo>
                <a:lnTo>
                  <a:pt x="37591" y="3144392"/>
                </a:lnTo>
                <a:lnTo>
                  <a:pt x="64515" y="3176904"/>
                </a:lnTo>
                <a:lnTo>
                  <a:pt x="97027" y="3203829"/>
                </a:lnTo>
                <a:lnTo>
                  <a:pt x="134365" y="3224148"/>
                </a:lnTo>
                <a:lnTo>
                  <a:pt x="175767" y="3236975"/>
                </a:lnTo>
                <a:lnTo>
                  <a:pt x="220090" y="3241420"/>
                </a:lnTo>
                <a:lnTo>
                  <a:pt x="1980311" y="3241420"/>
                </a:lnTo>
                <a:lnTo>
                  <a:pt x="2024633" y="3236975"/>
                </a:lnTo>
                <a:lnTo>
                  <a:pt x="2066036" y="3224148"/>
                </a:lnTo>
                <a:lnTo>
                  <a:pt x="2103374" y="3203829"/>
                </a:lnTo>
                <a:lnTo>
                  <a:pt x="2135886" y="3176904"/>
                </a:lnTo>
                <a:lnTo>
                  <a:pt x="2162810" y="3144392"/>
                </a:lnTo>
                <a:lnTo>
                  <a:pt x="2183129" y="3107054"/>
                </a:lnTo>
                <a:lnTo>
                  <a:pt x="2195956" y="3065653"/>
                </a:lnTo>
                <a:lnTo>
                  <a:pt x="2200402" y="3021329"/>
                </a:lnTo>
                <a:lnTo>
                  <a:pt x="2200402" y="220090"/>
                </a:lnTo>
                <a:lnTo>
                  <a:pt x="2195956" y="175767"/>
                </a:lnTo>
                <a:lnTo>
                  <a:pt x="2183129" y="134365"/>
                </a:lnTo>
                <a:lnTo>
                  <a:pt x="2162810" y="97027"/>
                </a:lnTo>
                <a:lnTo>
                  <a:pt x="2135886" y="64515"/>
                </a:lnTo>
                <a:lnTo>
                  <a:pt x="2103374" y="37591"/>
                </a:lnTo>
                <a:lnTo>
                  <a:pt x="2066036" y="17271"/>
                </a:lnTo>
                <a:lnTo>
                  <a:pt x="2024633" y="4444"/>
                </a:lnTo>
                <a:lnTo>
                  <a:pt x="1980311" y="0"/>
                </a:lnTo>
                <a:close/>
              </a:path>
            </a:pathLst>
          </a:custGeom>
          <a:solidFill>
            <a:srgbClr val="006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07257" y="1996567"/>
            <a:ext cx="1933575" cy="277939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36575">
              <a:lnSpc>
                <a:spcPts val="1800"/>
              </a:lnSpc>
              <a:spcBef>
                <a:spcPts val="365"/>
              </a:spcBef>
            </a:pPr>
            <a:r>
              <a:rPr sz="1700" b="1" i="1" dirty="0">
                <a:solidFill>
                  <a:srgbClr val="FFFFFF"/>
                </a:solidFill>
                <a:latin typeface="Arial"/>
                <a:cs typeface="Arial"/>
              </a:rPr>
              <a:t>Выполне</a:t>
            </a:r>
            <a:r>
              <a:rPr sz="1700" b="1" i="1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700" b="1" i="1" dirty="0">
                <a:solidFill>
                  <a:srgbClr val="FFFFFF"/>
                </a:solidFill>
                <a:latin typeface="Arial"/>
                <a:cs typeface="Arial"/>
              </a:rPr>
              <a:t>ие  </a:t>
            </a:r>
            <a:r>
              <a:rPr sz="1700" b="1" i="1" spc="-20" dirty="0">
                <a:solidFill>
                  <a:srgbClr val="FFFFFF"/>
                </a:solidFill>
                <a:latin typeface="Arial"/>
                <a:cs typeface="Arial"/>
              </a:rPr>
              <a:t>групповой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780"/>
              </a:lnSpc>
            </a:pPr>
            <a:r>
              <a:rPr sz="1700" b="1" i="1" dirty="0">
                <a:solidFill>
                  <a:srgbClr val="FFFFFF"/>
                </a:solidFill>
                <a:latin typeface="Arial"/>
                <a:cs typeface="Arial"/>
              </a:rPr>
              <a:t>работы:</a:t>
            </a:r>
            <a:endParaRPr sz="1700">
              <a:latin typeface="Arial"/>
              <a:cs typeface="Arial"/>
            </a:endParaRPr>
          </a:p>
          <a:p>
            <a:pPr marL="114300" marR="765810" indent="-114300" algn="r">
              <a:lnSpc>
                <a:spcPts val="1430"/>
              </a:lnSpc>
              <a:spcBef>
                <a:spcPts val="459"/>
              </a:spcBef>
              <a:buChar char="•"/>
              <a:tabLst>
                <a:tab pos="114300" algn="l"/>
              </a:tabLst>
            </a:pPr>
            <a:r>
              <a:rPr sz="13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знакомство</a:t>
            </a:r>
            <a:r>
              <a:rPr sz="13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 </a:t>
            </a:r>
            <a:endParaRPr sz="1300">
              <a:latin typeface="Microsoft Sans Serif"/>
              <a:cs typeface="Microsoft Sans Serif"/>
            </a:endParaRPr>
          </a:p>
          <a:p>
            <a:pPr marR="815975" algn="r">
              <a:lnSpc>
                <a:spcPts val="1400"/>
              </a:lnSpc>
            </a:pP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материалом;</a:t>
            </a:r>
            <a:endParaRPr sz="1300">
              <a:latin typeface="Microsoft Sans Serif"/>
              <a:cs typeface="Microsoft Sans Serif"/>
            </a:endParaRPr>
          </a:p>
          <a:p>
            <a:pPr marL="127000" marR="5080" indent="-114300">
              <a:lnSpc>
                <a:spcPts val="1300"/>
              </a:lnSpc>
              <a:spcBef>
                <a:spcPts val="229"/>
              </a:spcBef>
              <a:buChar char="•"/>
              <a:tabLst>
                <a:tab pos="127000" algn="l"/>
              </a:tabLst>
            </a:pP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распределение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заданий</a:t>
            </a:r>
            <a:r>
              <a:rPr sz="13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внутри</a:t>
            </a:r>
            <a:r>
              <a:rPr sz="13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группы;</a:t>
            </a:r>
            <a:endParaRPr sz="1300">
              <a:latin typeface="Microsoft Sans Serif"/>
              <a:cs typeface="Microsoft Sans Serif"/>
            </a:endParaRPr>
          </a:p>
          <a:p>
            <a:pPr marL="127000" indent="-114300">
              <a:lnSpc>
                <a:spcPts val="1550"/>
              </a:lnSpc>
              <a:buChar char="•"/>
              <a:tabLst>
                <a:tab pos="127000" algn="l"/>
              </a:tabLst>
            </a:pP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выполнение</a:t>
            </a:r>
            <a:r>
              <a:rPr sz="13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задания;</a:t>
            </a:r>
            <a:endParaRPr sz="1300">
              <a:latin typeface="Microsoft Sans Serif"/>
              <a:cs typeface="Microsoft Sans Serif"/>
            </a:endParaRPr>
          </a:p>
          <a:p>
            <a:pPr marL="127000" marR="239395" indent="-114300">
              <a:lnSpc>
                <a:spcPct val="86000"/>
              </a:lnSpc>
              <a:spcBef>
                <a:spcPts val="210"/>
              </a:spcBef>
              <a:buChar char="•"/>
              <a:tabLst>
                <a:tab pos="127000" algn="l"/>
              </a:tabLst>
            </a:pP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обсуждение</a:t>
            </a:r>
            <a:r>
              <a:rPr sz="13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общего </a:t>
            </a:r>
            <a:r>
              <a:rPr sz="13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задания</a:t>
            </a:r>
            <a:r>
              <a:rPr sz="13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группы </a:t>
            </a:r>
            <a:r>
              <a:rPr sz="13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(дополнения,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обобщения);</a:t>
            </a:r>
            <a:endParaRPr sz="1300">
              <a:latin typeface="Microsoft Sans Serif"/>
              <a:cs typeface="Microsoft Sans Serif"/>
            </a:endParaRPr>
          </a:p>
          <a:p>
            <a:pPr marL="127000" marR="266700" indent="-114300">
              <a:lnSpc>
                <a:spcPts val="1300"/>
              </a:lnSpc>
              <a:spcBef>
                <a:spcPts val="200"/>
              </a:spcBef>
              <a:buChar char="•"/>
              <a:tabLst>
                <a:tab pos="127000" algn="l"/>
              </a:tabLst>
            </a:pP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подведение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итогов </a:t>
            </a:r>
            <a:r>
              <a:rPr sz="13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группового</a:t>
            </a:r>
            <a:r>
              <a:rPr sz="13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задания.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12308" y="3262884"/>
            <a:ext cx="466090" cy="545465"/>
          </a:xfrm>
          <a:custGeom>
            <a:avLst/>
            <a:gdLst/>
            <a:ahLst/>
            <a:cxnLst/>
            <a:rect l="l" t="t" r="r" b="b"/>
            <a:pathLst>
              <a:path w="466089" h="545464">
                <a:moveTo>
                  <a:pt x="232917" y="0"/>
                </a:moveTo>
                <a:lnTo>
                  <a:pt x="232917" y="108965"/>
                </a:lnTo>
                <a:lnTo>
                  <a:pt x="0" y="108965"/>
                </a:lnTo>
                <a:lnTo>
                  <a:pt x="0" y="436117"/>
                </a:lnTo>
                <a:lnTo>
                  <a:pt x="232917" y="436117"/>
                </a:lnTo>
                <a:lnTo>
                  <a:pt x="232917" y="545083"/>
                </a:lnTo>
                <a:lnTo>
                  <a:pt x="465963" y="272541"/>
                </a:lnTo>
                <a:lnTo>
                  <a:pt x="232917" y="0"/>
                </a:lnTo>
                <a:close/>
              </a:path>
            </a:pathLst>
          </a:custGeom>
          <a:solidFill>
            <a:srgbClr val="006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72200" y="1914144"/>
            <a:ext cx="2202180" cy="3241675"/>
          </a:xfrm>
          <a:custGeom>
            <a:avLst/>
            <a:gdLst/>
            <a:ahLst/>
            <a:cxnLst/>
            <a:rect l="l" t="t" r="r" b="b"/>
            <a:pathLst>
              <a:path w="2202179" h="3241675">
                <a:moveTo>
                  <a:pt x="1981961" y="0"/>
                </a:moveTo>
                <a:lnTo>
                  <a:pt x="220217" y="0"/>
                </a:lnTo>
                <a:lnTo>
                  <a:pt x="175767" y="4444"/>
                </a:lnTo>
                <a:lnTo>
                  <a:pt x="134492" y="17271"/>
                </a:lnTo>
                <a:lnTo>
                  <a:pt x="97027" y="37591"/>
                </a:lnTo>
                <a:lnTo>
                  <a:pt x="64515" y="64515"/>
                </a:lnTo>
                <a:lnTo>
                  <a:pt x="37591" y="97027"/>
                </a:lnTo>
                <a:lnTo>
                  <a:pt x="17272" y="134492"/>
                </a:lnTo>
                <a:lnTo>
                  <a:pt x="4445" y="175767"/>
                </a:lnTo>
                <a:lnTo>
                  <a:pt x="0" y="220217"/>
                </a:lnTo>
                <a:lnTo>
                  <a:pt x="0" y="3021203"/>
                </a:lnTo>
                <a:lnTo>
                  <a:pt x="4445" y="3065653"/>
                </a:lnTo>
                <a:lnTo>
                  <a:pt x="17272" y="3106928"/>
                </a:lnTo>
                <a:lnTo>
                  <a:pt x="37591" y="3144392"/>
                </a:lnTo>
                <a:lnTo>
                  <a:pt x="64515" y="3176904"/>
                </a:lnTo>
                <a:lnTo>
                  <a:pt x="97027" y="3203829"/>
                </a:lnTo>
                <a:lnTo>
                  <a:pt x="134492" y="3224148"/>
                </a:lnTo>
                <a:lnTo>
                  <a:pt x="175767" y="3236975"/>
                </a:lnTo>
                <a:lnTo>
                  <a:pt x="220217" y="3241420"/>
                </a:lnTo>
                <a:lnTo>
                  <a:pt x="1981961" y="3241420"/>
                </a:lnTo>
                <a:lnTo>
                  <a:pt x="2026411" y="3236975"/>
                </a:lnTo>
                <a:lnTo>
                  <a:pt x="2067686" y="3224148"/>
                </a:lnTo>
                <a:lnTo>
                  <a:pt x="2105152" y="3203829"/>
                </a:lnTo>
                <a:lnTo>
                  <a:pt x="2137664" y="3176904"/>
                </a:lnTo>
                <a:lnTo>
                  <a:pt x="2164588" y="3144392"/>
                </a:lnTo>
                <a:lnTo>
                  <a:pt x="2184907" y="3106928"/>
                </a:lnTo>
                <a:lnTo>
                  <a:pt x="2197734" y="3065653"/>
                </a:lnTo>
                <a:lnTo>
                  <a:pt x="2202179" y="3021203"/>
                </a:lnTo>
                <a:lnTo>
                  <a:pt x="2202179" y="220217"/>
                </a:lnTo>
                <a:lnTo>
                  <a:pt x="2197734" y="175767"/>
                </a:lnTo>
                <a:lnTo>
                  <a:pt x="2184907" y="134492"/>
                </a:lnTo>
                <a:lnTo>
                  <a:pt x="2164588" y="97027"/>
                </a:lnTo>
                <a:lnTo>
                  <a:pt x="2137664" y="64515"/>
                </a:lnTo>
                <a:lnTo>
                  <a:pt x="2105152" y="37591"/>
                </a:lnTo>
                <a:lnTo>
                  <a:pt x="2067686" y="17271"/>
                </a:lnTo>
                <a:lnTo>
                  <a:pt x="2026411" y="4444"/>
                </a:lnTo>
                <a:lnTo>
                  <a:pt x="1981961" y="0"/>
                </a:lnTo>
                <a:close/>
              </a:path>
            </a:pathLst>
          </a:custGeom>
          <a:solidFill>
            <a:srgbClr val="006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290817" y="1996567"/>
            <a:ext cx="1908810" cy="200533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365"/>
              </a:spcBef>
            </a:pPr>
            <a:r>
              <a:rPr sz="1700" b="1" i="1" spc="-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700" b="1" i="1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700" b="1" i="1" spc="8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700" b="1" i="1" spc="-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700" b="1" i="1" spc="-215" dirty="0">
                <a:solidFill>
                  <a:srgbClr val="FFFFFF"/>
                </a:solidFill>
                <a:latin typeface="Arial"/>
                <a:cs typeface="Arial"/>
              </a:rPr>
              <a:t>ю</a:t>
            </a:r>
            <a:r>
              <a:rPr sz="1700" b="1" i="1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700" b="1" i="1" spc="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700" b="1" i="1" spc="-6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700" b="1" i="1" spc="4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700" b="1" i="1" spc="-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700" b="1" i="1" spc="-20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700" b="1" i="1" dirty="0">
                <a:solidFill>
                  <a:srgbClr val="FFFFFF"/>
                </a:solidFill>
                <a:latin typeface="Arial"/>
                <a:cs typeface="Arial"/>
              </a:rPr>
              <a:t>ная  часть:</a:t>
            </a:r>
            <a:endParaRPr sz="1700">
              <a:latin typeface="Arial"/>
              <a:cs typeface="Arial"/>
            </a:endParaRPr>
          </a:p>
          <a:p>
            <a:pPr marL="127000" marR="93345" indent="-114300">
              <a:lnSpc>
                <a:spcPts val="1360"/>
              </a:lnSpc>
              <a:spcBef>
                <a:spcPts val="700"/>
              </a:spcBef>
              <a:buChar char="•"/>
              <a:tabLst>
                <a:tab pos="127000" algn="l"/>
              </a:tabLst>
            </a:pP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сообщение</a:t>
            </a:r>
            <a:r>
              <a:rPr sz="13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 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результатах</a:t>
            </a:r>
            <a:r>
              <a:rPr sz="13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работы</a:t>
            </a:r>
            <a:r>
              <a:rPr sz="13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группах;</a:t>
            </a:r>
            <a:endParaRPr sz="1300">
              <a:latin typeface="Microsoft Sans Serif"/>
              <a:cs typeface="Microsoft Sans Serif"/>
            </a:endParaRPr>
          </a:p>
          <a:p>
            <a:pPr marL="127000" marR="106045" indent="-114300">
              <a:lnSpc>
                <a:spcPct val="83300"/>
              </a:lnSpc>
              <a:spcBef>
                <a:spcPts val="180"/>
              </a:spcBef>
              <a:buChar char="•"/>
              <a:tabLst>
                <a:tab pos="127000" algn="l"/>
              </a:tabLst>
            </a:pP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общий</a:t>
            </a:r>
            <a:r>
              <a:rPr sz="13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вывод</a:t>
            </a:r>
            <a:r>
              <a:rPr sz="13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 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групповой</a:t>
            </a:r>
            <a:r>
              <a:rPr sz="13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работе</a:t>
            </a:r>
            <a:r>
              <a:rPr sz="13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1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достижении </a:t>
            </a:r>
            <a:r>
              <a:rPr sz="1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поставленной</a:t>
            </a:r>
            <a:r>
              <a:rPr sz="13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задачи;</a:t>
            </a:r>
            <a:endParaRPr sz="130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buChar char="•"/>
              <a:tabLst>
                <a:tab pos="127000" algn="l"/>
              </a:tabLst>
            </a:pPr>
            <a:r>
              <a:rPr sz="13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выставление</a:t>
            </a:r>
            <a:r>
              <a:rPr sz="13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3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оценок.</a:t>
            </a:r>
            <a:endParaRPr sz="13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9200" y="1219200"/>
            <a:ext cx="6858000" cy="4953000"/>
            <a:chOff x="1219200" y="1219200"/>
            <a:chExt cx="6858000" cy="4953000"/>
          </a:xfrm>
        </p:grpSpPr>
        <p:sp>
          <p:nvSpPr>
            <p:cNvPr id="3" name="object 3"/>
            <p:cNvSpPr/>
            <p:nvPr/>
          </p:nvSpPr>
          <p:spPr>
            <a:xfrm>
              <a:off x="1219200" y="1219200"/>
              <a:ext cx="6858000" cy="4953000"/>
            </a:xfrm>
            <a:custGeom>
              <a:avLst/>
              <a:gdLst/>
              <a:ahLst/>
              <a:cxnLst/>
              <a:rect l="l" t="t" r="r" b="b"/>
              <a:pathLst>
                <a:path w="6858000" h="4953000">
                  <a:moveTo>
                    <a:pt x="6858000" y="0"/>
                  </a:moveTo>
                  <a:lnTo>
                    <a:pt x="0" y="0"/>
                  </a:lnTo>
                  <a:lnTo>
                    <a:pt x="0" y="4953000"/>
                  </a:lnTo>
                  <a:lnTo>
                    <a:pt x="6858000" y="4953000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04772" y="3986783"/>
              <a:ext cx="1601470" cy="800100"/>
            </a:xfrm>
            <a:custGeom>
              <a:avLst/>
              <a:gdLst/>
              <a:ahLst/>
              <a:cxnLst/>
              <a:rect l="l" t="t" r="r" b="b"/>
              <a:pathLst>
                <a:path w="1601470" h="800100">
                  <a:moveTo>
                    <a:pt x="1521333" y="0"/>
                  </a:moveTo>
                  <a:lnTo>
                    <a:pt x="80009" y="0"/>
                  </a:lnTo>
                  <a:lnTo>
                    <a:pt x="48895" y="6223"/>
                  </a:lnTo>
                  <a:lnTo>
                    <a:pt x="23367" y="23368"/>
                  </a:lnTo>
                  <a:lnTo>
                    <a:pt x="6222" y="48895"/>
                  </a:lnTo>
                  <a:lnTo>
                    <a:pt x="0" y="80010"/>
                  </a:lnTo>
                  <a:lnTo>
                    <a:pt x="0" y="720090"/>
                  </a:lnTo>
                  <a:lnTo>
                    <a:pt x="6222" y="751205"/>
                  </a:lnTo>
                  <a:lnTo>
                    <a:pt x="23367" y="776605"/>
                  </a:lnTo>
                  <a:lnTo>
                    <a:pt x="48895" y="793750"/>
                  </a:lnTo>
                  <a:lnTo>
                    <a:pt x="80009" y="800100"/>
                  </a:lnTo>
                  <a:lnTo>
                    <a:pt x="1521333" y="800100"/>
                  </a:lnTo>
                  <a:lnTo>
                    <a:pt x="1552448" y="793750"/>
                  </a:lnTo>
                  <a:lnTo>
                    <a:pt x="1577975" y="776605"/>
                  </a:lnTo>
                  <a:lnTo>
                    <a:pt x="1595120" y="751205"/>
                  </a:lnTo>
                  <a:lnTo>
                    <a:pt x="1601342" y="720090"/>
                  </a:lnTo>
                  <a:lnTo>
                    <a:pt x="1601342" y="80010"/>
                  </a:lnTo>
                  <a:lnTo>
                    <a:pt x="1595120" y="48895"/>
                  </a:lnTo>
                  <a:lnTo>
                    <a:pt x="1577975" y="23368"/>
                  </a:lnTo>
                  <a:lnTo>
                    <a:pt x="1552448" y="6223"/>
                  </a:lnTo>
                  <a:lnTo>
                    <a:pt x="15213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04772" y="3986783"/>
              <a:ext cx="1601470" cy="800100"/>
            </a:xfrm>
            <a:custGeom>
              <a:avLst/>
              <a:gdLst/>
              <a:ahLst/>
              <a:cxnLst/>
              <a:rect l="l" t="t" r="r" b="b"/>
              <a:pathLst>
                <a:path w="1601470" h="800100">
                  <a:moveTo>
                    <a:pt x="0" y="80010"/>
                  </a:moveTo>
                  <a:lnTo>
                    <a:pt x="6222" y="48895"/>
                  </a:lnTo>
                  <a:lnTo>
                    <a:pt x="23367" y="23368"/>
                  </a:lnTo>
                  <a:lnTo>
                    <a:pt x="48895" y="6223"/>
                  </a:lnTo>
                  <a:lnTo>
                    <a:pt x="80009" y="0"/>
                  </a:lnTo>
                  <a:lnTo>
                    <a:pt x="1521333" y="0"/>
                  </a:lnTo>
                  <a:lnTo>
                    <a:pt x="1552448" y="6223"/>
                  </a:lnTo>
                  <a:lnTo>
                    <a:pt x="1577975" y="23368"/>
                  </a:lnTo>
                  <a:lnTo>
                    <a:pt x="1595120" y="48895"/>
                  </a:lnTo>
                  <a:lnTo>
                    <a:pt x="1601342" y="80010"/>
                  </a:lnTo>
                  <a:lnTo>
                    <a:pt x="1601342" y="720090"/>
                  </a:lnTo>
                  <a:lnTo>
                    <a:pt x="1595120" y="751205"/>
                  </a:lnTo>
                  <a:lnTo>
                    <a:pt x="1577975" y="776605"/>
                  </a:lnTo>
                  <a:lnTo>
                    <a:pt x="1552448" y="793750"/>
                  </a:lnTo>
                  <a:lnTo>
                    <a:pt x="1521333" y="800100"/>
                  </a:lnTo>
                  <a:lnTo>
                    <a:pt x="80009" y="800100"/>
                  </a:lnTo>
                  <a:lnTo>
                    <a:pt x="48895" y="793750"/>
                  </a:lnTo>
                  <a:lnTo>
                    <a:pt x="23367" y="776605"/>
                  </a:lnTo>
                  <a:lnTo>
                    <a:pt x="6222" y="751205"/>
                  </a:lnTo>
                  <a:lnTo>
                    <a:pt x="0" y="720090"/>
                  </a:lnTo>
                  <a:lnTo>
                    <a:pt x="0" y="8001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75154" y="4230751"/>
            <a:ext cx="10744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6EC0"/>
                </a:solidFill>
                <a:latin typeface="Arial"/>
                <a:cs typeface="Arial"/>
              </a:rPr>
              <a:t>Принципы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200145" y="1215897"/>
            <a:ext cx="4497705" cy="3176270"/>
            <a:chOff x="3200145" y="1215897"/>
            <a:chExt cx="4497705" cy="3176270"/>
          </a:xfrm>
        </p:grpSpPr>
        <p:sp>
          <p:nvSpPr>
            <p:cNvPr id="8" name="object 8"/>
            <p:cNvSpPr/>
            <p:nvPr/>
          </p:nvSpPr>
          <p:spPr>
            <a:xfrm>
              <a:off x="3206495" y="3005327"/>
              <a:ext cx="640080" cy="1380490"/>
            </a:xfrm>
            <a:custGeom>
              <a:avLst/>
              <a:gdLst/>
              <a:ahLst/>
              <a:cxnLst/>
              <a:rect l="l" t="t" r="r" b="b"/>
              <a:pathLst>
                <a:path w="640079" h="1380489">
                  <a:moveTo>
                    <a:pt x="0" y="1380490"/>
                  </a:moveTo>
                  <a:lnTo>
                    <a:pt x="64008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46575" y="2604515"/>
              <a:ext cx="1603375" cy="800100"/>
            </a:xfrm>
            <a:custGeom>
              <a:avLst/>
              <a:gdLst/>
              <a:ahLst/>
              <a:cxnLst/>
              <a:rect l="l" t="t" r="r" b="b"/>
              <a:pathLst>
                <a:path w="1603375" h="800100">
                  <a:moveTo>
                    <a:pt x="1523111" y="0"/>
                  </a:moveTo>
                  <a:lnTo>
                    <a:pt x="80010" y="0"/>
                  </a:lnTo>
                  <a:lnTo>
                    <a:pt x="48895" y="6223"/>
                  </a:lnTo>
                  <a:lnTo>
                    <a:pt x="23368" y="23368"/>
                  </a:lnTo>
                  <a:lnTo>
                    <a:pt x="6223" y="48895"/>
                  </a:lnTo>
                  <a:lnTo>
                    <a:pt x="0" y="80010"/>
                  </a:lnTo>
                  <a:lnTo>
                    <a:pt x="0" y="720089"/>
                  </a:lnTo>
                  <a:lnTo>
                    <a:pt x="6223" y="751205"/>
                  </a:lnTo>
                  <a:lnTo>
                    <a:pt x="23368" y="776605"/>
                  </a:lnTo>
                  <a:lnTo>
                    <a:pt x="48895" y="793750"/>
                  </a:lnTo>
                  <a:lnTo>
                    <a:pt x="80010" y="800100"/>
                  </a:lnTo>
                  <a:lnTo>
                    <a:pt x="1523111" y="800100"/>
                  </a:lnTo>
                  <a:lnTo>
                    <a:pt x="1554226" y="793750"/>
                  </a:lnTo>
                  <a:lnTo>
                    <a:pt x="1579752" y="776605"/>
                  </a:lnTo>
                  <a:lnTo>
                    <a:pt x="1596771" y="751205"/>
                  </a:lnTo>
                  <a:lnTo>
                    <a:pt x="1603121" y="720089"/>
                  </a:lnTo>
                  <a:lnTo>
                    <a:pt x="1603121" y="80010"/>
                  </a:lnTo>
                  <a:lnTo>
                    <a:pt x="1596771" y="48895"/>
                  </a:lnTo>
                  <a:lnTo>
                    <a:pt x="1579752" y="23368"/>
                  </a:lnTo>
                  <a:lnTo>
                    <a:pt x="1554226" y="6223"/>
                  </a:lnTo>
                  <a:lnTo>
                    <a:pt x="15231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46575" y="1623059"/>
              <a:ext cx="2243455" cy="1781810"/>
            </a:xfrm>
            <a:custGeom>
              <a:avLst/>
              <a:gdLst/>
              <a:ahLst/>
              <a:cxnLst/>
              <a:rect l="l" t="t" r="r" b="b"/>
              <a:pathLst>
                <a:path w="2243454" h="1781810">
                  <a:moveTo>
                    <a:pt x="0" y="1061465"/>
                  </a:moveTo>
                  <a:lnTo>
                    <a:pt x="6223" y="1030351"/>
                  </a:lnTo>
                  <a:lnTo>
                    <a:pt x="23368" y="1004824"/>
                  </a:lnTo>
                  <a:lnTo>
                    <a:pt x="48895" y="987678"/>
                  </a:lnTo>
                  <a:lnTo>
                    <a:pt x="80010" y="981455"/>
                  </a:lnTo>
                  <a:lnTo>
                    <a:pt x="1523111" y="981455"/>
                  </a:lnTo>
                  <a:lnTo>
                    <a:pt x="1554226" y="987678"/>
                  </a:lnTo>
                  <a:lnTo>
                    <a:pt x="1579752" y="1004824"/>
                  </a:lnTo>
                  <a:lnTo>
                    <a:pt x="1596771" y="1030351"/>
                  </a:lnTo>
                  <a:lnTo>
                    <a:pt x="1603121" y="1061465"/>
                  </a:lnTo>
                  <a:lnTo>
                    <a:pt x="1603121" y="1701545"/>
                  </a:lnTo>
                  <a:lnTo>
                    <a:pt x="1596771" y="1732661"/>
                  </a:lnTo>
                  <a:lnTo>
                    <a:pt x="1579752" y="1758061"/>
                  </a:lnTo>
                  <a:lnTo>
                    <a:pt x="1554226" y="1775205"/>
                  </a:lnTo>
                  <a:lnTo>
                    <a:pt x="1523111" y="1781555"/>
                  </a:lnTo>
                  <a:lnTo>
                    <a:pt x="80010" y="1781555"/>
                  </a:lnTo>
                  <a:lnTo>
                    <a:pt x="48895" y="1775205"/>
                  </a:lnTo>
                  <a:lnTo>
                    <a:pt x="23368" y="1758061"/>
                  </a:lnTo>
                  <a:lnTo>
                    <a:pt x="6223" y="1732661"/>
                  </a:lnTo>
                  <a:lnTo>
                    <a:pt x="0" y="1701545"/>
                  </a:lnTo>
                  <a:lnTo>
                    <a:pt x="0" y="1061465"/>
                  </a:lnTo>
                  <a:close/>
                </a:path>
                <a:path w="2243454" h="1781810">
                  <a:moveTo>
                    <a:pt x="1603248" y="1382140"/>
                  </a:moveTo>
                  <a:lnTo>
                    <a:pt x="224332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89903" y="1222247"/>
              <a:ext cx="1601470" cy="801370"/>
            </a:xfrm>
            <a:custGeom>
              <a:avLst/>
              <a:gdLst/>
              <a:ahLst/>
              <a:cxnLst/>
              <a:rect l="l" t="t" r="r" b="b"/>
              <a:pathLst>
                <a:path w="1601470" h="801369">
                  <a:moveTo>
                    <a:pt x="1521205" y="0"/>
                  </a:moveTo>
                  <a:lnTo>
                    <a:pt x="80137" y="0"/>
                  </a:lnTo>
                  <a:lnTo>
                    <a:pt x="48895" y="6350"/>
                  </a:lnTo>
                  <a:lnTo>
                    <a:pt x="23495" y="23494"/>
                  </a:lnTo>
                  <a:lnTo>
                    <a:pt x="6350" y="48894"/>
                  </a:lnTo>
                  <a:lnTo>
                    <a:pt x="0" y="80137"/>
                  </a:lnTo>
                  <a:lnTo>
                    <a:pt x="0" y="721105"/>
                  </a:lnTo>
                  <a:lnTo>
                    <a:pt x="6350" y="752348"/>
                  </a:lnTo>
                  <a:lnTo>
                    <a:pt x="23495" y="777748"/>
                  </a:lnTo>
                  <a:lnTo>
                    <a:pt x="48895" y="794892"/>
                  </a:lnTo>
                  <a:lnTo>
                    <a:pt x="80137" y="801242"/>
                  </a:lnTo>
                  <a:lnTo>
                    <a:pt x="1521205" y="801242"/>
                  </a:lnTo>
                  <a:lnTo>
                    <a:pt x="1552448" y="794892"/>
                  </a:lnTo>
                  <a:lnTo>
                    <a:pt x="1577848" y="777748"/>
                  </a:lnTo>
                  <a:lnTo>
                    <a:pt x="1594993" y="752348"/>
                  </a:lnTo>
                  <a:lnTo>
                    <a:pt x="1601343" y="721105"/>
                  </a:lnTo>
                  <a:lnTo>
                    <a:pt x="1601343" y="80137"/>
                  </a:lnTo>
                  <a:lnTo>
                    <a:pt x="1594993" y="48894"/>
                  </a:lnTo>
                  <a:lnTo>
                    <a:pt x="1577848" y="23494"/>
                  </a:lnTo>
                  <a:lnTo>
                    <a:pt x="1552448" y="6350"/>
                  </a:lnTo>
                  <a:lnTo>
                    <a:pt x="15212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89903" y="1222247"/>
              <a:ext cx="1601470" cy="801370"/>
            </a:xfrm>
            <a:custGeom>
              <a:avLst/>
              <a:gdLst/>
              <a:ahLst/>
              <a:cxnLst/>
              <a:rect l="l" t="t" r="r" b="b"/>
              <a:pathLst>
                <a:path w="1601470" h="801369">
                  <a:moveTo>
                    <a:pt x="0" y="80137"/>
                  </a:moveTo>
                  <a:lnTo>
                    <a:pt x="6350" y="48894"/>
                  </a:lnTo>
                  <a:lnTo>
                    <a:pt x="23495" y="23494"/>
                  </a:lnTo>
                  <a:lnTo>
                    <a:pt x="48895" y="6350"/>
                  </a:lnTo>
                  <a:lnTo>
                    <a:pt x="80137" y="0"/>
                  </a:lnTo>
                  <a:lnTo>
                    <a:pt x="1521205" y="0"/>
                  </a:lnTo>
                  <a:lnTo>
                    <a:pt x="1552448" y="6350"/>
                  </a:lnTo>
                  <a:lnTo>
                    <a:pt x="1577848" y="23494"/>
                  </a:lnTo>
                  <a:lnTo>
                    <a:pt x="1594993" y="48894"/>
                  </a:lnTo>
                  <a:lnTo>
                    <a:pt x="1601343" y="80137"/>
                  </a:lnTo>
                  <a:lnTo>
                    <a:pt x="1601343" y="721105"/>
                  </a:lnTo>
                  <a:lnTo>
                    <a:pt x="1594993" y="752348"/>
                  </a:lnTo>
                  <a:lnTo>
                    <a:pt x="1577848" y="777748"/>
                  </a:lnTo>
                  <a:lnTo>
                    <a:pt x="1552448" y="794892"/>
                  </a:lnTo>
                  <a:lnTo>
                    <a:pt x="1521205" y="801242"/>
                  </a:lnTo>
                  <a:lnTo>
                    <a:pt x="80137" y="801242"/>
                  </a:lnTo>
                  <a:lnTo>
                    <a:pt x="48895" y="794892"/>
                  </a:lnTo>
                  <a:lnTo>
                    <a:pt x="23495" y="777748"/>
                  </a:lnTo>
                  <a:lnTo>
                    <a:pt x="6350" y="752348"/>
                  </a:lnTo>
                  <a:lnTo>
                    <a:pt x="0" y="721105"/>
                  </a:lnTo>
                  <a:lnTo>
                    <a:pt x="0" y="8013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278245" y="1366266"/>
            <a:ext cx="1224280" cy="48514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34315" marR="5080" indent="-234950">
              <a:lnSpc>
                <a:spcPts val="1700"/>
              </a:lnSpc>
              <a:spcBef>
                <a:spcPts val="335"/>
              </a:spcBef>
            </a:pPr>
            <a:r>
              <a:rPr sz="1600" b="1" spc="-15" dirty="0">
                <a:solidFill>
                  <a:srgbClr val="006EC0"/>
                </a:solidFill>
                <a:latin typeface="Arial"/>
                <a:cs typeface="Arial"/>
              </a:rPr>
              <a:t>Б</a:t>
            </a:r>
            <a:r>
              <a:rPr sz="1600" b="1" spc="-60" dirty="0">
                <a:solidFill>
                  <a:srgbClr val="006EC0"/>
                </a:solidFill>
                <a:latin typeface="Arial"/>
                <a:cs typeface="Arial"/>
              </a:rPr>
              <a:t>о</a:t>
            </a:r>
            <a:r>
              <a:rPr sz="1600" b="1" spc="-25" dirty="0">
                <a:solidFill>
                  <a:srgbClr val="006EC0"/>
                </a:solidFill>
                <a:latin typeface="Arial"/>
                <a:cs typeface="Arial"/>
              </a:rPr>
              <a:t>л</a:t>
            </a:r>
            <a:r>
              <a:rPr sz="1600" b="1" spc="-15" dirty="0">
                <a:solidFill>
                  <a:srgbClr val="006EC0"/>
                </a:solidFill>
                <a:latin typeface="Arial"/>
                <a:cs typeface="Arial"/>
              </a:rPr>
              <a:t>ь</a:t>
            </a:r>
            <a:r>
              <a:rPr sz="1600" b="1" spc="-55" dirty="0">
                <a:solidFill>
                  <a:srgbClr val="006EC0"/>
                </a:solidFill>
                <a:latin typeface="Arial"/>
                <a:cs typeface="Arial"/>
              </a:rPr>
              <a:t>ш</a:t>
            </a:r>
            <a:r>
              <a:rPr sz="1600" b="1" spc="-15" dirty="0">
                <a:solidFill>
                  <a:srgbClr val="006EC0"/>
                </a:solidFill>
                <a:latin typeface="Arial"/>
                <a:cs typeface="Arial"/>
              </a:rPr>
              <a:t>и</a:t>
            </a:r>
            <a:r>
              <a:rPr sz="1600" b="1" spc="-5" dirty="0">
                <a:solidFill>
                  <a:srgbClr val="006EC0"/>
                </a:solidFill>
                <a:latin typeface="Arial"/>
                <a:cs typeface="Arial"/>
              </a:rPr>
              <a:t>е</a:t>
            </a:r>
            <a:r>
              <a:rPr sz="1600" b="1" spc="-1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EC0"/>
                </a:solidFill>
                <a:latin typeface="Arial"/>
                <a:cs typeface="Arial"/>
              </a:rPr>
              <a:t>по  </a:t>
            </a:r>
            <a:r>
              <a:rPr sz="1600" b="1" spc="-30" dirty="0">
                <a:solidFill>
                  <a:srgbClr val="006EC0"/>
                </a:solidFill>
                <a:latin typeface="Arial"/>
                <a:cs typeface="Arial"/>
              </a:rPr>
              <a:t>объему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443473" y="2137917"/>
            <a:ext cx="2254250" cy="1734820"/>
            <a:chOff x="5443473" y="2137917"/>
            <a:chExt cx="2254250" cy="1734820"/>
          </a:xfrm>
        </p:grpSpPr>
        <p:sp>
          <p:nvSpPr>
            <p:cNvPr id="15" name="object 15"/>
            <p:cNvSpPr/>
            <p:nvPr/>
          </p:nvSpPr>
          <p:spPr>
            <a:xfrm>
              <a:off x="5449823" y="2543555"/>
              <a:ext cx="640080" cy="461645"/>
            </a:xfrm>
            <a:custGeom>
              <a:avLst/>
              <a:gdLst/>
              <a:ahLst/>
              <a:cxnLst/>
              <a:rect l="l" t="t" r="r" b="b"/>
              <a:pathLst>
                <a:path w="640079" h="461644">
                  <a:moveTo>
                    <a:pt x="0" y="461391"/>
                  </a:moveTo>
                  <a:lnTo>
                    <a:pt x="640079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89903" y="2144267"/>
              <a:ext cx="1601470" cy="800100"/>
            </a:xfrm>
            <a:custGeom>
              <a:avLst/>
              <a:gdLst/>
              <a:ahLst/>
              <a:cxnLst/>
              <a:rect l="l" t="t" r="r" b="b"/>
              <a:pathLst>
                <a:path w="1601470" h="800100">
                  <a:moveTo>
                    <a:pt x="1521332" y="0"/>
                  </a:moveTo>
                  <a:lnTo>
                    <a:pt x="80010" y="0"/>
                  </a:lnTo>
                  <a:lnTo>
                    <a:pt x="48895" y="6223"/>
                  </a:lnTo>
                  <a:lnTo>
                    <a:pt x="23368" y="23368"/>
                  </a:lnTo>
                  <a:lnTo>
                    <a:pt x="6223" y="48895"/>
                  </a:lnTo>
                  <a:lnTo>
                    <a:pt x="0" y="80010"/>
                  </a:lnTo>
                  <a:lnTo>
                    <a:pt x="0" y="720090"/>
                  </a:lnTo>
                  <a:lnTo>
                    <a:pt x="6223" y="751205"/>
                  </a:lnTo>
                  <a:lnTo>
                    <a:pt x="23368" y="776605"/>
                  </a:lnTo>
                  <a:lnTo>
                    <a:pt x="48895" y="793750"/>
                  </a:lnTo>
                  <a:lnTo>
                    <a:pt x="80010" y="800100"/>
                  </a:lnTo>
                  <a:lnTo>
                    <a:pt x="1521332" y="800100"/>
                  </a:lnTo>
                  <a:lnTo>
                    <a:pt x="1552448" y="793750"/>
                  </a:lnTo>
                  <a:lnTo>
                    <a:pt x="1577975" y="776605"/>
                  </a:lnTo>
                  <a:lnTo>
                    <a:pt x="1595120" y="751205"/>
                  </a:lnTo>
                  <a:lnTo>
                    <a:pt x="1601343" y="720090"/>
                  </a:lnTo>
                  <a:lnTo>
                    <a:pt x="1601343" y="80010"/>
                  </a:lnTo>
                  <a:lnTo>
                    <a:pt x="1595120" y="48895"/>
                  </a:lnTo>
                  <a:lnTo>
                    <a:pt x="1577975" y="23368"/>
                  </a:lnTo>
                  <a:lnTo>
                    <a:pt x="1552448" y="6223"/>
                  </a:lnTo>
                  <a:lnTo>
                    <a:pt x="15213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49823" y="2144267"/>
              <a:ext cx="2241550" cy="1320800"/>
            </a:xfrm>
            <a:custGeom>
              <a:avLst/>
              <a:gdLst/>
              <a:ahLst/>
              <a:cxnLst/>
              <a:rect l="l" t="t" r="r" b="b"/>
              <a:pathLst>
                <a:path w="2241550" h="1320800">
                  <a:moveTo>
                    <a:pt x="640079" y="80010"/>
                  </a:moveTo>
                  <a:lnTo>
                    <a:pt x="646302" y="48895"/>
                  </a:lnTo>
                  <a:lnTo>
                    <a:pt x="663448" y="23368"/>
                  </a:lnTo>
                  <a:lnTo>
                    <a:pt x="688975" y="6223"/>
                  </a:lnTo>
                  <a:lnTo>
                    <a:pt x="720089" y="0"/>
                  </a:lnTo>
                  <a:lnTo>
                    <a:pt x="2161412" y="0"/>
                  </a:lnTo>
                  <a:lnTo>
                    <a:pt x="2192528" y="6223"/>
                  </a:lnTo>
                  <a:lnTo>
                    <a:pt x="2218054" y="23368"/>
                  </a:lnTo>
                  <a:lnTo>
                    <a:pt x="2235200" y="48895"/>
                  </a:lnTo>
                  <a:lnTo>
                    <a:pt x="2241423" y="80010"/>
                  </a:lnTo>
                  <a:lnTo>
                    <a:pt x="2241423" y="720090"/>
                  </a:lnTo>
                  <a:lnTo>
                    <a:pt x="2235200" y="751205"/>
                  </a:lnTo>
                  <a:lnTo>
                    <a:pt x="2218054" y="776605"/>
                  </a:lnTo>
                  <a:lnTo>
                    <a:pt x="2192528" y="793750"/>
                  </a:lnTo>
                  <a:lnTo>
                    <a:pt x="2161412" y="800100"/>
                  </a:lnTo>
                  <a:lnTo>
                    <a:pt x="720089" y="800100"/>
                  </a:lnTo>
                  <a:lnTo>
                    <a:pt x="688975" y="793750"/>
                  </a:lnTo>
                  <a:lnTo>
                    <a:pt x="663448" y="776605"/>
                  </a:lnTo>
                  <a:lnTo>
                    <a:pt x="646302" y="751205"/>
                  </a:lnTo>
                  <a:lnTo>
                    <a:pt x="640079" y="720090"/>
                  </a:lnTo>
                  <a:lnTo>
                    <a:pt x="640079" y="80010"/>
                  </a:lnTo>
                  <a:close/>
                </a:path>
                <a:path w="2241550" h="1320800">
                  <a:moveTo>
                    <a:pt x="0" y="861060"/>
                  </a:moveTo>
                  <a:lnTo>
                    <a:pt x="640079" y="132080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89903" y="3064763"/>
              <a:ext cx="1601470" cy="801370"/>
            </a:xfrm>
            <a:custGeom>
              <a:avLst/>
              <a:gdLst/>
              <a:ahLst/>
              <a:cxnLst/>
              <a:rect l="l" t="t" r="r" b="b"/>
              <a:pathLst>
                <a:path w="1601470" h="801370">
                  <a:moveTo>
                    <a:pt x="1521205" y="0"/>
                  </a:moveTo>
                  <a:lnTo>
                    <a:pt x="80137" y="0"/>
                  </a:lnTo>
                  <a:lnTo>
                    <a:pt x="48895" y="6350"/>
                  </a:lnTo>
                  <a:lnTo>
                    <a:pt x="23495" y="23495"/>
                  </a:lnTo>
                  <a:lnTo>
                    <a:pt x="6350" y="48895"/>
                  </a:lnTo>
                  <a:lnTo>
                    <a:pt x="0" y="80137"/>
                  </a:lnTo>
                  <a:lnTo>
                    <a:pt x="0" y="721106"/>
                  </a:lnTo>
                  <a:lnTo>
                    <a:pt x="6350" y="752348"/>
                  </a:lnTo>
                  <a:lnTo>
                    <a:pt x="23495" y="777748"/>
                  </a:lnTo>
                  <a:lnTo>
                    <a:pt x="48895" y="794893"/>
                  </a:lnTo>
                  <a:lnTo>
                    <a:pt x="80137" y="801243"/>
                  </a:lnTo>
                  <a:lnTo>
                    <a:pt x="1521205" y="801243"/>
                  </a:lnTo>
                  <a:lnTo>
                    <a:pt x="1552448" y="794893"/>
                  </a:lnTo>
                  <a:lnTo>
                    <a:pt x="1577848" y="777748"/>
                  </a:lnTo>
                  <a:lnTo>
                    <a:pt x="1594993" y="752348"/>
                  </a:lnTo>
                  <a:lnTo>
                    <a:pt x="1601343" y="721106"/>
                  </a:lnTo>
                  <a:lnTo>
                    <a:pt x="1601343" y="80137"/>
                  </a:lnTo>
                  <a:lnTo>
                    <a:pt x="1594993" y="48895"/>
                  </a:lnTo>
                  <a:lnTo>
                    <a:pt x="1577848" y="23495"/>
                  </a:lnTo>
                  <a:lnTo>
                    <a:pt x="1552448" y="6350"/>
                  </a:lnTo>
                  <a:lnTo>
                    <a:pt x="15212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89903" y="3064763"/>
              <a:ext cx="1601470" cy="801370"/>
            </a:xfrm>
            <a:custGeom>
              <a:avLst/>
              <a:gdLst/>
              <a:ahLst/>
              <a:cxnLst/>
              <a:rect l="l" t="t" r="r" b="b"/>
              <a:pathLst>
                <a:path w="1601470" h="801370">
                  <a:moveTo>
                    <a:pt x="0" y="80137"/>
                  </a:moveTo>
                  <a:lnTo>
                    <a:pt x="6350" y="48895"/>
                  </a:lnTo>
                  <a:lnTo>
                    <a:pt x="23495" y="23495"/>
                  </a:lnTo>
                  <a:lnTo>
                    <a:pt x="48895" y="6350"/>
                  </a:lnTo>
                  <a:lnTo>
                    <a:pt x="80137" y="0"/>
                  </a:lnTo>
                  <a:lnTo>
                    <a:pt x="1521205" y="0"/>
                  </a:lnTo>
                  <a:lnTo>
                    <a:pt x="1552448" y="6350"/>
                  </a:lnTo>
                  <a:lnTo>
                    <a:pt x="1577848" y="23495"/>
                  </a:lnTo>
                  <a:lnTo>
                    <a:pt x="1594993" y="48895"/>
                  </a:lnTo>
                  <a:lnTo>
                    <a:pt x="1601343" y="80137"/>
                  </a:lnTo>
                  <a:lnTo>
                    <a:pt x="1601343" y="721106"/>
                  </a:lnTo>
                  <a:lnTo>
                    <a:pt x="1594993" y="752348"/>
                  </a:lnTo>
                  <a:lnTo>
                    <a:pt x="1577848" y="777748"/>
                  </a:lnTo>
                  <a:lnTo>
                    <a:pt x="1552448" y="794893"/>
                  </a:lnTo>
                  <a:lnTo>
                    <a:pt x="1521205" y="801243"/>
                  </a:lnTo>
                  <a:lnTo>
                    <a:pt x="80137" y="801243"/>
                  </a:lnTo>
                  <a:lnTo>
                    <a:pt x="48895" y="794893"/>
                  </a:lnTo>
                  <a:lnTo>
                    <a:pt x="23495" y="777748"/>
                  </a:lnTo>
                  <a:lnTo>
                    <a:pt x="6350" y="752348"/>
                  </a:lnTo>
                  <a:lnTo>
                    <a:pt x="0" y="721106"/>
                  </a:lnTo>
                  <a:lnTo>
                    <a:pt x="0" y="8013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147180" y="2161793"/>
            <a:ext cx="1514475" cy="176720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R="5080" indent="180975">
              <a:lnSpc>
                <a:spcPts val="1689"/>
              </a:lnSpc>
              <a:spcBef>
                <a:spcPts val="340"/>
              </a:spcBef>
            </a:pPr>
            <a:r>
              <a:rPr sz="1600" b="1" spc="-40" dirty="0">
                <a:solidFill>
                  <a:srgbClr val="006EC0"/>
                </a:solidFill>
                <a:latin typeface="Arial"/>
                <a:cs typeface="Arial"/>
              </a:rPr>
              <a:t>Требующие </a:t>
            </a:r>
            <a:r>
              <a:rPr sz="1600" b="1" spc="-3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EC0"/>
                </a:solidFill>
                <a:latin typeface="Arial"/>
                <a:cs typeface="Arial"/>
              </a:rPr>
              <a:t>разных</a:t>
            </a:r>
            <a:r>
              <a:rPr sz="1600" b="1" spc="-7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06EC0"/>
                </a:solidFill>
                <a:latin typeface="Arial"/>
                <a:cs typeface="Arial"/>
              </a:rPr>
              <a:t>знаний</a:t>
            </a:r>
            <a:endParaRPr sz="1600">
              <a:latin typeface="Arial"/>
              <a:cs typeface="Arial"/>
            </a:endParaRPr>
          </a:p>
          <a:p>
            <a:pPr marL="298450">
              <a:lnSpc>
                <a:spcPts val="1785"/>
              </a:lnSpc>
              <a:spcBef>
                <a:spcPts val="5"/>
              </a:spcBef>
            </a:pPr>
            <a:r>
              <a:rPr sz="1600" b="1" spc="-5" dirty="0">
                <a:solidFill>
                  <a:srgbClr val="006EC0"/>
                </a:solidFill>
                <a:latin typeface="Arial"/>
                <a:cs typeface="Arial"/>
              </a:rPr>
              <a:t>и</a:t>
            </a:r>
            <a:r>
              <a:rPr sz="1600" b="1" spc="-6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600" b="1" spc="-35" dirty="0">
                <a:solidFill>
                  <a:srgbClr val="006EC0"/>
                </a:solidFill>
                <a:latin typeface="Arial"/>
                <a:cs typeface="Arial"/>
              </a:rPr>
              <a:t>умений</a:t>
            </a:r>
            <a:endParaRPr sz="1600">
              <a:latin typeface="Arial"/>
              <a:cs typeface="Arial"/>
            </a:endParaRPr>
          </a:p>
          <a:p>
            <a:pPr marL="5715" marR="13335" algn="ctr">
              <a:lnSpc>
                <a:spcPct val="88500"/>
              </a:lnSpc>
              <a:spcBef>
                <a:spcPts val="1505"/>
              </a:spcBef>
            </a:pPr>
            <a:r>
              <a:rPr sz="1600" b="1" spc="-20" dirty="0">
                <a:solidFill>
                  <a:srgbClr val="006EC0"/>
                </a:solidFill>
                <a:latin typeface="Arial"/>
                <a:cs typeface="Arial"/>
              </a:rPr>
              <a:t>На</a:t>
            </a:r>
            <a:r>
              <a:rPr sz="1600" b="1" spc="-25" dirty="0">
                <a:solidFill>
                  <a:srgbClr val="006EC0"/>
                </a:solidFill>
                <a:latin typeface="Arial"/>
                <a:cs typeface="Arial"/>
              </a:rPr>
              <a:t>п</a:t>
            </a:r>
            <a:r>
              <a:rPr sz="1600" b="1" spc="-20" dirty="0">
                <a:solidFill>
                  <a:srgbClr val="006EC0"/>
                </a:solidFill>
                <a:latin typeface="Arial"/>
                <a:cs typeface="Arial"/>
              </a:rPr>
              <a:t>ра</a:t>
            </a:r>
            <a:r>
              <a:rPr sz="1600" b="1" spc="-55" dirty="0">
                <a:solidFill>
                  <a:srgbClr val="006EC0"/>
                </a:solidFill>
                <a:latin typeface="Arial"/>
                <a:cs typeface="Arial"/>
              </a:rPr>
              <a:t>в</a:t>
            </a:r>
            <a:r>
              <a:rPr sz="1600" b="1" spc="-75" dirty="0">
                <a:solidFill>
                  <a:srgbClr val="006EC0"/>
                </a:solidFill>
                <a:latin typeface="Arial"/>
                <a:cs typeface="Arial"/>
              </a:rPr>
              <a:t>л</a:t>
            </a:r>
            <a:r>
              <a:rPr sz="1600" b="1" spc="-20" dirty="0">
                <a:solidFill>
                  <a:srgbClr val="006EC0"/>
                </a:solidFill>
                <a:latin typeface="Arial"/>
                <a:cs typeface="Arial"/>
              </a:rPr>
              <a:t>е</a:t>
            </a:r>
            <a:r>
              <a:rPr sz="1600" b="1" spc="-25" dirty="0">
                <a:solidFill>
                  <a:srgbClr val="006EC0"/>
                </a:solidFill>
                <a:latin typeface="Arial"/>
                <a:cs typeface="Arial"/>
              </a:rPr>
              <a:t>нн</a:t>
            </a:r>
            <a:r>
              <a:rPr sz="1600" b="1" spc="-5" dirty="0">
                <a:solidFill>
                  <a:srgbClr val="006EC0"/>
                </a:solidFill>
                <a:latin typeface="Arial"/>
                <a:cs typeface="Arial"/>
              </a:rPr>
              <a:t>ые  на развитие </a:t>
            </a:r>
            <a:r>
              <a:rPr sz="1600" b="1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600" b="1" spc="-40" dirty="0">
                <a:solidFill>
                  <a:srgbClr val="006EC0"/>
                </a:solidFill>
                <a:latin typeface="Arial"/>
                <a:cs typeface="Arial"/>
              </a:rPr>
              <a:t>творческого </a:t>
            </a:r>
            <a:r>
              <a:rPr sz="1600" b="1" spc="-3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006EC0"/>
                </a:solidFill>
                <a:latin typeface="Arial"/>
                <a:cs typeface="Arial"/>
              </a:rPr>
              <a:t>мышления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443473" y="2998977"/>
            <a:ext cx="2260600" cy="1923414"/>
            <a:chOff x="5443473" y="2998977"/>
            <a:chExt cx="2260600" cy="1923414"/>
          </a:xfrm>
        </p:grpSpPr>
        <p:sp>
          <p:nvSpPr>
            <p:cNvPr id="22" name="object 22"/>
            <p:cNvSpPr/>
            <p:nvPr/>
          </p:nvSpPr>
          <p:spPr>
            <a:xfrm>
              <a:off x="5449823" y="3005327"/>
              <a:ext cx="646430" cy="1510030"/>
            </a:xfrm>
            <a:custGeom>
              <a:avLst/>
              <a:gdLst/>
              <a:ahLst/>
              <a:cxnLst/>
              <a:rect l="l" t="t" r="r" b="b"/>
              <a:pathLst>
                <a:path w="646429" h="1510029">
                  <a:moveTo>
                    <a:pt x="0" y="0"/>
                  </a:moveTo>
                  <a:lnTo>
                    <a:pt x="645922" y="1509903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095999" y="4114800"/>
              <a:ext cx="1601470" cy="801370"/>
            </a:xfrm>
            <a:custGeom>
              <a:avLst/>
              <a:gdLst/>
              <a:ahLst/>
              <a:cxnLst/>
              <a:rect l="l" t="t" r="r" b="b"/>
              <a:pathLst>
                <a:path w="1601470" h="801370">
                  <a:moveTo>
                    <a:pt x="1521205" y="0"/>
                  </a:moveTo>
                  <a:lnTo>
                    <a:pt x="80137" y="0"/>
                  </a:lnTo>
                  <a:lnTo>
                    <a:pt x="48895" y="6350"/>
                  </a:lnTo>
                  <a:lnTo>
                    <a:pt x="23495" y="23494"/>
                  </a:lnTo>
                  <a:lnTo>
                    <a:pt x="6350" y="48894"/>
                  </a:lnTo>
                  <a:lnTo>
                    <a:pt x="0" y="80137"/>
                  </a:lnTo>
                  <a:lnTo>
                    <a:pt x="0" y="721106"/>
                  </a:lnTo>
                  <a:lnTo>
                    <a:pt x="6350" y="752348"/>
                  </a:lnTo>
                  <a:lnTo>
                    <a:pt x="23495" y="777748"/>
                  </a:lnTo>
                  <a:lnTo>
                    <a:pt x="48895" y="794893"/>
                  </a:lnTo>
                  <a:lnTo>
                    <a:pt x="80137" y="801243"/>
                  </a:lnTo>
                  <a:lnTo>
                    <a:pt x="1521205" y="801243"/>
                  </a:lnTo>
                  <a:lnTo>
                    <a:pt x="1552321" y="794893"/>
                  </a:lnTo>
                  <a:lnTo>
                    <a:pt x="1577848" y="777748"/>
                  </a:lnTo>
                  <a:lnTo>
                    <a:pt x="1594993" y="752348"/>
                  </a:lnTo>
                  <a:lnTo>
                    <a:pt x="1601343" y="721106"/>
                  </a:lnTo>
                  <a:lnTo>
                    <a:pt x="1601343" y="80137"/>
                  </a:lnTo>
                  <a:lnTo>
                    <a:pt x="1594993" y="48894"/>
                  </a:lnTo>
                  <a:lnTo>
                    <a:pt x="1577848" y="23494"/>
                  </a:lnTo>
                  <a:lnTo>
                    <a:pt x="1552321" y="6350"/>
                  </a:lnTo>
                  <a:lnTo>
                    <a:pt x="15212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095999" y="4114800"/>
              <a:ext cx="1601470" cy="801370"/>
            </a:xfrm>
            <a:custGeom>
              <a:avLst/>
              <a:gdLst/>
              <a:ahLst/>
              <a:cxnLst/>
              <a:rect l="l" t="t" r="r" b="b"/>
              <a:pathLst>
                <a:path w="1601470" h="801370">
                  <a:moveTo>
                    <a:pt x="0" y="80137"/>
                  </a:moveTo>
                  <a:lnTo>
                    <a:pt x="6350" y="48894"/>
                  </a:lnTo>
                  <a:lnTo>
                    <a:pt x="23495" y="23494"/>
                  </a:lnTo>
                  <a:lnTo>
                    <a:pt x="48895" y="6350"/>
                  </a:lnTo>
                  <a:lnTo>
                    <a:pt x="80137" y="0"/>
                  </a:lnTo>
                  <a:lnTo>
                    <a:pt x="1521205" y="0"/>
                  </a:lnTo>
                  <a:lnTo>
                    <a:pt x="1552321" y="6350"/>
                  </a:lnTo>
                  <a:lnTo>
                    <a:pt x="1577848" y="23494"/>
                  </a:lnTo>
                  <a:lnTo>
                    <a:pt x="1594993" y="48894"/>
                  </a:lnTo>
                  <a:lnTo>
                    <a:pt x="1601343" y="80137"/>
                  </a:lnTo>
                  <a:lnTo>
                    <a:pt x="1601343" y="721106"/>
                  </a:lnTo>
                  <a:lnTo>
                    <a:pt x="1594993" y="752348"/>
                  </a:lnTo>
                  <a:lnTo>
                    <a:pt x="1577848" y="777748"/>
                  </a:lnTo>
                  <a:lnTo>
                    <a:pt x="1552321" y="794893"/>
                  </a:lnTo>
                  <a:lnTo>
                    <a:pt x="1521205" y="801243"/>
                  </a:lnTo>
                  <a:lnTo>
                    <a:pt x="80137" y="801243"/>
                  </a:lnTo>
                  <a:lnTo>
                    <a:pt x="48895" y="794893"/>
                  </a:lnTo>
                  <a:lnTo>
                    <a:pt x="23495" y="777748"/>
                  </a:lnTo>
                  <a:lnTo>
                    <a:pt x="6350" y="752348"/>
                  </a:lnTo>
                  <a:lnTo>
                    <a:pt x="0" y="721106"/>
                  </a:lnTo>
                  <a:lnTo>
                    <a:pt x="0" y="8013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158484" y="4154170"/>
            <a:ext cx="1503045" cy="68834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R="5080" indent="-5080" algn="ctr">
              <a:lnSpc>
                <a:spcPct val="85900"/>
              </a:lnSpc>
              <a:spcBef>
                <a:spcPts val="365"/>
              </a:spcBef>
            </a:pPr>
            <a:r>
              <a:rPr sz="1600" b="1" spc="-15" dirty="0">
                <a:solidFill>
                  <a:srgbClr val="006EC0"/>
                </a:solidFill>
                <a:latin typeface="Arial"/>
                <a:cs typeface="Arial"/>
              </a:rPr>
              <a:t>Актуальные </a:t>
            </a:r>
            <a:r>
              <a:rPr sz="1600" b="1" spc="-1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06EC0"/>
                </a:solidFill>
                <a:latin typeface="Arial"/>
                <a:cs typeface="Arial"/>
              </a:rPr>
              <a:t>для</a:t>
            </a:r>
            <a:r>
              <a:rPr sz="1600" b="1" spc="-1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600" b="1" spc="-40" dirty="0">
                <a:solidFill>
                  <a:srgbClr val="006EC0"/>
                </a:solidFill>
                <a:latin typeface="Arial"/>
                <a:cs typeface="Arial"/>
              </a:rPr>
              <a:t>всех </a:t>
            </a:r>
            <a:r>
              <a:rPr sz="1600" b="1" spc="-3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006EC0"/>
                </a:solidFill>
                <a:latin typeface="Arial"/>
                <a:cs typeface="Arial"/>
              </a:rPr>
              <a:t>членов</a:t>
            </a:r>
            <a:r>
              <a:rPr sz="1600" b="1" spc="-40" dirty="0">
                <a:solidFill>
                  <a:srgbClr val="006EC0"/>
                </a:solidFill>
                <a:latin typeface="Arial"/>
                <a:cs typeface="Arial"/>
              </a:rPr>
              <a:t> группы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200145" y="3518661"/>
            <a:ext cx="2256155" cy="875030"/>
            <a:chOff x="3200145" y="3518661"/>
            <a:chExt cx="2256155" cy="875030"/>
          </a:xfrm>
        </p:grpSpPr>
        <p:sp>
          <p:nvSpPr>
            <p:cNvPr id="27" name="object 27"/>
            <p:cNvSpPr/>
            <p:nvPr/>
          </p:nvSpPr>
          <p:spPr>
            <a:xfrm>
              <a:off x="3206495" y="3925823"/>
              <a:ext cx="640080" cy="461645"/>
            </a:xfrm>
            <a:custGeom>
              <a:avLst/>
              <a:gdLst/>
              <a:ahLst/>
              <a:cxnLst/>
              <a:rect l="l" t="t" r="r" b="b"/>
              <a:pathLst>
                <a:path w="640079" h="461645">
                  <a:moveTo>
                    <a:pt x="0" y="461263"/>
                  </a:moveTo>
                  <a:lnTo>
                    <a:pt x="64008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846575" y="3525011"/>
              <a:ext cx="1603375" cy="801370"/>
            </a:xfrm>
            <a:custGeom>
              <a:avLst/>
              <a:gdLst/>
              <a:ahLst/>
              <a:cxnLst/>
              <a:rect l="l" t="t" r="r" b="b"/>
              <a:pathLst>
                <a:path w="1603375" h="801370">
                  <a:moveTo>
                    <a:pt x="1522984" y="0"/>
                  </a:moveTo>
                  <a:lnTo>
                    <a:pt x="80137" y="0"/>
                  </a:lnTo>
                  <a:lnTo>
                    <a:pt x="49022" y="6350"/>
                  </a:lnTo>
                  <a:lnTo>
                    <a:pt x="23495" y="23495"/>
                  </a:lnTo>
                  <a:lnTo>
                    <a:pt x="6350" y="48895"/>
                  </a:lnTo>
                  <a:lnTo>
                    <a:pt x="0" y="80137"/>
                  </a:lnTo>
                  <a:lnTo>
                    <a:pt x="0" y="721106"/>
                  </a:lnTo>
                  <a:lnTo>
                    <a:pt x="6350" y="752348"/>
                  </a:lnTo>
                  <a:lnTo>
                    <a:pt x="23495" y="777748"/>
                  </a:lnTo>
                  <a:lnTo>
                    <a:pt x="49022" y="794893"/>
                  </a:lnTo>
                  <a:lnTo>
                    <a:pt x="80137" y="801243"/>
                  </a:lnTo>
                  <a:lnTo>
                    <a:pt x="1522984" y="801243"/>
                  </a:lnTo>
                  <a:lnTo>
                    <a:pt x="1554099" y="794893"/>
                  </a:lnTo>
                  <a:lnTo>
                    <a:pt x="1579626" y="777748"/>
                  </a:lnTo>
                  <a:lnTo>
                    <a:pt x="1596771" y="752348"/>
                  </a:lnTo>
                  <a:lnTo>
                    <a:pt x="1603121" y="721106"/>
                  </a:lnTo>
                  <a:lnTo>
                    <a:pt x="1603121" y="80137"/>
                  </a:lnTo>
                  <a:lnTo>
                    <a:pt x="1596771" y="48895"/>
                  </a:lnTo>
                  <a:lnTo>
                    <a:pt x="1579626" y="23495"/>
                  </a:lnTo>
                  <a:lnTo>
                    <a:pt x="1554099" y="6350"/>
                  </a:lnTo>
                  <a:lnTo>
                    <a:pt x="15229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846575" y="3525011"/>
              <a:ext cx="1603375" cy="801370"/>
            </a:xfrm>
            <a:custGeom>
              <a:avLst/>
              <a:gdLst/>
              <a:ahLst/>
              <a:cxnLst/>
              <a:rect l="l" t="t" r="r" b="b"/>
              <a:pathLst>
                <a:path w="1603375" h="801370">
                  <a:moveTo>
                    <a:pt x="0" y="80137"/>
                  </a:moveTo>
                  <a:lnTo>
                    <a:pt x="6350" y="48895"/>
                  </a:lnTo>
                  <a:lnTo>
                    <a:pt x="23495" y="23495"/>
                  </a:lnTo>
                  <a:lnTo>
                    <a:pt x="49022" y="6350"/>
                  </a:lnTo>
                  <a:lnTo>
                    <a:pt x="80137" y="0"/>
                  </a:lnTo>
                  <a:lnTo>
                    <a:pt x="1522984" y="0"/>
                  </a:lnTo>
                  <a:lnTo>
                    <a:pt x="1554099" y="6350"/>
                  </a:lnTo>
                  <a:lnTo>
                    <a:pt x="1579626" y="23495"/>
                  </a:lnTo>
                  <a:lnTo>
                    <a:pt x="1596771" y="48895"/>
                  </a:lnTo>
                  <a:lnTo>
                    <a:pt x="1603121" y="80137"/>
                  </a:lnTo>
                  <a:lnTo>
                    <a:pt x="1603121" y="721106"/>
                  </a:lnTo>
                  <a:lnTo>
                    <a:pt x="1596771" y="752348"/>
                  </a:lnTo>
                  <a:lnTo>
                    <a:pt x="1579626" y="777748"/>
                  </a:lnTo>
                  <a:lnTo>
                    <a:pt x="1554099" y="794893"/>
                  </a:lnTo>
                  <a:lnTo>
                    <a:pt x="1522984" y="801243"/>
                  </a:lnTo>
                  <a:lnTo>
                    <a:pt x="80137" y="801243"/>
                  </a:lnTo>
                  <a:lnTo>
                    <a:pt x="49022" y="794893"/>
                  </a:lnTo>
                  <a:lnTo>
                    <a:pt x="23495" y="777748"/>
                  </a:lnTo>
                  <a:lnTo>
                    <a:pt x="6350" y="752348"/>
                  </a:lnTo>
                  <a:lnTo>
                    <a:pt x="0" y="721106"/>
                  </a:lnTo>
                  <a:lnTo>
                    <a:pt x="0" y="8013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022471" y="2748533"/>
            <a:ext cx="1274445" cy="143510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R="5080" algn="ctr">
              <a:lnSpc>
                <a:spcPts val="1700"/>
              </a:lnSpc>
              <a:spcBef>
                <a:spcPts val="335"/>
              </a:spcBef>
            </a:pPr>
            <a:r>
              <a:rPr sz="1600" b="1" spc="-20" dirty="0">
                <a:solidFill>
                  <a:srgbClr val="006EC0"/>
                </a:solidFill>
                <a:latin typeface="Arial"/>
                <a:cs typeface="Arial"/>
              </a:rPr>
              <a:t>Задания</a:t>
            </a:r>
            <a:r>
              <a:rPr sz="1600" b="1" spc="-8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06EC0"/>
                </a:solidFill>
                <a:latin typeface="Arial"/>
                <a:cs typeface="Arial"/>
              </a:rPr>
              <a:t>для </a:t>
            </a:r>
            <a:r>
              <a:rPr sz="1600" b="1" spc="-43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600" b="1" spc="-55" dirty="0">
                <a:solidFill>
                  <a:srgbClr val="006EC0"/>
                </a:solidFill>
                <a:latin typeface="Arial"/>
                <a:cs typeface="Arial"/>
              </a:rPr>
              <a:t>в</a:t>
            </a:r>
            <a:r>
              <a:rPr sz="1600" b="1" spc="-20" dirty="0">
                <a:solidFill>
                  <a:srgbClr val="006EC0"/>
                </a:solidFill>
                <a:latin typeface="Arial"/>
                <a:cs typeface="Arial"/>
              </a:rPr>
              <a:t>се</a:t>
            </a:r>
            <a:r>
              <a:rPr sz="1600" b="1" spc="-5" dirty="0">
                <a:solidFill>
                  <a:srgbClr val="006EC0"/>
                </a:solidFill>
                <a:latin typeface="Arial"/>
                <a:cs typeface="Arial"/>
              </a:rPr>
              <a:t>й</a:t>
            </a:r>
            <a:r>
              <a:rPr sz="1600" b="1" spc="-7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600" b="1" spc="-35" dirty="0">
                <a:solidFill>
                  <a:srgbClr val="006EC0"/>
                </a:solidFill>
                <a:latin typeface="Arial"/>
                <a:cs typeface="Arial"/>
              </a:rPr>
              <a:t>г</a:t>
            </a:r>
            <a:r>
              <a:rPr sz="1600" b="1" spc="-60" dirty="0">
                <a:solidFill>
                  <a:srgbClr val="006EC0"/>
                </a:solidFill>
                <a:latin typeface="Arial"/>
                <a:cs typeface="Arial"/>
              </a:rPr>
              <a:t>р</a:t>
            </a:r>
            <a:r>
              <a:rPr sz="1600" b="1" spc="-65" dirty="0">
                <a:solidFill>
                  <a:srgbClr val="006EC0"/>
                </a:solidFill>
                <a:latin typeface="Arial"/>
                <a:cs typeface="Arial"/>
              </a:rPr>
              <a:t>у</a:t>
            </a:r>
            <a:r>
              <a:rPr sz="1600" b="1" spc="-25" dirty="0">
                <a:solidFill>
                  <a:srgbClr val="006EC0"/>
                </a:solidFill>
                <a:latin typeface="Arial"/>
                <a:cs typeface="Arial"/>
              </a:rPr>
              <a:t>п</a:t>
            </a:r>
            <a:r>
              <a:rPr sz="1600" b="1" spc="-35" dirty="0">
                <a:solidFill>
                  <a:srgbClr val="006EC0"/>
                </a:solidFill>
                <a:latin typeface="Arial"/>
                <a:cs typeface="Arial"/>
              </a:rPr>
              <a:t>п</a:t>
            </a:r>
            <a:r>
              <a:rPr sz="1600" b="1" spc="-5" dirty="0">
                <a:solidFill>
                  <a:srgbClr val="006EC0"/>
                </a:solidFill>
                <a:latin typeface="Arial"/>
                <a:cs typeface="Arial"/>
              </a:rPr>
              <a:t>ы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Arial"/>
              <a:cs typeface="Arial"/>
            </a:endParaRPr>
          </a:p>
          <a:p>
            <a:pPr marR="2540" algn="ctr">
              <a:lnSpc>
                <a:spcPts val="1805"/>
              </a:lnSpc>
              <a:spcBef>
                <a:spcPts val="5"/>
              </a:spcBef>
            </a:pPr>
            <a:r>
              <a:rPr sz="1600" b="1" spc="-20" dirty="0">
                <a:solidFill>
                  <a:srgbClr val="006EC0"/>
                </a:solidFill>
                <a:latin typeface="Arial"/>
                <a:cs typeface="Arial"/>
              </a:rPr>
              <a:t>Интересные</a:t>
            </a:r>
            <a:endParaRPr sz="1600">
              <a:latin typeface="Arial"/>
              <a:cs typeface="Arial"/>
            </a:endParaRPr>
          </a:p>
          <a:p>
            <a:pPr marR="5080" algn="ctr">
              <a:lnSpc>
                <a:spcPts val="1805"/>
              </a:lnSpc>
            </a:pPr>
            <a:r>
              <a:rPr sz="1600" b="1" spc="-20" dirty="0">
                <a:solidFill>
                  <a:srgbClr val="006EC0"/>
                </a:solidFill>
                <a:latin typeface="Arial"/>
                <a:cs typeface="Arial"/>
              </a:rPr>
              <a:t>задания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200145" y="4379721"/>
            <a:ext cx="2256155" cy="873760"/>
            <a:chOff x="3200145" y="4379721"/>
            <a:chExt cx="2256155" cy="873760"/>
          </a:xfrm>
        </p:grpSpPr>
        <p:sp>
          <p:nvSpPr>
            <p:cNvPr id="32" name="object 32"/>
            <p:cNvSpPr/>
            <p:nvPr/>
          </p:nvSpPr>
          <p:spPr>
            <a:xfrm>
              <a:off x="3206495" y="4386071"/>
              <a:ext cx="640080" cy="461645"/>
            </a:xfrm>
            <a:custGeom>
              <a:avLst/>
              <a:gdLst/>
              <a:ahLst/>
              <a:cxnLst/>
              <a:rect l="l" t="t" r="r" b="b"/>
              <a:pathLst>
                <a:path w="640079" h="461645">
                  <a:moveTo>
                    <a:pt x="0" y="0"/>
                  </a:moveTo>
                  <a:lnTo>
                    <a:pt x="640080" y="46139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846575" y="4447031"/>
              <a:ext cx="1603375" cy="800100"/>
            </a:xfrm>
            <a:custGeom>
              <a:avLst/>
              <a:gdLst/>
              <a:ahLst/>
              <a:cxnLst/>
              <a:rect l="l" t="t" r="r" b="b"/>
              <a:pathLst>
                <a:path w="1603375" h="800100">
                  <a:moveTo>
                    <a:pt x="1523111" y="0"/>
                  </a:moveTo>
                  <a:lnTo>
                    <a:pt x="80010" y="0"/>
                  </a:lnTo>
                  <a:lnTo>
                    <a:pt x="48895" y="6223"/>
                  </a:lnTo>
                  <a:lnTo>
                    <a:pt x="23368" y="23368"/>
                  </a:lnTo>
                  <a:lnTo>
                    <a:pt x="6223" y="48895"/>
                  </a:lnTo>
                  <a:lnTo>
                    <a:pt x="0" y="80010"/>
                  </a:lnTo>
                  <a:lnTo>
                    <a:pt x="0" y="720090"/>
                  </a:lnTo>
                  <a:lnTo>
                    <a:pt x="6223" y="751205"/>
                  </a:lnTo>
                  <a:lnTo>
                    <a:pt x="23368" y="776605"/>
                  </a:lnTo>
                  <a:lnTo>
                    <a:pt x="48895" y="793750"/>
                  </a:lnTo>
                  <a:lnTo>
                    <a:pt x="80010" y="800100"/>
                  </a:lnTo>
                  <a:lnTo>
                    <a:pt x="1523111" y="800100"/>
                  </a:lnTo>
                  <a:lnTo>
                    <a:pt x="1554226" y="793750"/>
                  </a:lnTo>
                  <a:lnTo>
                    <a:pt x="1579752" y="776605"/>
                  </a:lnTo>
                  <a:lnTo>
                    <a:pt x="1596771" y="751205"/>
                  </a:lnTo>
                  <a:lnTo>
                    <a:pt x="1603121" y="720090"/>
                  </a:lnTo>
                  <a:lnTo>
                    <a:pt x="1603121" y="80010"/>
                  </a:lnTo>
                  <a:lnTo>
                    <a:pt x="1596771" y="48895"/>
                  </a:lnTo>
                  <a:lnTo>
                    <a:pt x="1579752" y="23368"/>
                  </a:lnTo>
                  <a:lnTo>
                    <a:pt x="1554226" y="6223"/>
                  </a:lnTo>
                  <a:lnTo>
                    <a:pt x="15231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846575" y="4447031"/>
              <a:ext cx="1603375" cy="800100"/>
            </a:xfrm>
            <a:custGeom>
              <a:avLst/>
              <a:gdLst/>
              <a:ahLst/>
              <a:cxnLst/>
              <a:rect l="l" t="t" r="r" b="b"/>
              <a:pathLst>
                <a:path w="1603375" h="800100">
                  <a:moveTo>
                    <a:pt x="0" y="80010"/>
                  </a:moveTo>
                  <a:lnTo>
                    <a:pt x="6223" y="48895"/>
                  </a:lnTo>
                  <a:lnTo>
                    <a:pt x="23368" y="23368"/>
                  </a:lnTo>
                  <a:lnTo>
                    <a:pt x="48895" y="6223"/>
                  </a:lnTo>
                  <a:lnTo>
                    <a:pt x="80010" y="0"/>
                  </a:lnTo>
                  <a:lnTo>
                    <a:pt x="1523111" y="0"/>
                  </a:lnTo>
                  <a:lnTo>
                    <a:pt x="1554226" y="6223"/>
                  </a:lnTo>
                  <a:lnTo>
                    <a:pt x="1579752" y="23368"/>
                  </a:lnTo>
                  <a:lnTo>
                    <a:pt x="1596771" y="48895"/>
                  </a:lnTo>
                  <a:lnTo>
                    <a:pt x="1603121" y="80010"/>
                  </a:lnTo>
                  <a:lnTo>
                    <a:pt x="1603121" y="720090"/>
                  </a:lnTo>
                  <a:lnTo>
                    <a:pt x="1596771" y="751205"/>
                  </a:lnTo>
                  <a:lnTo>
                    <a:pt x="1579752" y="776605"/>
                  </a:lnTo>
                  <a:lnTo>
                    <a:pt x="1554226" y="793750"/>
                  </a:lnTo>
                  <a:lnTo>
                    <a:pt x="1523111" y="800100"/>
                  </a:lnTo>
                  <a:lnTo>
                    <a:pt x="80010" y="800100"/>
                  </a:lnTo>
                  <a:lnTo>
                    <a:pt x="48895" y="793750"/>
                  </a:lnTo>
                  <a:lnTo>
                    <a:pt x="23368" y="776605"/>
                  </a:lnTo>
                  <a:lnTo>
                    <a:pt x="6223" y="751205"/>
                  </a:lnTo>
                  <a:lnTo>
                    <a:pt x="0" y="720090"/>
                  </a:lnTo>
                  <a:lnTo>
                    <a:pt x="0" y="8001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088003" y="4591303"/>
            <a:ext cx="1127125" cy="48514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52400" marR="5080" indent="-152400">
              <a:lnSpc>
                <a:spcPts val="1700"/>
              </a:lnSpc>
              <a:spcBef>
                <a:spcPts val="335"/>
              </a:spcBef>
            </a:pPr>
            <a:r>
              <a:rPr sz="1600" b="1" spc="30" dirty="0">
                <a:solidFill>
                  <a:srgbClr val="006EC0"/>
                </a:solidFill>
                <a:latin typeface="Arial"/>
                <a:cs typeface="Arial"/>
              </a:rPr>
              <a:t>Д</a:t>
            </a:r>
            <a:r>
              <a:rPr sz="1600" b="1" spc="-70" dirty="0">
                <a:solidFill>
                  <a:srgbClr val="006EC0"/>
                </a:solidFill>
                <a:latin typeface="Arial"/>
                <a:cs typeface="Arial"/>
              </a:rPr>
              <a:t>о</a:t>
            </a:r>
            <a:r>
              <a:rPr sz="1600" b="1" spc="-15" dirty="0">
                <a:solidFill>
                  <a:srgbClr val="006EC0"/>
                </a:solidFill>
                <a:latin typeface="Arial"/>
                <a:cs typeface="Arial"/>
              </a:rPr>
              <a:t>с</a:t>
            </a:r>
            <a:r>
              <a:rPr sz="1600" b="1" spc="25" dirty="0">
                <a:solidFill>
                  <a:srgbClr val="006EC0"/>
                </a:solidFill>
                <a:latin typeface="Arial"/>
                <a:cs typeface="Arial"/>
              </a:rPr>
              <a:t>т</a:t>
            </a:r>
            <a:r>
              <a:rPr sz="1600" b="1" spc="-65" dirty="0">
                <a:solidFill>
                  <a:srgbClr val="006EC0"/>
                </a:solidFill>
                <a:latin typeface="Arial"/>
                <a:cs typeface="Arial"/>
              </a:rPr>
              <a:t>у</a:t>
            </a:r>
            <a:r>
              <a:rPr sz="1600" b="1" spc="-10" dirty="0">
                <a:solidFill>
                  <a:srgbClr val="006EC0"/>
                </a:solidFill>
                <a:latin typeface="Arial"/>
                <a:cs typeface="Arial"/>
              </a:rPr>
              <a:t>п</a:t>
            </a:r>
            <a:r>
              <a:rPr sz="1600" b="1" spc="-25" dirty="0">
                <a:solidFill>
                  <a:srgbClr val="006EC0"/>
                </a:solidFill>
                <a:latin typeface="Arial"/>
                <a:cs typeface="Arial"/>
              </a:rPr>
              <a:t>н</a:t>
            </a:r>
            <a:r>
              <a:rPr sz="1600" b="1" spc="-5" dirty="0">
                <a:solidFill>
                  <a:srgbClr val="006EC0"/>
                </a:solidFill>
                <a:latin typeface="Arial"/>
                <a:cs typeface="Arial"/>
              </a:rPr>
              <a:t>ые  </a:t>
            </a:r>
            <a:r>
              <a:rPr sz="1600" b="1" spc="-20" dirty="0">
                <a:solidFill>
                  <a:srgbClr val="006EC0"/>
                </a:solidFill>
                <a:latin typeface="Arial"/>
                <a:cs typeface="Arial"/>
              </a:rPr>
              <a:t>задания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200400" y="4379976"/>
            <a:ext cx="2255520" cy="1795145"/>
            <a:chOff x="3200400" y="4379976"/>
            <a:chExt cx="2255520" cy="1795145"/>
          </a:xfrm>
        </p:grpSpPr>
        <p:sp>
          <p:nvSpPr>
            <p:cNvPr id="37" name="object 37"/>
            <p:cNvSpPr/>
            <p:nvPr/>
          </p:nvSpPr>
          <p:spPr>
            <a:xfrm>
              <a:off x="3206495" y="4386072"/>
              <a:ext cx="640080" cy="1382395"/>
            </a:xfrm>
            <a:custGeom>
              <a:avLst/>
              <a:gdLst/>
              <a:ahLst/>
              <a:cxnLst/>
              <a:rect l="l" t="t" r="r" b="b"/>
              <a:pathLst>
                <a:path w="640079" h="1382395">
                  <a:moveTo>
                    <a:pt x="0" y="0"/>
                  </a:moveTo>
                  <a:lnTo>
                    <a:pt x="640080" y="1382179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846576" y="5367528"/>
              <a:ext cx="1603375" cy="801370"/>
            </a:xfrm>
            <a:custGeom>
              <a:avLst/>
              <a:gdLst/>
              <a:ahLst/>
              <a:cxnLst/>
              <a:rect l="l" t="t" r="r" b="b"/>
              <a:pathLst>
                <a:path w="1603375" h="801370">
                  <a:moveTo>
                    <a:pt x="1522984" y="0"/>
                  </a:moveTo>
                  <a:lnTo>
                    <a:pt x="80137" y="0"/>
                  </a:lnTo>
                  <a:lnTo>
                    <a:pt x="49022" y="6350"/>
                  </a:lnTo>
                  <a:lnTo>
                    <a:pt x="23495" y="23495"/>
                  </a:lnTo>
                  <a:lnTo>
                    <a:pt x="6350" y="48895"/>
                  </a:lnTo>
                  <a:lnTo>
                    <a:pt x="0" y="80137"/>
                  </a:lnTo>
                  <a:lnTo>
                    <a:pt x="0" y="721118"/>
                  </a:lnTo>
                  <a:lnTo>
                    <a:pt x="6350" y="752309"/>
                  </a:lnTo>
                  <a:lnTo>
                    <a:pt x="23495" y="777773"/>
                  </a:lnTo>
                  <a:lnTo>
                    <a:pt x="49022" y="794943"/>
                  </a:lnTo>
                  <a:lnTo>
                    <a:pt x="80137" y="801243"/>
                  </a:lnTo>
                  <a:lnTo>
                    <a:pt x="1522984" y="801243"/>
                  </a:lnTo>
                  <a:lnTo>
                    <a:pt x="1554099" y="794943"/>
                  </a:lnTo>
                  <a:lnTo>
                    <a:pt x="1579626" y="777773"/>
                  </a:lnTo>
                  <a:lnTo>
                    <a:pt x="1596771" y="752309"/>
                  </a:lnTo>
                  <a:lnTo>
                    <a:pt x="1603121" y="721118"/>
                  </a:lnTo>
                  <a:lnTo>
                    <a:pt x="1603121" y="80137"/>
                  </a:lnTo>
                  <a:lnTo>
                    <a:pt x="1596771" y="48895"/>
                  </a:lnTo>
                  <a:lnTo>
                    <a:pt x="1579626" y="23495"/>
                  </a:lnTo>
                  <a:lnTo>
                    <a:pt x="1554099" y="6350"/>
                  </a:lnTo>
                  <a:lnTo>
                    <a:pt x="15229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846576" y="5367528"/>
              <a:ext cx="1603375" cy="801370"/>
            </a:xfrm>
            <a:custGeom>
              <a:avLst/>
              <a:gdLst/>
              <a:ahLst/>
              <a:cxnLst/>
              <a:rect l="l" t="t" r="r" b="b"/>
              <a:pathLst>
                <a:path w="1603375" h="801370">
                  <a:moveTo>
                    <a:pt x="0" y="80137"/>
                  </a:moveTo>
                  <a:lnTo>
                    <a:pt x="6350" y="48895"/>
                  </a:lnTo>
                  <a:lnTo>
                    <a:pt x="23495" y="23495"/>
                  </a:lnTo>
                  <a:lnTo>
                    <a:pt x="49022" y="6350"/>
                  </a:lnTo>
                  <a:lnTo>
                    <a:pt x="80137" y="0"/>
                  </a:lnTo>
                  <a:lnTo>
                    <a:pt x="1522984" y="0"/>
                  </a:lnTo>
                  <a:lnTo>
                    <a:pt x="1554099" y="6350"/>
                  </a:lnTo>
                  <a:lnTo>
                    <a:pt x="1579626" y="23495"/>
                  </a:lnTo>
                  <a:lnTo>
                    <a:pt x="1596771" y="48895"/>
                  </a:lnTo>
                  <a:lnTo>
                    <a:pt x="1603121" y="80137"/>
                  </a:lnTo>
                  <a:lnTo>
                    <a:pt x="1603121" y="721118"/>
                  </a:lnTo>
                  <a:lnTo>
                    <a:pt x="1596771" y="752309"/>
                  </a:lnTo>
                  <a:lnTo>
                    <a:pt x="1579626" y="777773"/>
                  </a:lnTo>
                  <a:lnTo>
                    <a:pt x="1554099" y="794943"/>
                  </a:lnTo>
                  <a:lnTo>
                    <a:pt x="1522984" y="801243"/>
                  </a:lnTo>
                  <a:lnTo>
                    <a:pt x="80137" y="801243"/>
                  </a:lnTo>
                  <a:lnTo>
                    <a:pt x="49022" y="794943"/>
                  </a:lnTo>
                  <a:lnTo>
                    <a:pt x="23495" y="777773"/>
                  </a:lnTo>
                  <a:lnTo>
                    <a:pt x="6350" y="752309"/>
                  </a:lnTo>
                  <a:lnTo>
                    <a:pt x="0" y="721118"/>
                  </a:lnTo>
                  <a:lnTo>
                    <a:pt x="0" y="8013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4007865" y="5492292"/>
            <a:ext cx="1303655" cy="49784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240665" marR="5080" indent="-241300">
              <a:lnSpc>
                <a:spcPts val="1800"/>
              </a:lnSpc>
              <a:spcBef>
                <a:spcPts val="254"/>
              </a:spcBef>
            </a:pPr>
            <a:r>
              <a:rPr sz="1600" b="1" dirty="0">
                <a:solidFill>
                  <a:srgbClr val="006EC0"/>
                </a:solidFill>
                <a:latin typeface="Arial"/>
                <a:cs typeface="Arial"/>
              </a:rPr>
              <a:t>П</a:t>
            </a:r>
            <a:r>
              <a:rPr sz="1600" b="1" spc="-5" dirty="0">
                <a:solidFill>
                  <a:srgbClr val="006EC0"/>
                </a:solidFill>
                <a:latin typeface="Arial"/>
                <a:cs typeface="Arial"/>
              </a:rPr>
              <a:t>р</a:t>
            </a:r>
            <a:r>
              <a:rPr sz="1600" b="1" spc="-10" dirty="0">
                <a:solidFill>
                  <a:srgbClr val="006EC0"/>
                </a:solidFill>
                <a:latin typeface="Arial"/>
                <a:cs typeface="Arial"/>
              </a:rPr>
              <a:t>о</a:t>
            </a:r>
            <a:r>
              <a:rPr sz="1600" b="1" spc="-95" dirty="0">
                <a:solidFill>
                  <a:srgbClr val="006EC0"/>
                </a:solidFill>
                <a:latin typeface="Arial"/>
                <a:cs typeface="Arial"/>
              </a:rPr>
              <a:t>б</a:t>
            </a:r>
            <a:r>
              <a:rPr sz="1600" b="1" spc="-75" dirty="0">
                <a:solidFill>
                  <a:srgbClr val="006EC0"/>
                </a:solidFill>
                <a:latin typeface="Arial"/>
                <a:cs typeface="Arial"/>
              </a:rPr>
              <a:t>л</a:t>
            </a:r>
            <a:r>
              <a:rPr sz="1600" b="1" spc="-55" dirty="0">
                <a:solidFill>
                  <a:srgbClr val="006EC0"/>
                </a:solidFill>
                <a:latin typeface="Arial"/>
                <a:cs typeface="Arial"/>
              </a:rPr>
              <a:t>е</a:t>
            </a:r>
            <a:r>
              <a:rPr sz="1600" b="1" spc="-25" dirty="0">
                <a:solidFill>
                  <a:srgbClr val="006EC0"/>
                </a:solidFill>
                <a:latin typeface="Arial"/>
                <a:cs typeface="Arial"/>
              </a:rPr>
              <a:t>м</a:t>
            </a:r>
            <a:r>
              <a:rPr sz="1600" b="1" spc="-5" dirty="0">
                <a:solidFill>
                  <a:srgbClr val="006EC0"/>
                </a:solidFill>
                <a:latin typeface="Arial"/>
                <a:cs typeface="Arial"/>
              </a:rPr>
              <a:t>ные  </a:t>
            </a:r>
            <a:r>
              <a:rPr sz="1600" b="1" spc="-20" dirty="0">
                <a:solidFill>
                  <a:srgbClr val="006EC0"/>
                </a:solidFill>
                <a:latin typeface="Arial"/>
                <a:cs typeface="Arial"/>
              </a:rPr>
              <a:t>задания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230835" y="55244"/>
            <a:ext cx="4886325" cy="833119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495"/>
              </a:spcBef>
            </a:pPr>
            <a:r>
              <a:rPr sz="2800" spc="-5" dirty="0"/>
              <a:t>Принципы </a:t>
            </a:r>
            <a:r>
              <a:rPr sz="2800" spc="-20" dirty="0"/>
              <a:t>выбора </a:t>
            </a:r>
            <a:r>
              <a:rPr sz="2800" spc="-15" dirty="0"/>
              <a:t>заданий </a:t>
            </a:r>
            <a:r>
              <a:rPr sz="2800" spc="-765" dirty="0"/>
              <a:t> </a:t>
            </a:r>
            <a:r>
              <a:rPr sz="2800" spc="-5" dirty="0"/>
              <a:t>для</a:t>
            </a:r>
            <a:r>
              <a:rPr sz="2800" spc="-40" dirty="0"/>
              <a:t> </a:t>
            </a:r>
            <a:r>
              <a:rPr sz="2800" spc="-25" dirty="0"/>
              <a:t>групповой</a:t>
            </a:r>
            <a:r>
              <a:rPr sz="2800" spc="70" dirty="0"/>
              <a:t> </a:t>
            </a:r>
            <a:r>
              <a:rPr sz="2800" spc="-35" dirty="0"/>
              <a:t>работы</a:t>
            </a:r>
            <a:endParaRPr sz="2800"/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143" y="93040"/>
            <a:ext cx="7635240" cy="804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060"/>
              </a:lnSpc>
              <a:spcBef>
                <a:spcPts val="105"/>
              </a:spcBef>
              <a:tabLst>
                <a:tab pos="2417445" algn="l"/>
              </a:tabLst>
            </a:pPr>
            <a:r>
              <a:rPr sz="2600" spc="-5" dirty="0"/>
              <a:t>Фронтальная	</a:t>
            </a:r>
            <a:r>
              <a:rPr sz="2600" spc="-35" dirty="0"/>
              <a:t>форма</a:t>
            </a:r>
            <a:r>
              <a:rPr sz="2600" spc="-25" dirty="0"/>
              <a:t> </a:t>
            </a:r>
            <a:r>
              <a:rPr sz="2600" spc="-5" dirty="0"/>
              <a:t>организации</a:t>
            </a:r>
            <a:endParaRPr sz="2600"/>
          </a:p>
          <a:p>
            <a:pPr marL="12700">
              <a:lnSpc>
                <a:spcPts val="3060"/>
              </a:lnSpc>
            </a:pPr>
            <a:r>
              <a:rPr sz="2600" spc="-15" dirty="0"/>
              <a:t>учебной</a:t>
            </a:r>
            <a:r>
              <a:rPr sz="2600" dirty="0"/>
              <a:t> </a:t>
            </a:r>
            <a:r>
              <a:rPr sz="2600" spc="-20" dirty="0"/>
              <a:t>деятельности:</a:t>
            </a:r>
            <a:r>
              <a:rPr sz="2600" spc="110" dirty="0"/>
              <a:t> </a:t>
            </a:r>
            <a:r>
              <a:rPr sz="2600" spc="-15" dirty="0"/>
              <a:t>эвристическая</a:t>
            </a:r>
            <a:r>
              <a:rPr sz="2600" spc="85" dirty="0"/>
              <a:t> </a:t>
            </a:r>
            <a:r>
              <a:rPr sz="2600" dirty="0"/>
              <a:t>беседа</a:t>
            </a:r>
            <a:endParaRPr sz="26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07035" y="1537792"/>
            <a:ext cx="7708900" cy="3562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5607685" algn="l"/>
                <a:tab pos="7046595" algn="l"/>
              </a:tabLst>
            </a:pPr>
            <a:r>
              <a:rPr sz="29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Эвристическая</a:t>
            </a:r>
            <a:r>
              <a:rPr sz="2900" spc="4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800" spc="-30" dirty="0">
                <a:solidFill>
                  <a:srgbClr val="0070BA"/>
                </a:solidFill>
                <a:latin typeface="Microsoft Sans Serif"/>
                <a:cs typeface="Microsoft Sans Serif"/>
              </a:rPr>
              <a:t>(сократическая)</a:t>
            </a:r>
            <a:r>
              <a:rPr sz="2800" spc="65" dirty="0">
                <a:solidFill>
                  <a:srgbClr val="0070BA"/>
                </a:solidFill>
                <a:latin typeface="Microsoft Sans Serif"/>
                <a:cs typeface="Microsoft Sans Serif"/>
              </a:rPr>
              <a:t> </a:t>
            </a:r>
            <a:r>
              <a:rPr sz="29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беседа</a:t>
            </a:r>
            <a:r>
              <a:rPr sz="2900" spc="1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900" dirty="0">
                <a:solidFill>
                  <a:srgbClr val="006EC0"/>
                </a:solidFill>
                <a:latin typeface="Microsoft Sans Serif"/>
                <a:cs typeface="Microsoft Sans Serif"/>
              </a:rPr>
              <a:t>–	</a:t>
            </a:r>
            <a:r>
              <a:rPr sz="29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это </a:t>
            </a:r>
            <a:r>
              <a:rPr sz="2900" spc="-75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9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вопросно-ответная </a:t>
            </a:r>
            <a:r>
              <a:rPr sz="29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форма обучения, при </a:t>
            </a:r>
            <a:r>
              <a:rPr sz="2900" spc="-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900" spc="-30" dirty="0">
                <a:solidFill>
                  <a:srgbClr val="006EC0"/>
                </a:solidFill>
                <a:latin typeface="Microsoft Sans Serif"/>
                <a:cs typeface="Microsoft Sans Serif"/>
              </a:rPr>
              <a:t>которой </a:t>
            </a:r>
            <a:r>
              <a:rPr sz="29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учитель </a:t>
            </a:r>
            <a:r>
              <a:rPr sz="2900" spc="-5" dirty="0">
                <a:solidFill>
                  <a:srgbClr val="006EC0"/>
                </a:solidFill>
                <a:latin typeface="Microsoft Sans Serif"/>
                <a:cs typeface="Microsoft Sans Serif"/>
              </a:rPr>
              <a:t>не сообщает </a:t>
            </a:r>
            <a:r>
              <a:rPr sz="29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учащимся </a:t>
            </a:r>
            <a:r>
              <a:rPr sz="29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900" spc="-30" dirty="0">
                <a:solidFill>
                  <a:srgbClr val="006EC0"/>
                </a:solidFill>
                <a:latin typeface="Microsoft Sans Serif"/>
                <a:cs typeface="Microsoft Sans Serif"/>
              </a:rPr>
              <a:t>готовых </a:t>
            </a:r>
            <a:r>
              <a:rPr sz="29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знаний, </a:t>
            </a:r>
            <a:r>
              <a:rPr sz="2900" dirty="0">
                <a:solidFill>
                  <a:srgbClr val="006EC0"/>
                </a:solidFill>
                <a:latin typeface="Microsoft Sans Serif"/>
                <a:cs typeface="Microsoft Sans Serif"/>
              </a:rPr>
              <a:t>а </a:t>
            </a:r>
            <a:r>
              <a:rPr sz="2900" spc="-30" dirty="0">
                <a:solidFill>
                  <a:srgbClr val="006EC0"/>
                </a:solidFill>
                <a:latin typeface="Microsoft Sans Serif"/>
                <a:cs typeface="Microsoft Sans Serif"/>
              </a:rPr>
              <a:t>через </a:t>
            </a:r>
            <a:r>
              <a:rPr sz="29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поставленные </a:t>
            </a:r>
            <a:r>
              <a:rPr sz="29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9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вопросы, </a:t>
            </a:r>
            <a:r>
              <a:rPr sz="2900" spc="-5" dirty="0">
                <a:solidFill>
                  <a:srgbClr val="006EC0"/>
                </a:solidFill>
                <a:latin typeface="Microsoft Sans Serif"/>
                <a:cs typeface="Microsoft Sans Serif"/>
              </a:rPr>
              <a:t>не </a:t>
            </a:r>
            <a:r>
              <a:rPr sz="29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содержащие </a:t>
            </a:r>
            <a:r>
              <a:rPr sz="2900" spc="-40" dirty="0">
                <a:solidFill>
                  <a:srgbClr val="006EC0"/>
                </a:solidFill>
                <a:latin typeface="Microsoft Sans Serif"/>
                <a:cs typeface="Microsoft Sans Serif"/>
              </a:rPr>
              <a:t>готового ответа, </a:t>
            </a:r>
            <a:r>
              <a:rPr sz="2900" spc="-35" dirty="0">
                <a:solidFill>
                  <a:srgbClr val="006EC0"/>
                </a:solidFill>
                <a:latin typeface="Microsoft Sans Serif"/>
                <a:cs typeface="Microsoft Sans Serif"/>
              </a:rPr>
              <a:t> мотивирует</a:t>
            </a:r>
            <a:r>
              <a:rPr sz="2900" spc="3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9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учащихся</a:t>
            </a:r>
            <a:r>
              <a:rPr sz="2900" spc="8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9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находить	</a:t>
            </a:r>
            <a:r>
              <a:rPr sz="29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решение, </a:t>
            </a:r>
            <a:r>
              <a:rPr sz="2900" spc="-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9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пр</a:t>
            </a:r>
            <a:r>
              <a:rPr sz="2900" spc="-30" dirty="0">
                <a:solidFill>
                  <a:srgbClr val="006EC0"/>
                </a:solidFill>
                <a:latin typeface="Microsoft Sans Serif"/>
                <a:cs typeface="Microsoft Sans Serif"/>
              </a:rPr>
              <a:t>и</a:t>
            </a:r>
            <a:r>
              <a:rPr sz="29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х</a:t>
            </a:r>
            <a:r>
              <a:rPr sz="29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о</a:t>
            </a:r>
            <a:r>
              <a:rPr sz="2900" spc="-30" dirty="0">
                <a:solidFill>
                  <a:srgbClr val="006EC0"/>
                </a:solidFill>
                <a:latin typeface="Microsoft Sans Serif"/>
                <a:cs typeface="Microsoft Sans Serif"/>
              </a:rPr>
              <a:t>ди</a:t>
            </a:r>
            <a:r>
              <a:rPr sz="29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т</a:t>
            </a:r>
            <a:r>
              <a:rPr sz="29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ь </a:t>
            </a:r>
            <a:r>
              <a:rPr sz="2900" dirty="0">
                <a:solidFill>
                  <a:srgbClr val="006EC0"/>
                </a:solidFill>
                <a:latin typeface="Microsoft Sans Serif"/>
                <a:cs typeface="Microsoft Sans Serif"/>
              </a:rPr>
              <a:t>к</a:t>
            </a:r>
            <a:r>
              <a:rPr sz="2900" spc="-35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900" spc="-30" dirty="0">
                <a:solidFill>
                  <a:srgbClr val="006EC0"/>
                </a:solidFill>
                <a:latin typeface="Microsoft Sans Serif"/>
                <a:cs typeface="Microsoft Sans Serif"/>
              </a:rPr>
              <a:t>выв</a:t>
            </a:r>
            <a:r>
              <a:rPr sz="29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о</a:t>
            </a:r>
            <a:r>
              <a:rPr sz="2900" spc="-30" dirty="0">
                <a:solidFill>
                  <a:srgbClr val="006EC0"/>
                </a:solidFill>
                <a:latin typeface="Microsoft Sans Serif"/>
                <a:cs typeface="Microsoft Sans Serif"/>
              </a:rPr>
              <a:t>д</a:t>
            </a:r>
            <a:r>
              <a:rPr sz="29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ам</a:t>
            </a:r>
            <a:r>
              <a:rPr sz="2900" spc="-30" dirty="0">
                <a:solidFill>
                  <a:srgbClr val="006EC0"/>
                </a:solidFill>
                <a:latin typeface="Microsoft Sans Serif"/>
                <a:cs typeface="Microsoft Sans Serif"/>
              </a:rPr>
              <a:t>,</a:t>
            </a:r>
            <a:r>
              <a:rPr sz="2900" spc="-6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900" spc="-30" dirty="0">
                <a:solidFill>
                  <a:srgbClr val="006EC0"/>
                </a:solidFill>
                <a:latin typeface="Microsoft Sans Serif"/>
                <a:cs typeface="Microsoft Sans Serif"/>
              </a:rPr>
              <a:t>ф</a:t>
            </a:r>
            <a:r>
              <a:rPr sz="29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орм</a:t>
            </a:r>
            <a:r>
              <a:rPr sz="2900" spc="-30" dirty="0">
                <a:solidFill>
                  <a:srgbClr val="006EC0"/>
                </a:solidFill>
                <a:latin typeface="Microsoft Sans Serif"/>
                <a:cs typeface="Microsoft Sans Serif"/>
              </a:rPr>
              <a:t>и</a:t>
            </a:r>
            <a:r>
              <a:rPr sz="29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ро</a:t>
            </a:r>
            <a:r>
              <a:rPr sz="2900" spc="-30" dirty="0">
                <a:solidFill>
                  <a:srgbClr val="006EC0"/>
                </a:solidFill>
                <a:latin typeface="Microsoft Sans Serif"/>
                <a:cs typeface="Microsoft Sans Serif"/>
              </a:rPr>
              <a:t>в</a:t>
            </a:r>
            <a:r>
              <a:rPr sz="29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а</a:t>
            </a:r>
            <a:r>
              <a:rPr sz="29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т</a:t>
            </a:r>
            <a:r>
              <a:rPr sz="29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ь</a:t>
            </a:r>
            <a:r>
              <a:rPr sz="2900" spc="-3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900" spc="-5" dirty="0">
                <a:solidFill>
                  <a:srgbClr val="006EC0"/>
                </a:solidFill>
                <a:latin typeface="Microsoft Sans Serif"/>
                <a:cs typeface="Microsoft Sans Serif"/>
              </a:rPr>
              <a:t>н</a:t>
            </a:r>
            <a:r>
              <a:rPr sz="2900" spc="5" dirty="0">
                <a:solidFill>
                  <a:srgbClr val="006EC0"/>
                </a:solidFill>
                <a:latin typeface="Microsoft Sans Serif"/>
                <a:cs typeface="Microsoft Sans Serif"/>
              </a:rPr>
              <a:t>о</a:t>
            </a:r>
            <a:r>
              <a:rPr sz="2900" dirty="0">
                <a:solidFill>
                  <a:srgbClr val="006EC0"/>
                </a:solidFill>
                <a:latin typeface="Microsoft Sans Serif"/>
                <a:cs typeface="Microsoft Sans Serif"/>
              </a:rPr>
              <a:t>в</a:t>
            </a:r>
            <a:r>
              <a:rPr sz="29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ы</a:t>
            </a:r>
            <a:r>
              <a:rPr sz="2900" spc="-5" dirty="0">
                <a:solidFill>
                  <a:srgbClr val="006EC0"/>
                </a:solidFill>
                <a:latin typeface="Microsoft Sans Serif"/>
                <a:cs typeface="Microsoft Sans Serif"/>
              </a:rPr>
              <a:t>е  </a:t>
            </a:r>
            <a:r>
              <a:rPr sz="29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понятия.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5141" y="5563361"/>
            <a:ext cx="7089775" cy="986155"/>
          </a:xfrm>
          <a:prstGeom prst="rect">
            <a:avLst/>
          </a:prstGeom>
          <a:ln w="28955">
            <a:solidFill>
              <a:srgbClr val="0070BA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483234" marR="494665" indent="414020">
              <a:lnSpc>
                <a:spcPct val="100000"/>
              </a:lnSpc>
              <a:spcBef>
                <a:spcPts val="220"/>
              </a:spcBef>
              <a:tabLst>
                <a:tab pos="3884929" algn="l"/>
                <a:tab pos="4991735" algn="l"/>
              </a:tabLst>
            </a:pPr>
            <a:r>
              <a:rPr sz="2900" dirty="0">
                <a:solidFill>
                  <a:srgbClr val="006EC0"/>
                </a:solidFill>
                <a:latin typeface="Microsoft Sans Serif"/>
                <a:cs typeface="Microsoft Sans Serif"/>
              </a:rPr>
              <a:t>Вопрос</a:t>
            </a:r>
            <a:r>
              <a:rPr sz="29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9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учителя,	</a:t>
            </a:r>
            <a:r>
              <a:rPr sz="2900" spc="-30" dirty="0">
                <a:solidFill>
                  <a:srgbClr val="006EC0"/>
                </a:solidFill>
                <a:latin typeface="Microsoft Sans Serif"/>
                <a:cs typeface="Microsoft Sans Serif"/>
              </a:rPr>
              <a:t>ответ	</a:t>
            </a:r>
            <a:r>
              <a:rPr sz="29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ученика </a:t>
            </a:r>
            <a:r>
              <a:rPr sz="29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900" dirty="0">
                <a:solidFill>
                  <a:srgbClr val="006EC0"/>
                </a:solidFill>
                <a:latin typeface="Microsoft Sans Serif"/>
                <a:cs typeface="Microsoft Sans Serif"/>
              </a:rPr>
              <a:t>(1</a:t>
            </a:r>
            <a:r>
              <a:rPr sz="2900" spc="-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вопрос</a:t>
            </a:r>
            <a:r>
              <a:rPr sz="2900" spc="-5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900" dirty="0">
                <a:solidFill>
                  <a:srgbClr val="006EC0"/>
                </a:solidFill>
                <a:latin typeface="Microsoft Sans Serif"/>
                <a:cs typeface="Microsoft Sans Serif"/>
              </a:rPr>
              <a:t>+</a:t>
            </a:r>
            <a:r>
              <a:rPr sz="2900" spc="-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900" dirty="0">
                <a:solidFill>
                  <a:srgbClr val="006EC0"/>
                </a:solidFill>
                <a:latin typeface="Microsoft Sans Serif"/>
                <a:cs typeface="Microsoft Sans Serif"/>
              </a:rPr>
              <a:t>1</a:t>
            </a:r>
            <a:r>
              <a:rPr sz="2900" spc="2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900" spc="-30" dirty="0">
                <a:solidFill>
                  <a:srgbClr val="006EC0"/>
                </a:solidFill>
                <a:latin typeface="Microsoft Sans Serif"/>
                <a:cs typeface="Microsoft Sans Serif"/>
              </a:rPr>
              <a:t>ответ</a:t>
            </a:r>
            <a:r>
              <a:rPr sz="2900" spc="-8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900" dirty="0">
                <a:solidFill>
                  <a:srgbClr val="006EC0"/>
                </a:solidFill>
                <a:latin typeface="Microsoft Sans Serif"/>
                <a:cs typeface="Microsoft Sans Serif"/>
              </a:rPr>
              <a:t>=</a:t>
            </a:r>
            <a:r>
              <a:rPr sz="2900" spc="1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900" dirty="0">
                <a:solidFill>
                  <a:srgbClr val="006EC0"/>
                </a:solidFill>
                <a:latin typeface="Microsoft Sans Serif"/>
                <a:cs typeface="Microsoft Sans Serif"/>
              </a:rPr>
              <a:t>1</a:t>
            </a:r>
            <a:r>
              <a:rPr sz="2900" spc="2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9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шаг</a:t>
            </a:r>
            <a:r>
              <a:rPr sz="29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9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беседы)</a:t>
            </a:r>
            <a:endParaRPr sz="29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2850" y="818531"/>
            <a:ext cx="66852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Признаки</a:t>
            </a:r>
            <a:r>
              <a:rPr sz="3200" b="1" spc="-1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2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эвристической</a:t>
            </a:r>
            <a:r>
              <a:rPr sz="3200" b="1" spc="-12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1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беседы</a:t>
            </a:r>
            <a:endParaRPr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27304" y="2157983"/>
            <a:ext cx="2369820" cy="1426845"/>
          </a:xfrm>
          <a:prstGeom prst="rect">
            <a:avLst/>
          </a:prstGeom>
          <a:solidFill>
            <a:srgbClr val="006EC0"/>
          </a:solidFill>
        </p:spPr>
        <p:txBody>
          <a:bodyPr vert="horz" wrap="square" lIns="0" tIns="154305" rIns="0" bIns="0" rtlCol="0">
            <a:spAutoFit/>
          </a:bodyPr>
          <a:lstStyle/>
          <a:p>
            <a:pPr marL="102235" marR="41275" indent="-90805" algn="ctr">
              <a:lnSpc>
                <a:spcPct val="86200"/>
              </a:lnSpc>
              <a:spcBef>
                <a:spcPts val="1215"/>
              </a:spcBef>
            </a:pP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Каждый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вопрос</a:t>
            </a:r>
            <a:r>
              <a:rPr sz="1400" spc="3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–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небольшая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мыслительная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задача.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Каждый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ответ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–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микропродукт,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обладающий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субъективной</a:t>
            </a:r>
            <a:r>
              <a:rPr sz="1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новизной.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27248" y="2164079"/>
            <a:ext cx="2356485" cy="1414780"/>
          </a:xfrm>
          <a:prstGeom prst="rect">
            <a:avLst/>
          </a:prstGeom>
          <a:solidFill>
            <a:srgbClr val="006EC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94615" marR="30480" indent="-3810" algn="ctr">
              <a:lnSpc>
                <a:spcPts val="1500"/>
              </a:lnSpc>
              <a:spcBef>
                <a:spcPts val="5"/>
              </a:spcBef>
            </a:pP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Каждый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последующий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вопрос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вытекает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из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ответа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предыдущий.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19571" y="2164079"/>
            <a:ext cx="2357755" cy="1414780"/>
          </a:xfrm>
          <a:prstGeom prst="rect">
            <a:avLst/>
          </a:prstGeom>
          <a:solidFill>
            <a:srgbClr val="006EC0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300">
              <a:latin typeface="Times New Roman"/>
              <a:cs typeface="Times New Roman"/>
            </a:endParaRPr>
          </a:p>
          <a:p>
            <a:pPr marL="217170" marR="153670" indent="1905" algn="ctr">
              <a:lnSpc>
                <a:spcPct val="86200"/>
              </a:lnSpc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Вся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совокупность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вопросов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ов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веде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учащихся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искомому.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30323" y="3813047"/>
            <a:ext cx="2357755" cy="1414780"/>
          </a:xfrm>
          <a:prstGeom prst="rect">
            <a:avLst/>
          </a:prstGeom>
          <a:solidFill>
            <a:srgbClr val="006EC0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300">
              <a:latin typeface="Times New Roman"/>
              <a:cs typeface="Times New Roman"/>
            </a:endParaRPr>
          </a:p>
          <a:p>
            <a:pPr marL="85090" marR="24765" algn="ctr">
              <a:lnSpc>
                <a:spcPct val="86300"/>
              </a:lnSpc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Если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учащийся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дает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ответа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вопрос,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значит,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вопрос поставлен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неверно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или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несвоевременно.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22647" y="3813047"/>
            <a:ext cx="2357755" cy="1414780"/>
          </a:xfrm>
          <a:prstGeom prst="rect">
            <a:avLst/>
          </a:prstGeom>
          <a:solidFill>
            <a:srgbClr val="006EC0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Times New Roman"/>
              <a:cs typeface="Times New Roman"/>
            </a:endParaRPr>
          </a:p>
          <a:p>
            <a:pPr marL="218440" marR="154305" indent="1270" algn="ctr">
              <a:lnSpc>
                <a:spcPct val="86100"/>
              </a:lnSpc>
              <a:spcBef>
                <a:spcPts val="5"/>
              </a:spcBef>
            </a:pP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Ошибочные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ответы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ученика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опровергаются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контрвопросами,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вскрывающими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ошибку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ученика.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8100" y="914400"/>
            <a:ext cx="7188834" cy="5791200"/>
            <a:chOff x="-38100" y="914400"/>
            <a:chExt cx="7188834" cy="5791200"/>
          </a:xfrm>
        </p:grpSpPr>
        <p:sp>
          <p:nvSpPr>
            <p:cNvPr id="3" name="object 3"/>
            <p:cNvSpPr/>
            <p:nvPr/>
          </p:nvSpPr>
          <p:spPr>
            <a:xfrm>
              <a:off x="1359408" y="914400"/>
              <a:ext cx="5791200" cy="5791200"/>
            </a:xfrm>
            <a:custGeom>
              <a:avLst/>
              <a:gdLst/>
              <a:ahLst/>
              <a:cxnLst/>
              <a:rect l="l" t="t" r="r" b="b"/>
              <a:pathLst>
                <a:path w="5791200" h="5791200">
                  <a:moveTo>
                    <a:pt x="2895600" y="0"/>
                  </a:moveTo>
                  <a:lnTo>
                    <a:pt x="0" y="2895600"/>
                  </a:lnTo>
                  <a:lnTo>
                    <a:pt x="2895600" y="5791200"/>
                  </a:lnTo>
                  <a:lnTo>
                    <a:pt x="5791199" y="2895600"/>
                  </a:lnTo>
                  <a:lnTo>
                    <a:pt x="2895600" y="0"/>
                  </a:lnTo>
                  <a:close/>
                </a:path>
              </a:pathLst>
            </a:custGeom>
            <a:solidFill>
              <a:srgbClr val="CEDE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09572" y="1464563"/>
              <a:ext cx="2258695" cy="2258695"/>
            </a:xfrm>
            <a:custGeom>
              <a:avLst/>
              <a:gdLst/>
              <a:ahLst/>
              <a:cxnLst/>
              <a:rect l="l" t="t" r="r" b="b"/>
              <a:pathLst>
                <a:path w="2258695" h="2258695">
                  <a:moveTo>
                    <a:pt x="1882013" y="0"/>
                  </a:moveTo>
                  <a:lnTo>
                    <a:pt x="376427" y="0"/>
                  </a:lnTo>
                  <a:lnTo>
                    <a:pt x="329183" y="2921"/>
                  </a:lnTo>
                  <a:lnTo>
                    <a:pt x="283717" y="11557"/>
                  </a:lnTo>
                  <a:lnTo>
                    <a:pt x="240410" y="25273"/>
                  </a:lnTo>
                  <a:lnTo>
                    <a:pt x="199516" y="44069"/>
                  </a:lnTo>
                  <a:lnTo>
                    <a:pt x="161416" y="67437"/>
                  </a:lnTo>
                  <a:lnTo>
                    <a:pt x="126364" y="94996"/>
                  </a:lnTo>
                  <a:lnTo>
                    <a:pt x="94995" y="126364"/>
                  </a:lnTo>
                  <a:lnTo>
                    <a:pt x="67436" y="161416"/>
                  </a:lnTo>
                  <a:lnTo>
                    <a:pt x="44068" y="199516"/>
                  </a:lnTo>
                  <a:lnTo>
                    <a:pt x="25272" y="240411"/>
                  </a:lnTo>
                  <a:lnTo>
                    <a:pt x="11556" y="283718"/>
                  </a:lnTo>
                  <a:lnTo>
                    <a:pt x="2920" y="329184"/>
                  </a:lnTo>
                  <a:lnTo>
                    <a:pt x="0" y="376427"/>
                  </a:lnTo>
                  <a:lnTo>
                    <a:pt x="0" y="1882013"/>
                  </a:lnTo>
                  <a:lnTo>
                    <a:pt x="2920" y="1929257"/>
                  </a:lnTo>
                  <a:lnTo>
                    <a:pt x="11556" y="1974723"/>
                  </a:lnTo>
                  <a:lnTo>
                    <a:pt x="25272" y="2018030"/>
                  </a:lnTo>
                  <a:lnTo>
                    <a:pt x="44068" y="2058924"/>
                  </a:lnTo>
                  <a:lnTo>
                    <a:pt x="67436" y="2097024"/>
                  </a:lnTo>
                  <a:lnTo>
                    <a:pt x="94995" y="2132076"/>
                  </a:lnTo>
                  <a:lnTo>
                    <a:pt x="126364" y="2163445"/>
                  </a:lnTo>
                  <a:lnTo>
                    <a:pt x="161416" y="2191004"/>
                  </a:lnTo>
                  <a:lnTo>
                    <a:pt x="199516" y="2214372"/>
                  </a:lnTo>
                  <a:lnTo>
                    <a:pt x="240410" y="2233041"/>
                  </a:lnTo>
                  <a:lnTo>
                    <a:pt x="283717" y="2246884"/>
                  </a:lnTo>
                  <a:lnTo>
                    <a:pt x="329183" y="2255520"/>
                  </a:lnTo>
                  <a:lnTo>
                    <a:pt x="376427" y="2258441"/>
                  </a:lnTo>
                  <a:lnTo>
                    <a:pt x="1882013" y="2258441"/>
                  </a:lnTo>
                  <a:lnTo>
                    <a:pt x="1929256" y="2255520"/>
                  </a:lnTo>
                  <a:lnTo>
                    <a:pt x="1974723" y="2246884"/>
                  </a:lnTo>
                  <a:lnTo>
                    <a:pt x="2018029" y="2233041"/>
                  </a:lnTo>
                  <a:lnTo>
                    <a:pt x="2058924" y="2214372"/>
                  </a:lnTo>
                  <a:lnTo>
                    <a:pt x="2097024" y="2191004"/>
                  </a:lnTo>
                  <a:lnTo>
                    <a:pt x="2132076" y="2163445"/>
                  </a:lnTo>
                  <a:lnTo>
                    <a:pt x="2163444" y="2132076"/>
                  </a:lnTo>
                  <a:lnTo>
                    <a:pt x="2191004" y="2097024"/>
                  </a:lnTo>
                  <a:lnTo>
                    <a:pt x="2214372" y="2058924"/>
                  </a:lnTo>
                  <a:lnTo>
                    <a:pt x="2233041" y="2018030"/>
                  </a:lnTo>
                  <a:lnTo>
                    <a:pt x="2246883" y="1974723"/>
                  </a:lnTo>
                  <a:lnTo>
                    <a:pt x="2255519" y="1929257"/>
                  </a:lnTo>
                  <a:lnTo>
                    <a:pt x="2258441" y="1882013"/>
                  </a:lnTo>
                  <a:lnTo>
                    <a:pt x="2258441" y="376427"/>
                  </a:lnTo>
                  <a:lnTo>
                    <a:pt x="2255519" y="329184"/>
                  </a:lnTo>
                  <a:lnTo>
                    <a:pt x="2246883" y="283718"/>
                  </a:lnTo>
                  <a:lnTo>
                    <a:pt x="2233041" y="240411"/>
                  </a:lnTo>
                  <a:lnTo>
                    <a:pt x="2214372" y="199516"/>
                  </a:lnTo>
                  <a:lnTo>
                    <a:pt x="2191004" y="161416"/>
                  </a:lnTo>
                  <a:lnTo>
                    <a:pt x="2163444" y="126364"/>
                  </a:lnTo>
                  <a:lnTo>
                    <a:pt x="2132076" y="94996"/>
                  </a:lnTo>
                  <a:lnTo>
                    <a:pt x="2097024" y="67437"/>
                  </a:lnTo>
                  <a:lnTo>
                    <a:pt x="2058924" y="44069"/>
                  </a:lnTo>
                  <a:lnTo>
                    <a:pt x="2018029" y="25273"/>
                  </a:lnTo>
                  <a:lnTo>
                    <a:pt x="1974723" y="11557"/>
                  </a:lnTo>
                  <a:lnTo>
                    <a:pt x="1929256" y="2921"/>
                  </a:lnTo>
                  <a:lnTo>
                    <a:pt x="1882013" y="0"/>
                  </a:lnTo>
                  <a:close/>
                </a:path>
              </a:pathLst>
            </a:custGeom>
            <a:solidFill>
              <a:srgbClr val="006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09572" y="1464563"/>
              <a:ext cx="2258695" cy="2258695"/>
            </a:xfrm>
            <a:custGeom>
              <a:avLst/>
              <a:gdLst/>
              <a:ahLst/>
              <a:cxnLst/>
              <a:rect l="l" t="t" r="r" b="b"/>
              <a:pathLst>
                <a:path w="2258695" h="2258695">
                  <a:moveTo>
                    <a:pt x="0" y="376427"/>
                  </a:moveTo>
                  <a:lnTo>
                    <a:pt x="2920" y="329184"/>
                  </a:lnTo>
                  <a:lnTo>
                    <a:pt x="11556" y="283718"/>
                  </a:lnTo>
                  <a:lnTo>
                    <a:pt x="25272" y="240411"/>
                  </a:lnTo>
                  <a:lnTo>
                    <a:pt x="44068" y="199516"/>
                  </a:lnTo>
                  <a:lnTo>
                    <a:pt x="67436" y="161416"/>
                  </a:lnTo>
                  <a:lnTo>
                    <a:pt x="94995" y="126364"/>
                  </a:lnTo>
                  <a:lnTo>
                    <a:pt x="126364" y="94996"/>
                  </a:lnTo>
                  <a:lnTo>
                    <a:pt x="161416" y="67437"/>
                  </a:lnTo>
                  <a:lnTo>
                    <a:pt x="199516" y="44069"/>
                  </a:lnTo>
                  <a:lnTo>
                    <a:pt x="240410" y="25273"/>
                  </a:lnTo>
                  <a:lnTo>
                    <a:pt x="283717" y="11557"/>
                  </a:lnTo>
                  <a:lnTo>
                    <a:pt x="329183" y="2921"/>
                  </a:lnTo>
                  <a:lnTo>
                    <a:pt x="376427" y="0"/>
                  </a:lnTo>
                  <a:lnTo>
                    <a:pt x="1882013" y="0"/>
                  </a:lnTo>
                  <a:lnTo>
                    <a:pt x="1929256" y="2921"/>
                  </a:lnTo>
                  <a:lnTo>
                    <a:pt x="1974723" y="11557"/>
                  </a:lnTo>
                  <a:lnTo>
                    <a:pt x="2018029" y="25273"/>
                  </a:lnTo>
                  <a:lnTo>
                    <a:pt x="2058924" y="44069"/>
                  </a:lnTo>
                  <a:lnTo>
                    <a:pt x="2097024" y="67437"/>
                  </a:lnTo>
                  <a:lnTo>
                    <a:pt x="2132076" y="94996"/>
                  </a:lnTo>
                  <a:lnTo>
                    <a:pt x="2163444" y="126364"/>
                  </a:lnTo>
                  <a:lnTo>
                    <a:pt x="2191004" y="161416"/>
                  </a:lnTo>
                  <a:lnTo>
                    <a:pt x="2214372" y="199516"/>
                  </a:lnTo>
                  <a:lnTo>
                    <a:pt x="2233041" y="240411"/>
                  </a:lnTo>
                  <a:lnTo>
                    <a:pt x="2246883" y="283718"/>
                  </a:lnTo>
                  <a:lnTo>
                    <a:pt x="2255519" y="329184"/>
                  </a:lnTo>
                  <a:lnTo>
                    <a:pt x="2258441" y="376427"/>
                  </a:lnTo>
                  <a:lnTo>
                    <a:pt x="2258441" y="1882013"/>
                  </a:lnTo>
                  <a:lnTo>
                    <a:pt x="2255519" y="1929257"/>
                  </a:lnTo>
                  <a:lnTo>
                    <a:pt x="2246883" y="1974723"/>
                  </a:lnTo>
                  <a:lnTo>
                    <a:pt x="2233041" y="2018030"/>
                  </a:lnTo>
                  <a:lnTo>
                    <a:pt x="2214372" y="2058924"/>
                  </a:lnTo>
                  <a:lnTo>
                    <a:pt x="2191004" y="2097024"/>
                  </a:lnTo>
                  <a:lnTo>
                    <a:pt x="2163444" y="2132076"/>
                  </a:lnTo>
                  <a:lnTo>
                    <a:pt x="2132076" y="2163445"/>
                  </a:lnTo>
                  <a:lnTo>
                    <a:pt x="2097024" y="2191004"/>
                  </a:lnTo>
                  <a:lnTo>
                    <a:pt x="2058924" y="2214372"/>
                  </a:lnTo>
                  <a:lnTo>
                    <a:pt x="2018029" y="2233041"/>
                  </a:lnTo>
                  <a:lnTo>
                    <a:pt x="1974723" y="2246884"/>
                  </a:lnTo>
                  <a:lnTo>
                    <a:pt x="1929256" y="2255520"/>
                  </a:lnTo>
                  <a:lnTo>
                    <a:pt x="1882013" y="2258441"/>
                  </a:lnTo>
                  <a:lnTo>
                    <a:pt x="376427" y="2258441"/>
                  </a:lnTo>
                  <a:lnTo>
                    <a:pt x="329183" y="2255520"/>
                  </a:lnTo>
                  <a:lnTo>
                    <a:pt x="283717" y="2246884"/>
                  </a:lnTo>
                  <a:lnTo>
                    <a:pt x="240410" y="2233041"/>
                  </a:lnTo>
                  <a:lnTo>
                    <a:pt x="199516" y="2214372"/>
                  </a:lnTo>
                  <a:lnTo>
                    <a:pt x="161416" y="2191004"/>
                  </a:lnTo>
                  <a:lnTo>
                    <a:pt x="126364" y="2163445"/>
                  </a:lnTo>
                  <a:lnTo>
                    <a:pt x="94995" y="2132076"/>
                  </a:lnTo>
                  <a:lnTo>
                    <a:pt x="67436" y="2097024"/>
                  </a:lnTo>
                  <a:lnTo>
                    <a:pt x="44068" y="2058924"/>
                  </a:lnTo>
                  <a:lnTo>
                    <a:pt x="25272" y="2018030"/>
                  </a:lnTo>
                  <a:lnTo>
                    <a:pt x="11556" y="1974723"/>
                  </a:lnTo>
                  <a:lnTo>
                    <a:pt x="2920" y="1929257"/>
                  </a:lnTo>
                  <a:lnTo>
                    <a:pt x="0" y="1882013"/>
                  </a:lnTo>
                  <a:lnTo>
                    <a:pt x="0" y="37642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130" y="211328"/>
            <a:ext cx="825880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5" dirty="0"/>
              <a:t>Типы</a:t>
            </a:r>
            <a:r>
              <a:rPr sz="3000" spc="-20" dirty="0"/>
              <a:t> </a:t>
            </a:r>
            <a:r>
              <a:rPr sz="3000" spc="-10" dirty="0"/>
              <a:t>вопросов</a:t>
            </a:r>
            <a:r>
              <a:rPr sz="3000" spc="5" dirty="0"/>
              <a:t> </a:t>
            </a:r>
            <a:r>
              <a:rPr sz="3000" dirty="0"/>
              <a:t>для</a:t>
            </a:r>
            <a:r>
              <a:rPr sz="3000" spc="-40" dirty="0"/>
              <a:t> </a:t>
            </a:r>
            <a:r>
              <a:rPr sz="3000" spc="-20" dirty="0"/>
              <a:t>эвристической</a:t>
            </a:r>
            <a:r>
              <a:rPr sz="3000" spc="55" dirty="0"/>
              <a:t> </a:t>
            </a:r>
            <a:r>
              <a:rPr sz="3000" spc="-15" dirty="0"/>
              <a:t>беседы</a:t>
            </a:r>
            <a:endParaRPr sz="3000" dirty="0"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2059939" y="2155952"/>
            <a:ext cx="1967230" cy="85344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103505" algn="just">
              <a:lnSpc>
                <a:spcPts val="1240"/>
              </a:lnSpc>
              <a:spcBef>
                <a:spcPts val="305"/>
              </a:spcBef>
            </a:pP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Уточняющие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вопросы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. </a:t>
            </a:r>
            <a:r>
              <a:rPr sz="1200" spc="-3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Начинаются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</a:t>
            </a:r>
            <a:r>
              <a:rPr sz="1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слов: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«То 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есть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ты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говоришь,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что…?»,</a:t>
            </a:r>
            <a:endParaRPr sz="1200">
              <a:latin typeface="Microsoft Sans Serif"/>
              <a:cs typeface="Microsoft Sans Serif"/>
            </a:endParaRPr>
          </a:p>
          <a:p>
            <a:pPr marL="698500" marR="39370" indent="-654050" algn="just">
              <a:lnSpc>
                <a:spcPts val="1300"/>
              </a:lnSpc>
              <a:spcBef>
                <a:spcPts val="15"/>
              </a:spcBef>
            </a:pP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«Если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я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правильно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понял, </a:t>
            </a:r>
            <a:r>
              <a:rPr sz="1200" spc="-3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…?».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335526" y="1458213"/>
            <a:ext cx="2271395" cy="2271395"/>
            <a:chOff x="4335526" y="1458213"/>
            <a:chExt cx="2271395" cy="2271395"/>
          </a:xfrm>
        </p:grpSpPr>
        <p:sp>
          <p:nvSpPr>
            <p:cNvPr id="9" name="object 9"/>
            <p:cNvSpPr/>
            <p:nvPr/>
          </p:nvSpPr>
          <p:spPr>
            <a:xfrm>
              <a:off x="4341876" y="1464563"/>
              <a:ext cx="2258695" cy="2258695"/>
            </a:xfrm>
            <a:custGeom>
              <a:avLst/>
              <a:gdLst/>
              <a:ahLst/>
              <a:cxnLst/>
              <a:rect l="l" t="t" r="r" b="b"/>
              <a:pathLst>
                <a:path w="2258695" h="2258695">
                  <a:moveTo>
                    <a:pt x="1882013" y="0"/>
                  </a:moveTo>
                  <a:lnTo>
                    <a:pt x="376427" y="0"/>
                  </a:lnTo>
                  <a:lnTo>
                    <a:pt x="329184" y="2921"/>
                  </a:lnTo>
                  <a:lnTo>
                    <a:pt x="283718" y="11557"/>
                  </a:lnTo>
                  <a:lnTo>
                    <a:pt x="240411" y="25273"/>
                  </a:lnTo>
                  <a:lnTo>
                    <a:pt x="199389" y="44069"/>
                  </a:lnTo>
                  <a:lnTo>
                    <a:pt x="161416" y="67437"/>
                  </a:lnTo>
                  <a:lnTo>
                    <a:pt x="126364" y="94996"/>
                  </a:lnTo>
                  <a:lnTo>
                    <a:pt x="94996" y="126364"/>
                  </a:lnTo>
                  <a:lnTo>
                    <a:pt x="67437" y="161416"/>
                  </a:lnTo>
                  <a:lnTo>
                    <a:pt x="44069" y="199516"/>
                  </a:lnTo>
                  <a:lnTo>
                    <a:pt x="25273" y="240411"/>
                  </a:lnTo>
                  <a:lnTo>
                    <a:pt x="11557" y="283718"/>
                  </a:lnTo>
                  <a:lnTo>
                    <a:pt x="2921" y="329184"/>
                  </a:lnTo>
                  <a:lnTo>
                    <a:pt x="0" y="376427"/>
                  </a:lnTo>
                  <a:lnTo>
                    <a:pt x="0" y="1882013"/>
                  </a:lnTo>
                  <a:lnTo>
                    <a:pt x="2921" y="1929257"/>
                  </a:lnTo>
                  <a:lnTo>
                    <a:pt x="11557" y="1974723"/>
                  </a:lnTo>
                  <a:lnTo>
                    <a:pt x="25273" y="2018030"/>
                  </a:lnTo>
                  <a:lnTo>
                    <a:pt x="44069" y="2058924"/>
                  </a:lnTo>
                  <a:lnTo>
                    <a:pt x="67437" y="2097024"/>
                  </a:lnTo>
                  <a:lnTo>
                    <a:pt x="94996" y="2132076"/>
                  </a:lnTo>
                  <a:lnTo>
                    <a:pt x="126364" y="2163445"/>
                  </a:lnTo>
                  <a:lnTo>
                    <a:pt x="161416" y="2191004"/>
                  </a:lnTo>
                  <a:lnTo>
                    <a:pt x="199389" y="2214372"/>
                  </a:lnTo>
                  <a:lnTo>
                    <a:pt x="240411" y="2233041"/>
                  </a:lnTo>
                  <a:lnTo>
                    <a:pt x="283718" y="2246884"/>
                  </a:lnTo>
                  <a:lnTo>
                    <a:pt x="329184" y="2255520"/>
                  </a:lnTo>
                  <a:lnTo>
                    <a:pt x="376427" y="2258441"/>
                  </a:lnTo>
                  <a:lnTo>
                    <a:pt x="1882013" y="2258441"/>
                  </a:lnTo>
                  <a:lnTo>
                    <a:pt x="1929257" y="2255520"/>
                  </a:lnTo>
                  <a:lnTo>
                    <a:pt x="1974723" y="2246884"/>
                  </a:lnTo>
                  <a:lnTo>
                    <a:pt x="2018029" y="2233041"/>
                  </a:lnTo>
                  <a:lnTo>
                    <a:pt x="2058924" y="2214372"/>
                  </a:lnTo>
                  <a:lnTo>
                    <a:pt x="2097024" y="2191004"/>
                  </a:lnTo>
                  <a:lnTo>
                    <a:pt x="2132076" y="2163445"/>
                  </a:lnTo>
                  <a:lnTo>
                    <a:pt x="2163445" y="2132076"/>
                  </a:lnTo>
                  <a:lnTo>
                    <a:pt x="2191004" y="2097024"/>
                  </a:lnTo>
                  <a:lnTo>
                    <a:pt x="2214372" y="2058924"/>
                  </a:lnTo>
                  <a:lnTo>
                    <a:pt x="2233041" y="2018030"/>
                  </a:lnTo>
                  <a:lnTo>
                    <a:pt x="2246883" y="1974723"/>
                  </a:lnTo>
                  <a:lnTo>
                    <a:pt x="2255520" y="1929257"/>
                  </a:lnTo>
                  <a:lnTo>
                    <a:pt x="2258441" y="1882013"/>
                  </a:lnTo>
                  <a:lnTo>
                    <a:pt x="2258441" y="376427"/>
                  </a:lnTo>
                  <a:lnTo>
                    <a:pt x="2255520" y="329184"/>
                  </a:lnTo>
                  <a:lnTo>
                    <a:pt x="2246883" y="283718"/>
                  </a:lnTo>
                  <a:lnTo>
                    <a:pt x="2233041" y="240411"/>
                  </a:lnTo>
                  <a:lnTo>
                    <a:pt x="2214372" y="199516"/>
                  </a:lnTo>
                  <a:lnTo>
                    <a:pt x="2191004" y="161416"/>
                  </a:lnTo>
                  <a:lnTo>
                    <a:pt x="2163445" y="126364"/>
                  </a:lnTo>
                  <a:lnTo>
                    <a:pt x="2132076" y="94996"/>
                  </a:lnTo>
                  <a:lnTo>
                    <a:pt x="2097024" y="67437"/>
                  </a:lnTo>
                  <a:lnTo>
                    <a:pt x="2058924" y="44069"/>
                  </a:lnTo>
                  <a:lnTo>
                    <a:pt x="2018029" y="25273"/>
                  </a:lnTo>
                  <a:lnTo>
                    <a:pt x="1974723" y="11557"/>
                  </a:lnTo>
                  <a:lnTo>
                    <a:pt x="1929257" y="2921"/>
                  </a:lnTo>
                  <a:lnTo>
                    <a:pt x="1882013" y="0"/>
                  </a:lnTo>
                  <a:close/>
                </a:path>
              </a:pathLst>
            </a:custGeom>
            <a:solidFill>
              <a:srgbClr val="006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41876" y="1464563"/>
              <a:ext cx="2258695" cy="2258695"/>
            </a:xfrm>
            <a:custGeom>
              <a:avLst/>
              <a:gdLst/>
              <a:ahLst/>
              <a:cxnLst/>
              <a:rect l="l" t="t" r="r" b="b"/>
              <a:pathLst>
                <a:path w="2258695" h="2258695">
                  <a:moveTo>
                    <a:pt x="0" y="376427"/>
                  </a:moveTo>
                  <a:lnTo>
                    <a:pt x="2921" y="329184"/>
                  </a:lnTo>
                  <a:lnTo>
                    <a:pt x="11557" y="283718"/>
                  </a:lnTo>
                  <a:lnTo>
                    <a:pt x="25273" y="240411"/>
                  </a:lnTo>
                  <a:lnTo>
                    <a:pt x="44069" y="199516"/>
                  </a:lnTo>
                  <a:lnTo>
                    <a:pt x="67437" y="161416"/>
                  </a:lnTo>
                  <a:lnTo>
                    <a:pt x="94996" y="126364"/>
                  </a:lnTo>
                  <a:lnTo>
                    <a:pt x="126364" y="94996"/>
                  </a:lnTo>
                  <a:lnTo>
                    <a:pt x="161416" y="67437"/>
                  </a:lnTo>
                  <a:lnTo>
                    <a:pt x="199389" y="44069"/>
                  </a:lnTo>
                  <a:lnTo>
                    <a:pt x="240411" y="25273"/>
                  </a:lnTo>
                  <a:lnTo>
                    <a:pt x="283718" y="11557"/>
                  </a:lnTo>
                  <a:lnTo>
                    <a:pt x="329184" y="2921"/>
                  </a:lnTo>
                  <a:lnTo>
                    <a:pt x="376427" y="0"/>
                  </a:lnTo>
                  <a:lnTo>
                    <a:pt x="1882013" y="0"/>
                  </a:lnTo>
                  <a:lnTo>
                    <a:pt x="1929257" y="2921"/>
                  </a:lnTo>
                  <a:lnTo>
                    <a:pt x="1974723" y="11557"/>
                  </a:lnTo>
                  <a:lnTo>
                    <a:pt x="2018029" y="25273"/>
                  </a:lnTo>
                  <a:lnTo>
                    <a:pt x="2058924" y="44069"/>
                  </a:lnTo>
                  <a:lnTo>
                    <a:pt x="2097024" y="67437"/>
                  </a:lnTo>
                  <a:lnTo>
                    <a:pt x="2132076" y="94996"/>
                  </a:lnTo>
                  <a:lnTo>
                    <a:pt x="2163445" y="126364"/>
                  </a:lnTo>
                  <a:lnTo>
                    <a:pt x="2191004" y="161416"/>
                  </a:lnTo>
                  <a:lnTo>
                    <a:pt x="2214372" y="199516"/>
                  </a:lnTo>
                  <a:lnTo>
                    <a:pt x="2233041" y="240411"/>
                  </a:lnTo>
                  <a:lnTo>
                    <a:pt x="2246883" y="283718"/>
                  </a:lnTo>
                  <a:lnTo>
                    <a:pt x="2255520" y="329184"/>
                  </a:lnTo>
                  <a:lnTo>
                    <a:pt x="2258441" y="376427"/>
                  </a:lnTo>
                  <a:lnTo>
                    <a:pt x="2258441" y="1882013"/>
                  </a:lnTo>
                  <a:lnTo>
                    <a:pt x="2255520" y="1929257"/>
                  </a:lnTo>
                  <a:lnTo>
                    <a:pt x="2246883" y="1974723"/>
                  </a:lnTo>
                  <a:lnTo>
                    <a:pt x="2233041" y="2018030"/>
                  </a:lnTo>
                  <a:lnTo>
                    <a:pt x="2214372" y="2058924"/>
                  </a:lnTo>
                  <a:lnTo>
                    <a:pt x="2191004" y="2097024"/>
                  </a:lnTo>
                  <a:lnTo>
                    <a:pt x="2163445" y="2132076"/>
                  </a:lnTo>
                  <a:lnTo>
                    <a:pt x="2132076" y="2163445"/>
                  </a:lnTo>
                  <a:lnTo>
                    <a:pt x="2097024" y="2191004"/>
                  </a:lnTo>
                  <a:lnTo>
                    <a:pt x="2058924" y="2214372"/>
                  </a:lnTo>
                  <a:lnTo>
                    <a:pt x="2018029" y="2233041"/>
                  </a:lnTo>
                  <a:lnTo>
                    <a:pt x="1974723" y="2246884"/>
                  </a:lnTo>
                  <a:lnTo>
                    <a:pt x="1929257" y="2255520"/>
                  </a:lnTo>
                  <a:lnTo>
                    <a:pt x="1882013" y="2258441"/>
                  </a:lnTo>
                  <a:lnTo>
                    <a:pt x="376427" y="2258441"/>
                  </a:lnTo>
                  <a:lnTo>
                    <a:pt x="329184" y="2255520"/>
                  </a:lnTo>
                  <a:lnTo>
                    <a:pt x="283718" y="2246884"/>
                  </a:lnTo>
                  <a:lnTo>
                    <a:pt x="240411" y="2233041"/>
                  </a:lnTo>
                  <a:lnTo>
                    <a:pt x="199389" y="2214372"/>
                  </a:lnTo>
                  <a:lnTo>
                    <a:pt x="161416" y="2191004"/>
                  </a:lnTo>
                  <a:lnTo>
                    <a:pt x="126364" y="2163445"/>
                  </a:lnTo>
                  <a:lnTo>
                    <a:pt x="94996" y="2132076"/>
                  </a:lnTo>
                  <a:lnTo>
                    <a:pt x="67437" y="2097024"/>
                  </a:lnTo>
                  <a:lnTo>
                    <a:pt x="44069" y="2058924"/>
                  </a:lnTo>
                  <a:lnTo>
                    <a:pt x="25273" y="2018030"/>
                  </a:lnTo>
                  <a:lnTo>
                    <a:pt x="11557" y="1974723"/>
                  </a:lnTo>
                  <a:lnTo>
                    <a:pt x="2921" y="1929257"/>
                  </a:lnTo>
                  <a:lnTo>
                    <a:pt x="0" y="1882013"/>
                  </a:lnTo>
                  <a:lnTo>
                    <a:pt x="0" y="37642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536185" y="1611884"/>
            <a:ext cx="1870075" cy="1917064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9209" marR="23495" indent="10795" algn="ctr">
              <a:lnSpc>
                <a:spcPct val="86300"/>
              </a:lnSpc>
              <a:spcBef>
                <a:spcPts val="295"/>
              </a:spcBef>
            </a:pP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Интерпретационные 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(объясняющие)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вопросы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.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Начинаются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 </a:t>
            </a:r>
            <a:r>
              <a:rPr sz="1200" spc="-3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слова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«Почему?»,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направлены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1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установление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причинно-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следственных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связей.</a:t>
            </a:r>
            <a:endParaRPr sz="1200">
              <a:latin typeface="Microsoft Sans Serif"/>
              <a:cs typeface="Microsoft Sans Serif"/>
            </a:endParaRPr>
          </a:p>
          <a:p>
            <a:pPr algn="ctr">
              <a:lnSpc>
                <a:spcPts val="1030"/>
              </a:lnSpc>
            </a:pP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Если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ет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э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</a:t>
            </a:r>
            <a:r>
              <a:rPr sz="1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endParaRPr sz="1200">
              <a:latin typeface="Microsoft Sans Serif"/>
              <a:cs typeface="Microsoft Sans Serif"/>
            </a:endParaRPr>
          </a:p>
          <a:p>
            <a:pPr marL="215265" marR="200660" indent="42545" algn="ctr">
              <a:lnSpc>
                <a:spcPts val="1200"/>
              </a:lnSpc>
              <a:spcBef>
                <a:spcPts val="170"/>
              </a:spcBef>
            </a:pP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известен,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он 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из 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ер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ц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ио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нн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2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endParaRPr sz="1200">
              <a:latin typeface="Microsoft Sans Serif"/>
              <a:cs typeface="Microsoft Sans Serif"/>
            </a:endParaRPr>
          </a:p>
          <a:p>
            <a:pPr marL="287020" marR="193040" algn="ctr">
              <a:lnSpc>
                <a:spcPts val="1200"/>
              </a:lnSpc>
            </a:pP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«превращается»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простой.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903222" y="3890517"/>
            <a:ext cx="2271395" cy="2271395"/>
            <a:chOff x="1903222" y="3890517"/>
            <a:chExt cx="2271395" cy="2271395"/>
          </a:xfrm>
        </p:grpSpPr>
        <p:sp>
          <p:nvSpPr>
            <p:cNvPr id="13" name="object 13"/>
            <p:cNvSpPr/>
            <p:nvPr/>
          </p:nvSpPr>
          <p:spPr>
            <a:xfrm>
              <a:off x="1909572" y="3896867"/>
              <a:ext cx="2258695" cy="2258695"/>
            </a:xfrm>
            <a:custGeom>
              <a:avLst/>
              <a:gdLst/>
              <a:ahLst/>
              <a:cxnLst/>
              <a:rect l="l" t="t" r="r" b="b"/>
              <a:pathLst>
                <a:path w="2258695" h="2258695">
                  <a:moveTo>
                    <a:pt x="1882013" y="0"/>
                  </a:moveTo>
                  <a:lnTo>
                    <a:pt x="376427" y="0"/>
                  </a:lnTo>
                  <a:lnTo>
                    <a:pt x="329183" y="2920"/>
                  </a:lnTo>
                  <a:lnTo>
                    <a:pt x="283717" y="11556"/>
                  </a:lnTo>
                  <a:lnTo>
                    <a:pt x="240410" y="25272"/>
                  </a:lnTo>
                  <a:lnTo>
                    <a:pt x="199516" y="44068"/>
                  </a:lnTo>
                  <a:lnTo>
                    <a:pt x="161416" y="67436"/>
                  </a:lnTo>
                  <a:lnTo>
                    <a:pt x="126364" y="94995"/>
                  </a:lnTo>
                  <a:lnTo>
                    <a:pt x="94995" y="126364"/>
                  </a:lnTo>
                  <a:lnTo>
                    <a:pt x="67436" y="161416"/>
                  </a:lnTo>
                  <a:lnTo>
                    <a:pt x="44068" y="199389"/>
                  </a:lnTo>
                  <a:lnTo>
                    <a:pt x="25272" y="240410"/>
                  </a:lnTo>
                  <a:lnTo>
                    <a:pt x="11556" y="283717"/>
                  </a:lnTo>
                  <a:lnTo>
                    <a:pt x="2920" y="329183"/>
                  </a:lnTo>
                  <a:lnTo>
                    <a:pt x="0" y="376427"/>
                  </a:lnTo>
                  <a:lnTo>
                    <a:pt x="0" y="1882025"/>
                  </a:lnTo>
                  <a:lnTo>
                    <a:pt x="2920" y="1929231"/>
                  </a:lnTo>
                  <a:lnTo>
                    <a:pt x="11556" y="1974697"/>
                  </a:lnTo>
                  <a:lnTo>
                    <a:pt x="25272" y="2018068"/>
                  </a:lnTo>
                  <a:lnTo>
                    <a:pt x="44068" y="2058974"/>
                  </a:lnTo>
                  <a:lnTo>
                    <a:pt x="67436" y="2097074"/>
                  </a:lnTo>
                  <a:lnTo>
                    <a:pt x="94995" y="2132012"/>
                  </a:lnTo>
                  <a:lnTo>
                    <a:pt x="126364" y="2163444"/>
                  </a:lnTo>
                  <a:lnTo>
                    <a:pt x="161416" y="2190991"/>
                  </a:lnTo>
                  <a:lnTo>
                    <a:pt x="199516" y="2214333"/>
                  </a:lnTo>
                  <a:lnTo>
                    <a:pt x="240410" y="2233104"/>
                  </a:lnTo>
                  <a:lnTo>
                    <a:pt x="283717" y="2246947"/>
                  </a:lnTo>
                  <a:lnTo>
                    <a:pt x="329183" y="2255507"/>
                  </a:lnTo>
                  <a:lnTo>
                    <a:pt x="376427" y="2258441"/>
                  </a:lnTo>
                  <a:lnTo>
                    <a:pt x="1882013" y="2258441"/>
                  </a:lnTo>
                  <a:lnTo>
                    <a:pt x="1929256" y="2255507"/>
                  </a:lnTo>
                  <a:lnTo>
                    <a:pt x="1974723" y="2246947"/>
                  </a:lnTo>
                  <a:lnTo>
                    <a:pt x="2018029" y="2233104"/>
                  </a:lnTo>
                  <a:lnTo>
                    <a:pt x="2058924" y="2214333"/>
                  </a:lnTo>
                  <a:lnTo>
                    <a:pt x="2097024" y="2190991"/>
                  </a:lnTo>
                  <a:lnTo>
                    <a:pt x="2132076" y="2163444"/>
                  </a:lnTo>
                  <a:lnTo>
                    <a:pt x="2163444" y="2132012"/>
                  </a:lnTo>
                  <a:lnTo>
                    <a:pt x="2191004" y="2097074"/>
                  </a:lnTo>
                  <a:lnTo>
                    <a:pt x="2214372" y="2058974"/>
                  </a:lnTo>
                  <a:lnTo>
                    <a:pt x="2233041" y="2018068"/>
                  </a:lnTo>
                  <a:lnTo>
                    <a:pt x="2246883" y="1974697"/>
                  </a:lnTo>
                  <a:lnTo>
                    <a:pt x="2255519" y="1929231"/>
                  </a:lnTo>
                  <a:lnTo>
                    <a:pt x="2258441" y="1882025"/>
                  </a:lnTo>
                  <a:lnTo>
                    <a:pt x="2258441" y="376427"/>
                  </a:lnTo>
                  <a:lnTo>
                    <a:pt x="2255519" y="329183"/>
                  </a:lnTo>
                  <a:lnTo>
                    <a:pt x="2246883" y="283717"/>
                  </a:lnTo>
                  <a:lnTo>
                    <a:pt x="2233041" y="240410"/>
                  </a:lnTo>
                  <a:lnTo>
                    <a:pt x="2214372" y="199389"/>
                  </a:lnTo>
                  <a:lnTo>
                    <a:pt x="2191004" y="161416"/>
                  </a:lnTo>
                  <a:lnTo>
                    <a:pt x="2163444" y="126364"/>
                  </a:lnTo>
                  <a:lnTo>
                    <a:pt x="2132076" y="94995"/>
                  </a:lnTo>
                  <a:lnTo>
                    <a:pt x="2097024" y="67436"/>
                  </a:lnTo>
                  <a:lnTo>
                    <a:pt x="2058924" y="44068"/>
                  </a:lnTo>
                  <a:lnTo>
                    <a:pt x="2018029" y="25272"/>
                  </a:lnTo>
                  <a:lnTo>
                    <a:pt x="1974723" y="11556"/>
                  </a:lnTo>
                  <a:lnTo>
                    <a:pt x="1929256" y="2920"/>
                  </a:lnTo>
                  <a:lnTo>
                    <a:pt x="1882013" y="0"/>
                  </a:lnTo>
                  <a:close/>
                </a:path>
              </a:pathLst>
            </a:custGeom>
            <a:solidFill>
              <a:srgbClr val="006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09572" y="3896867"/>
              <a:ext cx="2258695" cy="2258695"/>
            </a:xfrm>
            <a:custGeom>
              <a:avLst/>
              <a:gdLst/>
              <a:ahLst/>
              <a:cxnLst/>
              <a:rect l="l" t="t" r="r" b="b"/>
              <a:pathLst>
                <a:path w="2258695" h="2258695">
                  <a:moveTo>
                    <a:pt x="0" y="376427"/>
                  </a:moveTo>
                  <a:lnTo>
                    <a:pt x="2920" y="329183"/>
                  </a:lnTo>
                  <a:lnTo>
                    <a:pt x="11556" y="283717"/>
                  </a:lnTo>
                  <a:lnTo>
                    <a:pt x="25272" y="240410"/>
                  </a:lnTo>
                  <a:lnTo>
                    <a:pt x="44068" y="199389"/>
                  </a:lnTo>
                  <a:lnTo>
                    <a:pt x="67436" y="161416"/>
                  </a:lnTo>
                  <a:lnTo>
                    <a:pt x="94995" y="126364"/>
                  </a:lnTo>
                  <a:lnTo>
                    <a:pt x="126364" y="94995"/>
                  </a:lnTo>
                  <a:lnTo>
                    <a:pt x="161416" y="67436"/>
                  </a:lnTo>
                  <a:lnTo>
                    <a:pt x="199516" y="44068"/>
                  </a:lnTo>
                  <a:lnTo>
                    <a:pt x="240410" y="25272"/>
                  </a:lnTo>
                  <a:lnTo>
                    <a:pt x="283717" y="11556"/>
                  </a:lnTo>
                  <a:lnTo>
                    <a:pt x="329183" y="2920"/>
                  </a:lnTo>
                  <a:lnTo>
                    <a:pt x="376427" y="0"/>
                  </a:lnTo>
                  <a:lnTo>
                    <a:pt x="1882013" y="0"/>
                  </a:lnTo>
                  <a:lnTo>
                    <a:pt x="1929256" y="2920"/>
                  </a:lnTo>
                  <a:lnTo>
                    <a:pt x="1974723" y="11556"/>
                  </a:lnTo>
                  <a:lnTo>
                    <a:pt x="2018029" y="25272"/>
                  </a:lnTo>
                  <a:lnTo>
                    <a:pt x="2058924" y="44068"/>
                  </a:lnTo>
                  <a:lnTo>
                    <a:pt x="2097024" y="67436"/>
                  </a:lnTo>
                  <a:lnTo>
                    <a:pt x="2132076" y="94995"/>
                  </a:lnTo>
                  <a:lnTo>
                    <a:pt x="2163444" y="126364"/>
                  </a:lnTo>
                  <a:lnTo>
                    <a:pt x="2191004" y="161416"/>
                  </a:lnTo>
                  <a:lnTo>
                    <a:pt x="2214372" y="199389"/>
                  </a:lnTo>
                  <a:lnTo>
                    <a:pt x="2233041" y="240410"/>
                  </a:lnTo>
                  <a:lnTo>
                    <a:pt x="2246883" y="283717"/>
                  </a:lnTo>
                  <a:lnTo>
                    <a:pt x="2255519" y="329183"/>
                  </a:lnTo>
                  <a:lnTo>
                    <a:pt x="2258441" y="376427"/>
                  </a:lnTo>
                  <a:lnTo>
                    <a:pt x="2258441" y="1882025"/>
                  </a:lnTo>
                  <a:lnTo>
                    <a:pt x="2255519" y="1929231"/>
                  </a:lnTo>
                  <a:lnTo>
                    <a:pt x="2246883" y="1974697"/>
                  </a:lnTo>
                  <a:lnTo>
                    <a:pt x="2233041" y="2018068"/>
                  </a:lnTo>
                  <a:lnTo>
                    <a:pt x="2214372" y="2058974"/>
                  </a:lnTo>
                  <a:lnTo>
                    <a:pt x="2191004" y="2097074"/>
                  </a:lnTo>
                  <a:lnTo>
                    <a:pt x="2163444" y="2132012"/>
                  </a:lnTo>
                  <a:lnTo>
                    <a:pt x="2132076" y="2163444"/>
                  </a:lnTo>
                  <a:lnTo>
                    <a:pt x="2097024" y="2190991"/>
                  </a:lnTo>
                  <a:lnTo>
                    <a:pt x="2058924" y="2214333"/>
                  </a:lnTo>
                  <a:lnTo>
                    <a:pt x="2018029" y="2233104"/>
                  </a:lnTo>
                  <a:lnTo>
                    <a:pt x="1974723" y="2246947"/>
                  </a:lnTo>
                  <a:lnTo>
                    <a:pt x="1929256" y="2255507"/>
                  </a:lnTo>
                  <a:lnTo>
                    <a:pt x="1882013" y="2258441"/>
                  </a:lnTo>
                  <a:lnTo>
                    <a:pt x="376427" y="2258441"/>
                  </a:lnTo>
                  <a:lnTo>
                    <a:pt x="329183" y="2255507"/>
                  </a:lnTo>
                  <a:lnTo>
                    <a:pt x="283717" y="2246947"/>
                  </a:lnTo>
                  <a:lnTo>
                    <a:pt x="240410" y="2233104"/>
                  </a:lnTo>
                  <a:lnTo>
                    <a:pt x="199516" y="2214333"/>
                  </a:lnTo>
                  <a:lnTo>
                    <a:pt x="161416" y="2190991"/>
                  </a:lnTo>
                  <a:lnTo>
                    <a:pt x="126364" y="2163444"/>
                  </a:lnTo>
                  <a:lnTo>
                    <a:pt x="94995" y="2132012"/>
                  </a:lnTo>
                  <a:lnTo>
                    <a:pt x="67436" y="2097074"/>
                  </a:lnTo>
                  <a:lnTo>
                    <a:pt x="44068" y="2058974"/>
                  </a:lnTo>
                  <a:lnTo>
                    <a:pt x="25272" y="2018068"/>
                  </a:lnTo>
                  <a:lnTo>
                    <a:pt x="11556" y="1974697"/>
                  </a:lnTo>
                  <a:lnTo>
                    <a:pt x="2920" y="1929231"/>
                  </a:lnTo>
                  <a:lnTo>
                    <a:pt x="0" y="1882025"/>
                  </a:lnTo>
                  <a:lnTo>
                    <a:pt x="0" y="37642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081910" y="4755642"/>
            <a:ext cx="1894839" cy="52578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indent="127635">
              <a:lnSpc>
                <a:spcPts val="1300"/>
              </a:lnSpc>
              <a:spcBef>
                <a:spcPts val="259"/>
              </a:spcBef>
            </a:pP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. 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Воп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сы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асти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це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й</a:t>
            </a:r>
            <a:r>
              <a:rPr sz="1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«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ы</a:t>
            </a:r>
            <a:r>
              <a:rPr sz="1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»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1200">
              <a:latin typeface="Microsoft Sans Serif"/>
              <a:cs typeface="Microsoft Sans Serif"/>
            </a:endParaRPr>
          </a:p>
          <a:p>
            <a:pPr marL="131445">
              <a:lnSpc>
                <a:spcPts val="1180"/>
              </a:lnSpc>
            </a:pP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«Что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было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бы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если….»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335779" y="3890771"/>
            <a:ext cx="2270760" cy="2270760"/>
            <a:chOff x="4335779" y="3890771"/>
            <a:chExt cx="2270760" cy="2270760"/>
          </a:xfrm>
        </p:grpSpPr>
        <p:sp>
          <p:nvSpPr>
            <p:cNvPr id="17" name="object 17"/>
            <p:cNvSpPr/>
            <p:nvPr/>
          </p:nvSpPr>
          <p:spPr>
            <a:xfrm>
              <a:off x="4341875" y="3896867"/>
              <a:ext cx="2258695" cy="2258695"/>
            </a:xfrm>
            <a:custGeom>
              <a:avLst/>
              <a:gdLst/>
              <a:ahLst/>
              <a:cxnLst/>
              <a:rect l="l" t="t" r="r" b="b"/>
              <a:pathLst>
                <a:path w="2258695" h="2258695">
                  <a:moveTo>
                    <a:pt x="1882013" y="0"/>
                  </a:moveTo>
                  <a:lnTo>
                    <a:pt x="376427" y="0"/>
                  </a:lnTo>
                  <a:lnTo>
                    <a:pt x="329184" y="2920"/>
                  </a:lnTo>
                  <a:lnTo>
                    <a:pt x="283718" y="11556"/>
                  </a:lnTo>
                  <a:lnTo>
                    <a:pt x="240411" y="25272"/>
                  </a:lnTo>
                  <a:lnTo>
                    <a:pt x="199389" y="44068"/>
                  </a:lnTo>
                  <a:lnTo>
                    <a:pt x="161416" y="67436"/>
                  </a:lnTo>
                  <a:lnTo>
                    <a:pt x="126364" y="94995"/>
                  </a:lnTo>
                  <a:lnTo>
                    <a:pt x="94996" y="126364"/>
                  </a:lnTo>
                  <a:lnTo>
                    <a:pt x="67437" y="161416"/>
                  </a:lnTo>
                  <a:lnTo>
                    <a:pt x="44069" y="199389"/>
                  </a:lnTo>
                  <a:lnTo>
                    <a:pt x="25273" y="240410"/>
                  </a:lnTo>
                  <a:lnTo>
                    <a:pt x="11557" y="283717"/>
                  </a:lnTo>
                  <a:lnTo>
                    <a:pt x="2921" y="329183"/>
                  </a:lnTo>
                  <a:lnTo>
                    <a:pt x="0" y="376427"/>
                  </a:lnTo>
                  <a:lnTo>
                    <a:pt x="0" y="1882025"/>
                  </a:lnTo>
                  <a:lnTo>
                    <a:pt x="2921" y="1929231"/>
                  </a:lnTo>
                  <a:lnTo>
                    <a:pt x="11557" y="1974697"/>
                  </a:lnTo>
                  <a:lnTo>
                    <a:pt x="25273" y="2018068"/>
                  </a:lnTo>
                  <a:lnTo>
                    <a:pt x="44069" y="2058974"/>
                  </a:lnTo>
                  <a:lnTo>
                    <a:pt x="67437" y="2097074"/>
                  </a:lnTo>
                  <a:lnTo>
                    <a:pt x="94996" y="2132012"/>
                  </a:lnTo>
                  <a:lnTo>
                    <a:pt x="126364" y="2163444"/>
                  </a:lnTo>
                  <a:lnTo>
                    <a:pt x="161416" y="2190991"/>
                  </a:lnTo>
                  <a:lnTo>
                    <a:pt x="199389" y="2214333"/>
                  </a:lnTo>
                  <a:lnTo>
                    <a:pt x="240411" y="2233104"/>
                  </a:lnTo>
                  <a:lnTo>
                    <a:pt x="283718" y="2246947"/>
                  </a:lnTo>
                  <a:lnTo>
                    <a:pt x="329184" y="2255507"/>
                  </a:lnTo>
                  <a:lnTo>
                    <a:pt x="376427" y="2258441"/>
                  </a:lnTo>
                  <a:lnTo>
                    <a:pt x="1882013" y="2258441"/>
                  </a:lnTo>
                  <a:lnTo>
                    <a:pt x="1929257" y="2255507"/>
                  </a:lnTo>
                  <a:lnTo>
                    <a:pt x="1974723" y="2246947"/>
                  </a:lnTo>
                  <a:lnTo>
                    <a:pt x="2018029" y="2233104"/>
                  </a:lnTo>
                  <a:lnTo>
                    <a:pt x="2058924" y="2214333"/>
                  </a:lnTo>
                  <a:lnTo>
                    <a:pt x="2097024" y="2190991"/>
                  </a:lnTo>
                  <a:lnTo>
                    <a:pt x="2132076" y="2163444"/>
                  </a:lnTo>
                  <a:lnTo>
                    <a:pt x="2163445" y="2132012"/>
                  </a:lnTo>
                  <a:lnTo>
                    <a:pt x="2191004" y="2097074"/>
                  </a:lnTo>
                  <a:lnTo>
                    <a:pt x="2214372" y="2058974"/>
                  </a:lnTo>
                  <a:lnTo>
                    <a:pt x="2233041" y="2018068"/>
                  </a:lnTo>
                  <a:lnTo>
                    <a:pt x="2246883" y="1974697"/>
                  </a:lnTo>
                  <a:lnTo>
                    <a:pt x="2255520" y="1929231"/>
                  </a:lnTo>
                  <a:lnTo>
                    <a:pt x="2258441" y="1882025"/>
                  </a:lnTo>
                  <a:lnTo>
                    <a:pt x="2258441" y="376427"/>
                  </a:lnTo>
                  <a:lnTo>
                    <a:pt x="2255520" y="329183"/>
                  </a:lnTo>
                  <a:lnTo>
                    <a:pt x="2246883" y="283717"/>
                  </a:lnTo>
                  <a:lnTo>
                    <a:pt x="2233041" y="240410"/>
                  </a:lnTo>
                  <a:lnTo>
                    <a:pt x="2214372" y="199389"/>
                  </a:lnTo>
                  <a:lnTo>
                    <a:pt x="2191004" y="161416"/>
                  </a:lnTo>
                  <a:lnTo>
                    <a:pt x="2163445" y="126364"/>
                  </a:lnTo>
                  <a:lnTo>
                    <a:pt x="2132076" y="94995"/>
                  </a:lnTo>
                  <a:lnTo>
                    <a:pt x="2097024" y="67436"/>
                  </a:lnTo>
                  <a:lnTo>
                    <a:pt x="2058924" y="44068"/>
                  </a:lnTo>
                  <a:lnTo>
                    <a:pt x="2018029" y="25272"/>
                  </a:lnTo>
                  <a:lnTo>
                    <a:pt x="1974723" y="11556"/>
                  </a:lnTo>
                  <a:lnTo>
                    <a:pt x="1929257" y="2920"/>
                  </a:lnTo>
                  <a:lnTo>
                    <a:pt x="1882013" y="0"/>
                  </a:lnTo>
                  <a:close/>
                </a:path>
              </a:pathLst>
            </a:custGeom>
            <a:solidFill>
              <a:srgbClr val="006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41875" y="3896867"/>
              <a:ext cx="2258695" cy="2258695"/>
            </a:xfrm>
            <a:custGeom>
              <a:avLst/>
              <a:gdLst/>
              <a:ahLst/>
              <a:cxnLst/>
              <a:rect l="l" t="t" r="r" b="b"/>
              <a:pathLst>
                <a:path w="2258695" h="2258695">
                  <a:moveTo>
                    <a:pt x="0" y="376427"/>
                  </a:moveTo>
                  <a:lnTo>
                    <a:pt x="2921" y="329183"/>
                  </a:lnTo>
                  <a:lnTo>
                    <a:pt x="11557" y="283717"/>
                  </a:lnTo>
                  <a:lnTo>
                    <a:pt x="25273" y="240410"/>
                  </a:lnTo>
                  <a:lnTo>
                    <a:pt x="44069" y="199389"/>
                  </a:lnTo>
                  <a:lnTo>
                    <a:pt x="67437" y="161416"/>
                  </a:lnTo>
                  <a:lnTo>
                    <a:pt x="94996" y="126364"/>
                  </a:lnTo>
                  <a:lnTo>
                    <a:pt x="126364" y="94995"/>
                  </a:lnTo>
                  <a:lnTo>
                    <a:pt x="161416" y="67436"/>
                  </a:lnTo>
                  <a:lnTo>
                    <a:pt x="199389" y="44068"/>
                  </a:lnTo>
                  <a:lnTo>
                    <a:pt x="240411" y="25272"/>
                  </a:lnTo>
                  <a:lnTo>
                    <a:pt x="283718" y="11556"/>
                  </a:lnTo>
                  <a:lnTo>
                    <a:pt x="329184" y="2920"/>
                  </a:lnTo>
                  <a:lnTo>
                    <a:pt x="376427" y="0"/>
                  </a:lnTo>
                  <a:lnTo>
                    <a:pt x="1882013" y="0"/>
                  </a:lnTo>
                  <a:lnTo>
                    <a:pt x="1929257" y="2920"/>
                  </a:lnTo>
                  <a:lnTo>
                    <a:pt x="1974723" y="11556"/>
                  </a:lnTo>
                  <a:lnTo>
                    <a:pt x="2018029" y="25272"/>
                  </a:lnTo>
                  <a:lnTo>
                    <a:pt x="2058924" y="44068"/>
                  </a:lnTo>
                  <a:lnTo>
                    <a:pt x="2097024" y="67436"/>
                  </a:lnTo>
                  <a:lnTo>
                    <a:pt x="2132076" y="94995"/>
                  </a:lnTo>
                  <a:lnTo>
                    <a:pt x="2163445" y="126364"/>
                  </a:lnTo>
                  <a:lnTo>
                    <a:pt x="2191004" y="161416"/>
                  </a:lnTo>
                  <a:lnTo>
                    <a:pt x="2214372" y="199389"/>
                  </a:lnTo>
                  <a:lnTo>
                    <a:pt x="2233041" y="240410"/>
                  </a:lnTo>
                  <a:lnTo>
                    <a:pt x="2246883" y="283717"/>
                  </a:lnTo>
                  <a:lnTo>
                    <a:pt x="2255520" y="329183"/>
                  </a:lnTo>
                  <a:lnTo>
                    <a:pt x="2258441" y="376427"/>
                  </a:lnTo>
                  <a:lnTo>
                    <a:pt x="2258441" y="1882025"/>
                  </a:lnTo>
                  <a:lnTo>
                    <a:pt x="2255520" y="1929231"/>
                  </a:lnTo>
                  <a:lnTo>
                    <a:pt x="2246883" y="1974697"/>
                  </a:lnTo>
                  <a:lnTo>
                    <a:pt x="2233041" y="2018068"/>
                  </a:lnTo>
                  <a:lnTo>
                    <a:pt x="2214372" y="2058974"/>
                  </a:lnTo>
                  <a:lnTo>
                    <a:pt x="2191004" y="2097074"/>
                  </a:lnTo>
                  <a:lnTo>
                    <a:pt x="2163445" y="2132012"/>
                  </a:lnTo>
                  <a:lnTo>
                    <a:pt x="2132076" y="2163444"/>
                  </a:lnTo>
                  <a:lnTo>
                    <a:pt x="2097024" y="2190991"/>
                  </a:lnTo>
                  <a:lnTo>
                    <a:pt x="2058924" y="2214333"/>
                  </a:lnTo>
                  <a:lnTo>
                    <a:pt x="2018029" y="2233104"/>
                  </a:lnTo>
                  <a:lnTo>
                    <a:pt x="1974723" y="2246947"/>
                  </a:lnTo>
                  <a:lnTo>
                    <a:pt x="1929257" y="2255507"/>
                  </a:lnTo>
                  <a:lnTo>
                    <a:pt x="1882013" y="2258441"/>
                  </a:lnTo>
                  <a:lnTo>
                    <a:pt x="376427" y="2258441"/>
                  </a:lnTo>
                  <a:lnTo>
                    <a:pt x="329184" y="2255507"/>
                  </a:lnTo>
                  <a:lnTo>
                    <a:pt x="283718" y="2246947"/>
                  </a:lnTo>
                  <a:lnTo>
                    <a:pt x="240411" y="2233104"/>
                  </a:lnTo>
                  <a:lnTo>
                    <a:pt x="199389" y="2214333"/>
                  </a:lnTo>
                  <a:lnTo>
                    <a:pt x="161416" y="2190991"/>
                  </a:lnTo>
                  <a:lnTo>
                    <a:pt x="126364" y="2163444"/>
                  </a:lnTo>
                  <a:lnTo>
                    <a:pt x="94996" y="2132012"/>
                  </a:lnTo>
                  <a:lnTo>
                    <a:pt x="67437" y="2097074"/>
                  </a:lnTo>
                  <a:lnTo>
                    <a:pt x="44069" y="2058974"/>
                  </a:lnTo>
                  <a:lnTo>
                    <a:pt x="25273" y="2018068"/>
                  </a:lnTo>
                  <a:lnTo>
                    <a:pt x="11557" y="1974697"/>
                  </a:lnTo>
                  <a:lnTo>
                    <a:pt x="2921" y="1929231"/>
                  </a:lnTo>
                  <a:lnTo>
                    <a:pt x="0" y="1882025"/>
                  </a:lnTo>
                  <a:lnTo>
                    <a:pt x="0" y="37642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574285" y="4747386"/>
            <a:ext cx="1844039" cy="52260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ctr">
              <a:lnSpc>
                <a:spcPct val="85900"/>
              </a:lnSpc>
              <a:spcBef>
                <a:spcPts val="3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Пра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ес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. 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Связаны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 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жизненными 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ситуациями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035" y="2381250"/>
            <a:ext cx="699706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при</a:t>
            </a:r>
            <a:r>
              <a:rPr sz="2400" spc="2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изучении</a:t>
            </a:r>
            <a:r>
              <a:rPr sz="2400" spc="-3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свойств</a:t>
            </a:r>
            <a:r>
              <a:rPr sz="2400" spc="2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400" spc="-35" dirty="0">
                <a:solidFill>
                  <a:srgbClr val="006EC0"/>
                </a:solidFill>
                <a:latin typeface="Microsoft Sans Serif"/>
                <a:cs typeface="Microsoft Sans Serif"/>
              </a:rPr>
              <a:t>объекта</a:t>
            </a:r>
            <a:r>
              <a:rPr sz="24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400" spc="-30" dirty="0">
                <a:solidFill>
                  <a:srgbClr val="006EC0"/>
                </a:solidFill>
                <a:latin typeface="Microsoft Sans Serif"/>
                <a:cs typeface="Microsoft Sans Serif"/>
              </a:rPr>
              <a:t>познания, </a:t>
            </a:r>
            <a:r>
              <a:rPr sz="24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EC0"/>
                </a:solidFill>
                <a:latin typeface="Microsoft Sans Serif"/>
                <a:cs typeface="Microsoft Sans Serif"/>
              </a:rPr>
              <a:t>частных</a:t>
            </a:r>
            <a:r>
              <a:rPr sz="24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400" spc="-35" dirty="0">
                <a:solidFill>
                  <a:srgbClr val="006EC0"/>
                </a:solidFill>
                <a:latin typeface="Microsoft Sans Serif"/>
                <a:cs typeface="Microsoft Sans Serif"/>
              </a:rPr>
              <a:t>закономерностей</a:t>
            </a:r>
            <a:r>
              <a:rPr sz="2400" spc="5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отдельных</a:t>
            </a:r>
            <a:r>
              <a:rPr sz="2400" spc="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явлений;</a:t>
            </a:r>
            <a:endParaRPr sz="2400">
              <a:latin typeface="Microsoft Sans Serif"/>
              <a:cs typeface="Microsoft Sans Serif"/>
            </a:endParaRPr>
          </a:p>
          <a:p>
            <a:pPr marL="355600" marR="84455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при</a:t>
            </a:r>
            <a:r>
              <a:rPr sz="240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разборе</a:t>
            </a:r>
            <a:r>
              <a:rPr sz="2400" spc="1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причин</a:t>
            </a:r>
            <a:r>
              <a:rPr sz="2400" spc="-3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6EC0"/>
                </a:solidFill>
                <a:latin typeface="Microsoft Sans Serif"/>
                <a:cs typeface="Microsoft Sans Serif"/>
              </a:rPr>
              <a:t>и</a:t>
            </a:r>
            <a:r>
              <a:rPr sz="2400" spc="1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следствий</a:t>
            </a:r>
            <a:r>
              <a:rPr sz="2400" spc="-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тех </a:t>
            </a:r>
            <a:r>
              <a:rPr sz="2400" spc="5" dirty="0">
                <a:solidFill>
                  <a:srgbClr val="006EC0"/>
                </a:solidFill>
                <a:latin typeface="Microsoft Sans Serif"/>
                <a:cs typeface="Microsoft Sans Serif"/>
              </a:rPr>
              <a:t>или</a:t>
            </a:r>
            <a:r>
              <a:rPr sz="240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EC0"/>
                </a:solidFill>
                <a:latin typeface="Microsoft Sans Serif"/>
                <a:cs typeface="Microsoft Sans Serif"/>
              </a:rPr>
              <a:t>иных </a:t>
            </a:r>
            <a:r>
              <a:rPr sz="2400" spc="-62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6EC0"/>
                </a:solidFill>
                <a:latin typeface="Microsoft Sans Serif"/>
                <a:cs typeface="Microsoft Sans Serif"/>
              </a:rPr>
              <a:t>событий,</a:t>
            </a:r>
            <a:r>
              <a:rPr sz="2400" spc="-3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явлений;</a:t>
            </a:r>
            <a:endParaRPr sz="24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при</a:t>
            </a:r>
            <a:r>
              <a:rPr sz="2400" spc="1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анализе</a:t>
            </a:r>
            <a:r>
              <a:rPr sz="2400" spc="5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информации,</a:t>
            </a:r>
            <a:r>
              <a:rPr sz="2400" spc="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представленной</a:t>
            </a:r>
            <a:r>
              <a:rPr sz="2400" spc="7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EC0"/>
                </a:solidFill>
                <a:latin typeface="Microsoft Sans Serif"/>
                <a:cs typeface="Microsoft Sans Serif"/>
              </a:rPr>
              <a:t>в </a:t>
            </a:r>
            <a:endParaRPr sz="240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</a:pPr>
            <a:r>
              <a:rPr sz="2400" spc="-35" dirty="0">
                <a:solidFill>
                  <a:srgbClr val="006EC0"/>
                </a:solidFill>
                <a:latin typeface="Microsoft Sans Serif"/>
                <a:cs typeface="Microsoft Sans Serif"/>
              </a:rPr>
              <a:t>разных</a:t>
            </a:r>
            <a:r>
              <a:rPr sz="2400" spc="1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формах;</a:t>
            </a:r>
            <a:endParaRPr sz="24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при</a:t>
            </a:r>
            <a:r>
              <a:rPr sz="2400" spc="1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сопоставлении</a:t>
            </a:r>
            <a:r>
              <a:rPr sz="2400" spc="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6EC0"/>
                </a:solidFill>
                <a:latin typeface="Microsoft Sans Serif"/>
                <a:cs typeface="Microsoft Sans Serif"/>
              </a:rPr>
              <a:t>событий,</a:t>
            </a:r>
            <a:r>
              <a:rPr sz="2400" spc="-5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фактов,</a:t>
            </a:r>
            <a:r>
              <a:rPr sz="2400" spc="3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явлений.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9200" y="793750"/>
            <a:ext cx="60198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6821170" algn="l"/>
              </a:tabLst>
            </a:pPr>
            <a:r>
              <a:rPr sz="3200" b="1" spc="-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3200" b="1" spc="-5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3200" b="1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3200" b="1" spc="-3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3200" b="1" spc="-6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эвр</a:t>
            </a:r>
            <a:r>
              <a:rPr sz="3200" b="1" spc="-1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3200" b="1" spc="-2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3200" b="1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3200" b="1" spc="-2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3200" b="1" spc="-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sz="3200" b="1" spc="-7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3200" b="1" spc="-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3200" b="1" spc="-6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3200" b="1" spc="-3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sz="3200" b="1" spc="-7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sz="3200" b="1" spc="-55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3200" b="1" spc="-1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3200" b="1" spc="-2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ды</a:t>
            </a:r>
            <a:r>
              <a:rPr sz="3200" b="1" spc="-2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2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55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</a:t>
            </a:r>
            <a:r>
              <a:rPr sz="3200" b="1" spc="5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3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699118" y="6500876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18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117091"/>
            <a:ext cx="1394460" cy="0"/>
          </a:xfrm>
          <a:custGeom>
            <a:avLst/>
            <a:gdLst/>
            <a:ahLst/>
            <a:cxnLst/>
            <a:rect l="l" t="t" r="r" b="b"/>
            <a:pathLst>
              <a:path w="1394460">
                <a:moveTo>
                  <a:pt x="0" y="0"/>
                </a:moveTo>
                <a:lnTo>
                  <a:pt x="1394460" y="0"/>
                </a:lnTo>
              </a:path>
            </a:pathLst>
          </a:custGeom>
          <a:ln w="76200">
            <a:solidFill>
              <a:srgbClr val="007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9435" y="218694"/>
            <a:ext cx="5709285" cy="72199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420"/>
              </a:spcBef>
            </a:pPr>
            <a:r>
              <a:rPr spc="-5" dirty="0"/>
              <a:t>Индивидуальная</a:t>
            </a:r>
            <a:r>
              <a:rPr spc="-80" dirty="0"/>
              <a:t> </a:t>
            </a:r>
            <a:r>
              <a:rPr spc="-35" dirty="0"/>
              <a:t>форма</a:t>
            </a:r>
            <a:r>
              <a:rPr spc="-45" dirty="0"/>
              <a:t> </a:t>
            </a:r>
            <a:r>
              <a:rPr spc="-15" dirty="0"/>
              <a:t>организации </a:t>
            </a:r>
            <a:r>
              <a:rPr spc="-650" dirty="0"/>
              <a:t> </a:t>
            </a:r>
            <a:r>
              <a:rPr spc="-15" dirty="0"/>
              <a:t>учебной</a:t>
            </a:r>
            <a:r>
              <a:rPr spc="35" dirty="0"/>
              <a:t> </a:t>
            </a:r>
            <a:r>
              <a:rPr spc="-20" dirty="0"/>
              <a:t>деятельности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5635" y="1351915"/>
            <a:ext cx="7781290" cy="2150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EC0"/>
                </a:solidFill>
                <a:latin typeface="Arial"/>
                <a:cs typeface="Arial"/>
              </a:rPr>
              <a:t>Виды</a:t>
            </a:r>
            <a:r>
              <a:rPr sz="1800" b="1" spc="1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6EC0"/>
                </a:solidFill>
                <a:latin typeface="Arial"/>
                <a:cs typeface="Arial"/>
              </a:rPr>
              <a:t>индивидуальной</a:t>
            </a:r>
            <a:r>
              <a:rPr sz="1800" b="1" spc="2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006EC0"/>
                </a:solidFill>
                <a:latin typeface="Arial"/>
                <a:cs typeface="Arial"/>
              </a:rPr>
              <a:t>формы</a:t>
            </a:r>
            <a:r>
              <a:rPr sz="1800" b="1" spc="8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EC0"/>
                </a:solidFill>
                <a:latin typeface="Arial"/>
                <a:cs typeface="Arial"/>
              </a:rPr>
              <a:t>организации</a:t>
            </a:r>
            <a:r>
              <a:rPr sz="1800" b="1" spc="9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EC0"/>
                </a:solidFill>
                <a:latin typeface="Arial"/>
                <a:cs typeface="Arial"/>
              </a:rPr>
              <a:t>учебной</a:t>
            </a:r>
            <a:r>
              <a:rPr sz="1800" b="1" spc="6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EC0"/>
                </a:solidFill>
                <a:latin typeface="Arial"/>
                <a:cs typeface="Arial"/>
              </a:rPr>
              <a:t>деятельности:</a:t>
            </a:r>
            <a:endParaRPr sz="1800" dirty="0">
              <a:latin typeface="Arial"/>
              <a:cs typeface="Arial"/>
            </a:endParaRPr>
          </a:p>
          <a:p>
            <a:pPr marL="299085" marR="640715" indent="-287020">
              <a:lnSpc>
                <a:spcPct val="100000"/>
              </a:lnSpc>
              <a:spcBef>
                <a:spcPts val="161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35" dirty="0">
                <a:solidFill>
                  <a:srgbClr val="006EC0"/>
                </a:solidFill>
                <a:latin typeface="Microsoft Sans Serif"/>
                <a:cs typeface="Microsoft Sans Serif"/>
              </a:rPr>
              <a:t>ученик</a:t>
            </a:r>
            <a:r>
              <a:rPr sz="1800" spc="5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самостоятельно</a:t>
            </a:r>
            <a:r>
              <a:rPr sz="1800" spc="1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выполняет</a:t>
            </a:r>
            <a:r>
              <a:rPr sz="18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задание,</a:t>
            </a:r>
            <a:r>
              <a:rPr sz="1800" spc="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подобранное </a:t>
            </a:r>
            <a:r>
              <a:rPr sz="18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EC0"/>
                </a:solidFill>
                <a:latin typeface="Microsoft Sans Serif"/>
                <a:cs typeface="Microsoft Sans Serif"/>
              </a:rPr>
              <a:t>специально</a:t>
            </a:r>
            <a:r>
              <a:rPr sz="18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006EC0"/>
                </a:solidFill>
                <a:latin typeface="Microsoft Sans Serif"/>
                <a:cs typeface="Microsoft Sans Serif"/>
              </a:rPr>
              <a:t>для</a:t>
            </a:r>
            <a:r>
              <a:rPr sz="1800" spc="2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него,</a:t>
            </a:r>
            <a:r>
              <a:rPr sz="1800" spc="2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6EC0"/>
                </a:solidFill>
                <a:latin typeface="Microsoft Sans Serif"/>
                <a:cs typeface="Microsoft Sans Serif"/>
              </a:rPr>
              <a:t>в</a:t>
            </a:r>
            <a:r>
              <a:rPr sz="1800" spc="2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sz="1800" spc="3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6EC0"/>
                </a:solidFill>
                <a:latin typeface="Microsoft Sans Serif"/>
                <a:cs typeface="Microsoft Sans Serif"/>
              </a:rPr>
              <a:t>с</a:t>
            </a:r>
            <a:r>
              <a:rPr sz="1800" spc="-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006EC0"/>
                </a:solidFill>
                <a:latin typeface="Microsoft Sans Serif"/>
                <a:cs typeface="Microsoft Sans Serif"/>
              </a:rPr>
              <a:t>подготовкой</a:t>
            </a:r>
            <a:r>
              <a:rPr sz="1800" spc="4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6EC0"/>
                </a:solidFill>
                <a:latin typeface="Microsoft Sans Serif"/>
                <a:cs typeface="Microsoft Sans Serif"/>
              </a:rPr>
              <a:t>и</a:t>
            </a:r>
            <a:r>
              <a:rPr sz="1800" spc="1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006EC0"/>
                </a:solidFill>
                <a:latin typeface="Microsoft Sans Serif"/>
                <a:cs typeface="Microsoft Sans Serif"/>
              </a:rPr>
              <a:t>учебными </a:t>
            </a:r>
            <a:r>
              <a:rPr sz="18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 возможностями.</a:t>
            </a:r>
            <a:endParaRPr sz="1800" dirty="0">
              <a:latin typeface="Microsoft Sans Serif"/>
              <a:cs typeface="Microsoft Sans Serif"/>
            </a:endParaRPr>
          </a:p>
          <a:p>
            <a:pPr marL="299085" marR="538480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35" dirty="0">
                <a:solidFill>
                  <a:srgbClr val="006EC0"/>
                </a:solidFill>
                <a:latin typeface="Microsoft Sans Serif"/>
                <a:cs typeface="Microsoft Sans Serif"/>
              </a:rPr>
              <a:t>ученик</a:t>
            </a:r>
            <a:r>
              <a:rPr sz="1800" spc="5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самостоятельно</a:t>
            </a:r>
            <a:r>
              <a:rPr sz="1800" spc="1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выполняет</a:t>
            </a:r>
            <a:r>
              <a:rPr sz="18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задание,</a:t>
            </a:r>
            <a:r>
              <a:rPr sz="1800" spc="1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общее</a:t>
            </a:r>
            <a:r>
              <a:rPr sz="1800" spc="2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006EC0"/>
                </a:solidFill>
                <a:latin typeface="Microsoft Sans Serif"/>
                <a:cs typeface="Microsoft Sans Serif"/>
              </a:rPr>
              <a:t>для</a:t>
            </a:r>
            <a:r>
              <a:rPr sz="1800" spc="1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006EC0"/>
                </a:solidFill>
                <a:latin typeface="Microsoft Sans Serif"/>
                <a:cs typeface="Microsoft Sans Serif"/>
              </a:rPr>
              <a:t>всего </a:t>
            </a:r>
            <a:r>
              <a:rPr sz="18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класса,</a:t>
            </a:r>
            <a:r>
              <a:rPr sz="1800" spc="-35" dirty="0">
                <a:solidFill>
                  <a:srgbClr val="006EC0"/>
                </a:solidFill>
                <a:latin typeface="Microsoft Sans Serif"/>
                <a:cs typeface="Microsoft Sans Serif"/>
              </a:rPr>
              <a:t> без</a:t>
            </a:r>
            <a:r>
              <a:rPr sz="18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006EC0"/>
                </a:solidFill>
                <a:latin typeface="Microsoft Sans Serif"/>
                <a:cs typeface="Microsoft Sans Serif"/>
              </a:rPr>
              <a:t>контакта</a:t>
            </a:r>
            <a:r>
              <a:rPr sz="1800" spc="-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6EC0"/>
                </a:solidFill>
                <a:latin typeface="Microsoft Sans Serif"/>
                <a:cs typeface="Microsoft Sans Serif"/>
              </a:rPr>
              <a:t>с</a:t>
            </a:r>
            <a:r>
              <a:rPr sz="1800" spc="1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006EC0"/>
                </a:solidFill>
                <a:latin typeface="Microsoft Sans Serif"/>
                <a:cs typeface="Microsoft Sans Serif"/>
              </a:rPr>
              <a:t>другими</a:t>
            </a:r>
            <a:r>
              <a:rPr sz="1800" spc="6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006EC0"/>
                </a:solidFill>
                <a:latin typeface="Microsoft Sans Serif"/>
                <a:cs typeface="Microsoft Sans Serif"/>
              </a:rPr>
              <a:t>учениками,</a:t>
            </a:r>
            <a:r>
              <a:rPr sz="1800" spc="9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но</a:t>
            </a:r>
            <a:r>
              <a:rPr sz="1800" spc="2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6EC0"/>
                </a:solidFill>
                <a:latin typeface="Microsoft Sans Serif"/>
                <a:cs typeface="Microsoft Sans Serif"/>
              </a:rPr>
              <a:t>в</a:t>
            </a:r>
            <a:r>
              <a:rPr sz="1800" spc="1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едином</a:t>
            </a:r>
            <a:r>
              <a:rPr sz="1800" spc="-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006EC0"/>
                </a:solidFill>
                <a:latin typeface="Microsoft Sans Serif"/>
                <a:cs typeface="Microsoft Sans Serif"/>
              </a:rPr>
              <a:t>для</a:t>
            </a:r>
            <a:r>
              <a:rPr sz="1800" spc="1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всех </a:t>
            </a:r>
            <a:r>
              <a:rPr sz="18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темпе</a:t>
            </a:r>
            <a:endParaRPr sz="1800" dirty="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38327" y="5443728"/>
            <a:ext cx="7762240" cy="1414780"/>
            <a:chOff x="338327" y="5443728"/>
            <a:chExt cx="7762240" cy="141478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7679" y="5497068"/>
              <a:ext cx="91440" cy="8534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1144" y="5443728"/>
              <a:ext cx="7072883" cy="2377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5695" y="5590032"/>
              <a:ext cx="1563624" cy="51054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8327" y="5885688"/>
              <a:ext cx="390144" cy="4785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5695" y="5864352"/>
              <a:ext cx="6513576" cy="51054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8327" y="6160008"/>
              <a:ext cx="390144" cy="4770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5695" y="6138672"/>
              <a:ext cx="7484364" cy="51054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5695" y="6412991"/>
              <a:ext cx="2016252" cy="445006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459435" y="5369763"/>
            <a:ext cx="746696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99060" indent="-28702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работа</a:t>
            </a:r>
            <a:r>
              <a:rPr sz="18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6EC0"/>
                </a:solidFill>
                <a:latin typeface="Microsoft Sans Serif"/>
                <a:cs typeface="Microsoft Sans Serif"/>
              </a:rPr>
              <a:t>с</a:t>
            </a:r>
            <a:r>
              <a:rPr sz="1800" spc="1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учебником,</a:t>
            </a:r>
            <a:r>
              <a:rPr sz="1800" spc="1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справочником,</a:t>
            </a:r>
            <a:r>
              <a:rPr sz="1800" spc="-5" dirty="0">
                <a:solidFill>
                  <a:srgbClr val="006EC0"/>
                </a:solidFill>
                <a:latin typeface="Microsoft Sans Serif"/>
                <a:cs typeface="Microsoft Sans Serif"/>
              </a:rPr>
              <a:t> словарем,</a:t>
            </a:r>
            <a:r>
              <a:rPr sz="18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информационными </a:t>
            </a:r>
            <a:r>
              <a:rPr sz="1800" spc="-459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ресурсами,</a:t>
            </a:r>
            <a:endParaRPr sz="18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работа</a:t>
            </a:r>
            <a:r>
              <a:rPr sz="1800" spc="-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по</a:t>
            </a:r>
            <a:r>
              <a:rPr sz="1800" spc="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006EC0"/>
                </a:solidFill>
                <a:latin typeface="Microsoft Sans Serif"/>
                <a:cs typeface="Microsoft Sans Serif"/>
              </a:rPr>
              <a:t>карточкам,</a:t>
            </a:r>
            <a:r>
              <a:rPr sz="1800" spc="2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работа</a:t>
            </a:r>
            <a:r>
              <a:rPr sz="1800" spc="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6EC0"/>
                </a:solidFill>
                <a:latin typeface="Microsoft Sans Serif"/>
                <a:cs typeface="Microsoft Sans Serif"/>
              </a:rPr>
              <a:t>у</a:t>
            </a:r>
            <a:r>
              <a:rPr sz="1800" spc="1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доски, </a:t>
            </a:r>
            <a:r>
              <a:rPr sz="18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заполнение</a:t>
            </a:r>
            <a:r>
              <a:rPr sz="1800" spc="-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таблиц,</a:t>
            </a:r>
            <a:endParaRPr sz="18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006EC0"/>
                </a:solidFill>
                <a:latin typeface="Microsoft Sans Serif"/>
                <a:cs typeface="Microsoft Sans Serif"/>
              </a:rPr>
              <a:t>решение</a:t>
            </a:r>
            <a:r>
              <a:rPr sz="1800" spc="1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задач,</a:t>
            </a:r>
            <a:r>
              <a:rPr sz="1800" spc="1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проведение</a:t>
            </a:r>
            <a:r>
              <a:rPr sz="1800" spc="7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исследований,</a:t>
            </a:r>
            <a:r>
              <a:rPr sz="18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написание</a:t>
            </a:r>
            <a:r>
              <a:rPr sz="1800" spc="7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рефератов,</a:t>
            </a:r>
            <a:r>
              <a:rPr sz="180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</a:pP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докладов,</a:t>
            </a:r>
            <a:r>
              <a:rPr sz="1800" spc="-3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6EC0"/>
                </a:solidFill>
                <a:latin typeface="Microsoft Sans Serif"/>
                <a:cs typeface="Microsoft Sans Serif"/>
              </a:rPr>
              <a:t>и </a:t>
            </a:r>
            <a:r>
              <a:rPr sz="18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др.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1685" y="4998466"/>
            <a:ext cx="2763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EC0"/>
                </a:solidFill>
                <a:latin typeface="Arial"/>
                <a:cs typeface="Arial"/>
              </a:rPr>
              <a:t>Виды</a:t>
            </a:r>
            <a:r>
              <a:rPr sz="1800" b="1" spc="-4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EC0"/>
                </a:solidFill>
                <a:latin typeface="Arial"/>
                <a:cs typeface="Arial"/>
              </a:rPr>
              <a:t>учебных заданий: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7200" y="3665220"/>
            <a:ext cx="7716520" cy="1201420"/>
          </a:xfrm>
          <a:prstGeom prst="rect">
            <a:avLst/>
          </a:prstGeom>
          <a:solidFill>
            <a:srgbClr val="DCD6DC"/>
          </a:solidFill>
          <a:ln w="9144">
            <a:solidFill>
              <a:srgbClr val="F0F0F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1440" marR="71120" algn="just">
              <a:lnSpc>
                <a:spcPct val="100000"/>
              </a:lnSpc>
              <a:spcBef>
                <a:spcPts val="290"/>
              </a:spcBef>
            </a:pPr>
            <a:r>
              <a:rPr sz="1800" spc="-5" dirty="0">
                <a:solidFill>
                  <a:srgbClr val="006EC0"/>
                </a:solidFill>
                <a:latin typeface="Microsoft Sans Serif"/>
                <a:cs typeface="Microsoft Sans Serif"/>
              </a:rPr>
              <a:t>Наиболее</a:t>
            </a:r>
            <a:r>
              <a:rPr sz="180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эффективный</a:t>
            </a: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 путь</a:t>
            </a:r>
            <a:r>
              <a:rPr sz="18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8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 индивидуальной</a:t>
            </a:r>
            <a:r>
              <a:rPr sz="1800" spc="-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формы </a:t>
            </a:r>
            <a:r>
              <a:rPr sz="18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организации</a:t>
            </a:r>
            <a:r>
              <a:rPr sz="18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учебной</a:t>
            </a:r>
            <a:r>
              <a:rPr sz="18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деятельности</a:t>
            </a:r>
            <a:r>
              <a:rPr sz="18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6EC0"/>
                </a:solidFill>
                <a:latin typeface="Microsoft Sans Serif"/>
                <a:cs typeface="Microsoft Sans Serif"/>
              </a:rPr>
              <a:t>-</a:t>
            </a:r>
            <a:r>
              <a:rPr sz="1800" spc="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дифференцированные </a:t>
            </a:r>
            <a:r>
              <a:rPr sz="18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 индивидуальные</a:t>
            </a:r>
            <a:r>
              <a:rPr sz="1800" spc="-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задания.</a:t>
            </a:r>
            <a:r>
              <a:rPr sz="18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6EC0"/>
                </a:solidFill>
                <a:latin typeface="Microsoft Sans Serif"/>
                <a:cs typeface="Microsoft Sans Serif"/>
              </a:rPr>
              <a:t>Они</a:t>
            </a:r>
            <a:r>
              <a:rPr sz="1800" spc="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006EC0"/>
                </a:solidFill>
                <a:latin typeface="Microsoft Sans Serif"/>
                <a:cs typeface="Microsoft Sans Serif"/>
              </a:rPr>
              <a:t>позволяют</a:t>
            </a:r>
            <a:r>
              <a:rPr sz="18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регулировать</a:t>
            </a: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темп </a:t>
            </a:r>
            <a:r>
              <a:rPr sz="18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продвижения</a:t>
            </a:r>
            <a:r>
              <a:rPr sz="1800" spc="4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006EC0"/>
                </a:solidFill>
                <a:latin typeface="Microsoft Sans Serif"/>
                <a:cs typeface="Microsoft Sans Serif"/>
              </a:rPr>
              <a:t>каждого</a:t>
            </a:r>
            <a:r>
              <a:rPr sz="1800" spc="1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ученика</a:t>
            </a:r>
            <a:r>
              <a:rPr sz="1800" spc="3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6EC0"/>
                </a:solidFill>
                <a:latin typeface="Microsoft Sans Serif"/>
                <a:cs typeface="Microsoft Sans Serif"/>
              </a:rPr>
              <a:t>в</a:t>
            </a:r>
            <a:r>
              <a:rPr sz="1800" spc="1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sz="18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6EC0"/>
                </a:solidFill>
                <a:latin typeface="Microsoft Sans Serif"/>
                <a:cs typeface="Microsoft Sans Serif"/>
              </a:rPr>
              <a:t>с</a:t>
            </a:r>
            <a:r>
              <a:rPr sz="1800" spc="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его</a:t>
            </a:r>
            <a:r>
              <a:rPr sz="18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006EC0"/>
                </a:solidFill>
                <a:latin typeface="Microsoft Sans Serif"/>
                <a:cs typeface="Microsoft Sans Serif"/>
              </a:rPr>
              <a:t>возможностями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4D60E0E-98CD-6DED-2AAE-F5018EA527DD}"/>
              </a:ext>
            </a:extLst>
          </p:cNvPr>
          <p:cNvSpPr txBox="1"/>
          <p:nvPr/>
        </p:nvSpPr>
        <p:spPr>
          <a:xfrm>
            <a:off x="1066800" y="1143000"/>
            <a:ext cx="71628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Урок в условиях реализации ФГОС строится на базе системно-деятельностного подхода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информационно-коммуникационных технологий </a:t>
            </a:r>
          </a:p>
        </p:txBody>
      </p:sp>
    </p:spTree>
    <p:extLst>
      <p:ext uri="{BB962C8B-B14F-4D97-AF65-F5344CB8AC3E}">
        <p14:creationId xmlns:p14="http://schemas.microsoft.com/office/powerpoint/2010/main" val="173440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3476" y="2000250"/>
            <a:ext cx="7378065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720" algn="l"/>
              </a:tabLst>
            </a:pPr>
            <a:r>
              <a:rPr sz="24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Материал</a:t>
            </a:r>
            <a:r>
              <a:rPr sz="2400" spc="-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400" b="1" i="1" spc="-25" dirty="0">
                <a:solidFill>
                  <a:srgbClr val="006EC0"/>
                </a:solidFill>
                <a:latin typeface="Arial"/>
                <a:cs typeface="Arial"/>
              </a:rPr>
              <a:t>доступен</a:t>
            </a:r>
            <a:r>
              <a:rPr sz="2400" b="1" i="1" spc="-2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6EC0"/>
                </a:solidFill>
                <a:latin typeface="Microsoft Sans Serif"/>
                <a:cs typeface="Microsoft Sans Serif"/>
              </a:rPr>
              <a:t>для</a:t>
            </a:r>
            <a:r>
              <a:rPr sz="2400" spc="65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индивидуальной </a:t>
            </a:r>
            <a:r>
              <a:rPr sz="24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 работы </a:t>
            </a:r>
            <a:r>
              <a:rPr sz="2400" spc="-35" dirty="0">
                <a:solidFill>
                  <a:srgbClr val="006EC0"/>
                </a:solidFill>
                <a:latin typeface="Microsoft Sans Serif"/>
                <a:cs typeface="Microsoft Sans Serif"/>
              </a:rPr>
              <a:t>школьников </a:t>
            </a:r>
            <a:r>
              <a:rPr sz="24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при </a:t>
            </a:r>
            <a:r>
              <a:rPr sz="24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направляющей помощи </a:t>
            </a:r>
            <a:r>
              <a:rPr sz="24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учителя.</a:t>
            </a:r>
            <a:endParaRPr sz="2400">
              <a:latin typeface="Microsoft Sans Serif"/>
              <a:cs typeface="Microsoft Sans Serif"/>
            </a:endParaRPr>
          </a:p>
          <a:p>
            <a:pPr marL="299085" marR="48895" indent="-287020" algn="just">
              <a:lnSpc>
                <a:spcPct val="100000"/>
              </a:lnSpc>
              <a:buFont typeface="Wingdings"/>
              <a:buChar char=""/>
              <a:tabLst>
                <a:tab pos="299720" algn="l"/>
              </a:tabLst>
            </a:pPr>
            <a:r>
              <a:rPr sz="24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Учащиеся</a:t>
            </a:r>
            <a:r>
              <a:rPr sz="2400" spc="61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400" b="1" i="1" spc="-25" dirty="0">
                <a:solidFill>
                  <a:srgbClr val="006EC0"/>
                </a:solidFill>
                <a:latin typeface="Arial"/>
                <a:cs typeface="Arial"/>
              </a:rPr>
              <a:t>подготовлены</a:t>
            </a:r>
            <a:r>
              <a:rPr sz="2400" b="1" i="1" spc="-2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6EC0"/>
                </a:solidFill>
                <a:latin typeface="Microsoft Sans Serif"/>
                <a:cs typeface="Microsoft Sans Serif"/>
              </a:rPr>
              <a:t>к</a:t>
            </a:r>
            <a:r>
              <a:rPr sz="2400" spc="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6EC0"/>
                </a:solidFill>
                <a:latin typeface="Microsoft Sans Serif"/>
                <a:cs typeface="Microsoft Sans Serif"/>
              </a:rPr>
              <a:t>индивидуальной </a:t>
            </a:r>
            <a:r>
              <a:rPr sz="2400" spc="-62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работе</a:t>
            </a:r>
            <a:r>
              <a:rPr sz="2400" spc="1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по</a:t>
            </a:r>
            <a:r>
              <a:rPr sz="2400" spc="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этой</a:t>
            </a:r>
            <a:r>
              <a:rPr sz="24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 теме.</a:t>
            </a:r>
            <a:endParaRPr sz="2400">
              <a:latin typeface="Microsoft Sans Serif"/>
              <a:cs typeface="Microsoft Sans Serif"/>
            </a:endParaRPr>
          </a:p>
          <a:p>
            <a:pPr marL="299085" marR="5080" indent="-287020" algn="just">
              <a:lnSpc>
                <a:spcPct val="100000"/>
              </a:lnSpc>
              <a:buFont typeface="Wingdings"/>
              <a:buChar char=""/>
              <a:tabLst>
                <a:tab pos="299720" algn="l"/>
              </a:tabLst>
            </a:pPr>
            <a:r>
              <a:rPr sz="2400" spc="-5" dirty="0">
                <a:solidFill>
                  <a:srgbClr val="006EC0"/>
                </a:solidFill>
                <a:latin typeface="Microsoft Sans Serif"/>
                <a:cs typeface="Microsoft Sans Serif"/>
              </a:rPr>
              <a:t>Материалы </a:t>
            </a:r>
            <a:r>
              <a:rPr sz="2400" spc="5" dirty="0">
                <a:solidFill>
                  <a:srgbClr val="006EC0"/>
                </a:solidFill>
                <a:latin typeface="Microsoft Sans Serif"/>
                <a:cs typeface="Microsoft Sans Serif"/>
              </a:rPr>
              <a:t>для </a:t>
            </a:r>
            <a:r>
              <a:rPr sz="24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индивидуальной </a:t>
            </a:r>
            <a:r>
              <a:rPr sz="24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работы </a:t>
            </a:r>
            <a:r>
              <a:rPr sz="2400" spc="-5" dirty="0">
                <a:solidFill>
                  <a:srgbClr val="006EC0"/>
                </a:solidFill>
                <a:latin typeface="Microsoft Sans Serif"/>
                <a:cs typeface="Microsoft Sans Serif"/>
              </a:rPr>
              <a:t>есть </a:t>
            </a:r>
            <a:r>
              <a:rPr sz="2400" dirty="0">
                <a:solidFill>
                  <a:srgbClr val="006EC0"/>
                </a:solidFill>
                <a:latin typeface="Microsoft Sans Serif"/>
                <a:cs typeface="Microsoft Sans Serif"/>
              </a:rPr>
              <a:t>в </a:t>
            </a:r>
            <a:r>
              <a:rPr sz="2400" spc="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400" b="1" i="1" dirty="0">
                <a:solidFill>
                  <a:srgbClr val="006EC0"/>
                </a:solidFill>
                <a:latin typeface="Arial"/>
                <a:cs typeface="Arial"/>
              </a:rPr>
              <a:t>наличии </a:t>
            </a:r>
            <a:r>
              <a:rPr sz="2400" spc="5" dirty="0">
                <a:solidFill>
                  <a:srgbClr val="006EC0"/>
                </a:solidFill>
                <a:latin typeface="Microsoft Sans Serif"/>
                <a:cs typeface="Microsoft Sans Serif"/>
              </a:rPr>
              <a:t>или </a:t>
            </a:r>
            <a:r>
              <a:rPr sz="2400" dirty="0">
                <a:solidFill>
                  <a:srgbClr val="006EC0"/>
                </a:solidFill>
                <a:latin typeface="Microsoft Sans Serif"/>
                <a:cs typeface="Microsoft Sans Serif"/>
              </a:rPr>
              <a:t>их </a:t>
            </a:r>
            <a:r>
              <a:rPr sz="2400" spc="-35" dirty="0">
                <a:solidFill>
                  <a:srgbClr val="006EC0"/>
                </a:solidFill>
                <a:latin typeface="Microsoft Sans Serif"/>
                <a:cs typeface="Microsoft Sans Serif"/>
              </a:rPr>
              <a:t>можно изготовить </a:t>
            </a:r>
            <a:r>
              <a:rPr sz="2400" spc="-45" dirty="0">
                <a:solidFill>
                  <a:srgbClr val="006EC0"/>
                </a:solidFill>
                <a:latin typeface="Microsoft Sans Serif"/>
                <a:cs typeface="Microsoft Sans Serif"/>
              </a:rPr>
              <a:t>без </a:t>
            </a:r>
            <a:r>
              <a:rPr sz="24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больших </a:t>
            </a:r>
            <a:r>
              <a:rPr sz="24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400" spc="-35" dirty="0">
                <a:solidFill>
                  <a:srgbClr val="006EC0"/>
                </a:solidFill>
                <a:latin typeface="Microsoft Sans Serif"/>
                <a:cs typeface="Microsoft Sans Serif"/>
              </a:rPr>
              <a:t>затрат</a:t>
            </a:r>
            <a:r>
              <a:rPr sz="2400" spc="-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времени.</a:t>
            </a:r>
            <a:endParaRPr sz="2400">
              <a:latin typeface="Microsoft Sans Serif"/>
              <a:cs typeface="Microsoft Sans Serif"/>
            </a:endParaRPr>
          </a:p>
          <a:p>
            <a:pPr marL="299085" indent="-287020" algn="just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99720" algn="l"/>
              </a:tabLst>
            </a:pPr>
            <a:r>
              <a:rPr sz="24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Учитель</a:t>
            </a:r>
            <a:r>
              <a:rPr sz="2400" spc="15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располагает</a:t>
            </a:r>
            <a:r>
              <a:rPr sz="2400" spc="15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400" b="1" i="1" spc="-5" dirty="0">
                <a:solidFill>
                  <a:srgbClr val="006EC0"/>
                </a:solidFill>
                <a:latin typeface="Arial"/>
                <a:cs typeface="Arial"/>
              </a:rPr>
              <a:t>временным</a:t>
            </a:r>
            <a:r>
              <a:rPr sz="2400" b="1" i="1" spc="14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006EC0"/>
                </a:solidFill>
                <a:latin typeface="Arial"/>
                <a:cs typeface="Arial"/>
              </a:rPr>
              <a:t>ресурсом</a:t>
            </a:r>
            <a:r>
              <a:rPr sz="2400" b="1" i="1" spc="14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6EC0"/>
                </a:solidFill>
                <a:latin typeface="Microsoft Sans Serif"/>
                <a:cs typeface="Microsoft Sans Serif"/>
              </a:rPr>
              <a:t>для</a:t>
            </a:r>
            <a:endParaRPr sz="2400">
              <a:latin typeface="Microsoft Sans Serif"/>
              <a:cs typeface="Microsoft Sans Serif"/>
            </a:endParaRPr>
          </a:p>
          <a:p>
            <a:pPr marL="299085" algn="just">
              <a:lnSpc>
                <a:spcPct val="100000"/>
              </a:lnSpc>
            </a:pPr>
            <a:r>
              <a:rPr sz="24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организации</a:t>
            </a:r>
            <a:r>
              <a:rPr sz="2400" spc="-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индивидуальной</a:t>
            </a:r>
            <a:r>
              <a:rPr sz="2400" spc="-5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работы.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420"/>
              </a:spcBef>
            </a:pPr>
            <a:r>
              <a:rPr spc="-35" dirty="0"/>
              <a:t>Условия </a:t>
            </a:r>
            <a:r>
              <a:rPr spc="-15" dirty="0"/>
              <a:t>реализации </a:t>
            </a:r>
            <a:r>
              <a:rPr spc="-5" dirty="0"/>
              <a:t>индивидуальной </a:t>
            </a:r>
            <a:r>
              <a:rPr spc="-25" dirty="0"/>
              <a:t>формы </a:t>
            </a:r>
            <a:r>
              <a:rPr spc="-655" dirty="0"/>
              <a:t> </a:t>
            </a:r>
            <a:r>
              <a:rPr spc="-15" dirty="0"/>
              <a:t>организации</a:t>
            </a:r>
            <a:r>
              <a:rPr spc="-5" dirty="0"/>
              <a:t> </a:t>
            </a:r>
            <a:r>
              <a:rPr spc="-15" dirty="0"/>
              <a:t>учебной</a:t>
            </a:r>
            <a:r>
              <a:rPr spc="40" dirty="0"/>
              <a:t> </a:t>
            </a:r>
            <a:r>
              <a:rPr spc="-15" dirty="0"/>
              <a:t>деятельности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DEA72F8-5F18-DB55-1926-ED89642595CE}"/>
              </a:ext>
            </a:extLst>
          </p:cNvPr>
          <p:cNvSpPr txBox="1"/>
          <p:nvPr/>
        </p:nvSpPr>
        <p:spPr>
          <a:xfrm>
            <a:off x="381000" y="457200"/>
            <a:ext cx="7086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algn="just"/>
            <a:r>
              <a:rPr lang="ru-RU" sz="3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Продолжаем использовать,</a:t>
            </a:r>
            <a:r>
              <a:rPr lang="ru-RU" sz="3200" spc="-2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осваивать формы</a:t>
            </a:r>
            <a:r>
              <a:rPr lang="ru-RU" sz="3200" spc="-2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дистанционного</a:t>
            </a:r>
            <a:r>
              <a:rPr lang="ru-RU" sz="3200" spc="-15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200" spc="-1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обучения.</a:t>
            </a:r>
            <a:endParaRPr lang="ru-RU" sz="3200" dirty="0">
              <a:solidFill>
                <a:schemeClr val="accent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AE136E-E242-438C-83E6-5B4A285CAF84}"/>
              </a:ext>
            </a:extLst>
          </p:cNvPr>
          <p:cNvSpPr txBox="1"/>
          <p:nvPr/>
        </p:nvSpPr>
        <p:spPr>
          <a:xfrm>
            <a:off x="609600" y="2209800"/>
            <a:ext cx="800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электронных образовательных ресурсов для дистанционного обучения: </a:t>
            </a:r>
          </a:p>
          <a:p>
            <a:r>
              <a:rPr lang="ru-RU" sz="280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Инфоурок</a:t>
            </a:r>
            <a:r>
              <a:rPr lang="ru-RU" sz="28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u="sng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https://infourok.ru/</a:t>
            </a:r>
            <a:r>
              <a:rPr lang="ru-RU" sz="28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Российская электронная школа». </a:t>
            </a:r>
            <a:r>
              <a:rPr lang="ru-RU" sz="2800" u="sng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https://resh.edu.ru/</a:t>
            </a:r>
            <a:r>
              <a:rPr lang="ru-RU" sz="28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«</a:t>
            </a:r>
            <a:r>
              <a:rPr lang="ru-RU" sz="280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ЯКласс</a:t>
            </a:r>
            <a:r>
              <a:rPr lang="ru-RU" sz="28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r>
              <a:rPr lang="ru-RU" sz="2800" spc="275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ru-RU" sz="2800" u="sng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https://www.yaklass.ru/</a:t>
            </a:r>
            <a:r>
              <a:rPr lang="ru-RU" sz="28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; «Моя</a:t>
            </a:r>
            <a:r>
              <a:rPr lang="ru-RU" sz="28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школа» </a:t>
            </a:r>
            <a:r>
              <a:rPr lang="en-US" sz="28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https://myschool.edu.ru/</a:t>
            </a:r>
            <a:r>
              <a:rPr lang="ru-RU" sz="28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RU" sz="2800" spc="28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Использование возможностей электронно</a:t>
            </a:r>
            <a:r>
              <a:rPr lang="ru-RU" sz="2800" spc="28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й платформы «</a:t>
            </a:r>
            <a:r>
              <a:rPr lang="ru-RU" sz="2800" spc="280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Сферум</a:t>
            </a:r>
            <a:r>
              <a:rPr lang="ru-RU" sz="2800" spc="28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для проведения уроков.</a:t>
            </a:r>
            <a:endParaRPr lang="ru-RU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53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15900" y="1435100"/>
          <a:ext cx="8073386" cy="46989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87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75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23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91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93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61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996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840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535353"/>
                      </a:solidFill>
                      <a:prstDash val="solid"/>
                    </a:lnR>
                    <a:lnT w="12700">
                      <a:solidFill>
                        <a:srgbClr val="53535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0070BA"/>
                          </a:solidFill>
                          <a:latin typeface="Arial"/>
                          <a:cs typeface="Arial"/>
                        </a:rPr>
                        <a:t>Формы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535353"/>
                      </a:solidFill>
                      <a:prstDash val="solid"/>
                    </a:lnL>
                    <a:lnR w="12700">
                      <a:solidFill>
                        <a:srgbClr val="535353"/>
                      </a:solidFill>
                      <a:prstDash val="solid"/>
                    </a:lnR>
                    <a:lnT w="12700">
                      <a:solidFill>
                        <a:srgbClr val="535353"/>
                      </a:solidFill>
                      <a:prstDash val="solid"/>
                    </a:lnT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8900" marR="78105" indent="5080" algn="ctr">
                        <a:lnSpc>
                          <a:spcPct val="114999"/>
                        </a:lnSpc>
                        <a:spcBef>
                          <a:spcPts val="960"/>
                        </a:spcBef>
                      </a:pPr>
                      <a:r>
                        <a:rPr sz="1100" b="1" spc="-5" dirty="0">
                          <a:solidFill>
                            <a:srgbClr val="0070BA"/>
                          </a:solidFill>
                          <a:latin typeface="Arial"/>
                          <a:cs typeface="Arial"/>
                        </a:rPr>
                        <a:t>Содержание </a:t>
                      </a:r>
                      <a:r>
                        <a:rPr sz="1100" b="1" dirty="0">
                          <a:solidFill>
                            <a:srgbClr val="0070B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70BA"/>
                          </a:solidFill>
                          <a:latin typeface="Arial"/>
                          <a:cs typeface="Arial"/>
                        </a:rPr>
                        <a:t>учебной </a:t>
                      </a:r>
                      <a:r>
                        <a:rPr sz="1100" b="1" dirty="0">
                          <a:solidFill>
                            <a:srgbClr val="0070B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0070BA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100" b="1" spc="-5" dirty="0">
                          <a:solidFill>
                            <a:srgbClr val="0070BA"/>
                          </a:solidFill>
                          <a:latin typeface="Arial"/>
                          <a:cs typeface="Arial"/>
                        </a:rPr>
                        <a:t>еят</a:t>
                      </a:r>
                      <a:r>
                        <a:rPr sz="1100" b="1" dirty="0">
                          <a:solidFill>
                            <a:srgbClr val="0070BA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100" b="1" spc="-20" dirty="0">
                          <a:solidFill>
                            <a:srgbClr val="0070BA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100" b="1" spc="5" dirty="0">
                          <a:solidFill>
                            <a:srgbClr val="0070BA"/>
                          </a:solidFill>
                          <a:latin typeface="Arial"/>
                          <a:cs typeface="Arial"/>
                        </a:rPr>
                        <a:t>ьн</a:t>
                      </a:r>
                      <a:r>
                        <a:rPr sz="1100" b="1" spc="-5" dirty="0">
                          <a:solidFill>
                            <a:srgbClr val="0070BA"/>
                          </a:solidFill>
                          <a:latin typeface="Arial"/>
                          <a:cs typeface="Arial"/>
                        </a:rPr>
                        <a:t>ос</a:t>
                      </a:r>
                      <a:r>
                        <a:rPr sz="1100" b="1" spc="-15" dirty="0">
                          <a:solidFill>
                            <a:srgbClr val="0070BA"/>
                          </a:solidFill>
                          <a:latin typeface="Arial"/>
                          <a:cs typeface="Arial"/>
                        </a:rPr>
                        <a:t>ти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535353"/>
                      </a:solidFill>
                      <a:prstDash val="solid"/>
                    </a:lnL>
                    <a:lnR w="12700">
                      <a:solidFill>
                        <a:srgbClr val="535353"/>
                      </a:solidFill>
                      <a:prstDash val="solid"/>
                    </a:lnR>
                    <a:lnT w="12700">
                      <a:solidFill>
                        <a:srgbClr val="535353"/>
                      </a:solidFill>
                      <a:prstDash val="solid"/>
                    </a:lnT>
                    <a:lnB w="12700">
                      <a:solidFill>
                        <a:srgbClr val="535353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64643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b="1" dirty="0">
                          <a:solidFill>
                            <a:srgbClr val="0070BA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100" b="1" spc="-10" dirty="0">
                          <a:solidFill>
                            <a:srgbClr val="0070BA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100" b="1" spc="-5" dirty="0">
                          <a:solidFill>
                            <a:srgbClr val="0070BA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100" b="1" dirty="0">
                          <a:solidFill>
                            <a:srgbClr val="0070BA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100" b="1" spc="-10" dirty="0">
                          <a:solidFill>
                            <a:srgbClr val="0070BA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b="1" dirty="0">
                          <a:solidFill>
                            <a:srgbClr val="0070BA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100" b="1" spc="-30" dirty="0">
                          <a:solidFill>
                            <a:srgbClr val="0070BA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100" b="1" spc="-5" dirty="0">
                          <a:solidFill>
                            <a:srgbClr val="0070BA"/>
                          </a:solidFill>
                          <a:latin typeface="Arial"/>
                          <a:cs typeface="Arial"/>
                        </a:rPr>
                        <a:t>ем</a:t>
                      </a:r>
                      <a:r>
                        <a:rPr sz="1100" b="1" spc="-15" dirty="0">
                          <a:solidFill>
                            <a:srgbClr val="0070BA"/>
                          </a:solidFill>
                          <a:latin typeface="Arial"/>
                          <a:cs typeface="Arial"/>
                        </a:rPr>
                        <a:t>ы</a:t>
                      </a:r>
                      <a:r>
                        <a:rPr sz="1100" b="1" dirty="0">
                          <a:solidFill>
                            <a:srgbClr val="0070BA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100" b="1" spc="-80" dirty="0">
                          <a:solidFill>
                            <a:srgbClr val="0070B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0070BA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100" b="1" spc="-5" dirty="0">
                          <a:solidFill>
                            <a:srgbClr val="0070BA"/>
                          </a:solidFill>
                          <a:latin typeface="Arial"/>
                          <a:cs typeface="Arial"/>
                        </a:rPr>
                        <a:t>ез</a:t>
                      </a:r>
                      <a:r>
                        <a:rPr sz="1100" b="1" spc="-25" dirty="0">
                          <a:solidFill>
                            <a:srgbClr val="0070BA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100" b="1" spc="-10" dirty="0">
                          <a:solidFill>
                            <a:srgbClr val="0070BA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100" b="1" dirty="0">
                          <a:solidFill>
                            <a:srgbClr val="0070BA"/>
                          </a:solidFill>
                          <a:latin typeface="Arial"/>
                          <a:cs typeface="Arial"/>
                        </a:rPr>
                        <a:t>ьта</a:t>
                      </a:r>
                      <a:r>
                        <a:rPr sz="1100" b="1" spc="-5" dirty="0">
                          <a:solidFill>
                            <a:srgbClr val="0070BA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100" b="1" dirty="0">
                          <a:solidFill>
                            <a:srgbClr val="0070BA"/>
                          </a:solidFill>
                          <a:latin typeface="Arial"/>
                          <a:cs typeface="Arial"/>
                        </a:rPr>
                        <a:t>ы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535353"/>
                      </a:solidFill>
                      <a:prstDash val="solid"/>
                    </a:lnL>
                    <a:lnR w="12700">
                      <a:solidFill>
                        <a:srgbClr val="535353"/>
                      </a:solidFill>
                      <a:prstDash val="solid"/>
                    </a:lnR>
                    <a:lnT w="12700">
                      <a:solidFill>
                        <a:srgbClr val="535353"/>
                      </a:solidFill>
                      <a:prstDash val="solid"/>
                    </a:lnT>
                    <a:lnB w="12700">
                      <a:solidFill>
                        <a:srgbClr val="53535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68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spc="-5" dirty="0">
                          <a:solidFill>
                            <a:srgbClr val="0070BA"/>
                          </a:solidFill>
                          <a:latin typeface="Arial"/>
                          <a:cs typeface="Arial"/>
                        </a:rPr>
                        <a:t>Дидактическая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b="1" spc="-5" dirty="0">
                          <a:solidFill>
                            <a:srgbClr val="0070BA"/>
                          </a:solidFill>
                          <a:latin typeface="Arial"/>
                          <a:cs typeface="Arial"/>
                        </a:rPr>
                        <a:t>Деятельность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535353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b="1" dirty="0">
                          <a:solidFill>
                            <a:srgbClr val="0070BA"/>
                          </a:solidFill>
                          <a:latin typeface="Arial"/>
                          <a:cs typeface="Arial"/>
                        </a:rPr>
                        <a:t>организации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535353"/>
                      </a:solidFill>
                      <a:prstDash val="solid"/>
                    </a:lnL>
                    <a:lnR w="12700">
                      <a:solidFill>
                        <a:srgbClr val="535353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535353"/>
                      </a:solidFill>
                      <a:prstDash val="solid"/>
                    </a:lnL>
                    <a:lnR w="12700">
                      <a:solidFill>
                        <a:srgbClr val="535353"/>
                      </a:solidFill>
                      <a:prstDash val="solid"/>
                    </a:lnR>
                    <a:lnT w="12700">
                      <a:solidFill>
                        <a:srgbClr val="535353"/>
                      </a:solidFill>
                      <a:prstDash val="solid"/>
                    </a:lnT>
                    <a:lnB w="12700">
                      <a:solidFill>
                        <a:srgbClr val="535353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0070BA"/>
                          </a:solidFill>
                          <a:latin typeface="Arial"/>
                          <a:cs typeface="Arial"/>
                        </a:rPr>
                        <a:t>Личностные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535353"/>
                      </a:solidFill>
                      <a:prstDash val="solid"/>
                    </a:lnL>
                    <a:lnR w="12700">
                      <a:solidFill>
                        <a:srgbClr val="535353"/>
                      </a:solidFill>
                      <a:prstDash val="solid"/>
                    </a:lnR>
                    <a:lnT w="12700">
                      <a:solidFill>
                        <a:srgbClr val="535353"/>
                      </a:solidFill>
                      <a:prstDash val="solid"/>
                    </a:lnT>
                    <a:lnB w="12700">
                      <a:solidFill>
                        <a:srgbClr val="535353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0070BA"/>
                          </a:solidFill>
                          <a:latin typeface="Arial"/>
                          <a:cs typeface="Arial"/>
                        </a:rPr>
                        <a:t>Мета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0070BA"/>
                          </a:solidFill>
                          <a:latin typeface="Arial"/>
                          <a:cs typeface="Arial"/>
                        </a:rPr>
                        <a:t>предметные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535353"/>
                      </a:solidFill>
                      <a:prstDash val="solid"/>
                    </a:lnL>
                    <a:lnR w="12700">
                      <a:solidFill>
                        <a:srgbClr val="535353"/>
                      </a:solidFill>
                      <a:prstDash val="solid"/>
                    </a:lnR>
                    <a:lnT w="12700">
                      <a:solidFill>
                        <a:srgbClr val="535353"/>
                      </a:solidFill>
                      <a:prstDash val="solid"/>
                    </a:lnT>
                    <a:lnB w="12700">
                      <a:solidFill>
                        <a:srgbClr val="535353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0070BA"/>
                          </a:solidFill>
                          <a:latin typeface="Arial"/>
                          <a:cs typeface="Arial"/>
                        </a:rPr>
                        <a:t>Предметные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535353"/>
                      </a:solidFill>
                      <a:prstDash val="solid"/>
                    </a:lnL>
                    <a:lnR w="12700">
                      <a:solidFill>
                        <a:srgbClr val="535353"/>
                      </a:solidFill>
                      <a:prstDash val="solid"/>
                    </a:lnR>
                    <a:lnT w="12700">
                      <a:solidFill>
                        <a:srgbClr val="535353"/>
                      </a:solidFill>
                      <a:prstDash val="solid"/>
                    </a:lnT>
                    <a:lnB w="12700">
                      <a:solidFill>
                        <a:srgbClr val="53535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9144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spc="-15" dirty="0">
                          <a:solidFill>
                            <a:srgbClr val="0070BA"/>
                          </a:solidFill>
                          <a:latin typeface="Arial"/>
                          <a:cs typeface="Arial"/>
                        </a:rPr>
                        <a:t>структура</a:t>
                      </a:r>
                      <a:r>
                        <a:rPr sz="1100" b="1" spc="-10" dirty="0">
                          <a:solidFill>
                            <a:srgbClr val="0070B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5" dirty="0">
                          <a:solidFill>
                            <a:srgbClr val="0070BA"/>
                          </a:solidFill>
                          <a:latin typeface="Arial"/>
                          <a:cs typeface="Arial"/>
                        </a:rPr>
                        <a:t>урока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spc="-5" dirty="0">
                          <a:solidFill>
                            <a:srgbClr val="0070BA"/>
                          </a:solidFill>
                          <a:latin typeface="Arial"/>
                          <a:cs typeface="Arial"/>
                        </a:rPr>
                        <a:t>учителя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535353"/>
                      </a:solidFill>
                      <a:prstDash val="solid"/>
                    </a:lnR>
                    <a:lnB w="12700">
                      <a:solidFill>
                        <a:srgbClr val="5353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b="1" spc="-5" dirty="0">
                          <a:solidFill>
                            <a:srgbClr val="0070BA"/>
                          </a:solidFill>
                          <a:latin typeface="Arial"/>
                          <a:cs typeface="Arial"/>
                        </a:rPr>
                        <a:t>учебной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R="1714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b="1" spc="-5" dirty="0">
                          <a:solidFill>
                            <a:srgbClr val="0070BA"/>
                          </a:solidFill>
                          <a:latin typeface="Arial"/>
                          <a:cs typeface="Arial"/>
                        </a:rPr>
                        <a:t>деятельности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5353"/>
                      </a:solidFill>
                      <a:prstDash val="solid"/>
                    </a:lnL>
                    <a:lnR w="12700">
                      <a:solidFill>
                        <a:srgbClr val="535353"/>
                      </a:solidFill>
                      <a:prstDash val="solid"/>
                    </a:lnR>
                    <a:lnB w="12700">
                      <a:solidFill>
                        <a:srgbClr val="5353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535353"/>
                      </a:solidFill>
                      <a:prstDash val="solid"/>
                    </a:lnL>
                    <a:lnR w="12700">
                      <a:solidFill>
                        <a:srgbClr val="535353"/>
                      </a:solidFill>
                      <a:prstDash val="solid"/>
                    </a:lnR>
                    <a:lnT w="12700">
                      <a:solidFill>
                        <a:srgbClr val="535353"/>
                      </a:solidFill>
                      <a:prstDash val="solid"/>
                    </a:lnT>
                    <a:lnB w="12700">
                      <a:solidFill>
                        <a:srgbClr val="5353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535353"/>
                      </a:solidFill>
                      <a:prstDash val="solid"/>
                    </a:lnL>
                    <a:lnR w="12700">
                      <a:solidFill>
                        <a:srgbClr val="535353"/>
                      </a:solidFill>
                      <a:prstDash val="solid"/>
                    </a:lnR>
                    <a:lnT w="12700">
                      <a:solidFill>
                        <a:srgbClr val="535353"/>
                      </a:solidFill>
                      <a:prstDash val="solid"/>
                    </a:lnT>
                    <a:lnB w="12700">
                      <a:solidFill>
                        <a:srgbClr val="5353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535353"/>
                      </a:solidFill>
                      <a:prstDash val="solid"/>
                    </a:lnL>
                    <a:lnR w="12700">
                      <a:solidFill>
                        <a:srgbClr val="535353"/>
                      </a:solidFill>
                      <a:prstDash val="solid"/>
                    </a:lnR>
                    <a:lnT w="12700">
                      <a:solidFill>
                        <a:srgbClr val="535353"/>
                      </a:solidFill>
                      <a:prstDash val="solid"/>
                    </a:lnT>
                    <a:lnB w="12700">
                      <a:solidFill>
                        <a:srgbClr val="53535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535353"/>
                      </a:solidFill>
                      <a:prstDash val="solid"/>
                    </a:lnL>
                    <a:lnR w="12700">
                      <a:solidFill>
                        <a:srgbClr val="535353"/>
                      </a:solidFill>
                      <a:prstDash val="solid"/>
                    </a:lnR>
                    <a:lnT w="12700">
                      <a:solidFill>
                        <a:srgbClr val="535353"/>
                      </a:solidFill>
                      <a:prstDash val="solid"/>
                    </a:lnT>
                    <a:lnB w="12700">
                      <a:solidFill>
                        <a:srgbClr val="53535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8563">
                <a:tc>
                  <a:txBody>
                    <a:bodyPr/>
                    <a:lstStyle/>
                    <a:p>
                      <a:pPr marL="336550" marR="268605" indent="-64769">
                        <a:lnSpc>
                          <a:spcPts val="1510"/>
                        </a:lnSpc>
                        <a:spcBef>
                          <a:spcPts val="40"/>
                        </a:spcBef>
                      </a:pPr>
                      <a:r>
                        <a:rPr sz="1100" spc="-20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100" spc="-5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100" spc="-20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100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-5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100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ц</a:t>
                      </a:r>
                      <a:r>
                        <a:rPr sz="1100" spc="-20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100" spc="-5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онно</a:t>
                      </a:r>
                      <a:r>
                        <a:rPr sz="1100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-  </a:t>
                      </a:r>
                      <a:r>
                        <a:rPr sz="1100" spc="-5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це</a:t>
                      </a:r>
                      <a:r>
                        <a:rPr sz="1100" spc="5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100" spc="-5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ево</a:t>
                      </a:r>
                      <a:r>
                        <a:rPr sz="1100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sz="1100" spc="-70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эт</a:t>
                      </a:r>
                      <a:r>
                        <a:rPr sz="1100" spc="-5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100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п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5353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5353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535353"/>
                      </a:solidFill>
                      <a:prstDash val="solid"/>
                    </a:lnR>
                    <a:lnT w="12700">
                      <a:solidFill>
                        <a:srgbClr val="535353"/>
                      </a:solidFill>
                      <a:prstDash val="solid"/>
                    </a:lnT>
                    <a:lnB w="12700">
                      <a:solidFill>
                        <a:srgbClr val="5353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5353"/>
                      </a:solidFill>
                      <a:prstDash val="solid"/>
                    </a:lnL>
                    <a:lnR w="12700">
                      <a:solidFill>
                        <a:srgbClr val="535353"/>
                      </a:solidFill>
                      <a:prstDash val="solid"/>
                    </a:lnR>
                    <a:lnT w="12700">
                      <a:solidFill>
                        <a:srgbClr val="535353"/>
                      </a:solidFill>
                      <a:prstDash val="solid"/>
                    </a:lnT>
                    <a:lnB w="12700">
                      <a:solidFill>
                        <a:srgbClr val="5353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5353"/>
                      </a:solidFill>
                      <a:prstDash val="solid"/>
                    </a:lnL>
                    <a:lnR w="12700">
                      <a:solidFill>
                        <a:srgbClr val="535353"/>
                      </a:solidFill>
                      <a:prstDash val="solid"/>
                    </a:lnR>
                    <a:lnT w="12700">
                      <a:solidFill>
                        <a:srgbClr val="535353"/>
                      </a:solidFill>
                      <a:prstDash val="solid"/>
                    </a:lnT>
                    <a:lnB w="12700">
                      <a:solidFill>
                        <a:srgbClr val="5353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5353"/>
                      </a:solidFill>
                      <a:prstDash val="solid"/>
                    </a:lnL>
                    <a:lnR w="12700">
                      <a:solidFill>
                        <a:srgbClr val="535353"/>
                      </a:solidFill>
                      <a:prstDash val="solid"/>
                    </a:lnR>
                    <a:lnT w="12700">
                      <a:solidFill>
                        <a:srgbClr val="535353"/>
                      </a:solidFill>
                      <a:prstDash val="solid"/>
                    </a:lnT>
                    <a:lnB w="12700">
                      <a:solidFill>
                        <a:srgbClr val="5353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5353"/>
                      </a:solidFill>
                      <a:prstDash val="solid"/>
                    </a:lnL>
                    <a:lnR w="12700">
                      <a:solidFill>
                        <a:srgbClr val="535353"/>
                      </a:solidFill>
                      <a:prstDash val="solid"/>
                    </a:lnR>
                    <a:lnT w="12700">
                      <a:solidFill>
                        <a:srgbClr val="535353"/>
                      </a:solidFill>
                      <a:prstDash val="solid"/>
                    </a:lnT>
                    <a:lnB w="12700">
                      <a:solidFill>
                        <a:srgbClr val="5353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5353"/>
                      </a:solidFill>
                      <a:prstDash val="solid"/>
                    </a:lnL>
                    <a:lnR w="12700">
                      <a:solidFill>
                        <a:srgbClr val="535353"/>
                      </a:solidFill>
                      <a:prstDash val="solid"/>
                    </a:lnR>
                    <a:lnT w="12700">
                      <a:solidFill>
                        <a:srgbClr val="535353"/>
                      </a:solidFill>
                      <a:prstDash val="solid"/>
                    </a:lnT>
                    <a:lnB w="12700">
                      <a:solidFill>
                        <a:srgbClr val="53535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3133">
                <a:tc>
                  <a:txBody>
                    <a:bodyPr/>
                    <a:lstStyle/>
                    <a:p>
                      <a:pPr marL="547370" marR="123189" indent="-395605">
                        <a:lnSpc>
                          <a:spcPct val="114500"/>
                        </a:lnSpc>
                        <a:spcBef>
                          <a:spcPts val="880"/>
                        </a:spcBef>
                      </a:pPr>
                      <a:r>
                        <a:rPr sz="1100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Этап</a:t>
                      </a:r>
                      <a:r>
                        <a:rPr sz="1100" spc="-95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5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актуа</a:t>
                      </a:r>
                      <a:r>
                        <a:rPr sz="1100" spc="-10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100" spc="-20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100" spc="-25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100" spc="-15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ац</a:t>
                      </a:r>
                      <a:r>
                        <a:rPr sz="1100" spc="-20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ии </a:t>
                      </a:r>
                      <a:r>
                        <a:rPr sz="1100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5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знаний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1760" marB="0">
                    <a:lnL w="12700">
                      <a:solidFill>
                        <a:srgbClr val="535353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535353"/>
                      </a:solidFill>
                      <a:prstDash val="solid"/>
                    </a:lnT>
                    <a:lnB w="12700">
                      <a:solidFill>
                        <a:srgbClr val="5353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535353"/>
                      </a:solidFill>
                      <a:prstDash val="solid"/>
                    </a:lnR>
                    <a:lnT w="12700">
                      <a:solidFill>
                        <a:srgbClr val="535353"/>
                      </a:solidFill>
                      <a:prstDash val="solid"/>
                    </a:lnT>
                    <a:lnB w="12700">
                      <a:solidFill>
                        <a:srgbClr val="5353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5353"/>
                      </a:solidFill>
                      <a:prstDash val="solid"/>
                    </a:lnL>
                    <a:lnR w="12700">
                      <a:solidFill>
                        <a:srgbClr val="535353"/>
                      </a:solidFill>
                      <a:prstDash val="solid"/>
                    </a:lnR>
                    <a:lnT w="12700">
                      <a:solidFill>
                        <a:srgbClr val="535353"/>
                      </a:solidFill>
                      <a:prstDash val="solid"/>
                    </a:lnT>
                    <a:lnB w="12700">
                      <a:solidFill>
                        <a:srgbClr val="5353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5353"/>
                      </a:solidFill>
                      <a:prstDash val="solid"/>
                    </a:lnL>
                    <a:lnR w="12700">
                      <a:solidFill>
                        <a:srgbClr val="535353"/>
                      </a:solidFill>
                      <a:prstDash val="solid"/>
                    </a:lnR>
                    <a:lnT w="12700">
                      <a:solidFill>
                        <a:srgbClr val="535353"/>
                      </a:solidFill>
                      <a:prstDash val="solid"/>
                    </a:lnT>
                    <a:lnB w="12700">
                      <a:solidFill>
                        <a:srgbClr val="5353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5353"/>
                      </a:solidFill>
                      <a:prstDash val="solid"/>
                    </a:lnL>
                    <a:lnR w="12700">
                      <a:solidFill>
                        <a:srgbClr val="535353"/>
                      </a:solidFill>
                      <a:prstDash val="solid"/>
                    </a:lnR>
                    <a:lnT w="12700">
                      <a:solidFill>
                        <a:srgbClr val="535353"/>
                      </a:solidFill>
                      <a:prstDash val="solid"/>
                    </a:lnT>
                    <a:lnB w="12700">
                      <a:solidFill>
                        <a:srgbClr val="5353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5353"/>
                      </a:solidFill>
                      <a:prstDash val="solid"/>
                    </a:lnL>
                    <a:lnR w="12700">
                      <a:solidFill>
                        <a:srgbClr val="535353"/>
                      </a:solidFill>
                      <a:prstDash val="solid"/>
                    </a:lnR>
                    <a:lnT w="12700">
                      <a:solidFill>
                        <a:srgbClr val="535353"/>
                      </a:solidFill>
                      <a:prstDash val="solid"/>
                    </a:lnT>
                    <a:lnB w="12700">
                      <a:solidFill>
                        <a:srgbClr val="5353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5353"/>
                      </a:solidFill>
                      <a:prstDash val="solid"/>
                    </a:lnL>
                    <a:lnR w="12700">
                      <a:solidFill>
                        <a:srgbClr val="535353"/>
                      </a:solidFill>
                      <a:prstDash val="solid"/>
                    </a:lnR>
                    <a:lnT w="12700">
                      <a:solidFill>
                        <a:srgbClr val="535353"/>
                      </a:solidFill>
                      <a:prstDash val="solid"/>
                    </a:lnT>
                    <a:lnB w="12700">
                      <a:solidFill>
                        <a:srgbClr val="53535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3132">
                <a:tc>
                  <a:txBody>
                    <a:bodyPr/>
                    <a:lstStyle/>
                    <a:p>
                      <a:pPr marL="548640" marR="38735" indent="-488315">
                        <a:lnSpc>
                          <a:spcPct val="114500"/>
                        </a:lnSpc>
                        <a:spcBef>
                          <a:spcPts val="875"/>
                        </a:spcBef>
                      </a:pPr>
                      <a:r>
                        <a:rPr sz="1100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Этап</a:t>
                      </a:r>
                      <a:r>
                        <a:rPr sz="1100" spc="-60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100" spc="-15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зучен</a:t>
                      </a:r>
                      <a:r>
                        <a:rPr sz="1100" spc="-20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100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я</a:t>
                      </a:r>
                      <a:r>
                        <a:rPr sz="1100" spc="-40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5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но</a:t>
                      </a:r>
                      <a:r>
                        <a:rPr sz="1100" spc="-10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-15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ого </a:t>
                      </a:r>
                      <a:r>
                        <a:rPr sz="1100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5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знания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535353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535353"/>
                      </a:solidFill>
                      <a:prstDash val="solid"/>
                    </a:lnT>
                    <a:lnB w="12700">
                      <a:solidFill>
                        <a:srgbClr val="5353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535353"/>
                      </a:solidFill>
                      <a:prstDash val="solid"/>
                    </a:lnR>
                    <a:lnT w="12700">
                      <a:solidFill>
                        <a:srgbClr val="535353"/>
                      </a:solidFill>
                      <a:prstDash val="solid"/>
                    </a:lnT>
                    <a:lnB w="12700">
                      <a:solidFill>
                        <a:srgbClr val="5353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5353"/>
                      </a:solidFill>
                      <a:prstDash val="solid"/>
                    </a:lnL>
                    <a:lnR w="12700">
                      <a:solidFill>
                        <a:srgbClr val="535353"/>
                      </a:solidFill>
                      <a:prstDash val="solid"/>
                    </a:lnR>
                    <a:lnT w="12700">
                      <a:solidFill>
                        <a:srgbClr val="535353"/>
                      </a:solidFill>
                      <a:prstDash val="solid"/>
                    </a:lnT>
                    <a:lnB w="12700">
                      <a:solidFill>
                        <a:srgbClr val="5353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5353"/>
                      </a:solidFill>
                      <a:prstDash val="solid"/>
                    </a:lnL>
                    <a:lnR w="12700">
                      <a:solidFill>
                        <a:srgbClr val="535353"/>
                      </a:solidFill>
                      <a:prstDash val="solid"/>
                    </a:lnR>
                    <a:lnT w="12700">
                      <a:solidFill>
                        <a:srgbClr val="535353"/>
                      </a:solidFill>
                      <a:prstDash val="solid"/>
                    </a:lnT>
                    <a:lnB w="12700">
                      <a:solidFill>
                        <a:srgbClr val="5353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5353"/>
                      </a:solidFill>
                      <a:prstDash val="solid"/>
                    </a:lnL>
                    <a:lnR w="12700">
                      <a:solidFill>
                        <a:srgbClr val="535353"/>
                      </a:solidFill>
                      <a:prstDash val="solid"/>
                    </a:lnR>
                    <a:lnT w="12700">
                      <a:solidFill>
                        <a:srgbClr val="535353"/>
                      </a:solidFill>
                      <a:prstDash val="solid"/>
                    </a:lnT>
                    <a:lnB w="12700">
                      <a:solidFill>
                        <a:srgbClr val="5353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5353"/>
                      </a:solidFill>
                      <a:prstDash val="solid"/>
                    </a:lnL>
                    <a:lnR w="12700">
                      <a:solidFill>
                        <a:srgbClr val="535353"/>
                      </a:solidFill>
                      <a:prstDash val="solid"/>
                    </a:lnR>
                    <a:lnT w="12700">
                      <a:solidFill>
                        <a:srgbClr val="535353"/>
                      </a:solidFill>
                      <a:prstDash val="solid"/>
                    </a:lnT>
                    <a:lnB w="12700">
                      <a:solidFill>
                        <a:srgbClr val="5353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5353"/>
                      </a:solidFill>
                      <a:prstDash val="solid"/>
                    </a:lnL>
                    <a:lnR w="12700">
                      <a:solidFill>
                        <a:srgbClr val="535353"/>
                      </a:solidFill>
                      <a:prstDash val="solid"/>
                    </a:lnR>
                    <a:lnT w="12700">
                      <a:solidFill>
                        <a:srgbClr val="535353"/>
                      </a:solidFill>
                      <a:prstDash val="solid"/>
                    </a:lnT>
                    <a:lnB w="12700">
                      <a:solidFill>
                        <a:srgbClr val="53535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31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Этап</a:t>
                      </a:r>
                      <a:r>
                        <a:rPr sz="1100" spc="-80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5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са</a:t>
                      </a:r>
                      <a:r>
                        <a:rPr sz="1100" spc="-10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100" spc="-15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оконтро</a:t>
                      </a:r>
                      <a:r>
                        <a:rPr sz="1100" spc="-10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100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я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" marB="0">
                    <a:lnL w="12700">
                      <a:solidFill>
                        <a:srgbClr val="535353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535353"/>
                      </a:solidFill>
                      <a:prstDash val="solid"/>
                    </a:lnT>
                    <a:lnB w="12700">
                      <a:solidFill>
                        <a:srgbClr val="5353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535353"/>
                      </a:solidFill>
                      <a:prstDash val="solid"/>
                    </a:lnR>
                    <a:lnT w="12700">
                      <a:solidFill>
                        <a:srgbClr val="535353"/>
                      </a:solidFill>
                      <a:prstDash val="solid"/>
                    </a:lnT>
                    <a:lnB w="12700">
                      <a:solidFill>
                        <a:srgbClr val="5353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5353"/>
                      </a:solidFill>
                      <a:prstDash val="solid"/>
                    </a:lnL>
                    <a:lnR w="12700">
                      <a:solidFill>
                        <a:srgbClr val="535353"/>
                      </a:solidFill>
                      <a:prstDash val="solid"/>
                    </a:lnR>
                    <a:lnT w="12700">
                      <a:solidFill>
                        <a:srgbClr val="535353"/>
                      </a:solidFill>
                      <a:prstDash val="solid"/>
                    </a:lnT>
                    <a:lnB w="12700">
                      <a:solidFill>
                        <a:srgbClr val="5353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5353"/>
                      </a:solidFill>
                      <a:prstDash val="solid"/>
                    </a:lnL>
                    <a:lnR w="12700">
                      <a:solidFill>
                        <a:srgbClr val="535353"/>
                      </a:solidFill>
                      <a:prstDash val="solid"/>
                    </a:lnR>
                    <a:lnT w="12700">
                      <a:solidFill>
                        <a:srgbClr val="535353"/>
                      </a:solidFill>
                      <a:prstDash val="solid"/>
                    </a:lnT>
                    <a:lnB w="12700">
                      <a:solidFill>
                        <a:srgbClr val="5353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5353"/>
                      </a:solidFill>
                      <a:prstDash val="solid"/>
                    </a:lnL>
                    <a:lnR w="12700">
                      <a:solidFill>
                        <a:srgbClr val="535353"/>
                      </a:solidFill>
                      <a:prstDash val="solid"/>
                    </a:lnR>
                    <a:lnT w="12700">
                      <a:solidFill>
                        <a:srgbClr val="535353"/>
                      </a:solidFill>
                      <a:prstDash val="solid"/>
                    </a:lnT>
                    <a:lnB w="12700">
                      <a:solidFill>
                        <a:srgbClr val="5353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5353"/>
                      </a:solidFill>
                      <a:prstDash val="solid"/>
                    </a:lnL>
                    <a:lnR w="12700">
                      <a:solidFill>
                        <a:srgbClr val="535353"/>
                      </a:solidFill>
                      <a:prstDash val="solid"/>
                    </a:lnR>
                    <a:lnT w="12700">
                      <a:solidFill>
                        <a:srgbClr val="535353"/>
                      </a:solidFill>
                      <a:prstDash val="solid"/>
                    </a:lnT>
                    <a:lnB w="12700">
                      <a:solidFill>
                        <a:srgbClr val="5353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5353"/>
                      </a:solidFill>
                      <a:prstDash val="solid"/>
                    </a:lnL>
                    <a:lnR w="12700">
                      <a:solidFill>
                        <a:srgbClr val="535353"/>
                      </a:solidFill>
                      <a:prstDash val="solid"/>
                    </a:lnR>
                    <a:lnT w="12700">
                      <a:solidFill>
                        <a:srgbClr val="535353"/>
                      </a:solidFill>
                      <a:prstDash val="solid"/>
                    </a:lnT>
                    <a:lnB w="12700">
                      <a:solidFill>
                        <a:srgbClr val="53535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30936">
                <a:tc>
                  <a:txBody>
                    <a:bodyPr/>
                    <a:lstStyle/>
                    <a:p>
                      <a:pPr marL="774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100" spc="-5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Этап</a:t>
                      </a:r>
                      <a:r>
                        <a:rPr sz="1100" spc="-65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5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рефлексии</a:t>
                      </a:r>
                      <a:r>
                        <a:rPr sz="1100" spc="-30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  <a:p>
                      <a:pPr marL="4508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-5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учебной</a:t>
                      </a:r>
                      <a:r>
                        <a:rPr sz="1100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5" dirty="0">
                          <a:solidFill>
                            <a:srgbClr val="0070BA"/>
                          </a:solidFill>
                          <a:latin typeface="Microsoft Sans Serif"/>
                          <a:cs typeface="Microsoft Sans Serif"/>
                        </a:rPr>
                        <a:t>деятельности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535353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535353"/>
                      </a:solidFill>
                      <a:prstDash val="solid"/>
                    </a:lnT>
                    <a:lnB w="12700">
                      <a:solidFill>
                        <a:srgbClr val="5353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535353"/>
                      </a:solidFill>
                      <a:prstDash val="solid"/>
                    </a:lnR>
                    <a:lnT w="12700">
                      <a:solidFill>
                        <a:srgbClr val="535353"/>
                      </a:solidFill>
                      <a:prstDash val="solid"/>
                    </a:lnT>
                    <a:lnB w="12700">
                      <a:solidFill>
                        <a:srgbClr val="5353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5353"/>
                      </a:solidFill>
                      <a:prstDash val="solid"/>
                    </a:lnL>
                    <a:lnR w="12700">
                      <a:solidFill>
                        <a:srgbClr val="535353"/>
                      </a:solidFill>
                      <a:prstDash val="solid"/>
                    </a:lnR>
                    <a:lnT w="12700">
                      <a:solidFill>
                        <a:srgbClr val="535353"/>
                      </a:solidFill>
                      <a:prstDash val="solid"/>
                    </a:lnT>
                    <a:lnB w="12700">
                      <a:solidFill>
                        <a:srgbClr val="5353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5353"/>
                      </a:solidFill>
                      <a:prstDash val="solid"/>
                    </a:lnL>
                    <a:lnR w="12700">
                      <a:solidFill>
                        <a:srgbClr val="535353"/>
                      </a:solidFill>
                      <a:prstDash val="solid"/>
                    </a:lnR>
                    <a:lnT w="12700">
                      <a:solidFill>
                        <a:srgbClr val="535353"/>
                      </a:solidFill>
                      <a:prstDash val="solid"/>
                    </a:lnT>
                    <a:lnB w="12700">
                      <a:solidFill>
                        <a:srgbClr val="5353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5353"/>
                      </a:solidFill>
                      <a:prstDash val="solid"/>
                    </a:lnL>
                    <a:lnR w="12700">
                      <a:solidFill>
                        <a:srgbClr val="535353"/>
                      </a:solidFill>
                      <a:prstDash val="solid"/>
                    </a:lnR>
                    <a:lnT w="12700">
                      <a:solidFill>
                        <a:srgbClr val="535353"/>
                      </a:solidFill>
                      <a:prstDash val="solid"/>
                    </a:lnT>
                    <a:lnB w="12700">
                      <a:solidFill>
                        <a:srgbClr val="5353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5353"/>
                      </a:solidFill>
                      <a:prstDash val="solid"/>
                    </a:lnL>
                    <a:lnR w="12700">
                      <a:solidFill>
                        <a:srgbClr val="535353"/>
                      </a:solidFill>
                      <a:prstDash val="solid"/>
                    </a:lnR>
                    <a:lnT w="12700">
                      <a:solidFill>
                        <a:srgbClr val="535353"/>
                      </a:solidFill>
                      <a:prstDash val="solid"/>
                    </a:lnT>
                    <a:lnB w="12700">
                      <a:solidFill>
                        <a:srgbClr val="53535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5353"/>
                      </a:solidFill>
                      <a:prstDash val="solid"/>
                    </a:lnL>
                    <a:lnR w="12700">
                      <a:solidFill>
                        <a:srgbClr val="535353"/>
                      </a:solidFill>
                      <a:prstDash val="solid"/>
                    </a:lnR>
                    <a:lnT w="12700">
                      <a:solidFill>
                        <a:srgbClr val="535353"/>
                      </a:solidFill>
                      <a:prstDash val="solid"/>
                    </a:lnT>
                    <a:lnB w="12700">
                      <a:solidFill>
                        <a:srgbClr val="53535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3236" y="363982"/>
            <a:ext cx="58953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40" dirty="0"/>
              <a:t>Технологическая</a:t>
            </a:r>
            <a:r>
              <a:rPr sz="3200" spc="-35" dirty="0"/>
              <a:t> </a:t>
            </a:r>
            <a:r>
              <a:rPr sz="3200" spc="-10" dirty="0"/>
              <a:t>карта</a:t>
            </a:r>
            <a:r>
              <a:rPr sz="3200" spc="-100" dirty="0"/>
              <a:t> </a:t>
            </a:r>
            <a:r>
              <a:rPr sz="3200" spc="-10" dirty="0"/>
              <a:t>урока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7639" y="391159"/>
            <a:ext cx="69215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Критерии</a:t>
            </a:r>
            <a:r>
              <a:rPr sz="3200" spc="-175" dirty="0"/>
              <a:t> </a:t>
            </a:r>
            <a:r>
              <a:rPr sz="3200" spc="-35" dirty="0"/>
              <a:t>результативности</a:t>
            </a:r>
            <a:r>
              <a:rPr sz="3200" spc="-125" dirty="0"/>
              <a:t> </a:t>
            </a:r>
            <a:r>
              <a:rPr sz="3200" spc="-10" dirty="0"/>
              <a:t>урока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07035" y="1425701"/>
            <a:ext cx="7809230" cy="485267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84785" marR="818515" indent="-172720">
              <a:lnSpc>
                <a:spcPts val="2290"/>
              </a:lnSpc>
              <a:spcBef>
                <a:spcPts val="270"/>
              </a:spcBef>
              <a:buSzPct val="95000"/>
              <a:buFont typeface="Wingdings"/>
              <a:buChar char=""/>
              <a:tabLst>
                <a:tab pos="241300" algn="l"/>
              </a:tabLst>
            </a:pPr>
            <a:r>
              <a:rPr sz="2000" spc="-15" dirty="0">
                <a:solidFill>
                  <a:srgbClr val="4470C4"/>
                </a:solidFill>
                <a:latin typeface="Microsoft Sans Serif"/>
                <a:cs typeface="Microsoft Sans Serif"/>
              </a:rPr>
              <a:t>Цели </a:t>
            </a:r>
            <a:r>
              <a:rPr sz="2000" spc="-20" dirty="0">
                <a:solidFill>
                  <a:srgbClr val="4470C4"/>
                </a:solidFill>
                <a:latin typeface="Microsoft Sans Serif"/>
                <a:cs typeface="Microsoft Sans Serif"/>
              </a:rPr>
              <a:t>урока задаются </a:t>
            </a:r>
            <a:r>
              <a:rPr sz="2000" dirty="0">
                <a:solidFill>
                  <a:srgbClr val="4470C4"/>
                </a:solidFill>
                <a:latin typeface="Microsoft Sans Serif"/>
                <a:cs typeface="Microsoft Sans Serif"/>
              </a:rPr>
              <a:t>с </a:t>
            </a:r>
            <a:r>
              <a:rPr sz="2000" spc="-15" dirty="0">
                <a:solidFill>
                  <a:srgbClr val="4470C4"/>
                </a:solidFill>
                <a:latin typeface="Microsoft Sans Serif"/>
                <a:cs typeface="Microsoft Sans Serif"/>
              </a:rPr>
              <a:t>тенденцией </a:t>
            </a:r>
            <a:r>
              <a:rPr sz="2000" spc="-25" dirty="0">
                <a:solidFill>
                  <a:srgbClr val="4470C4"/>
                </a:solidFill>
                <a:latin typeface="Microsoft Sans Serif"/>
                <a:cs typeface="Microsoft Sans Serif"/>
              </a:rPr>
              <a:t>передачи </a:t>
            </a:r>
            <a:r>
              <a:rPr sz="2000" spc="-20" dirty="0">
                <a:solidFill>
                  <a:srgbClr val="4470C4"/>
                </a:solidFill>
                <a:latin typeface="Microsoft Sans Serif"/>
                <a:cs typeface="Microsoft Sans Serif"/>
              </a:rPr>
              <a:t>функции </a:t>
            </a:r>
            <a:r>
              <a:rPr sz="2000" spc="-35" dirty="0">
                <a:solidFill>
                  <a:srgbClr val="4470C4"/>
                </a:solidFill>
                <a:latin typeface="Microsoft Sans Serif"/>
                <a:cs typeface="Microsoft Sans Serif"/>
              </a:rPr>
              <a:t>от </a:t>
            </a:r>
            <a:r>
              <a:rPr sz="2000" spc="-520" dirty="0">
                <a:solidFill>
                  <a:srgbClr val="4470C4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4470C4"/>
                </a:solidFill>
                <a:latin typeface="Microsoft Sans Serif"/>
                <a:cs typeface="Microsoft Sans Serif"/>
              </a:rPr>
              <a:t>учителя</a:t>
            </a:r>
            <a:r>
              <a:rPr sz="2000" spc="-30" dirty="0">
                <a:solidFill>
                  <a:srgbClr val="4470C4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470C4"/>
                </a:solidFill>
                <a:latin typeface="Microsoft Sans Serif"/>
                <a:cs typeface="Microsoft Sans Serif"/>
              </a:rPr>
              <a:t>к</a:t>
            </a:r>
            <a:r>
              <a:rPr sz="2000" spc="-130" dirty="0">
                <a:solidFill>
                  <a:srgbClr val="4470C4"/>
                </a:solidFill>
                <a:latin typeface="Microsoft Sans Serif"/>
                <a:cs typeface="Microsoft Sans Serif"/>
              </a:rPr>
              <a:t> </a:t>
            </a:r>
            <a:r>
              <a:rPr sz="2000" spc="-45" dirty="0">
                <a:solidFill>
                  <a:srgbClr val="4470C4"/>
                </a:solidFill>
                <a:latin typeface="Microsoft Sans Serif"/>
                <a:cs typeface="Microsoft Sans Serif"/>
              </a:rPr>
              <a:t>ученику.</a:t>
            </a:r>
            <a:endParaRPr sz="2000">
              <a:latin typeface="Microsoft Sans Serif"/>
              <a:cs typeface="Microsoft Sans Serif"/>
            </a:endParaRPr>
          </a:p>
          <a:p>
            <a:pPr marL="184785" marR="5080" indent="-172720">
              <a:lnSpc>
                <a:spcPts val="2210"/>
              </a:lnSpc>
              <a:spcBef>
                <a:spcPts val="780"/>
              </a:spcBef>
              <a:buSzPct val="95000"/>
              <a:buFont typeface="Wingdings"/>
              <a:buChar char=""/>
              <a:tabLst>
                <a:tab pos="227965" algn="l"/>
              </a:tabLst>
            </a:pPr>
            <a:r>
              <a:rPr sz="2000" spc="-30" dirty="0">
                <a:solidFill>
                  <a:srgbClr val="4470C4"/>
                </a:solidFill>
                <a:latin typeface="Microsoft Sans Serif"/>
                <a:cs typeface="Microsoft Sans Serif"/>
              </a:rPr>
              <a:t>Учет </a:t>
            </a:r>
            <a:r>
              <a:rPr sz="2000" spc="-5" dirty="0">
                <a:solidFill>
                  <a:srgbClr val="4470C4"/>
                </a:solidFill>
                <a:latin typeface="Microsoft Sans Serif"/>
                <a:cs typeface="Microsoft Sans Serif"/>
              </a:rPr>
              <a:t>личностных, </a:t>
            </a:r>
            <a:r>
              <a:rPr sz="2000" spc="-30" dirty="0">
                <a:solidFill>
                  <a:srgbClr val="4470C4"/>
                </a:solidFill>
                <a:latin typeface="Microsoft Sans Serif"/>
                <a:cs typeface="Microsoft Sans Serif"/>
              </a:rPr>
              <a:t>метапредметных </a:t>
            </a:r>
            <a:r>
              <a:rPr sz="2000" dirty="0">
                <a:solidFill>
                  <a:srgbClr val="4470C4"/>
                </a:solidFill>
                <a:latin typeface="Microsoft Sans Serif"/>
                <a:cs typeface="Microsoft Sans Serif"/>
              </a:rPr>
              <a:t>и </a:t>
            </a:r>
            <a:r>
              <a:rPr sz="2000" spc="-25" dirty="0">
                <a:solidFill>
                  <a:srgbClr val="4470C4"/>
                </a:solidFill>
                <a:latin typeface="Microsoft Sans Serif"/>
                <a:cs typeface="Microsoft Sans Serif"/>
              </a:rPr>
              <a:t>предметных </a:t>
            </a:r>
            <a:r>
              <a:rPr sz="2000" spc="-20" dirty="0">
                <a:solidFill>
                  <a:srgbClr val="4470C4"/>
                </a:solidFill>
                <a:latin typeface="Microsoft Sans Serif"/>
                <a:cs typeface="Microsoft Sans Serif"/>
              </a:rPr>
              <a:t>планируемых </a:t>
            </a:r>
            <a:r>
              <a:rPr sz="2000" spc="-15" dirty="0">
                <a:solidFill>
                  <a:srgbClr val="4470C4"/>
                </a:solidFill>
                <a:latin typeface="Microsoft Sans Serif"/>
                <a:cs typeface="Microsoft Sans Serif"/>
              </a:rPr>
              <a:t> </a:t>
            </a:r>
            <a:r>
              <a:rPr sz="2000" spc="-45" dirty="0">
                <a:solidFill>
                  <a:srgbClr val="4470C4"/>
                </a:solidFill>
                <a:latin typeface="Microsoft Sans Serif"/>
                <a:cs typeface="Microsoft Sans Serif"/>
              </a:rPr>
              <a:t>результатов</a:t>
            </a:r>
            <a:r>
              <a:rPr sz="2000" spc="-40" dirty="0">
                <a:solidFill>
                  <a:srgbClr val="4470C4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470C4"/>
                </a:solidFill>
                <a:latin typeface="Microsoft Sans Serif"/>
                <a:cs typeface="Microsoft Sans Serif"/>
              </a:rPr>
              <a:t>в</a:t>
            </a:r>
            <a:r>
              <a:rPr sz="2000" spc="25" dirty="0">
                <a:solidFill>
                  <a:srgbClr val="4470C4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4470C4"/>
                </a:solidFill>
                <a:latin typeface="Microsoft Sans Serif"/>
                <a:cs typeface="Microsoft Sans Serif"/>
              </a:rPr>
              <a:t>определении </a:t>
            </a:r>
            <a:r>
              <a:rPr sz="2000" spc="-10" dirty="0">
                <a:solidFill>
                  <a:srgbClr val="4470C4"/>
                </a:solidFill>
                <a:latin typeface="Microsoft Sans Serif"/>
                <a:cs typeface="Microsoft Sans Serif"/>
              </a:rPr>
              <a:t>целей</a:t>
            </a:r>
            <a:r>
              <a:rPr sz="2000" spc="-40" dirty="0">
                <a:solidFill>
                  <a:srgbClr val="4470C4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470C4"/>
                </a:solidFill>
                <a:latin typeface="Microsoft Sans Serif"/>
                <a:cs typeface="Microsoft Sans Serif"/>
              </a:rPr>
              <a:t>урока.</a:t>
            </a:r>
            <a:endParaRPr sz="2000">
              <a:latin typeface="Microsoft Sans Serif"/>
              <a:cs typeface="Microsoft Sans Serif"/>
            </a:endParaRPr>
          </a:p>
          <a:p>
            <a:pPr marL="227965" indent="-215900">
              <a:lnSpc>
                <a:spcPts val="2300"/>
              </a:lnSpc>
              <a:spcBef>
                <a:spcPts val="555"/>
              </a:spcBef>
              <a:buSzPct val="95000"/>
              <a:buFont typeface="Wingdings"/>
              <a:buChar char=""/>
              <a:tabLst>
                <a:tab pos="228600" algn="l"/>
              </a:tabLst>
            </a:pPr>
            <a:r>
              <a:rPr sz="2000" spc="-25" dirty="0">
                <a:solidFill>
                  <a:srgbClr val="4470C4"/>
                </a:solidFill>
                <a:latin typeface="Microsoft Sans Serif"/>
                <a:cs typeface="Microsoft Sans Serif"/>
              </a:rPr>
              <a:t>Использование</a:t>
            </a:r>
            <a:r>
              <a:rPr sz="2000" spc="-50" dirty="0">
                <a:solidFill>
                  <a:srgbClr val="4470C4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470C4"/>
                </a:solidFill>
                <a:latin typeface="Microsoft Sans Serif"/>
                <a:cs typeface="Microsoft Sans Serif"/>
              </a:rPr>
              <a:t>разнообразных</a:t>
            </a:r>
            <a:r>
              <a:rPr sz="2000" spc="-40" dirty="0">
                <a:solidFill>
                  <a:srgbClr val="4470C4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470C4"/>
                </a:solidFill>
                <a:latin typeface="Microsoft Sans Serif"/>
                <a:cs typeface="Microsoft Sans Serif"/>
              </a:rPr>
              <a:t>форм, </a:t>
            </a:r>
            <a:r>
              <a:rPr sz="2000" spc="-35" dirty="0">
                <a:solidFill>
                  <a:srgbClr val="4470C4"/>
                </a:solidFill>
                <a:latin typeface="Microsoft Sans Serif"/>
                <a:cs typeface="Microsoft Sans Serif"/>
              </a:rPr>
              <a:t>методов</a:t>
            </a:r>
            <a:r>
              <a:rPr sz="2000" spc="-5" dirty="0">
                <a:solidFill>
                  <a:srgbClr val="4470C4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470C4"/>
                </a:solidFill>
                <a:latin typeface="Microsoft Sans Serif"/>
                <a:cs typeface="Microsoft Sans Serif"/>
              </a:rPr>
              <a:t>и </a:t>
            </a:r>
            <a:r>
              <a:rPr sz="2000" spc="-15" dirty="0">
                <a:solidFill>
                  <a:srgbClr val="4470C4"/>
                </a:solidFill>
                <a:latin typeface="Microsoft Sans Serif"/>
                <a:cs typeface="Microsoft Sans Serif"/>
              </a:rPr>
              <a:t>приемов</a:t>
            </a:r>
            <a:r>
              <a:rPr sz="2000" dirty="0">
                <a:solidFill>
                  <a:srgbClr val="4470C4"/>
                </a:solidFill>
                <a:latin typeface="Microsoft Sans Serif"/>
                <a:cs typeface="Microsoft Sans Serif"/>
              </a:rPr>
              <a:t> </a:t>
            </a:r>
            <a:endParaRPr sz="2000">
              <a:latin typeface="Microsoft Sans Serif"/>
              <a:cs typeface="Microsoft Sans Serif"/>
            </a:endParaRPr>
          </a:p>
          <a:p>
            <a:pPr marL="184785">
              <a:lnSpc>
                <a:spcPts val="2300"/>
              </a:lnSpc>
            </a:pPr>
            <a:r>
              <a:rPr sz="2000" spc="-15" dirty="0">
                <a:solidFill>
                  <a:srgbClr val="4470C4"/>
                </a:solidFill>
                <a:latin typeface="Microsoft Sans Serif"/>
                <a:cs typeface="Microsoft Sans Serif"/>
              </a:rPr>
              <a:t>обучения,</a:t>
            </a:r>
            <a:r>
              <a:rPr sz="2000" spc="-50" dirty="0">
                <a:solidFill>
                  <a:srgbClr val="4470C4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470C4"/>
                </a:solidFill>
                <a:latin typeface="Microsoft Sans Serif"/>
                <a:cs typeface="Microsoft Sans Serif"/>
              </a:rPr>
              <a:t>повышающих</a:t>
            </a:r>
            <a:r>
              <a:rPr sz="2000" spc="-35" dirty="0">
                <a:solidFill>
                  <a:srgbClr val="4470C4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470C4"/>
                </a:solidFill>
                <a:latin typeface="Microsoft Sans Serif"/>
                <a:cs typeface="Microsoft Sans Serif"/>
              </a:rPr>
              <a:t>активность</a:t>
            </a:r>
            <a:r>
              <a:rPr sz="2000" spc="-70" dirty="0">
                <a:solidFill>
                  <a:srgbClr val="4470C4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470C4"/>
                </a:solidFill>
                <a:latin typeface="Microsoft Sans Serif"/>
                <a:cs typeface="Microsoft Sans Serif"/>
              </a:rPr>
              <a:t>учащихся.</a:t>
            </a:r>
            <a:endParaRPr sz="2000">
              <a:latin typeface="Microsoft Sans Serif"/>
              <a:cs typeface="Microsoft Sans Serif"/>
            </a:endParaRPr>
          </a:p>
          <a:p>
            <a:pPr marL="184785" marR="727710" indent="-172720">
              <a:lnSpc>
                <a:spcPts val="2200"/>
              </a:lnSpc>
              <a:spcBef>
                <a:spcPts val="840"/>
              </a:spcBef>
              <a:buSzPct val="95000"/>
              <a:buFont typeface="Wingdings"/>
              <a:buChar char=""/>
              <a:tabLst>
                <a:tab pos="227965" algn="l"/>
              </a:tabLst>
            </a:pPr>
            <a:r>
              <a:rPr sz="2000" spc="-25" dirty="0">
                <a:solidFill>
                  <a:srgbClr val="4470C4"/>
                </a:solidFill>
                <a:latin typeface="Microsoft Sans Serif"/>
                <a:cs typeface="Microsoft Sans Serif"/>
              </a:rPr>
              <a:t>Учитель </a:t>
            </a:r>
            <a:r>
              <a:rPr sz="2000" spc="-15" dirty="0">
                <a:solidFill>
                  <a:srgbClr val="4470C4"/>
                </a:solidFill>
                <a:latin typeface="Microsoft Sans Serif"/>
                <a:cs typeface="Microsoft Sans Serif"/>
              </a:rPr>
              <a:t>владеет технологией </a:t>
            </a:r>
            <a:r>
              <a:rPr sz="2000" spc="-20" dirty="0">
                <a:solidFill>
                  <a:srgbClr val="4470C4"/>
                </a:solidFill>
                <a:latin typeface="Microsoft Sans Serif"/>
                <a:cs typeface="Microsoft Sans Serif"/>
              </a:rPr>
              <a:t>диалога, обучает </a:t>
            </a:r>
            <a:r>
              <a:rPr sz="2000" spc="-10" dirty="0">
                <a:solidFill>
                  <a:srgbClr val="4470C4"/>
                </a:solidFill>
                <a:latin typeface="Microsoft Sans Serif"/>
                <a:cs typeface="Microsoft Sans Serif"/>
              </a:rPr>
              <a:t>учащихся </a:t>
            </a:r>
            <a:r>
              <a:rPr sz="2000" spc="-5" dirty="0">
                <a:solidFill>
                  <a:srgbClr val="4470C4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470C4"/>
                </a:solidFill>
                <a:latin typeface="Microsoft Sans Serif"/>
                <a:cs typeface="Microsoft Sans Serif"/>
              </a:rPr>
              <a:t>ставить</a:t>
            </a:r>
            <a:r>
              <a:rPr sz="2000" spc="-70" dirty="0">
                <a:solidFill>
                  <a:srgbClr val="4470C4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470C4"/>
                </a:solidFill>
                <a:latin typeface="Microsoft Sans Serif"/>
                <a:cs typeface="Microsoft Sans Serif"/>
              </a:rPr>
              <a:t>и </a:t>
            </a:r>
            <a:r>
              <a:rPr sz="2000" spc="-5" dirty="0">
                <a:solidFill>
                  <a:srgbClr val="4470C4"/>
                </a:solidFill>
                <a:latin typeface="Microsoft Sans Serif"/>
                <a:cs typeface="Microsoft Sans Serif"/>
              </a:rPr>
              <a:t>адресовать</a:t>
            </a:r>
            <a:r>
              <a:rPr sz="2000" spc="-60" dirty="0">
                <a:solidFill>
                  <a:srgbClr val="4470C4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470C4"/>
                </a:solidFill>
                <a:latin typeface="Microsoft Sans Serif"/>
                <a:cs typeface="Microsoft Sans Serif"/>
              </a:rPr>
              <a:t>вопросы.</a:t>
            </a:r>
            <a:endParaRPr sz="2000">
              <a:latin typeface="Microsoft Sans Serif"/>
              <a:cs typeface="Microsoft Sans Serif"/>
            </a:endParaRPr>
          </a:p>
          <a:p>
            <a:pPr marL="227965" indent="-215900">
              <a:lnSpc>
                <a:spcPts val="2305"/>
              </a:lnSpc>
              <a:spcBef>
                <a:spcPts val="555"/>
              </a:spcBef>
              <a:buSzPct val="95000"/>
              <a:buFont typeface="Wingdings"/>
              <a:buChar char=""/>
              <a:tabLst>
                <a:tab pos="228600" algn="l"/>
              </a:tabLst>
            </a:pPr>
            <a:r>
              <a:rPr sz="2000" spc="-25" dirty="0">
                <a:solidFill>
                  <a:srgbClr val="4470C4"/>
                </a:solidFill>
                <a:latin typeface="Microsoft Sans Serif"/>
                <a:cs typeface="Microsoft Sans Serif"/>
              </a:rPr>
              <a:t>Учитель</a:t>
            </a:r>
            <a:r>
              <a:rPr sz="2000" spc="-5" dirty="0">
                <a:solidFill>
                  <a:srgbClr val="4470C4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470C4"/>
                </a:solidFill>
                <a:latin typeface="Microsoft Sans Serif"/>
                <a:cs typeface="Microsoft Sans Serif"/>
              </a:rPr>
              <a:t>эффективно</a:t>
            </a:r>
            <a:r>
              <a:rPr sz="2000" spc="5" dirty="0">
                <a:solidFill>
                  <a:srgbClr val="4470C4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4470C4"/>
                </a:solidFill>
                <a:latin typeface="Microsoft Sans Serif"/>
                <a:cs typeface="Microsoft Sans Serif"/>
              </a:rPr>
              <a:t>сочетает</a:t>
            </a:r>
            <a:r>
              <a:rPr sz="2000" spc="-10" dirty="0">
                <a:solidFill>
                  <a:srgbClr val="4470C4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4470C4"/>
                </a:solidFill>
                <a:latin typeface="Microsoft Sans Serif"/>
                <a:cs typeface="Microsoft Sans Serif"/>
              </a:rPr>
              <a:t>репродуктивную</a:t>
            </a:r>
            <a:r>
              <a:rPr sz="2000" spc="-10" dirty="0">
                <a:solidFill>
                  <a:srgbClr val="4470C4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470C4"/>
                </a:solidFill>
                <a:latin typeface="Microsoft Sans Serif"/>
                <a:cs typeface="Microsoft Sans Serif"/>
              </a:rPr>
              <a:t>и</a:t>
            </a:r>
            <a:r>
              <a:rPr sz="2000" spc="35" dirty="0">
                <a:solidFill>
                  <a:srgbClr val="4470C4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4470C4"/>
                </a:solidFill>
                <a:latin typeface="Microsoft Sans Serif"/>
                <a:cs typeface="Microsoft Sans Serif"/>
              </a:rPr>
              <a:t>проблемную</a:t>
            </a:r>
            <a:r>
              <a:rPr sz="2000" dirty="0">
                <a:solidFill>
                  <a:srgbClr val="4470C4"/>
                </a:solidFill>
                <a:latin typeface="Microsoft Sans Serif"/>
                <a:cs typeface="Microsoft Sans Serif"/>
              </a:rPr>
              <a:t> </a:t>
            </a:r>
            <a:endParaRPr sz="2000">
              <a:latin typeface="Microsoft Sans Serif"/>
              <a:cs typeface="Microsoft Sans Serif"/>
            </a:endParaRPr>
          </a:p>
          <a:p>
            <a:pPr marL="184785">
              <a:lnSpc>
                <a:spcPts val="2305"/>
              </a:lnSpc>
            </a:pPr>
            <a:r>
              <a:rPr sz="2000" spc="-5" dirty="0">
                <a:solidFill>
                  <a:srgbClr val="4470C4"/>
                </a:solidFill>
                <a:latin typeface="Microsoft Sans Serif"/>
                <a:cs typeface="Microsoft Sans Serif"/>
              </a:rPr>
              <a:t>форму</a:t>
            </a:r>
            <a:r>
              <a:rPr sz="2000" spc="5" dirty="0">
                <a:solidFill>
                  <a:srgbClr val="4470C4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470C4"/>
                </a:solidFill>
                <a:latin typeface="Microsoft Sans Serif"/>
                <a:cs typeface="Microsoft Sans Serif"/>
              </a:rPr>
              <a:t>обучения,</a:t>
            </a:r>
            <a:r>
              <a:rPr sz="2000" spc="-40" dirty="0">
                <a:solidFill>
                  <a:srgbClr val="4470C4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470C4"/>
                </a:solidFill>
                <a:latin typeface="Microsoft Sans Serif"/>
                <a:cs typeface="Microsoft Sans Serif"/>
              </a:rPr>
              <a:t>учит</a:t>
            </a:r>
            <a:r>
              <a:rPr sz="2000" spc="-20" dirty="0">
                <a:solidFill>
                  <a:srgbClr val="4470C4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4470C4"/>
                </a:solidFill>
                <a:latin typeface="Microsoft Sans Serif"/>
                <a:cs typeface="Microsoft Sans Serif"/>
              </a:rPr>
              <a:t>детей</a:t>
            </a:r>
            <a:r>
              <a:rPr sz="2000" spc="-15" dirty="0">
                <a:solidFill>
                  <a:srgbClr val="4470C4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4470C4"/>
                </a:solidFill>
                <a:latin typeface="Microsoft Sans Serif"/>
                <a:cs typeface="Microsoft Sans Serif"/>
              </a:rPr>
              <a:t>работать</a:t>
            </a:r>
            <a:r>
              <a:rPr sz="2000" spc="5" dirty="0">
                <a:solidFill>
                  <a:srgbClr val="4470C4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470C4"/>
                </a:solidFill>
                <a:latin typeface="Microsoft Sans Serif"/>
                <a:cs typeface="Microsoft Sans Serif"/>
              </a:rPr>
              <a:t>по</a:t>
            </a:r>
            <a:r>
              <a:rPr sz="2000" spc="15" dirty="0">
                <a:solidFill>
                  <a:srgbClr val="4470C4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470C4"/>
                </a:solidFill>
                <a:latin typeface="Microsoft Sans Serif"/>
                <a:cs typeface="Microsoft Sans Serif"/>
              </a:rPr>
              <a:t>правилу</a:t>
            </a:r>
            <a:r>
              <a:rPr sz="2000" spc="-25" dirty="0">
                <a:solidFill>
                  <a:srgbClr val="4470C4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470C4"/>
                </a:solidFill>
                <a:latin typeface="Microsoft Sans Serif"/>
                <a:cs typeface="Microsoft Sans Serif"/>
              </a:rPr>
              <a:t>и</a:t>
            </a:r>
            <a:r>
              <a:rPr sz="2000" spc="5" dirty="0">
                <a:solidFill>
                  <a:srgbClr val="4470C4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4470C4"/>
                </a:solidFill>
                <a:latin typeface="Microsoft Sans Serif"/>
                <a:cs typeface="Microsoft Sans Serif"/>
              </a:rPr>
              <a:t>творчески.</a:t>
            </a:r>
            <a:endParaRPr sz="2000">
              <a:latin typeface="Microsoft Sans Serif"/>
              <a:cs typeface="Microsoft Sans Serif"/>
            </a:endParaRPr>
          </a:p>
          <a:p>
            <a:pPr marL="184785" marR="1228090" indent="-172720">
              <a:lnSpc>
                <a:spcPts val="2300"/>
              </a:lnSpc>
              <a:spcBef>
                <a:spcPts val="555"/>
              </a:spcBef>
              <a:buSzPct val="95000"/>
              <a:buFont typeface="Wingdings"/>
              <a:buChar char=""/>
              <a:tabLst>
                <a:tab pos="241300" algn="l"/>
              </a:tabLst>
            </a:pPr>
            <a:r>
              <a:rPr sz="2000" spc="-25" dirty="0">
                <a:solidFill>
                  <a:srgbClr val="4470C4"/>
                </a:solidFill>
                <a:latin typeface="Microsoft Sans Serif"/>
                <a:cs typeface="Microsoft Sans Serif"/>
              </a:rPr>
              <a:t>Учитель </a:t>
            </a:r>
            <a:r>
              <a:rPr sz="2000" spc="-30" dirty="0">
                <a:solidFill>
                  <a:srgbClr val="4470C4"/>
                </a:solidFill>
                <a:latin typeface="Microsoft Sans Serif"/>
                <a:cs typeface="Microsoft Sans Serif"/>
              </a:rPr>
              <a:t>систематически </a:t>
            </a:r>
            <a:r>
              <a:rPr sz="2000" spc="-20" dirty="0">
                <a:solidFill>
                  <a:srgbClr val="4470C4"/>
                </a:solidFill>
                <a:latin typeface="Microsoft Sans Serif"/>
                <a:cs typeface="Microsoft Sans Serif"/>
              </a:rPr>
              <a:t>обучает </a:t>
            </a:r>
            <a:r>
              <a:rPr sz="2000" spc="-25" dirty="0">
                <a:solidFill>
                  <a:srgbClr val="4470C4"/>
                </a:solidFill>
                <a:latin typeface="Microsoft Sans Serif"/>
                <a:cs typeface="Microsoft Sans Serif"/>
              </a:rPr>
              <a:t>детей </a:t>
            </a:r>
            <a:r>
              <a:rPr sz="2000" spc="-10" dirty="0">
                <a:solidFill>
                  <a:srgbClr val="4470C4"/>
                </a:solidFill>
                <a:latin typeface="Microsoft Sans Serif"/>
                <a:cs typeface="Microsoft Sans Serif"/>
              </a:rPr>
              <a:t>осуществлять </a:t>
            </a:r>
            <a:r>
              <a:rPr sz="2000" spc="-520" dirty="0">
                <a:solidFill>
                  <a:srgbClr val="4470C4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470C4"/>
                </a:solidFill>
                <a:latin typeface="Microsoft Sans Serif"/>
                <a:cs typeface="Microsoft Sans Serif"/>
              </a:rPr>
              <a:t>рефлексивное</a:t>
            </a:r>
            <a:r>
              <a:rPr sz="2000" spc="-55" dirty="0">
                <a:solidFill>
                  <a:srgbClr val="4470C4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470C4"/>
                </a:solidFill>
                <a:latin typeface="Microsoft Sans Serif"/>
                <a:cs typeface="Microsoft Sans Serif"/>
              </a:rPr>
              <a:t>действие.</a:t>
            </a:r>
            <a:endParaRPr sz="2000">
              <a:latin typeface="Microsoft Sans Serif"/>
              <a:cs typeface="Microsoft Sans Serif"/>
            </a:endParaRPr>
          </a:p>
          <a:p>
            <a:pPr marL="184785" marR="399415" indent="-172720">
              <a:lnSpc>
                <a:spcPts val="2200"/>
              </a:lnSpc>
              <a:spcBef>
                <a:spcPts val="790"/>
              </a:spcBef>
              <a:buSzPct val="95000"/>
              <a:buFont typeface="Wingdings"/>
              <a:buChar char=""/>
              <a:tabLst>
                <a:tab pos="227965" algn="l"/>
              </a:tabLst>
            </a:pPr>
            <a:r>
              <a:rPr sz="2000" spc="-5" dirty="0">
                <a:solidFill>
                  <a:srgbClr val="4470C4"/>
                </a:solidFill>
                <a:latin typeface="Microsoft Sans Serif"/>
                <a:cs typeface="Microsoft Sans Serif"/>
              </a:rPr>
              <a:t>Стиль, </a:t>
            </a:r>
            <a:r>
              <a:rPr sz="2000" spc="-10" dirty="0">
                <a:solidFill>
                  <a:srgbClr val="4470C4"/>
                </a:solidFill>
                <a:latin typeface="Microsoft Sans Serif"/>
                <a:cs typeface="Microsoft Sans Serif"/>
              </a:rPr>
              <a:t>тон </a:t>
            </a:r>
            <a:r>
              <a:rPr sz="2000" spc="-15" dirty="0">
                <a:solidFill>
                  <a:srgbClr val="4470C4"/>
                </a:solidFill>
                <a:latin typeface="Microsoft Sans Serif"/>
                <a:cs typeface="Microsoft Sans Serif"/>
              </a:rPr>
              <a:t>отношений, </a:t>
            </a:r>
            <a:r>
              <a:rPr sz="2000" spc="-20" dirty="0">
                <a:solidFill>
                  <a:srgbClr val="4470C4"/>
                </a:solidFill>
                <a:latin typeface="Microsoft Sans Serif"/>
                <a:cs typeface="Microsoft Sans Serif"/>
              </a:rPr>
              <a:t>задаваемые </a:t>
            </a:r>
            <a:r>
              <a:rPr sz="2000" dirty="0">
                <a:solidFill>
                  <a:srgbClr val="4470C4"/>
                </a:solidFill>
                <a:latin typeface="Microsoft Sans Serif"/>
                <a:cs typeface="Microsoft Sans Serif"/>
              </a:rPr>
              <a:t>на </a:t>
            </a:r>
            <a:r>
              <a:rPr sz="2000" spc="-20" dirty="0">
                <a:solidFill>
                  <a:srgbClr val="4470C4"/>
                </a:solidFill>
                <a:latin typeface="Microsoft Sans Serif"/>
                <a:cs typeface="Microsoft Sans Serif"/>
              </a:rPr>
              <a:t>уроке, </a:t>
            </a:r>
            <a:r>
              <a:rPr sz="2000" spc="-25" dirty="0">
                <a:solidFill>
                  <a:srgbClr val="4470C4"/>
                </a:solidFill>
                <a:latin typeface="Microsoft Sans Serif"/>
                <a:cs typeface="Microsoft Sans Serif"/>
              </a:rPr>
              <a:t>создают </a:t>
            </a:r>
            <a:r>
              <a:rPr sz="2000" spc="-20" dirty="0">
                <a:solidFill>
                  <a:srgbClr val="4470C4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4470C4"/>
                </a:solidFill>
                <a:latin typeface="Microsoft Sans Serif"/>
                <a:cs typeface="Microsoft Sans Serif"/>
              </a:rPr>
              <a:t>атмосферу сотрудничества, сотворчества, </a:t>
            </a:r>
            <a:r>
              <a:rPr sz="2000" spc="-30" dirty="0">
                <a:solidFill>
                  <a:srgbClr val="4470C4"/>
                </a:solidFill>
                <a:latin typeface="Microsoft Sans Serif"/>
                <a:cs typeface="Microsoft Sans Serif"/>
              </a:rPr>
              <a:t>психологического </a:t>
            </a:r>
            <a:r>
              <a:rPr sz="2000" spc="-25" dirty="0">
                <a:solidFill>
                  <a:srgbClr val="4470C4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4470C4"/>
                </a:solidFill>
                <a:latin typeface="Microsoft Sans Serif"/>
                <a:cs typeface="Microsoft Sans Serif"/>
              </a:rPr>
              <a:t>комфорта.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551021"/>
            <a:ext cx="705204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Основные</a:t>
            </a:r>
            <a:r>
              <a:rPr sz="3200" spc="-60" dirty="0"/>
              <a:t> </a:t>
            </a:r>
            <a:r>
              <a:rPr sz="3200" spc="-5" dirty="0"/>
              <a:t>виды</a:t>
            </a:r>
            <a:r>
              <a:rPr sz="3200" spc="-20" dirty="0"/>
              <a:t> </a:t>
            </a:r>
            <a:r>
              <a:rPr sz="3200" spc="-15" dirty="0" err="1"/>
              <a:t>учебных</a:t>
            </a:r>
            <a:r>
              <a:rPr sz="3200" spc="-25" dirty="0"/>
              <a:t> </a:t>
            </a:r>
            <a:r>
              <a:rPr sz="3200" spc="-15" dirty="0" err="1"/>
              <a:t>занятий</a:t>
            </a:r>
            <a:r>
              <a:rPr lang="ru-RU" sz="3200" spc="-15" dirty="0"/>
              <a:t> </a:t>
            </a:r>
            <a:r>
              <a:rPr lang="ru-RU" sz="3200" dirty="0"/>
              <a:t>в условиях введения обновленных ФГОС ООО </a:t>
            </a:r>
            <a:endParaRPr sz="3200" dirty="0"/>
          </a:p>
        </p:txBody>
      </p:sp>
      <p:sp>
        <p:nvSpPr>
          <p:cNvPr id="7" name="object 7"/>
          <p:cNvSpPr txBox="1"/>
          <p:nvPr/>
        </p:nvSpPr>
        <p:spPr>
          <a:xfrm>
            <a:off x="8717026" y="6508515"/>
            <a:ext cx="161290" cy="19812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3</a:t>
            </a:fld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30960" y="2376055"/>
            <a:ext cx="2915920" cy="1752600"/>
          </a:xfrm>
          <a:prstGeom prst="rect">
            <a:avLst/>
          </a:prstGeom>
          <a:solidFill>
            <a:srgbClr val="006EC0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3950" dirty="0">
              <a:latin typeface="Times New Roman"/>
              <a:cs typeface="Times New Roman"/>
            </a:endParaRPr>
          </a:p>
          <a:p>
            <a:pPr marL="176530" marR="176530" indent="264795">
              <a:lnSpc>
                <a:spcPts val="2500"/>
              </a:lnSpc>
            </a:pPr>
            <a:r>
              <a:rPr sz="2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Урок 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изучения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нового</a:t>
            </a:r>
            <a:r>
              <a:rPr sz="2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материала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07595" y="2376055"/>
            <a:ext cx="2915920" cy="1752600"/>
          </a:xfrm>
          <a:prstGeom prst="rect">
            <a:avLst/>
          </a:prstGeom>
          <a:solidFill>
            <a:srgbClr val="006EC0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98755" marR="105410" indent="4445" algn="ctr">
              <a:lnSpc>
                <a:spcPct val="86700"/>
              </a:lnSpc>
              <a:tabLst>
                <a:tab pos="994410" algn="l"/>
              </a:tabLst>
            </a:pPr>
            <a:r>
              <a:rPr sz="2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Урок	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обобщения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 </a:t>
            </a: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систематизации </a:t>
            </a:r>
            <a:r>
              <a:rPr sz="2400" spc="-6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изученного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0960" y="4495800"/>
            <a:ext cx="2915920" cy="1752600"/>
          </a:xfrm>
          <a:prstGeom prst="rect">
            <a:avLst/>
          </a:prstGeom>
          <a:solidFill>
            <a:srgbClr val="006EC0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3950" dirty="0">
              <a:latin typeface="Times New Roman"/>
              <a:cs typeface="Times New Roman"/>
            </a:endParaRPr>
          </a:p>
          <a:p>
            <a:pPr marL="1147445" marR="73660" indent="-1005840">
              <a:lnSpc>
                <a:spcPts val="2500"/>
              </a:lnSpc>
            </a:pPr>
            <a:r>
              <a:rPr sz="2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Комбинированный </a:t>
            </a:r>
            <a:r>
              <a:rPr sz="2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урок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2000" y="4495800"/>
            <a:ext cx="2915920" cy="1752600"/>
          </a:xfrm>
          <a:prstGeom prst="rect">
            <a:avLst/>
          </a:prstGeom>
          <a:solidFill>
            <a:srgbClr val="006EC0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3950" dirty="0">
              <a:latin typeface="Times New Roman"/>
              <a:cs typeface="Times New Roman"/>
            </a:endParaRPr>
          </a:p>
          <a:p>
            <a:pPr marL="431800" marR="232410" indent="-121920">
              <a:lnSpc>
                <a:spcPts val="2500"/>
              </a:lnSpc>
            </a:pPr>
            <a:r>
              <a:rPr sz="24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Уро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24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</a:t>
            </a: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рк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  </a:t>
            </a:r>
            <a:r>
              <a:rPr sz="2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оценки</a:t>
            </a:r>
            <a:r>
              <a:rPr sz="2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знаний</a:t>
            </a:r>
            <a:endParaRPr sz="24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4752" y="4617720"/>
            <a:ext cx="3112135" cy="2070100"/>
            <a:chOff x="1444752" y="4617720"/>
            <a:chExt cx="3112135" cy="2070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3060" y="4617720"/>
              <a:ext cx="2887979" cy="2636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4752" y="4751832"/>
              <a:ext cx="2948940" cy="56692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4752" y="5026152"/>
              <a:ext cx="2982468" cy="56692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5420" y="5570220"/>
              <a:ext cx="3083052" cy="56692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5420" y="5844540"/>
              <a:ext cx="2787396" cy="56692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5420" y="6118860"/>
              <a:ext cx="3101339" cy="568452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88035" y="257632"/>
            <a:ext cx="62128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Современное</a:t>
            </a:r>
            <a:r>
              <a:rPr sz="3200" spc="-105" dirty="0"/>
              <a:t> </a:t>
            </a:r>
            <a:r>
              <a:rPr sz="3200" spc="-15" dirty="0"/>
              <a:t>учебное</a:t>
            </a:r>
            <a:r>
              <a:rPr sz="3200" spc="-60" dirty="0"/>
              <a:t> </a:t>
            </a:r>
            <a:r>
              <a:rPr sz="3200" spc="-15" dirty="0"/>
              <a:t>занятие</a:t>
            </a:r>
            <a:endParaRPr sz="3200"/>
          </a:p>
        </p:txBody>
      </p:sp>
      <p:sp>
        <p:nvSpPr>
          <p:cNvPr id="10" name="object 10"/>
          <p:cNvSpPr/>
          <p:nvPr/>
        </p:nvSpPr>
        <p:spPr>
          <a:xfrm>
            <a:off x="809244" y="3723131"/>
            <a:ext cx="460375" cy="3124200"/>
          </a:xfrm>
          <a:custGeom>
            <a:avLst/>
            <a:gdLst/>
            <a:ahLst/>
            <a:cxnLst/>
            <a:rect l="l" t="t" r="r" b="b"/>
            <a:pathLst>
              <a:path w="460375" h="3124200">
                <a:moveTo>
                  <a:pt x="460120" y="0"/>
                </a:moveTo>
                <a:lnTo>
                  <a:pt x="0" y="0"/>
                </a:lnTo>
                <a:lnTo>
                  <a:pt x="0" y="3124200"/>
                </a:lnTo>
                <a:lnTo>
                  <a:pt x="460120" y="3124200"/>
                </a:lnTo>
                <a:lnTo>
                  <a:pt x="460120" y="0"/>
                </a:lnTo>
                <a:close/>
              </a:path>
            </a:pathLst>
          </a:custGeom>
          <a:solidFill>
            <a:srgbClr val="DEE1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62297" y="4577891"/>
            <a:ext cx="366395" cy="14331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spc="10" dirty="0">
                <a:solidFill>
                  <a:srgbClr val="006EC0"/>
                </a:solidFill>
                <a:latin typeface="Arial"/>
                <a:cs typeface="Arial"/>
              </a:rPr>
              <a:t>М</a:t>
            </a:r>
            <a:r>
              <a:rPr sz="2400" b="1" spc="-15" dirty="0">
                <a:solidFill>
                  <a:srgbClr val="006EC0"/>
                </a:solidFill>
                <a:latin typeface="Arial"/>
                <a:cs typeface="Arial"/>
              </a:rPr>
              <a:t>а</a:t>
            </a:r>
            <a:r>
              <a:rPr sz="2400" b="1" spc="-50" dirty="0">
                <a:solidFill>
                  <a:srgbClr val="006EC0"/>
                </a:solidFill>
                <a:latin typeface="Arial"/>
                <a:cs typeface="Arial"/>
              </a:rPr>
              <a:t>к</a:t>
            </a:r>
            <a:r>
              <a:rPr sz="2400" b="1" spc="-15" dirty="0">
                <a:solidFill>
                  <a:srgbClr val="006EC0"/>
                </a:solidFill>
                <a:latin typeface="Arial"/>
                <a:cs typeface="Arial"/>
              </a:rPr>
              <a:t>сим</a:t>
            </a:r>
            <a:r>
              <a:rPr sz="2400" b="1" dirty="0">
                <a:solidFill>
                  <a:srgbClr val="006EC0"/>
                </a:solidFill>
                <a:latin typeface="Arial"/>
                <a:cs typeface="Arial"/>
              </a:rPr>
              <a:t>ы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426463" y="3842003"/>
            <a:ext cx="3164205" cy="698500"/>
            <a:chOff x="1426463" y="3842003"/>
            <a:chExt cx="3164205" cy="69850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91055" y="3842003"/>
              <a:ext cx="2999232" cy="20878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26463" y="3971543"/>
              <a:ext cx="1528572" cy="568451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4743450" y="3725417"/>
            <a:ext cx="100965" cy="2744470"/>
          </a:xfrm>
          <a:custGeom>
            <a:avLst/>
            <a:gdLst/>
            <a:ahLst/>
            <a:cxnLst/>
            <a:rect l="l" t="t" r="r" b="b"/>
            <a:pathLst>
              <a:path w="100964" h="2744470">
                <a:moveTo>
                  <a:pt x="0" y="0"/>
                </a:moveTo>
                <a:lnTo>
                  <a:pt x="100584" y="2744406"/>
                </a:lnTo>
              </a:path>
            </a:pathLst>
          </a:custGeom>
          <a:ln w="38100">
            <a:solidFill>
              <a:srgbClr val="007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71871" y="3857244"/>
            <a:ext cx="3168396" cy="2113788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929639" y="1363980"/>
            <a:ext cx="7434580" cy="1946275"/>
            <a:chOff x="929639" y="1363980"/>
            <a:chExt cx="7434580" cy="1946275"/>
          </a:xfrm>
        </p:grpSpPr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91183" y="1363980"/>
              <a:ext cx="5401056" cy="25907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29639" y="1548384"/>
              <a:ext cx="431291" cy="52730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60347" y="1524000"/>
              <a:ext cx="2592324" cy="56692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29639" y="1853184"/>
              <a:ext cx="431291" cy="5273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60347" y="1828800"/>
              <a:ext cx="2587752" cy="56692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29639" y="2157984"/>
              <a:ext cx="431291" cy="52730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60347" y="2133600"/>
              <a:ext cx="5204460" cy="56692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29639" y="2462783"/>
              <a:ext cx="431291" cy="52730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60347" y="2438400"/>
              <a:ext cx="7103364" cy="56692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60347" y="2743200"/>
              <a:ext cx="1997964" cy="566927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064463" y="1277874"/>
            <a:ext cx="7105015" cy="5311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006EC0"/>
                </a:solidFill>
                <a:latin typeface="Microsoft Sans Serif"/>
                <a:cs typeface="Microsoft Sans Serif"/>
              </a:rPr>
              <a:t>Основные</a:t>
            </a:r>
            <a:r>
              <a:rPr sz="2000" spc="-4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проектируемые</a:t>
            </a:r>
            <a:r>
              <a:rPr sz="2000" spc="-3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компоненты</a:t>
            </a:r>
            <a:r>
              <a:rPr sz="2000" spc="-5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урока:</a:t>
            </a:r>
            <a:endParaRPr sz="2000" dirty="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"/>
              <a:tabLst>
                <a:tab pos="354965" algn="l"/>
                <a:tab pos="356235" algn="l"/>
              </a:tabLst>
            </a:pPr>
            <a:r>
              <a:rPr sz="20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опре</a:t>
            </a:r>
            <a:r>
              <a:rPr sz="20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д</a:t>
            </a:r>
            <a:r>
              <a:rPr sz="20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е</a:t>
            </a:r>
            <a:r>
              <a:rPr sz="2000" spc="-30" dirty="0">
                <a:solidFill>
                  <a:srgbClr val="006EC0"/>
                </a:solidFill>
                <a:latin typeface="Microsoft Sans Serif"/>
                <a:cs typeface="Microsoft Sans Serif"/>
              </a:rPr>
              <a:t>л</a:t>
            </a:r>
            <a:r>
              <a:rPr sz="20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е</a:t>
            </a:r>
            <a:r>
              <a:rPr sz="20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н</a:t>
            </a:r>
            <a:r>
              <a:rPr sz="20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и</a:t>
            </a:r>
            <a:r>
              <a:rPr sz="2000" dirty="0">
                <a:solidFill>
                  <a:srgbClr val="006EC0"/>
                </a:solidFill>
                <a:latin typeface="Microsoft Sans Serif"/>
                <a:cs typeface="Microsoft Sans Serif"/>
              </a:rPr>
              <a:t>е</a:t>
            </a:r>
            <a:r>
              <a:rPr sz="2000" spc="-9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це</a:t>
            </a:r>
            <a:r>
              <a:rPr sz="2000" spc="-30" dirty="0">
                <a:solidFill>
                  <a:srgbClr val="006EC0"/>
                </a:solidFill>
                <a:latin typeface="Microsoft Sans Serif"/>
                <a:cs typeface="Microsoft Sans Serif"/>
              </a:rPr>
              <a:t>л</a:t>
            </a:r>
            <a:r>
              <a:rPr sz="2000" spc="-35" dirty="0">
                <a:solidFill>
                  <a:srgbClr val="006EC0"/>
                </a:solidFill>
                <a:latin typeface="Microsoft Sans Serif"/>
                <a:cs typeface="Microsoft Sans Serif"/>
              </a:rPr>
              <a:t>и</a:t>
            </a:r>
            <a:r>
              <a:rPr sz="2000" dirty="0">
                <a:solidFill>
                  <a:srgbClr val="006EC0"/>
                </a:solidFill>
                <a:latin typeface="Microsoft Sans Serif"/>
                <a:cs typeface="Microsoft Sans Serif"/>
              </a:rPr>
              <a:t>,</a:t>
            </a:r>
            <a:endParaRPr sz="2000" dirty="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"/>
              <a:tabLst>
                <a:tab pos="354965" algn="l"/>
                <a:tab pos="356235" algn="l"/>
              </a:tabLst>
            </a:pPr>
            <a:r>
              <a:rPr sz="20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о</a:t>
            </a:r>
            <a:r>
              <a:rPr sz="20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т</a:t>
            </a:r>
            <a:r>
              <a:rPr sz="20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б</a:t>
            </a:r>
            <a:r>
              <a:rPr sz="20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о</a:t>
            </a:r>
            <a:r>
              <a:rPr sz="2000" dirty="0">
                <a:solidFill>
                  <a:srgbClr val="006EC0"/>
                </a:solidFill>
                <a:latin typeface="Microsoft Sans Serif"/>
                <a:cs typeface="Microsoft Sans Serif"/>
              </a:rPr>
              <a:t>р</a:t>
            </a:r>
            <a:r>
              <a:rPr sz="2000" spc="-6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6EC0"/>
                </a:solidFill>
                <a:latin typeface="Microsoft Sans Serif"/>
                <a:cs typeface="Microsoft Sans Serif"/>
              </a:rPr>
              <a:t>с</a:t>
            </a:r>
            <a:r>
              <a:rPr sz="20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од</a:t>
            </a:r>
            <a:r>
              <a:rPr sz="20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ерж</a:t>
            </a:r>
            <a:r>
              <a:rPr sz="20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а</a:t>
            </a:r>
            <a:r>
              <a:rPr sz="20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н</a:t>
            </a:r>
            <a:r>
              <a:rPr sz="2000" spc="-30" dirty="0">
                <a:solidFill>
                  <a:srgbClr val="006EC0"/>
                </a:solidFill>
                <a:latin typeface="Microsoft Sans Serif"/>
                <a:cs typeface="Microsoft Sans Serif"/>
              </a:rPr>
              <a:t>и</a:t>
            </a:r>
            <a:r>
              <a:rPr sz="20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я</a:t>
            </a:r>
            <a:r>
              <a:rPr sz="2000" dirty="0">
                <a:solidFill>
                  <a:srgbClr val="006EC0"/>
                </a:solidFill>
                <a:latin typeface="Microsoft Sans Serif"/>
                <a:cs typeface="Microsoft Sans Serif"/>
              </a:rPr>
              <a:t>,</a:t>
            </a:r>
            <a:endParaRPr sz="2000" dirty="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"/>
              <a:tabLst>
                <a:tab pos="354965" algn="l"/>
                <a:tab pos="356235" algn="l"/>
              </a:tabLst>
            </a:pPr>
            <a:r>
              <a:rPr sz="20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проектирование</a:t>
            </a:r>
            <a:r>
              <a:rPr sz="2000" spc="-6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системы</a:t>
            </a:r>
            <a:r>
              <a:rPr sz="20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учебных</a:t>
            </a:r>
            <a:r>
              <a:rPr sz="20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006EC0"/>
                </a:solidFill>
                <a:latin typeface="Microsoft Sans Serif"/>
                <a:cs typeface="Microsoft Sans Serif"/>
              </a:rPr>
              <a:t>задач,</a:t>
            </a:r>
            <a:endParaRPr sz="2000" dirty="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"/>
              <a:tabLst>
                <a:tab pos="354965" algn="l"/>
                <a:tab pos="356235" algn="l"/>
              </a:tabLst>
            </a:pPr>
            <a:r>
              <a:rPr sz="2000" dirty="0">
                <a:solidFill>
                  <a:srgbClr val="006EC0"/>
                </a:solidFill>
                <a:latin typeface="Microsoft Sans Serif"/>
                <a:cs typeface="Microsoft Sans Serif"/>
              </a:rPr>
              <a:t>выбор</a:t>
            </a:r>
            <a:r>
              <a:rPr sz="20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форм</a:t>
            </a:r>
            <a:r>
              <a:rPr sz="20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организации</a:t>
            </a:r>
            <a:r>
              <a:rPr sz="2000" spc="-4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учебной</a:t>
            </a:r>
            <a:r>
              <a:rPr sz="20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деятельности</a:t>
            </a:r>
            <a:r>
              <a:rPr sz="2000" spc="-3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6EC0"/>
                </a:solidFill>
                <a:latin typeface="Microsoft Sans Serif"/>
                <a:cs typeface="Microsoft Sans Serif"/>
              </a:rPr>
              <a:t>на</a:t>
            </a:r>
            <a:r>
              <a:rPr sz="2000" spc="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всех</a:t>
            </a:r>
            <a:r>
              <a:rPr sz="200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endParaRPr sz="2000" dirty="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</a:pPr>
            <a:r>
              <a:rPr sz="20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этапах</a:t>
            </a:r>
            <a:r>
              <a:rPr sz="2000" spc="-3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урока.</a:t>
            </a:r>
            <a:endParaRPr sz="2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2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50" dirty="0">
              <a:latin typeface="Microsoft Sans Serif"/>
              <a:cs typeface="Microsoft Sans Serif"/>
            </a:endParaRPr>
          </a:p>
          <a:p>
            <a:pPr marL="523240">
              <a:lnSpc>
                <a:spcPts val="2305"/>
              </a:lnSpc>
              <a:spcBef>
                <a:spcPts val="5"/>
              </a:spcBef>
            </a:pPr>
            <a:r>
              <a:rPr sz="20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Учебное</a:t>
            </a:r>
            <a:r>
              <a:rPr sz="2000" spc="-6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занятие</a:t>
            </a:r>
            <a:r>
              <a:rPr sz="2000" spc="-5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06EC0"/>
                </a:solidFill>
                <a:latin typeface="Microsoft Sans Serif"/>
                <a:cs typeface="Microsoft Sans Serif"/>
              </a:rPr>
              <a:t>состоит </a:t>
            </a:r>
            <a:endParaRPr sz="2000" dirty="0">
              <a:latin typeface="Microsoft Sans Serif"/>
              <a:cs typeface="Microsoft Sans Serif"/>
            </a:endParaRPr>
          </a:p>
          <a:p>
            <a:pPr marL="523240">
              <a:lnSpc>
                <a:spcPts val="2305"/>
              </a:lnSpc>
            </a:pPr>
            <a:r>
              <a:rPr sz="20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из</a:t>
            </a:r>
            <a:r>
              <a:rPr sz="2000" spc="-7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этапов</a:t>
            </a:r>
            <a:endParaRPr sz="2000" dirty="0">
              <a:latin typeface="Microsoft Sans Serif"/>
              <a:cs typeface="Microsoft Sans Serif"/>
            </a:endParaRPr>
          </a:p>
          <a:p>
            <a:pPr marL="539750" marR="3603625">
              <a:lnSpc>
                <a:spcPct val="91800"/>
              </a:lnSpc>
              <a:spcBef>
                <a:spcPts val="1795"/>
              </a:spcBef>
            </a:pPr>
            <a:r>
              <a:rPr sz="2000" dirty="0">
                <a:solidFill>
                  <a:srgbClr val="006EC0"/>
                </a:solidFill>
                <a:latin typeface="Microsoft Sans Serif"/>
                <a:cs typeface="Microsoft Sans Serif"/>
              </a:rPr>
              <a:t>На </a:t>
            </a:r>
            <a:r>
              <a:rPr sz="2000" spc="-5" dirty="0">
                <a:solidFill>
                  <a:srgbClr val="006EC0"/>
                </a:solidFill>
                <a:latin typeface="Microsoft Sans Serif"/>
                <a:cs typeface="Microsoft Sans Serif"/>
              </a:rPr>
              <a:t>всех </a:t>
            </a:r>
            <a:r>
              <a:rPr sz="20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этапах </a:t>
            </a:r>
            <a:r>
              <a:rPr sz="20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учебного </a:t>
            </a:r>
            <a:r>
              <a:rPr sz="20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занятия </a:t>
            </a:r>
            <a:r>
              <a:rPr sz="2000" spc="-35" dirty="0">
                <a:solidFill>
                  <a:srgbClr val="006EC0"/>
                </a:solidFill>
                <a:latin typeface="Microsoft Sans Serif"/>
                <a:cs typeface="Microsoft Sans Serif"/>
              </a:rPr>
              <a:t>организуется </a:t>
            </a:r>
            <a:r>
              <a:rPr sz="2000" spc="-3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учебная</a:t>
            </a:r>
            <a:r>
              <a:rPr sz="2000" spc="-3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деятельность</a:t>
            </a:r>
            <a:endParaRPr sz="2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 dirty="0">
              <a:latin typeface="Microsoft Sans Serif"/>
              <a:cs typeface="Microsoft Sans Serif"/>
            </a:endParaRPr>
          </a:p>
          <a:p>
            <a:pPr marL="550545" marR="3797935">
              <a:lnSpc>
                <a:spcPts val="2160"/>
              </a:lnSpc>
            </a:pPr>
            <a:r>
              <a:rPr sz="20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Учебная деятельность </a:t>
            </a:r>
            <a:r>
              <a:rPr sz="20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представляет</a:t>
            </a:r>
            <a:r>
              <a:rPr sz="20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6EC0"/>
                </a:solidFill>
                <a:latin typeface="Microsoft Sans Serif"/>
                <a:cs typeface="Microsoft Sans Serif"/>
              </a:rPr>
              <a:t>собой </a:t>
            </a:r>
            <a:r>
              <a:rPr sz="2000" spc="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систему</a:t>
            </a:r>
            <a:r>
              <a:rPr sz="2000" spc="-9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учебных</a:t>
            </a:r>
            <a:r>
              <a:rPr sz="2000" spc="-8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006EC0"/>
                </a:solidFill>
                <a:latin typeface="Microsoft Sans Serif"/>
                <a:cs typeface="Microsoft Sans Serif"/>
              </a:rPr>
              <a:t>задач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717026" y="6508515"/>
            <a:ext cx="161290" cy="19812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4</a:t>
            </a:fld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035" y="8585"/>
            <a:ext cx="6536690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Этапы</a:t>
            </a:r>
            <a:r>
              <a:rPr sz="3200" spc="-50" dirty="0"/>
              <a:t> </a:t>
            </a:r>
            <a:r>
              <a:rPr sz="3200" spc="-20" dirty="0"/>
              <a:t>комбинированного</a:t>
            </a:r>
            <a:r>
              <a:rPr sz="3200" spc="-114" dirty="0"/>
              <a:t> </a:t>
            </a:r>
            <a:r>
              <a:rPr sz="3200" spc="-15" dirty="0"/>
              <a:t>урока </a:t>
            </a:r>
            <a:r>
              <a:rPr sz="3200" spc="-869" dirty="0"/>
              <a:t> </a:t>
            </a:r>
            <a:r>
              <a:rPr sz="3200" dirty="0"/>
              <a:t>и</a:t>
            </a:r>
            <a:r>
              <a:rPr sz="3200" spc="-35" dirty="0"/>
              <a:t> </a:t>
            </a:r>
            <a:r>
              <a:rPr sz="3200" spc="-15" dirty="0"/>
              <a:t>учебная</a:t>
            </a:r>
            <a:r>
              <a:rPr sz="3200" spc="-25" dirty="0"/>
              <a:t> </a:t>
            </a:r>
            <a:r>
              <a:rPr sz="3200" spc="-10" dirty="0"/>
              <a:t>деятельность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67613" y="1892046"/>
            <a:ext cx="3309620" cy="2787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Мотивационно-целевой</a:t>
            </a:r>
            <a:r>
              <a:rPr sz="18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этап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8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Актуализация</a:t>
            </a:r>
            <a:r>
              <a:rPr sz="18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опорных</a:t>
            </a:r>
            <a:r>
              <a:rPr sz="18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знаний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  <a:p>
            <a:pPr marL="12700" marR="252729">
              <a:lnSpc>
                <a:spcPct val="322900"/>
              </a:lnSpc>
              <a:spcBef>
                <a:spcPts val="10"/>
              </a:spcBef>
            </a:pPr>
            <a:r>
              <a:rPr sz="18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Изучение</a:t>
            </a:r>
            <a:r>
              <a:rPr sz="18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нового</a:t>
            </a:r>
            <a:r>
              <a:rPr sz="18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материала 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Самоконтроль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8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самооценка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2912" y="5663895"/>
            <a:ext cx="2182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Ре</a:t>
            </a:r>
            <a:r>
              <a:rPr sz="18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ф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л</a:t>
            </a:r>
            <a:r>
              <a:rPr sz="18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е</a:t>
            </a:r>
            <a:r>
              <a:rPr sz="18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кси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я</a:t>
            </a:r>
            <a:r>
              <a:rPr sz="1800" spc="-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уч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е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б</a:t>
            </a:r>
            <a:r>
              <a:rPr sz="18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но</a:t>
            </a:r>
            <a:r>
              <a:rPr sz="18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й </a:t>
            </a:r>
            <a:r>
              <a:rPr sz="18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деятельности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9209" y="1615566"/>
            <a:ext cx="26117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6EC0"/>
                </a:solidFill>
                <a:latin typeface="Microsoft Sans Serif"/>
                <a:cs typeface="Microsoft Sans Serif"/>
              </a:rPr>
              <a:t>Принятие </a:t>
            </a:r>
            <a:r>
              <a:rPr sz="1800" spc="-30" dirty="0">
                <a:solidFill>
                  <a:srgbClr val="006EC0"/>
                </a:solidFill>
                <a:latin typeface="Microsoft Sans Serif"/>
                <a:cs typeface="Microsoft Sans Serif"/>
              </a:rPr>
              <a:t>проблемы, </a:t>
            </a:r>
            <a:r>
              <a:rPr sz="18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формулирование </a:t>
            </a:r>
            <a:r>
              <a:rPr sz="1800" spc="-30" dirty="0">
                <a:solidFill>
                  <a:srgbClr val="006EC0"/>
                </a:solidFill>
                <a:latin typeface="Microsoft Sans Serif"/>
                <a:cs typeface="Microsoft Sans Serif"/>
              </a:rPr>
              <a:t>целей </a:t>
            </a:r>
            <a:r>
              <a:rPr sz="1800" spc="-46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учебного</a:t>
            </a:r>
            <a:r>
              <a:rPr sz="1800" spc="5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занятия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21655" y="3224021"/>
            <a:ext cx="2598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Решение</a:t>
            </a:r>
            <a:r>
              <a:rPr sz="180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учебных</a:t>
            </a:r>
            <a:r>
              <a:rPr sz="1800" spc="-35" dirty="0">
                <a:solidFill>
                  <a:srgbClr val="006EC0"/>
                </a:solidFill>
                <a:latin typeface="Microsoft Sans Serif"/>
                <a:cs typeface="Microsoft Sans Serif"/>
              </a:rPr>
              <a:t> задач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99738" y="2885694"/>
            <a:ext cx="45720" cy="1066800"/>
          </a:xfrm>
          <a:custGeom>
            <a:avLst/>
            <a:gdLst/>
            <a:ahLst/>
            <a:cxnLst/>
            <a:rect l="l" t="t" r="r" b="b"/>
            <a:pathLst>
              <a:path w="45720" h="1066800">
                <a:moveTo>
                  <a:pt x="0" y="0"/>
                </a:moveTo>
                <a:lnTo>
                  <a:pt x="12573" y="0"/>
                </a:lnTo>
                <a:lnTo>
                  <a:pt x="22860" y="1650"/>
                </a:lnTo>
                <a:lnTo>
                  <a:pt x="22860" y="3809"/>
                </a:lnTo>
                <a:lnTo>
                  <a:pt x="22860" y="529589"/>
                </a:lnTo>
                <a:lnTo>
                  <a:pt x="22860" y="531748"/>
                </a:lnTo>
                <a:lnTo>
                  <a:pt x="33147" y="533400"/>
                </a:lnTo>
                <a:lnTo>
                  <a:pt x="45720" y="533400"/>
                </a:lnTo>
                <a:lnTo>
                  <a:pt x="33147" y="533400"/>
                </a:lnTo>
                <a:lnTo>
                  <a:pt x="22860" y="535051"/>
                </a:lnTo>
                <a:lnTo>
                  <a:pt x="22860" y="537209"/>
                </a:lnTo>
                <a:lnTo>
                  <a:pt x="22860" y="1062989"/>
                </a:lnTo>
                <a:lnTo>
                  <a:pt x="22860" y="1065148"/>
                </a:lnTo>
                <a:lnTo>
                  <a:pt x="12573" y="1066799"/>
                </a:lnTo>
                <a:lnTo>
                  <a:pt x="0" y="1066799"/>
                </a:lnTo>
              </a:path>
            </a:pathLst>
          </a:custGeom>
          <a:ln w="28956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09209" y="4276801"/>
            <a:ext cx="2738120" cy="1969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Соотнесение</a:t>
            </a:r>
            <a:r>
              <a:rPr sz="1800" spc="-6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006EC0"/>
                </a:solidFill>
                <a:latin typeface="Microsoft Sans Serif"/>
                <a:cs typeface="Microsoft Sans Serif"/>
              </a:rPr>
              <a:t>результатов</a:t>
            </a:r>
            <a:endParaRPr sz="1800">
              <a:latin typeface="Microsoft Sans Serif"/>
              <a:cs typeface="Microsoft Sans Serif"/>
            </a:endParaRPr>
          </a:p>
          <a:p>
            <a:pPr marL="12700" marR="144780">
              <a:lnSpc>
                <a:spcPct val="100000"/>
              </a:lnSpc>
              <a:spcBef>
                <a:spcPts val="5"/>
              </a:spcBef>
              <a:tabLst>
                <a:tab pos="1009015" algn="l"/>
              </a:tabLst>
            </a:pP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учебной	</a:t>
            </a:r>
            <a:r>
              <a:rPr sz="18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деятельности </a:t>
            </a: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6EC0"/>
                </a:solidFill>
                <a:latin typeface="Microsoft Sans Serif"/>
                <a:cs typeface="Microsoft Sans Serif"/>
              </a:rPr>
              <a:t>с</a:t>
            </a:r>
            <a:r>
              <a:rPr sz="1800" spc="-4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заданными образцами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Microsoft Sans Serif"/>
              <a:cs typeface="Microsoft Sans Serif"/>
            </a:endParaRPr>
          </a:p>
          <a:p>
            <a:pPr marL="12700" marR="394335">
              <a:lnSpc>
                <a:spcPct val="100000"/>
              </a:lnSpc>
              <a:spcBef>
                <a:spcPts val="5"/>
              </a:spcBef>
            </a:pPr>
            <a:r>
              <a:rPr sz="1800" spc="-35" dirty="0">
                <a:solidFill>
                  <a:srgbClr val="006EC0"/>
                </a:solidFill>
                <a:latin typeface="Microsoft Sans Serif"/>
                <a:cs typeface="Microsoft Sans Serif"/>
              </a:rPr>
              <a:t>Оценка</a:t>
            </a:r>
            <a:r>
              <a:rPr sz="1800" spc="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собственного </a:t>
            </a: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50" dirty="0">
                <a:solidFill>
                  <a:srgbClr val="006EC0"/>
                </a:solidFill>
                <a:latin typeface="Microsoft Sans Serif"/>
                <a:cs typeface="Microsoft Sans Serif"/>
              </a:rPr>
              <a:t>результата</a:t>
            </a: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учебной </a:t>
            </a: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деятельности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14800" y="2039111"/>
            <a:ext cx="923290" cy="86995"/>
          </a:xfrm>
          <a:custGeom>
            <a:avLst/>
            <a:gdLst/>
            <a:ahLst/>
            <a:cxnLst/>
            <a:rect l="l" t="t" r="r" b="b"/>
            <a:pathLst>
              <a:path w="923289" h="86994">
                <a:moveTo>
                  <a:pt x="923290" y="42545"/>
                </a:moveTo>
                <a:lnTo>
                  <a:pt x="895096" y="28829"/>
                </a:lnTo>
                <a:lnTo>
                  <a:pt x="835914" y="0"/>
                </a:lnTo>
                <a:lnTo>
                  <a:pt x="836295" y="28956"/>
                </a:lnTo>
                <a:lnTo>
                  <a:pt x="0" y="37592"/>
                </a:lnTo>
                <a:lnTo>
                  <a:pt x="254" y="66421"/>
                </a:lnTo>
                <a:lnTo>
                  <a:pt x="836549" y="57912"/>
                </a:lnTo>
                <a:lnTo>
                  <a:pt x="836803" y="86741"/>
                </a:lnTo>
                <a:lnTo>
                  <a:pt x="923290" y="42545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92168" y="3374135"/>
            <a:ext cx="636905" cy="86995"/>
          </a:xfrm>
          <a:custGeom>
            <a:avLst/>
            <a:gdLst/>
            <a:ahLst/>
            <a:cxnLst/>
            <a:rect l="l" t="t" r="r" b="b"/>
            <a:pathLst>
              <a:path w="636904" h="86995">
                <a:moveTo>
                  <a:pt x="549757" y="28879"/>
                </a:moveTo>
                <a:lnTo>
                  <a:pt x="0" y="28879"/>
                </a:lnTo>
                <a:lnTo>
                  <a:pt x="0" y="57785"/>
                </a:lnTo>
                <a:lnTo>
                  <a:pt x="549757" y="57785"/>
                </a:lnTo>
                <a:lnTo>
                  <a:pt x="549757" y="28879"/>
                </a:lnTo>
                <a:close/>
              </a:path>
              <a:path w="636904" h="86995">
                <a:moveTo>
                  <a:pt x="636651" y="43307"/>
                </a:moveTo>
                <a:lnTo>
                  <a:pt x="607695" y="28956"/>
                </a:lnTo>
                <a:lnTo>
                  <a:pt x="549783" y="0"/>
                </a:lnTo>
                <a:lnTo>
                  <a:pt x="549783" y="86741"/>
                </a:lnTo>
                <a:lnTo>
                  <a:pt x="607695" y="57785"/>
                </a:lnTo>
                <a:lnTo>
                  <a:pt x="636651" y="43307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53840" y="4668011"/>
            <a:ext cx="923290" cy="86995"/>
          </a:xfrm>
          <a:custGeom>
            <a:avLst/>
            <a:gdLst/>
            <a:ahLst/>
            <a:cxnLst/>
            <a:rect l="l" t="t" r="r" b="b"/>
            <a:pathLst>
              <a:path w="923289" h="86995">
                <a:moveTo>
                  <a:pt x="923290" y="42418"/>
                </a:moveTo>
                <a:lnTo>
                  <a:pt x="895223" y="28829"/>
                </a:lnTo>
                <a:lnTo>
                  <a:pt x="835787" y="0"/>
                </a:lnTo>
                <a:lnTo>
                  <a:pt x="836168" y="28956"/>
                </a:lnTo>
                <a:lnTo>
                  <a:pt x="0" y="39116"/>
                </a:lnTo>
                <a:lnTo>
                  <a:pt x="254" y="67818"/>
                </a:lnTo>
                <a:lnTo>
                  <a:pt x="836549" y="57912"/>
                </a:lnTo>
                <a:lnTo>
                  <a:pt x="836930" y="86741"/>
                </a:lnTo>
                <a:lnTo>
                  <a:pt x="923290" y="42418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53840" y="5809488"/>
            <a:ext cx="923290" cy="86995"/>
          </a:xfrm>
          <a:custGeom>
            <a:avLst/>
            <a:gdLst/>
            <a:ahLst/>
            <a:cxnLst/>
            <a:rect l="l" t="t" r="r" b="b"/>
            <a:pathLst>
              <a:path w="923289" h="86995">
                <a:moveTo>
                  <a:pt x="923290" y="42468"/>
                </a:moveTo>
                <a:lnTo>
                  <a:pt x="895096" y="28765"/>
                </a:lnTo>
                <a:lnTo>
                  <a:pt x="835914" y="0"/>
                </a:lnTo>
                <a:lnTo>
                  <a:pt x="836295" y="28905"/>
                </a:lnTo>
                <a:lnTo>
                  <a:pt x="0" y="37528"/>
                </a:lnTo>
                <a:lnTo>
                  <a:pt x="254" y="66433"/>
                </a:lnTo>
                <a:lnTo>
                  <a:pt x="836549" y="57823"/>
                </a:lnTo>
                <a:lnTo>
                  <a:pt x="836803" y="86728"/>
                </a:lnTo>
                <a:lnTo>
                  <a:pt x="923290" y="42468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717026" y="6508515"/>
            <a:ext cx="161290" cy="19812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5</a:t>
            </a:fld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435" y="349757"/>
            <a:ext cx="744283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На</a:t>
            </a:r>
            <a:r>
              <a:rPr sz="3200" spc="-25" dirty="0"/>
              <a:t> </a:t>
            </a:r>
            <a:r>
              <a:rPr sz="3200" spc="-15" dirty="0"/>
              <a:t>каждом</a:t>
            </a:r>
            <a:r>
              <a:rPr sz="3200" spc="-35" dirty="0"/>
              <a:t> </a:t>
            </a:r>
            <a:r>
              <a:rPr sz="3200" spc="-15" dirty="0"/>
              <a:t>этапе</a:t>
            </a:r>
            <a:r>
              <a:rPr sz="3200" spc="-60" dirty="0"/>
              <a:t> </a:t>
            </a:r>
            <a:r>
              <a:rPr sz="3200" spc="-15" dirty="0"/>
              <a:t>учебного</a:t>
            </a:r>
            <a:r>
              <a:rPr sz="3200" spc="-80" dirty="0"/>
              <a:t> </a:t>
            </a:r>
            <a:r>
              <a:rPr sz="3200" spc="-15" dirty="0"/>
              <a:t>занятия…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7819" y="5064252"/>
            <a:ext cx="2915411" cy="25908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75561" y="4979034"/>
            <a:ext cx="29394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6EC0"/>
                </a:solidFill>
                <a:latin typeface="Microsoft Sans Serif"/>
                <a:cs typeface="Microsoft Sans Serif"/>
              </a:rPr>
              <a:t>Наличие</a:t>
            </a:r>
            <a:r>
              <a:rPr sz="2000" spc="-7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обратной</a:t>
            </a:r>
            <a:r>
              <a:rPr sz="2000" spc="-9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связи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2475" y="2723388"/>
            <a:ext cx="5897880" cy="2636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1916" y="2732532"/>
            <a:ext cx="320040" cy="31851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5339" y="5009388"/>
            <a:ext cx="320040" cy="3185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0203" y="1783079"/>
            <a:ext cx="320040" cy="31851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76755" y="1842516"/>
            <a:ext cx="5931408" cy="26365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391411" y="3710940"/>
            <a:ext cx="4584700" cy="696595"/>
            <a:chOff x="1391411" y="3710940"/>
            <a:chExt cx="4584700" cy="69659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69719" y="3710940"/>
              <a:ext cx="3886200" cy="25908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91411" y="3840480"/>
              <a:ext cx="477012" cy="56692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28571" y="3840480"/>
              <a:ext cx="4447032" cy="566928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450339" y="1760601"/>
            <a:ext cx="6019800" cy="2477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Организация</a:t>
            </a:r>
            <a:r>
              <a:rPr sz="2000" spc="-4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разных</a:t>
            </a:r>
            <a:r>
              <a:rPr sz="20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6EC0"/>
                </a:solidFill>
                <a:latin typeface="Microsoft Sans Serif"/>
                <a:cs typeface="Microsoft Sans Serif"/>
              </a:rPr>
              <a:t>видов</a:t>
            </a:r>
            <a:r>
              <a:rPr sz="2000" spc="-3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учебной</a:t>
            </a:r>
            <a:r>
              <a:rPr sz="20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деятельности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200">
              <a:latin typeface="Microsoft Sans Serif"/>
              <a:cs typeface="Microsoft Sans Serif"/>
            </a:endParaRPr>
          </a:p>
          <a:p>
            <a:pPr marL="57785">
              <a:lnSpc>
                <a:spcPct val="100000"/>
              </a:lnSpc>
              <a:spcBef>
                <a:spcPts val="1625"/>
              </a:spcBef>
            </a:pPr>
            <a:r>
              <a:rPr sz="20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Организация</a:t>
            </a:r>
            <a:r>
              <a:rPr sz="2000" spc="-5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разных</a:t>
            </a:r>
            <a:r>
              <a:rPr sz="2000" spc="-3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06EC0"/>
                </a:solidFill>
                <a:latin typeface="Microsoft Sans Serif"/>
                <a:cs typeface="Microsoft Sans Serif"/>
              </a:rPr>
              <a:t>форм</a:t>
            </a:r>
            <a:r>
              <a:rPr sz="2000" spc="-3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учебной</a:t>
            </a:r>
            <a:r>
              <a:rPr sz="20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деятельности</a:t>
            </a:r>
            <a:r>
              <a:rPr sz="200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Microsoft Sans Serif"/>
              <a:cs typeface="Microsoft Sans Serif"/>
            </a:endParaRPr>
          </a:p>
          <a:p>
            <a:pPr marL="99060">
              <a:lnSpc>
                <a:spcPct val="100000"/>
              </a:lnSpc>
            </a:pPr>
            <a:r>
              <a:rPr sz="20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Нацеленность</a:t>
            </a:r>
            <a:r>
              <a:rPr sz="2000" spc="-4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6EC0"/>
                </a:solidFill>
                <a:latin typeface="Microsoft Sans Serif"/>
                <a:cs typeface="Microsoft Sans Serif"/>
              </a:rPr>
              <a:t>на </a:t>
            </a:r>
            <a:r>
              <a:rPr sz="20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формирование</a:t>
            </a:r>
            <a:endParaRPr sz="2000">
              <a:latin typeface="Microsoft Sans Serif"/>
              <a:cs typeface="Microsoft Sans Serif"/>
            </a:endParaRPr>
          </a:p>
          <a:p>
            <a:pPr marL="99060">
              <a:lnSpc>
                <a:spcPct val="100000"/>
              </a:lnSpc>
              <a:spcBef>
                <a:spcPts val="280"/>
              </a:spcBef>
            </a:pPr>
            <a:r>
              <a:rPr sz="20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планируемых</a:t>
            </a:r>
            <a:r>
              <a:rPr sz="2000" spc="-6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45" dirty="0">
                <a:solidFill>
                  <a:srgbClr val="006EC0"/>
                </a:solidFill>
                <a:latin typeface="Microsoft Sans Serif"/>
                <a:cs typeface="Microsoft Sans Serif"/>
              </a:rPr>
              <a:t>результатов</a:t>
            </a:r>
            <a:r>
              <a:rPr sz="2000" spc="-6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обучения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0955" y="3738371"/>
            <a:ext cx="320040" cy="318515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8717026" y="6508515"/>
            <a:ext cx="161290" cy="19812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6</a:t>
            </a:fld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79" y="1923288"/>
            <a:ext cx="91440" cy="8686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85928" y="1741932"/>
            <a:ext cx="4053840" cy="3528060"/>
            <a:chOff x="185928" y="1741932"/>
            <a:chExt cx="4053840" cy="35280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0644" y="1869948"/>
              <a:ext cx="1697736" cy="2240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9988" y="1741932"/>
              <a:ext cx="382524" cy="5105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30195" y="1741932"/>
              <a:ext cx="1164335" cy="5105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4339" y="2016252"/>
              <a:ext cx="2951988" cy="5105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4339" y="2290572"/>
              <a:ext cx="3427476" cy="5105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4339" y="2564892"/>
              <a:ext cx="3464052" cy="5105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4339" y="2839212"/>
              <a:ext cx="2912364" cy="5105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4339" y="3113532"/>
              <a:ext cx="2514600" cy="5105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5928" y="3410711"/>
              <a:ext cx="391668" cy="4754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4339" y="3387852"/>
              <a:ext cx="3805428" cy="51054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4339" y="3662172"/>
              <a:ext cx="2310384" cy="5105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5928" y="3959352"/>
              <a:ext cx="391668" cy="47548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4339" y="3936492"/>
              <a:ext cx="2203704" cy="51054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33244" y="3936492"/>
              <a:ext cx="382524" cy="51054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37460" y="3936492"/>
              <a:ext cx="1331976" cy="51054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4339" y="4210811"/>
              <a:ext cx="2971800" cy="5105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4339" y="4485132"/>
              <a:ext cx="3589020" cy="5105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4339" y="4759452"/>
              <a:ext cx="3272028" cy="510540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307035" y="1795017"/>
            <a:ext cx="375920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marR="348615" indent="-25781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69875" algn="l"/>
                <a:tab pos="270510" algn="l"/>
              </a:tabLst>
            </a:pP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Учебная</a:t>
            </a:r>
            <a:r>
              <a:rPr sz="1800" spc="-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006EC0"/>
                </a:solidFill>
                <a:latin typeface="Microsoft Sans Serif"/>
                <a:cs typeface="Microsoft Sans Serif"/>
              </a:rPr>
              <a:t>задача</a:t>
            </a:r>
            <a:r>
              <a:rPr sz="1800" spc="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6EC0"/>
                </a:solidFill>
                <a:latin typeface="Microsoft Sans Serif"/>
                <a:cs typeface="Microsoft Sans Serif"/>
              </a:rPr>
              <a:t>-</a:t>
            </a:r>
            <a:r>
              <a:rPr sz="1800" spc="2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006EC0"/>
                </a:solidFill>
                <a:latin typeface="Microsoft Sans Serif"/>
                <a:cs typeface="Microsoft Sans Serif"/>
              </a:rPr>
              <a:t>задача, </a:t>
            </a:r>
            <a:r>
              <a:rPr sz="18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требующая от </a:t>
            </a:r>
            <a:r>
              <a:rPr sz="18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учащихся </a:t>
            </a: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открытия </a:t>
            </a:r>
            <a:r>
              <a:rPr sz="1800" dirty="0">
                <a:solidFill>
                  <a:srgbClr val="006EC0"/>
                </a:solidFill>
                <a:latin typeface="Microsoft Sans Serif"/>
                <a:cs typeface="Microsoft Sans Serif"/>
              </a:rPr>
              <a:t>и </a:t>
            </a: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освоения </a:t>
            </a:r>
            <a:r>
              <a:rPr sz="1800" spc="-30" dirty="0">
                <a:solidFill>
                  <a:srgbClr val="006EC0"/>
                </a:solidFill>
                <a:latin typeface="Microsoft Sans Serif"/>
                <a:cs typeface="Microsoft Sans Serif"/>
              </a:rPr>
              <a:t>общего </a:t>
            </a:r>
            <a:r>
              <a:rPr sz="18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способа</a:t>
            </a:r>
            <a:r>
              <a:rPr sz="180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(принципа)</a:t>
            </a:r>
            <a:r>
              <a:rPr sz="1800" spc="2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решения </a:t>
            </a: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широкого</a:t>
            </a:r>
            <a:r>
              <a:rPr sz="18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45" dirty="0">
                <a:solidFill>
                  <a:srgbClr val="006EC0"/>
                </a:solidFill>
                <a:latin typeface="Microsoft Sans Serif"/>
                <a:cs typeface="Microsoft Sans Serif"/>
              </a:rPr>
              <a:t>круга</a:t>
            </a:r>
            <a:r>
              <a:rPr sz="18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частных </a:t>
            </a:r>
            <a:r>
              <a:rPr sz="18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практических</a:t>
            </a:r>
            <a:r>
              <a:rPr sz="1800" spc="-3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006EC0"/>
                </a:solidFill>
                <a:latin typeface="Microsoft Sans Serif"/>
                <a:cs typeface="Microsoft Sans Serif"/>
              </a:rPr>
              <a:t>задач.</a:t>
            </a:r>
            <a:endParaRPr sz="1800">
              <a:latin typeface="Microsoft Sans Serif"/>
              <a:cs typeface="Microsoft Sans Serif"/>
            </a:endParaRPr>
          </a:p>
          <a:p>
            <a:pPr marL="269875" indent="-257810">
              <a:lnSpc>
                <a:spcPct val="100000"/>
              </a:lnSpc>
              <a:buFont typeface="Wingdings"/>
              <a:buChar char=""/>
              <a:tabLst>
                <a:tab pos="269875" algn="l"/>
                <a:tab pos="270510" algn="l"/>
              </a:tabLst>
            </a:pP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Учебные</a:t>
            </a:r>
            <a:r>
              <a:rPr sz="18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006EC0"/>
                </a:solidFill>
                <a:latin typeface="Microsoft Sans Serif"/>
                <a:cs typeface="Microsoft Sans Serif"/>
              </a:rPr>
              <a:t>задачи</a:t>
            </a:r>
            <a:r>
              <a:rPr sz="1800" spc="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воплощаются</a:t>
            </a:r>
            <a:r>
              <a:rPr sz="1800" spc="-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6EC0"/>
                </a:solidFill>
                <a:latin typeface="Microsoft Sans Serif"/>
                <a:cs typeface="Microsoft Sans Serif"/>
              </a:rPr>
              <a:t>в </a:t>
            </a:r>
            <a:endParaRPr sz="1800">
              <a:latin typeface="Microsoft Sans Serif"/>
              <a:cs typeface="Microsoft Sans Serif"/>
            </a:endParaRPr>
          </a:p>
          <a:p>
            <a:pPr marL="269875">
              <a:lnSpc>
                <a:spcPct val="100000"/>
              </a:lnSpc>
            </a:pP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учебных</a:t>
            </a:r>
            <a:r>
              <a:rPr sz="18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заданиях.</a:t>
            </a:r>
            <a:endParaRPr sz="1800">
              <a:latin typeface="Microsoft Sans Serif"/>
              <a:cs typeface="Microsoft Sans Serif"/>
            </a:endParaRPr>
          </a:p>
          <a:p>
            <a:pPr marL="269875" marR="221615" indent="-25781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69875" algn="l"/>
                <a:tab pos="270510" algn="l"/>
                <a:tab pos="2372995" algn="l"/>
              </a:tabLst>
            </a:pP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Учебное</a:t>
            </a:r>
            <a:r>
              <a:rPr sz="1800" spc="1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задание</a:t>
            </a:r>
            <a:r>
              <a:rPr sz="1800" dirty="0">
                <a:solidFill>
                  <a:srgbClr val="006EC0"/>
                </a:solidFill>
                <a:latin typeface="Microsoft Sans Serif"/>
                <a:cs typeface="Microsoft Sans Serif"/>
              </a:rPr>
              <a:t> -	</a:t>
            </a:r>
            <a:r>
              <a:rPr sz="18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средство </a:t>
            </a: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800" spc="3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содержания </a:t>
            </a: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образования</a:t>
            </a:r>
            <a:r>
              <a:rPr sz="1800" spc="2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6EC0"/>
                </a:solidFill>
                <a:latin typeface="Microsoft Sans Serif"/>
                <a:cs typeface="Microsoft Sans Serif"/>
              </a:rPr>
              <a:t>и</a:t>
            </a:r>
            <a:r>
              <a:rPr sz="1800" spc="-3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формирования </a:t>
            </a: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деятельности</a:t>
            </a:r>
            <a:r>
              <a:rPr sz="1800" spc="3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обучающихся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459435" y="313385"/>
            <a:ext cx="71310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742054" algn="l"/>
              </a:tabLst>
            </a:pPr>
            <a:r>
              <a:rPr sz="3200" spc="-15" dirty="0">
                <a:solidFill>
                  <a:srgbClr val="006EC0"/>
                </a:solidFill>
              </a:rPr>
              <a:t>Учебная</a:t>
            </a:r>
            <a:r>
              <a:rPr sz="3200" spc="-25" dirty="0">
                <a:solidFill>
                  <a:srgbClr val="006EC0"/>
                </a:solidFill>
              </a:rPr>
              <a:t> задача </a:t>
            </a:r>
            <a:r>
              <a:rPr sz="3200" dirty="0">
                <a:solidFill>
                  <a:srgbClr val="006EC0"/>
                </a:solidFill>
              </a:rPr>
              <a:t>и	</a:t>
            </a:r>
            <a:r>
              <a:rPr sz="3200" spc="-15" dirty="0">
                <a:solidFill>
                  <a:srgbClr val="006EC0"/>
                </a:solidFill>
              </a:rPr>
              <a:t>учебное</a:t>
            </a:r>
            <a:r>
              <a:rPr sz="3200" spc="-145" dirty="0">
                <a:solidFill>
                  <a:srgbClr val="006EC0"/>
                </a:solidFill>
              </a:rPr>
              <a:t> </a:t>
            </a:r>
            <a:r>
              <a:rPr sz="3200" spc="-15" dirty="0">
                <a:solidFill>
                  <a:srgbClr val="006EC0"/>
                </a:solidFill>
              </a:rPr>
              <a:t>задание</a:t>
            </a:r>
            <a:endParaRPr sz="3200"/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4100829" y="1439925"/>
          <a:ext cx="4118608" cy="4076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02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33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78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371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0248">
                <a:tc rowSpan="17">
                  <a:txBody>
                    <a:bodyPr/>
                    <a:lstStyle/>
                    <a:p>
                      <a:pPr marL="674370" marR="521970" indent="-145415">
                        <a:lnSpc>
                          <a:spcPts val="2860"/>
                        </a:lnSpc>
                        <a:spcBef>
                          <a:spcPts val="114"/>
                        </a:spcBef>
                      </a:pPr>
                      <a:r>
                        <a:rPr sz="2700" spc="-25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Структура</a:t>
                      </a:r>
                      <a:r>
                        <a:rPr sz="2700" spc="-90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700" spc="-15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учебной </a:t>
                      </a:r>
                      <a:r>
                        <a:rPr sz="2700" spc="-700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700" spc="-40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задачи</a:t>
                      </a:r>
                      <a:r>
                        <a:rPr sz="2700" spc="-100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700" spc="-15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(задания)</a:t>
                      </a:r>
                      <a:endParaRPr sz="27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604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96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604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ts val="1585"/>
                        </a:lnSpc>
                      </a:pPr>
                      <a:r>
                        <a:rPr sz="1400" b="1" spc="-10" dirty="0">
                          <a:solidFill>
                            <a:srgbClr val="006EC0"/>
                          </a:solidFill>
                          <a:latin typeface="Arial"/>
                          <a:cs typeface="Arial"/>
                        </a:rPr>
                        <a:t>Ц</a:t>
                      </a:r>
                      <a:r>
                        <a:rPr sz="1400" b="1" spc="-5" dirty="0">
                          <a:solidFill>
                            <a:srgbClr val="006EC0"/>
                          </a:solidFill>
                          <a:latin typeface="Arial"/>
                          <a:cs typeface="Arial"/>
                        </a:rPr>
                        <a:t>еле</a:t>
                      </a:r>
                      <a:r>
                        <a:rPr sz="1400" b="1" dirty="0">
                          <a:solidFill>
                            <a:srgbClr val="006EC0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400" b="1" spc="-20" dirty="0">
                          <a:solidFill>
                            <a:srgbClr val="006EC0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400" b="1" spc="-15" dirty="0">
                          <a:solidFill>
                            <a:srgbClr val="006EC0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400" b="1" dirty="0">
                          <a:solidFill>
                            <a:srgbClr val="006EC0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1400" b="1" spc="-10" dirty="0">
                          <a:solidFill>
                            <a:srgbClr val="006EC0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400" b="1" dirty="0">
                          <a:solidFill>
                            <a:srgbClr val="006EC0"/>
                          </a:solidFill>
                          <a:latin typeface="Arial"/>
                          <a:cs typeface="Arial"/>
                        </a:rPr>
                        <a:t>ю</a:t>
                      </a:r>
                      <a:r>
                        <a:rPr sz="1400" b="1" spc="-10" dirty="0">
                          <a:solidFill>
                            <a:srgbClr val="006EC0"/>
                          </a:solidFill>
                          <a:latin typeface="Arial"/>
                          <a:cs typeface="Arial"/>
                        </a:rPr>
                        <a:t>щ</a:t>
                      </a:r>
                      <a:r>
                        <a:rPr sz="1400" b="1" spc="-15" dirty="0">
                          <a:solidFill>
                            <a:srgbClr val="006EC0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400" b="1" dirty="0">
                          <a:solidFill>
                            <a:srgbClr val="006EC0"/>
                          </a:solidFill>
                          <a:latin typeface="Arial"/>
                          <a:cs typeface="Arial"/>
                        </a:rPr>
                        <a:t>я</a:t>
                      </a:r>
                      <a:r>
                        <a:rPr sz="1400" b="1" spc="-95" dirty="0">
                          <a:solidFill>
                            <a:srgbClr val="006E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006EC0"/>
                          </a:solidFill>
                          <a:latin typeface="Arial"/>
                          <a:cs typeface="Arial"/>
                        </a:rPr>
                        <a:t>час</a:t>
                      </a:r>
                      <a:r>
                        <a:rPr sz="1400" b="1" spc="-20" dirty="0">
                          <a:solidFill>
                            <a:srgbClr val="006EC0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400" b="1" dirty="0">
                          <a:solidFill>
                            <a:srgbClr val="006EC0"/>
                          </a:solidFill>
                          <a:latin typeface="Arial"/>
                          <a:cs typeface="Arial"/>
                        </a:rPr>
                        <a:t>ь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085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604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380365">
                        <a:lnSpc>
                          <a:spcPts val="1540"/>
                        </a:lnSpc>
                      </a:pPr>
                      <a:r>
                        <a:rPr sz="1400" spc="-20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способствует</a:t>
                      </a:r>
                      <a:r>
                        <a:rPr sz="1400" spc="-70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мотивации,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12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604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817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604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635"/>
                        </a:lnSpc>
                      </a:pPr>
                      <a:r>
                        <a:rPr sz="1400" spc="-15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400" spc="-10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ст</a:t>
                      </a:r>
                      <a:r>
                        <a:rPr sz="1400" spc="-30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ан</a:t>
                      </a:r>
                      <a:r>
                        <a:rPr sz="1400" spc="-15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spc="-25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-20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400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spc="-85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це</a:t>
                      </a:r>
                      <a:r>
                        <a:rPr sz="1400" spc="-10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400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45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15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планир</a:t>
                      </a:r>
                      <a:r>
                        <a:rPr sz="1400" spc="-15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ован</a:t>
                      </a:r>
                      <a:r>
                        <a:rPr sz="1400" spc="-5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ю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54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604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409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604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630"/>
                        </a:lnSpc>
                        <a:spcBef>
                          <a:spcPts val="900"/>
                        </a:spcBef>
                      </a:pPr>
                      <a:r>
                        <a:rPr sz="1400" b="1" spc="-15" dirty="0">
                          <a:solidFill>
                            <a:srgbClr val="006EC0"/>
                          </a:solidFill>
                          <a:latin typeface="Arial"/>
                          <a:cs typeface="Arial"/>
                        </a:rPr>
                        <a:t>Содержательная</a:t>
                      </a:r>
                      <a:r>
                        <a:rPr sz="1400" b="1" spc="-40" dirty="0">
                          <a:solidFill>
                            <a:srgbClr val="006E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6EC0"/>
                          </a:solidFill>
                          <a:latin typeface="Arial"/>
                          <a:cs typeface="Arial"/>
                        </a:rPr>
                        <a:t>часть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28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604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97790">
                        <a:lnSpc>
                          <a:spcPts val="1235"/>
                        </a:lnSpc>
                      </a:pPr>
                      <a:r>
                        <a:rPr sz="1200" spc="-5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состоит</a:t>
                      </a:r>
                      <a:r>
                        <a:rPr sz="1200" spc="-20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 из </a:t>
                      </a:r>
                      <a:r>
                        <a:rPr sz="1200" i="1" spc="-5" dirty="0">
                          <a:solidFill>
                            <a:srgbClr val="006EC0"/>
                          </a:solidFill>
                          <a:latin typeface="Arial"/>
                          <a:cs typeface="Arial"/>
                        </a:rPr>
                        <a:t>условия</a:t>
                      </a:r>
                      <a:r>
                        <a:rPr sz="1200" i="1" spc="-40" dirty="0">
                          <a:solidFill>
                            <a:srgbClr val="006E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15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виде </a:t>
                      </a:r>
                      <a:r>
                        <a:rPr sz="1200" spc="-15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различной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24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604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8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604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365"/>
                        </a:lnSpc>
                        <a:spcBef>
                          <a:spcPts val="35"/>
                        </a:spcBef>
                      </a:pPr>
                      <a:r>
                        <a:rPr sz="1200" spc="-10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информации</a:t>
                      </a:r>
                      <a:r>
                        <a:rPr sz="1200" spc="-50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200" spc="-15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i="1" spc="-5" dirty="0">
                          <a:solidFill>
                            <a:srgbClr val="006EC0"/>
                          </a:solidFill>
                          <a:latin typeface="Arial"/>
                          <a:cs typeface="Arial"/>
                        </a:rPr>
                        <a:t>вопроса,</a:t>
                      </a:r>
                      <a:r>
                        <a:rPr sz="1200" i="1" spc="-45" dirty="0">
                          <a:solidFill>
                            <a:srgbClr val="006E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связанного</a:t>
                      </a:r>
                      <a:r>
                        <a:rPr sz="1200" spc="-65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i="1" dirty="0">
                          <a:solidFill>
                            <a:srgbClr val="006EC0"/>
                          </a:solidFill>
                          <a:latin typeface="Arial"/>
                          <a:cs typeface="Arial"/>
                        </a:rPr>
                        <a:t>с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11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604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355"/>
                        </a:lnSpc>
                      </a:pPr>
                      <a:r>
                        <a:rPr sz="1200" spc="-15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определенными</a:t>
                      </a:r>
                      <a:r>
                        <a:rPr sz="1200" spc="-50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учебными</a:t>
                      </a:r>
                      <a:r>
                        <a:rPr sz="1200" spc="-25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действиями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354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604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064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604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320"/>
                        </a:lnSpc>
                      </a:pPr>
                      <a:r>
                        <a:rPr sz="1400" b="1" spc="-5" dirty="0">
                          <a:solidFill>
                            <a:srgbClr val="006EC0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400" b="1" spc="-10" dirty="0">
                          <a:solidFill>
                            <a:srgbClr val="006EC0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400" b="1" dirty="0">
                          <a:solidFill>
                            <a:srgbClr val="006EC0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400" b="1" spc="-20" dirty="0">
                          <a:solidFill>
                            <a:srgbClr val="006EC0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400" b="1" spc="-5" dirty="0">
                          <a:solidFill>
                            <a:srgbClr val="006EC0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400" b="1" spc="-10" dirty="0">
                          <a:solidFill>
                            <a:srgbClr val="006EC0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400" b="1" dirty="0">
                          <a:solidFill>
                            <a:srgbClr val="006EC0"/>
                          </a:solidFill>
                          <a:latin typeface="Arial"/>
                          <a:cs typeface="Arial"/>
                        </a:rPr>
                        <a:t>ии</a:t>
                      </a:r>
                      <a:r>
                        <a:rPr sz="1400" b="1" spc="-75" dirty="0">
                          <a:solidFill>
                            <a:srgbClr val="006E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6EC0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400" b="1" dirty="0">
                          <a:solidFill>
                            <a:srgbClr val="006EC0"/>
                          </a:solidFill>
                          <a:latin typeface="Arial"/>
                          <a:cs typeface="Arial"/>
                        </a:rPr>
                        <a:t>цен</a:t>
                      </a:r>
                      <a:r>
                        <a:rPr sz="1400" b="1" spc="5" dirty="0">
                          <a:solidFill>
                            <a:srgbClr val="006EC0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400" b="1" dirty="0">
                          <a:solidFill>
                            <a:srgbClr val="006EC0"/>
                          </a:solidFill>
                          <a:latin typeface="Arial"/>
                          <a:cs typeface="Arial"/>
                        </a:rPr>
                        <a:t>и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146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604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ts val="1410"/>
                        </a:lnSpc>
                      </a:pPr>
                      <a:r>
                        <a:rPr sz="1300" spc="-30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мотивируют</a:t>
                      </a:r>
                      <a:r>
                        <a:rPr sz="1300" spc="90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spc="-20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деятельность</a:t>
                      </a:r>
                      <a:r>
                        <a:rPr sz="1300" spc="55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spc="-5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endParaRPr sz="13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78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604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435"/>
                        </a:lnSpc>
                        <a:spcBef>
                          <a:spcPts val="25"/>
                        </a:spcBef>
                      </a:pPr>
                      <a:r>
                        <a:rPr sz="1300" spc="-20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являются эталоном</a:t>
                      </a:r>
                      <a:r>
                        <a:rPr sz="1300" spc="55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300" spc="-20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выполнения</a:t>
                      </a:r>
                      <a:endParaRPr sz="13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914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604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390"/>
                        </a:lnSpc>
                      </a:pPr>
                      <a:r>
                        <a:rPr sz="1300" spc="-20" dirty="0">
                          <a:solidFill>
                            <a:srgbClr val="006EC0"/>
                          </a:solidFill>
                          <a:latin typeface="Microsoft Sans Serif"/>
                          <a:cs typeface="Microsoft Sans Serif"/>
                        </a:rPr>
                        <a:t>задания</a:t>
                      </a:r>
                      <a:endParaRPr sz="13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617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604" marB="0" vert="vert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grpSp>
        <p:nvGrpSpPr>
          <p:cNvPr id="25" name="object 25"/>
          <p:cNvGrpSpPr/>
          <p:nvPr/>
        </p:nvGrpSpPr>
        <p:grpSpPr>
          <a:xfrm>
            <a:off x="4100829" y="1452372"/>
            <a:ext cx="783590" cy="4076700"/>
            <a:chOff x="4100829" y="1452372"/>
            <a:chExt cx="783590" cy="4076700"/>
          </a:xfrm>
        </p:grpSpPr>
        <p:sp>
          <p:nvSpPr>
            <p:cNvPr id="26" name="object 26"/>
            <p:cNvSpPr/>
            <p:nvPr/>
          </p:nvSpPr>
          <p:spPr>
            <a:xfrm>
              <a:off x="4113275" y="1452372"/>
              <a:ext cx="770890" cy="4055110"/>
            </a:xfrm>
            <a:custGeom>
              <a:avLst/>
              <a:gdLst/>
              <a:ahLst/>
              <a:cxnLst/>
              <a:rect l="l" t="t" r="r" b="b"/>
              <a:pathLst>
                <a:path w="770889" h="4055110">
                  <a:moveTo>
                    <a:pt x="770763" y="0"/>
                  </a:moveTo>
                  <a:lnTo>
                    <a:pt x="0" y="0"/>
                  </a:lnTo>
                  <a:lnTo>
                    <a:pt x="0" y="4054982"/>
                  </a:lnTo>
                  <a:lnTo>
                    <a:pt x="770763" y="4054982"/>
                  </a:lnTo>
                  <a:lnTo>
                    <a:pt x="7707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100829" y="5522468"/>
              <a:ext cx="783590" cy="0"/>
            </a:xfrm>
            <a:custGeom>
              <a:avLst/>
              <a:gdLst/>
              <a:ahLst/>
              <a:cxnLst/>
              <a:rect l="l" t="t" r="r" b="b"/>
              <a:pathLst>
                <a:path w="783589">
                  <a:moveTo>
                    <a:pt x="0" y="0"/>
                  </a:moveTo>
                  <a:lnTo>
                    <a:pt x="78359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8717026" y="6508515"/>
            <a:ext cx="161290" cy="19812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7</a:t>
            </a:fld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219909"/>
            <a:ext cx="4615815" cy="149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Формы </a:t>
            </a:r>
            <a:r>
              <a:rPr sz="3200" spc="-5" dirty="0"/>
              <a:t>организации </a:t>
            </a:r>
            <a:r>
              <a:rPr sz="3200" dirty="0"/>
              <a:t> </a:t>
            </a:r>
            <a:r>
              <a:rPr sz="3200" spc="-15" dirty="0"/>
              <a:t>учебной</a:t>
            </a:r>
            <a:r>
              <a:rPr sz="3200" spc="-90" dirty="0"/>
              <a:t> </a:t>
            </a:r>
            <a:r>
              <a:rPr sz="3200" spc="-15" dirty="0"/>
              <a:t>деятельности </a:t>
            </a:r>
            <a:r>
              <a:rPr sz="3200" spc="-875" dirty="0"/>
              <a:t> </a:t>
            </a:r>
            <a:r>
              <a:rPr sz="3200" dirty="0"/>
              <a:t>и</a:t>
            </a:r>
            <a:r>
              <a:rPr sz="3200" spc="-45" dirty="0"/>
              <a:t> </a:t>
            </a:r>
            <a:r>
              <a:rPr sz="3200" spc="-5" dirty="0"/>
              <a:t>их</a:t>
            </a:r>
            <a:r>
              <a:rPr sz="3200" spc="-40" dirty="0"/>
              <a:t> </a:t>
            </a:r>
            <a:r>
              <a:rPr sz="3200" spc="-15" dirty="0"/>
              <a:t>особенности</a:t>
            </a:r>
            <a:endParaRPr sz="3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035" y="1546986"/>
            <a:ext cx="7919084" cy="4751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172335" algn="l"/>
                <a:tab pos="3157855" algn="l"/>
                <a:tab pos="3437890" algn="l"/>
                <a:tab pos="5486400" algn="l"/>
                <a:tab pos="6428105" algn="l"/>
                <a:tab pos="7658734" algn="l"/>
              </a:tabLst>
            </a:pPr>
            <a:r>
              <a:rPr sz="1800" b="1" dirty="0">
                <a:solidFill>
                  <a:srgbClr val="006EC0"/>
                </a:solidFill>
                <a:latin typeface="Arial"/>
                <a:cs typeface="Arial"/>
              </a:rPr>
              <a:t>И</a:t>
            </a:r>
            <a:r>
              <a:rPr sz="1800" b="1" spc="5" dirty="0">
                <a:solidFill>
                  <a:srgbClr val="006EC0"/>
                </a:solidFill>
                <a:latin typeface="Arial"/>
                <a:cs typeface="Arial"/>
              </a:rPr>
              <a:t>н</a:t>
            </a:r>
            <a:r>
              <a:rPr sz="1800" b="1" dirty="0">
                <a:solidFill>
                  <a:srgbClr val="006EC0"/>
                </a:solidFill>
                <a:latin typeface="Arial"/>
                <a:cs typeface="Arial"/>
              </a:rPr>
              <a:t>д</a:t>
            </a:r>
            <a:r>
              <a:rPr sz="1800" b="1" spc="-5" dirty="0">
                <a:solidFill>
                  <a:srgbClr val="006EC0"/>
                </a:solidFill>
                <a:latin typeface="Arial"/>
                <a:cs typeface="Arial"/>
              </a:rPr>
              <a:t>и</a:t>
            </a:r>
            <a:r>
              <a:rPr sz="1800" b="1" dirty="0">
                <a:solidFill>
                  <a:srgbClr val="006EC0"/>
                </a:solidFill>
                <a:latin typeface="Arial"/>
                <a:cs typeface="Arial"/>
              </a:rPr>
              <a:t>в</a:t>
            </a:r>
            <a:r>
              <a:rPr sz="1800" b="1" spc="-5" dirty="0">
                <a:solidFill>
                  <a:srgbClr val="006EC0"/>
                </a:solidFill>
                <a:latin typeface="Arial"/>
                <a:cs typeface="Arial"/>
              </a:rPr>
              <a:t>и</a:t>
            </a:r>
            <a:r>
              <a:rPr sz="1800" b="1" spc="20" dirty="0">
                <a:solidFill>
                  <a:srgbClr val="006EC0"/>
                </a:solidFill>
                <a:latin typeface="Arial"/>
                <a:cs typeface="Arial"/>
              </a:rPr>
              <a:t>д</a:t>
            </a:r>
            <a:r>
              <a:rPr sz="1800" b="1" spc="-45" dirty="0">
                <a:solidFill>
                  <a:srgbClr val="006EC0"/>
                </a:solidFill>
                <a:latin typeface="Arial"/>
                <a:cs typeface="Arial"/>
              </a:rPr>
              <a:t>у</a:t>
            </a:r>
            <a:r>
              <a:rPr sz="1800" b="1" spc="-5" dirty="0">
                <a:solidFill>
                  <a:srgbClr val="006EC0"/>
                </a:solidFill>
                <a:latin typeface="Arial"/>
                <a:cs typeface="Arial"/>
              </a:rPr>
              <a:t>а</a:t>
            </a:r>
            <a:r>
              <a:rPr sz="1800" b="1" spc="-10" dirty="0">
                <a:solidFill>
                  <a:srgbClr val="006EC0"/>
                </a:solidFill>
                <a:latin typeface="Arial"/>
                <a:cs typeface="Arial"/>
              </a:rPr>
              <a:t>л</a:t>
            </a:r>
            <a:r>
              <a:rPr sz="1800" b="1" dirty="0">
                <a:solidFill>
                  <a:srgbClr val="006EC0"/>
                </a:solidFill>
                <a:latin typeface="Arial"/>
                <a:cs typeface="Arial"/>
              </a:rPr>
              <a:t>ьная	</a:t>
            </a:r>
            <a:r>
              <a:rPr sz="1800" b="1" spc="-10" dirty="0">
                <a:solidFill>
                  <a:srgbClr val="006EC0"/>
                </a:solidFill>
                <a:latin typeface="Arial"/>
                <a:cs typeface="Arial"/>
              </a:rPr>
              <a:t>р</a:t>
            </a:r>
            <a:r>
              <a:rPr sz="1800" b="1" spc="-20" dirty="0">
                <a:solidFill>
                  <a:srgbClr val="006EC0"/>
                </a:solidFill>
                <a:latin typeface="Arial"/>
                <a:cs typeface="Arial"/>
              </a:rPr>
              <a:t>а</a:t>
            </a:r>
            <a:r>
              <a:rPr sz="1800" b="1" spc="-10" dirty="0">
                <a:solidFill>
                  <a:srgbClr val="006EC0"/>
                </a:solidFill>
                <a:latin typeface="Arial"/>
                <a:cs typeface="Arial"/>
              </a:rPr>
              <a:t>б</a:t>
            </a:r>
            <a:r>
              <a:rPr sz="1800" b="1" spc="-60" dirty="0">
                <a:solidFill>
                  <a:srgbClr val="006EC0"/>
                </a:solidFill>
                <a:latin typeface="Arial"/>
                <a:cs typeface="Arial"/>
              </a:rPr>
              <a:t>о</a:t>
            </a:r>
            <a:r>
              <a:rPr sz="1800" b="1" spc="-45" dirty="0">
                <a:solidFill>
                  <a:srgbClr val="006EC0"/>
                </a:solidFill>
                <a:latin typeface="Arial"/>
                <a:cs typeface="Arial"/>
              </a:rPr>
              <a:t>т</a:t>
            </a:r>
            <a:r>
              <a:rPr sz="1800" b="1" dirty="0">
                <a:solidFill>
                  <a:srgbClr val="006EC0"/>
                </a:solidFill>
                <a:latin typeface="Arial"/>
                <a:cs typeface="Arial"/>
              </a:rPr>
              <a:t>а	</a:t>
            </a:r>
            <a:r>
              <a:rPr sz="1800" dirty="0">
                <a:solidFill>
                  <a:srgbClr val="006EC0"/>
                </a:solidFill>
                <a:latin typeface="Microsoft Sans Serif"/>
                <a:cs typeface="Microsoft Sans Serif"/>
              </a:rPr>
              <a:t>-	</a:t>
            </a: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с</a:t>
            </a:r>
            <a:r>
              <a:rPr sz="18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а</a:t>
            </a:r>
            <a:r>
              <a:rPr sz="1800" spc="-40" dirty="0">
                <a:solidFill>
                  <a:srgbClr val="006EC0"/>
                </a:solidFill>
                <a:latin typeface="Microsoft Sans Serif"/>
                <a:cs typeface="Microsoft Sans Serif"/>
              </a:rPr>
              <a:t>м</a:t>
            </a:r>
            <a:r>
              <a:rPr sz="18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о</a:t>
            </a:r>
            <a:r>
              <a:rPr sz="1800" dirty="0">
                <a:solidFill>
                  <a:srgbClr val="006EC0"/>
                </a:solidFill>
                <a:latin typeface="Microsoft Sans Serif"/>
                <a:cs typeface="Microsoft Sans Serif"/>
              </a:rPr>
              <a:t>с</a:t>
            </a:r>
            <a:r>
              <a:rPr sz="1800" spc="-35" dirty="0">
                <a:solidFill>
                  <a:srgbClr val="006EC0"/>
                </a:solidFill>
                <a:latin typeface="Microsoft Sans Serif"/>
                <a:cs typeface="Microsoft Sans Serif"/>
              </a:rPr>
              <a:t>т</a:t>
            </a:r>
            <a:r>
              <a:rPr sz="18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о</a:t>
            </a:r>
            <a:r>
              <a:rPr sz="1800" spc="-5" dirty="0">
                <a:solidFill>
                  <a:srgbClr val="006EC0"/>
                </a:solidFill>
                <a:latin typeface="Microsoft Sans Serif"/>
                <a:cs typeface="Microsoft Sans Serif"/>
              </a:rPr>
              <a:t>я</a:t>
            </a:r>
            <a:r>
              <a:rPr sz="18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т</a:t>
            </a:r>
            <a:r>
              <a:rPr sz="1800" spc="-80" dirty="0">
                <a:solidFill>
                  <a:srgbClr val="006EC0"/>
                </a:solidFill>
                <a:latin typeface="Microsoft Sans Serif"/>
                <a:cs typeface="Microsoft Sans Serif"/>
              </a:rPr>
              <a:t>е</a:t>
            </a:r>
            <a:r>
              <a:rPr sz="1800" spc="25" dirty="0">
                <a:solidFill>
                  <a:srgbClr val="006EC0"/>
                </a:solidFill>
                <a:latin typeface="Microsoft Sans Serif"/>
                <a:cs typeface="Microsoft Sans Serif"/>
              </a:rPr>
              <a:t>л</a:t>
            </a:r>
            <a:r>
              <a:rPr sz="18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ьна</a:t>
            </a:r>
            <a:r>
              <a:rPr sz="1800" dirty="0">
                <a:solidFill>
                  <a:srgbClr val="006EC0"/>
                </a:solidFill>
                <a:latin typeface="Microsoft Sans Serif"/>
                <a:cs typeface="Microsoft Sans Serif"/>
              </a:rPr>
              <a:t>я	</a:t>
            </a:r>
            <a:r>
              <a:rPr sz="18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р</a:t>
            </a:r>
            <a:r>
              <a:rPr sz="18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а</a:t>
            </a: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б</a:t>
            </a:r>
            <a:r>
              <a:rPr sz="1800" spc="-70" dirty="0">
                <a:solidFill>
                  <a:srgbClr val="006EC0"/>
                </a:solidFill>
                <a:latin typeface="Microsoft Sans Serif"/>
                <a:cs typeface="Microsoft Sans Serif"/>
              </a:rPr>
              <a:t>о</a:t>
            </a:r>
            <a:r>
              <a:rPr sz="18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т</a:t>
            </a:r>
            <a:r>
              <a:rPr sz="1800" dirty="0">
                <a:solidFill>
                  <a:srgbClr val="006EC0"/>
                </a:solidFill>
                <a:latin typeface="Microsoft Sans Serif"/>
                <a:cs typeface="Microsoft Sans Serif"/>
              </a:rPr>
              <a:t>а	</a:t>
            </a: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уч</a:t>
            </a:r>
            <a:r>
              <a:rPr sz="1800" spc="-30" dirty="0">
                <a:solidFill>
                  <a:srgbClr val="006EC0"/>
                </a:solidFill>
                <a:latin typeface="Microsoft Sans Serif"/>
                <a:cs typeface="Microsoft Sans Serif"/>
              </a:rPr>
              <a:t>а</a:t>
            </a:r>
            <a:r>
              <a:rPr sz="1800" dirty="0">
                <a:solidFill>
                  <a:srgbClr val="006EC0"/>
                </a:solidFill>
                <a:latin typeface="Microsoft Sans Serif"/>
                <a:cs typeface="Microsoft Sans Serif"/>
              </a:rPr>
              <a:t>щи</a:t>
            </a:r>
            <a:r>
              <a:rPr sz="1800" spc="-40" dirty="0">
                <a:solidFill>
                  <a:srgbClr val="006EC0"/>
                </a:solidFill>
                <a:latin typeface="Microsoft Sans Serif"/>
                <a:cs typeface="Microsoft Sans Serif"/>
              </a:rPr>
              <a:t>х</a:t>
            </a:r>
            <a:r>
              <a:rPr sz="1800" spc="10" dirty="0">
                <a:solidFill>
                  <a:srgbClr val="006EC0"/>
                </a:solidFill>
                <a:latin typeface="Microsoft Sans Serif"/>
                <a:cs typeface="Microsoft Sans Serif"/>
              </a:rPr>
              <a:t>с</a:t>
            </a:r>
            <a:r>
              <a:rPr sz="1800" dirty="0">
                <a:solidFill>
                  <a:srgbClr val="006EC0"/>
                </a:solidFill>
                <a:latin typeface="Microsoft Sans Serif"/>
                <a:cs typeface="Microsoft Sans Serif"/>
              </a:rPr>
              <a:t>я	</a:t>
            </a:r>
            <a:r>
              <a:rPr sz="1800" spc="-30" dirty="0">
                <a:solidFill>
                  <a:srgbClr val="006EC0"/>
                </a:solidFill>
                <a:latin typeface="Microsoft Sans Serif"/>
                <a:cs typeface="Microsoft Sans Serif"/>
              </a:rPr>
              <a:t>по  </a:t>
            </a: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выполнению</a:t>
            </a:r>
            <a:r>
              <a:rPr sz="1800" spc="-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учебных</a:t>
            </a:r>
            <a:r>
              <a:rPr sz="180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заданий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6EC0"/>
                </a:solidFill>
                <a:latin typeface="Arial"/>
                <a:cs typeface="Arial"/>
              </a:rPr>
              <a:t>Фронтальная</a:t>
            </a:r>
            <a:r>
              <a:rPr sz="1800" b="1" spc="-1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6EC0"/>
                </a:solidFill>
                <a:latin typeface="Arial"/>
                <a:cs typeface="Arial"/>
              </a:rPr>
              <a:t>работа</a:t>
            </a:r>
            <a:r>
              <a:rPr sz="1800" b="1" spc="3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EC0"/>
                </a:solidFill>
                <a:latin typeface="Microsoft Sans Serif"/>
                <a:cs typeface="Microsoft Sans Serif"/>
              </a:rPr>
              <a:t>-</a:t>
            </a:r>
            <a:r>
              <a:rPr sz="1800" spc="-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работа</a:t>
            </a:r>
            <a:r>
              <a:rPr sz="18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006EC0"/>
                </a:solidFill>
                <a:latin typeface="Microsoft Sans Serif"/>
                <a:cs typeface="Microsoft Sans Serif"/>
              </a:rPr>
              <a:t>со</a:t>
            </a:r>
            <a:r>
              <a:rPr sz="180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всем</a:t>
            </a:r>
            <a:r>
              <a:rPr sz="1800" spc="1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классом.</a:t>
            </a:r>
            <a:r>
              <a:rPr sz="1800" spc="-3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6EC0"/>
                </a:solidFill>
                <a:latin typeface="Microsoft Sans Serif"/>
                <a:cs typeface="Microsoft Sans Serif"/>
              </a:rPr>
              <a:t>Виды:</a:t>
            </a:r>
            <a:endParaRPr sz="1800">
              <a:latin typeface="Microsoft Sans Serif"/>
              <a:cs typeface="Microsoft Sans Serif"/>
            </a:endParaRPr>
          </a:p>
          <a:p>
            <a:pPr marL="142240" indent="-129539">
              <a:lnSpc>
                <a:spcPct val="100000"/>
              </a:lnSpc>
              <a:spcBef>
                <a:spcPts val="15"/>
              </a:spcBef>
              <a:buChar char="•"/>
              <a:tabLst>
                <a:tab pos="142240" algn="l"/>
              </a:tabLst>
            </a:pPr>
            <a:r>
              <a:rPr sz="18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беседа;</a:t>
            </a:r>
            <a:endParaRPr sz="1800">
              <a:latin typeface="Microsoft Sans Serif"/>
              <a:cs typeface="Microsoft Sans Serif"/>
            </a:endParaRPr>
          </a:p>
          <a:p>
            <a:pPr marL="142240" indent="-129539">
              <a:lnSpc>
                <a:spcPct val="100000"/>
              </a:lnSpc>
              <a:buChar char="•"/>
              <a:tabLst>
                <a:tab pos="142240" algn="l"/>
              </a:tabLst>
            </a:pPr>
            <a:r>
              <a:rPr sz="18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обсуждение;</a:t>
            </a:r>
            <a:endParaRPr sz="1800">
              <a:latin typeface="Microsoft Sans Serif"/>
              <a:cs typeface="Microsoft Sans Serif"/>
            </a:endParaRPr>
          </a:p>
          <a:p>
            <a:pPr marL="142240" indent="-129539">
              <a:lnSpc>
                <a:spcPct val="100000"/>
              </a:lnSpc>
              <a:buChar char="•"/>
              <a:tabLst>
                <a:tab pos="142240" algn="l"/>
              </a:tabLst>
            </a:pPr>
            <a:r>
              <a:rPr sz="1800" spc="-30" dirty="0">
                <a:solidFill>
                  <a:srgbClr val="006EC0"/>
                </a:solidFill>
                <a:latin typeface="Microsoft Sans Serif"/>
                <a:cs typeface="Microsoft Sans Serif"/>
              </a:rPr>
              <a:t>д</a:t>
            </a:r>
            <a:r>
              <a:rPr sz="18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ик</a:t>
            </a:r>
            <a:r>
              <a:rPr sz="18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т</a:t>
            </a:r>
            <a:r>
              <a:rPr sz="1800" spc="-30" dirty="0">
                <a:solidFill>
                  <a:srgbClr val="006EC0"/>
                </a:solidFill>
                <a:latin typeface="Microsoft Sans Serif"/>
                <a:cs typeface="Microsoft Sans Serif"/>
              </a:rPr>
              <a:t>ан</a:t>
            </a:r>
            <a:r>
              <a:rPr sz="1800" dirty="0">
                <a:solidFill>
                  <a:srgbClr val="006EC0"/>
                </a:solidFill>
                <a:latin typeface="Microsoft Sans Serif"/>
                <a:cs typeface="Microsoft Sans Serif"/>
              </a:rPr>
              <a:t>т и</a:t>
            </a:r>
            <a:r>
              <a:rPr sz="18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105" dirty="0">
                <a:solidFill>
                  <a:srgbClr val="006EC0"/>
                </a:solidFill>
                <a:latin typeface="Microsoft Sans Serif"/>
                <a:cs typeface="Microsoft Sans Serif"/>
              </a:rPr>
              <a:t>т</a:t>
            </a:r>
            <a:r>
              <a:rPr sz="1800" dirty="0">
                <a:solidFill>
                  <a:srgbClr val="006EC0"/>
                </a:solidFill>
                <a:latin typeface="Microsoft Sans Serif"/>
                <a:cs typeface="Microsoft Sans Serif"/>
              </a:rPr>
              <a:t>.</a:t>
            </a:r>
            <a:r>
              <a:rPr sz="1800" spc="-9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6EC0"/>
                </a:solidFill>
                <a:latin typeface="Microsoft Sans Serif"/>
                <a:cs typeface="Microsoft Sans Serif"/>
              </a:rPr>
              <a:t>д.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Clr>
                <a:srgbClr val="006EC0"/>
              </a:buClr>
              <a:buFont typeface="Microsoft Sans Serif"/>
              <a:buChar char="•"/>
            </a:pP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6EC0"/>
              </a:buClr>
              <a:buFont typeface="Microsoft Sans Serif"/>
              <a:buChar char="•"/>
            </a:pP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b="1" spc="-40" dirty="0">
                <a:solidFill>
                  <a:srgbClr val="006EC0"/>
                </a:solidFill>
                <a:latin typeface="Arial"/>
                <a:cs typeface="Arial"/>
              </a:rPr>
              <a:t>Групповая</a:t>
            </a:r>
            <a:r>
              <a:rPr sz="1800" b="1" spc="4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45" dirty="0">
                <a:solidFill>
                  <a:srgbClr val="006EC0"/>
                </a:solidFill>
                <a:latin typeface="Arial"/>
                <a:cs typeface="Arial"/>
              </a:rPr>
              <a:t>форма</a:t>
            </a:r>
            <a:r>
              <a:rPr sz="1800" b="1" spc="3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6EC0"/>
                </a:solidFill>
                <a:latin typeface="Arial"/>
                <a:cs typeface="Arial"/>
              </a:rPr>
              <a:t>работы</a:t>
            </a:r>
            <a:r>
              <a:rPr sz="1800" b="1" spc="2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6EC0"/>
                </a:solidFill>
                <a:latin typeface="Arial"/>
                <a:cs typeface="Arial"/>
              </a:rPr>
              <a:t>предусматривает</a:t>
            </a:r>
            <a:r>
              <a:rPr sz="18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:</a:t>
            </a:r>
            <a:endParaRPr sz="1800">
              <a:latin typeface="Microsoft Sans Serif"/>
              <a:cs typeface="Microsoft Sans Serif"/>
            </a:endParaRPr>
          </a:p>
          <a:p>
            <a:pPr marL="142240" indent="-129539">
              <a:lnSpc>
                <a:spcPct val="100000"/>
              </a:lnSpc>
              <a:spcBef>
                <a:spcPts val="15"/>
              </a:spcBef>
              <a:buChar char="•"/>
              <a:tabLst>
                <a:tab pos="142240" algn="l"/>
              </a:tabLst>
            </a:pPr>
            <a:r>
              <a:rPr sz="1800" spc="-5" dirty="0">
                <a:solidFill>
                  <a:srgbClr val="006EC0"/>
                </a:solidFill>
                <a:latin typeface="Microsoft Sans Serif"/>
                <a:cs typeface="Microsoft Sans Serif"/>
              </a:rPr>
              <a:t>составление</a:t>
            </a:r>
            <a:r>
              <a:rPr sz="1800" spc="-5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006EC0"/>
                </a:solidFill>
                <a:latin typeface="Microsoft Sans Serif"/>
                <a:cs typeface="Microsoft Sans Serif"/>
              </a:rPr>
              <a:t>групп</a:t>
            </a:r>
            <a:r>
              <a:rPr sz="1800" spc="4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EC0"/>
                </a:solidFill>
                <a:latin typeface="Microsoft Sans Serif"/>
                <a:cs typeface="Microsoft Sans Serif"/>
              </a:rPr>
              <a:t>на</a:t>
            </a:r>
            <a:r>
              <a:rPr sz="1800" spc="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разных</a:t>
            </a:r>
            <a:r>
              <a:rPr sz="1800" spc="-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основаниях;</a:t>
            </a:r>
            <a:endParaRPr sz="1800">
              <a:latin typeface="Microsoft Sans Serif"/>
              <a:cs typeface="Microsoft Sans Serif"/>
            </a:endParaRPr>
          </a:p>
          <a:p>
            <a:pPr marL="142240" indent="-129539">
              <a:lnSpc>
                <a:spcPct val="100000"/>
              </a:lnSpc>
              <a:buChar char="•"/>
              <a:tabLst>
                <a:tab pos="142240" algn="l"/>
              </a:tabLst>
            </a:pP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совместное</a:t>
            </a:r>
            <a:r>
              <a:rPr sz="1800" spc="2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выполнение</a:t>
            </a:r>
            <a:r>
              <a:rPr sz="1800" spc="2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одинаковых/</a:t>
            </a:r>
            <a:r>
              <a:rPr sz="1800" spc="-3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различных</a:t>
            </a:r>
            <a:r>
              <a:rPr sz="1800" spc="-3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заданий;</a:t>
            </a:r>
            <a:endParaRPr sz="1800">
              <a:latin typeface="Microsoft Sans Serif"/>
              <a:cs typeface="Microsoft Sans Serif"/>
            </a:endParaRPr>
          </a:p>
          <a:p>
            <a:pPr marL="142240" indent="-129539">
              <a:lnSpc>
                <a:spcPct val="100000"/>
              </a:lnSpc>
              <a:buChar char="•"/>
              <a:tabLst>
                <a:tab pos="142240" algn="l"/>
              </a:tabLst>
            </a:pPr>
            <a:r>
              <a:rPr sz="1800" spc="-5" dirty="0">
                <a:solidFill>
                  <a:srgbClr val="006EC0"/>
                </a:solidFill>
                <a:latin typeface="Microsoft Sans Serif"/>
                <a:cs typeface="Microsoft Sans Serif"/>
              </a:rPr>
              <a:t>наличие</a:t>
            </a: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006EC0"/>
                </a:solidFill>
                <a:latin typeface="Microsoft Sans Serif"/>
                <a:cs typeface="Microsoft Sans Serif"/>
              </a:rPr>
              <a:t>учеников</a:t>
            </a:r>
            <a:r>
              <a:rPr sz="1800" spc="3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006EC0"/>
                </a:solidFill>
                <a:latin typeface="Microsoft Sans Serif"/>
                <a:cs typeface="Microsoft Sans Serif"/>
              </a:rPr>
              <a:t>разного</a:t>
            </a:r>
            <a:r>
              <a:rPr sz="1800" spc="7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уровня</a:t>
            </a:r>
            <a:r>
              <a:rPr sz="1800" spc="2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006EC0"/>
                </a:solidFill>
                <a:latin typeface="Microsoft Sans Serif"/>
                <a:cs typeface="Microsoft Sans Serif"/>
              </a:rPr>
              <a:t>подготовки</a:t>
            </a:r>
            <a:r>
              <a:rPr sz="1800" spc="2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6EC0"/>
                </a:solidFill>
                <a:latin typeface="Microsoft Sans Serif"/>
                <a:cs typeface="Microsoft Sans Serif"/>
              </a:rPr>
              <a:t>в</a:t>
            </a:r>
            <a:r>
              <a:rPr sz="1800" spc="2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006EC0"/>
                </a:solidFill>
                <a:latin typeface="Microsoft Sans Serif"/>
                <a:cs typeface="Microsoft Sans Serif"/>
              </a:rPr>
              <a:t>каждой</a:t>
            </a:r>
            <a:r>
              <a:rPr sz="1800" spc="2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006EC0"/>
                </a:solidFill>
                <a:latin typeface="Microsoft Sans Serif"/>
                <a:cs typeface="Microsoft Sans Serif"/>
              </a:rPr>
              <a:t>группе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45" dirty="0">
                <a:solidFill>
                  <a:srgbClr val="006EC0"/>
                </a:solidFill>
                <a:latin typeface="Microsoft Sans Serif"/>
                <a:cs typeface="Microsoft Sans Serif"/>
              </a:rPr>
              <a:t>Формы</a:t>
            </a: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организации</a:t>
            </a:r>
            <a:r>
              <a:rPr sz="1800" spc="5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учебной</a:t>
            </a:r>
            <a:r>
              <a:rPr sz="1800" spc="3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деятельности</a:t>
            </a:r>
            <a:r>
              <a:rPr sz="1800" spc="4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EC0"/>
                </a:solidFill>
                <a:latin typeface="Microsoft Sans Serif"/>
                <a:cs typeface="Microsoft Sans Serif"/>
              </a:rPr>
              <a:t>применяются</a:t>
            </a:r>
            <a:r>
              <a:rPr sz="1800" spc="-20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6EC0"/>
                </a:solidFill>
                <a:latin typeface="Microsoft Sans Serif"/>
                <a:cs typeface="Microsoft Sans Serif"/>
              </a:rPr>
              <a:t>в</a:t>
            </a:r>
            <a:r>
              <a:rPr sz="1800" spc="15" dirty="0">
                <a:solidFill>
                  <a:srgbClr val="006EC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6EC0"/>
                </a:solidFill>
                <a:latin typeface="Microsoft Sans Serif"/>
                <a:cs typeface="Microsoft Sans Serif"/>
              </a:rPr>
              <a:t>сочетании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1835" y="29921"/>
            <a:ext cx="4613275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Формы </a:t>
            </a:r>
            <a:r>
              <a:rPr sz="3200" spc="-5" dirty="0"/>
              <a:t>организации </a:t>
            </a:r>
            <a:r>
              <a:rPr sz="3200" dirty="0"/>
              <a:t> </a:t>
            </a:r>
            <a:r>
              <a:rPr sz="3200" spc="-15" dirty="0"/>
              <a:t>учебной</a:t>
            </a:r>
            <a:r>
              <a:rPr sz="3200" spc="-114" dirty="0"/>
              <a:t> </a:t>
            </a:r>
            <a:r>
              <a:rPr sz="3200" spc="-15" dirty="0"/>
              <a:t>деятельности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1111</Words>
  <Application>Microsoft Office PowerPoint</Application>
  <PresentationFormat>Экран (4:3)</PresentationFormat>
  <Paragraphs>260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Microsoft Sans Serif</vt:lpstr>
      <vt:lpstr>Times New Roman</vt:lpstr>
      <vt:lpstr>Wingdings</vt:lpstr>
      <vt:lpstr>Тема Office</vt:lpstr>
      <vt:lpstr>Презентация PowerPoint</vt:lpstr>
      <vt:lpstr>Презентация PowerPoint</vt:lpstr>
      <vt:lpstr>Основные виды учебных занятий в условиях введения обновленных ФГОС ООО </vt:lpstr>
      <vt:lpstr>Современное учебное занятие</vt:lpstr>
      <vt:lpstr>Этапы комбинированного урока  и учебная деятельность</vt:lpstr>
      <vt:lpstr>На каждом этапе учебного занятия…</vt:lpstr>
      <vt:lpstr>Учебная задача и учебное задание</vt:lpstr>
      <vt:lpstr>Формы организации  учебной деятельности  и их особенности</vt:lpstr>
      <vt:lpstr>Формы организации  учебной деятельности</vt:lpstr>
      <vt:lpstr>Групповая форма организации  учебной деятельности</vt:lpstr>
      <vt:lpstr>Варианты комплектования групп</vt:lpstr>
      <vt:lpstr>Методы группового познания</vt:lpstr>
      <vt:lpstr>Технологический процесс  групповой работы</vt:lpstr>
      <vt:lpstr>Принципы выбора заданий  для групповой работы</vt:lpstr>
      <vt:lpstr>Фронтальная форма организации учебной деятельности: эвристическая беседа</vt:lpstr>
      <vt:lpstr>Признаки эвристической беседы</vt:lpstr>
      <vt:lpstr>Типы вопросов для эвристической беседы</vt:lpstr>
      <vt:lpstr>Место эвристической беседы на уроке</vt:lpstr>
      <vt:lpstr>Индивидуальная форма организации  учебной деятельности</vt:lpstr>
      <vt:lpstr>Условия реализации индивидуальной формы  организации учебной деятельности</vt:lpstr>
      <vt:lpstr>Презентация PowerPoint</vt:lpstr>
      <vt:lpstr>Технологическая карта урока</vt:lpstr>
      <vt:lpstr>Критерии результативности урока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 ФГОС к управлению уроком</dc:title>
  <dc:creator>Татьяна Табунова</dc:creator>
  <cp:lastModifiedBy>on</cp:lastModifiedBy>
  <cp:revision>9</cp:revision>
  <cp:lastPrinted>2024-01-11T13:50:47Z</cp:lastPrinted>
  <dcterms:created xsi:type="dcterms:W3CDTF">2024-01-07T13:03:31Z</dcterms:created>
  <dcterms:modified xsi:type="dcterms:W3CDTF">2024-01-11T13:57:27Z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2024-01-07T00:00:00Z</vt:filetime>
  </property>
</Properties>
</file>