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59" r:id="rId6"/>
    <p:sldId id="260" r:id="rId7"/>
    <p:sldId id="265" r:id="rId8"/>
    <p:sldId id="267" r:id="rId9"/>
    <p:sldId id="268" r:id="rId10"/>
    <p:sldId id="262" r:id="rId11"/>
    <p:sldId id="266" r:id="rId12"/>
    <p:sldId id="261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F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77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972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31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48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32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264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49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62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66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70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2B3D4-AB62-4E06-BAA2-05CC60FAA003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9D688-D2BA-4561-BB03-9E1CE6D210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75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2.shkolkovo.online/presale/chem" TargetMode="External"/><Relationship Id="rId3" Type="http://schemas.openxmlformats.org/officeDocument/2006/relationships/hyperlink" Target="http://www.fipi.ru/" TargetMode="External"/><Relationship Id="rId7" Type="http://schemas.openxmlformats.org/officeDocument/2006/relationships/hyperlink" Target="https://scienceforyou.ru/trenirovochnye-varianty-dlja-podgotovki-k-egje" TargetMode="External"/><Relationship Id="rId2" Type="http://schemas.openxmlformats.org/officeDocument/2006/relationships/hyperlink" Target="http://nsportal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epenin.ru/tasks" TargetMode="External"/><Relationship Id="rId5" Type="http://schemas.openxmlformats.org/officeDocument/2006/relationships/hyperlink" Target="http://egeigia.ru/" TargetMode="External"/><Relationship Id="rId4" Type="http://schemas.openxmlformats.org/officeDocument/2006/relationships/hyperlink" Target="http://reshuege.ru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examer.ru/" TargetMode="External"/><Relationship Id="rId3" Type="http://schemas.openxmlformats.org/officeDocument/2006/relationships/hyperlink" Target="https://yandex.ru/tutor/subject/?subject_id=7" TargetMode="External"/><Relationship Id="rId7" Type="http://schemas.openxmlformats.org/officeDocument/2006/relationships/hyperlink" Target="https://chem-ege.sdamgia.ru/" TargetMode="External"/><Relationship Id="rId2" Type="http://schemas.openxmlformats.org/officeDocument/2006/relationships/hyperlink" Target="https://onlinetestpad.com/ru/tests/chemistry/e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st.tutoronline.ru/himiya/ege" TargetMode="External"/><Relationship Id="rId5" Type="http://schemas.openxmlformats.org/officeDocument/2006/relationships/hyperlink" Target="https://studarium.ru/subject/chemistry" TargetMode="External"/><Relationship Id="rId4" Type="http://schemas.openxmlformats.org/officeDocument/2006/relationships/hyperlink" Target="https://neznaika.info/ege/chemistry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teacher.examer.ru/app/chem/tes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6725" y="447676"/>
            <a:ext cx="11106150" cy="3781424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Эффективная обратная связь между учеником и учителем, в том числе с применением цифровых технологий при подготовке к ОГЭ и ЕГЭ по химии</a:t>
            </a:r>
            <a:endParaRPr lang="ru-RU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740314" y="5648325"/>
            <a:ext cx="3724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Учитель химии МБОУ СОШ № 29</a:t>
            </a:r>
          </a:p>
          <a:p>
            <a:r>
              <a:rPr lang="ru-RU" dirty="0" err="1" smtClean="0"/>
              <a:t>Падерина</a:t>
            </a:r>
            <a:r>
              <a:rPr lang="ru-RU" dirty="0" smtClean="0"/>
              <a:t> С.А.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93104" y="4386947"/>
            <a:ext cx="69061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Химию зубрить не надо, её нужно понимать, видеть закономерности и тогда знания выстраиваются в систему. </a:t>
            </a:r>
          </a:p>
        </p:txBody>
      </p:sp>
    </p:spTree>
    <p:extLst>
      <p:ext uri="{BB962C8B-B14F-4D97-AF65-F5344CB8AC3E}">
        <p14:creationId xmlns:p14="http://schemas.microsoft.com/office/powerpoint/2010/main" val="360237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Различные пособия для подготовки к ОГЭ и ЕГЭ </a:t>
            </a:r>
            <a:endParaRPr lang="ru-RU" b="1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87" y="1668066"/>
            <a:ext cx="2093714" cy="2791619"/>
          </a:xfr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247" y="1690688"/>
            <a:ext cx="1894127" cy="270589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698" y="1274564"/>
            <a:ext cx="1788952" cy="260211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394" y="1303140"/>
            <a:ext cx="1894126" cy="270589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450" y="4009035"/>
            <a:ext cx="3943350" cy="27918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101" y="4642753"/>
            <a:ext cx="3996619" cy="215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267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Различные пособия для подготовки к ОГЭ и ЕГЭ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3375" y="1690688"/>
            <a:ext cx="1159192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Интерактивные тесты на </a:t>
            </a:r>
            <a:r>
              <a:rPr lang="ru-RU" sz="3200" dirty="0" smtClean="0">
                <a:hlinkClick r:id="rId2"/>
              </a:rPr>
              <a:t>http://nsportal.ru/</a:t>
            </a:r>
            <a:endParaRPr lang="ru-RU" sz="3200" dirty="0" smtClean="0"/>
          </a:p>
          <a:p>
            <a:r>
              <a:rPr lang="ru-RU" sz="3200" dirty="0" smtClean="0"/>
              <a:t> </a:t>
            </a:r>
            <a:r>
              <a:rPr lang="ru-RU" sz="3200" dirty="0" err="1" smtClean="0"/>
              <a:t>Видеоуроки</a:t>
            </a:r>
            <a:r>
              <a:rPr lang="ru-RU" sz="3200" dirty="0" smtClean="0"/>
              <a:t> для подготовки к ГИА. </a:t>
            </a:r>
          </a:p>
          <a:p>
            <a:r>
              <a:rPr lang="ru-RU" sz="3200" dirty="0" smtClean="0"/>
              <a:t>Большой материал по подготовке к ЕГЭ размещен на Интернет ресурсах </a:t>
            </a:r>
            <a:r>
              <a:rPr lang="ru-RU" sz="3200" dirty="0" smtClean="0">
                <a:hlinkClick r:id="rId3"/>
              </a:rPr>
              <a:t>http://www.fipi.ru/</a:t>
            </a:r>
            <a:r>
              <a:rPr lang="ru-RU" sz="3200" dirty="0" smtClean="0"/>
              <a:t> , </a:t>
            </a:r>
            <a:r>
              <a:rPr lang="ru-RU" sz="3200" dirty="0" smtClean="0">
                <a:hlinkClick r:id="rId4"/>
              </a:rPr>
              <a:t>http://reshuege.ru/</a:t>
            </a:r>
            <a:r>
              <a:rPr lang="ru-RU" sz="3200" dirty="0" smtClean="0"/>
              <a:t> , </a:t>
            </a:r>
            <a:r>
              <a:rPr lang="ru-RU" sz="3200" dirty="0" smtClean="0">
                <a:hlinkClick r:id="rId5"/>
              </a:rPr>
              <a:t>http://egeigia.ru/</a:t>
            </a:r>
            <a:r>
              <a:rPr lang="ru-RU" sz="3200" dirty="0" smtClean="0"/>
              <a:t>  сайт </a:t>
            </a:r>
            <a:r>
              <a:rPr lang="ru-RU" sz="3200" dirty="0" err="1" smtClean="0"/>
              <a:t>СтатГрад</a:t>
            </a:r>
            <a:r>
              <a:rPr lang="ru-RU" sz="3200" dirty="0" smtClean="0"/>
              <a:t> </a:t>
            </a:r>
          </a:p>
          <a:p>
            <a:r>
              <a:rPr lang="ru-RU" sz="3200" dirty="0" err="1" smtClean="0"/>
              <a:t>Степенин.ру</a:t>
            </a:r>
            <a:r>
              <a:rPr lang="ru-RU" sz="3200" dirty="0" smtClean="0"/>
              <a:t> - </a:t>
            </a:r>
            <a:r>
              <a:rPr lang="en-US" sz="3200" dirty="0" smtClean="0">
                <a:hlinkClick r:id="rId6"/>
              </a:rPr>
              <a:t>https://stepenin.ru/tasks</a:t>
            </a:r>
            <a:r>
              <a:rPr lang="ru-RU" sz="3200" dirty="0" smtClean="0"/>
              <a:t> </a:t>
            </a:r>
          </a:p>
          <a:p>
            <a:r>
              <a:rPr lang="ru-RU" sz="3200" dirty="0" smtClean="0"/>
              <a:t>Наука для тебя (</a:t>
            </a:r>
            <a:r>
              <a:rPr lang="ru-RU" sz="3200" dirty="0" err="1" smtClean="0"/>
              <a:t>Широкопояс</a:t>
            </a:r>
            <a:r>
              <a:rPr lang="ru-RU" sz="3200" dirty="0" smtClean="0"/>
              <a:t> С.) - </a:t>
            </a:r>
            <a:r>
              <a:rPr lang="en-US" sz="3200" dirty="0" smtClean="0">
                <a:hlinkClick r:id="rId7"/>
              </a:rPr>
              <a:t>https://scienceforyou.ru/trenirovochnye-varianty-dlja-podgotovki-k-egje</a:t>
            </a:r>
            <a:r>
              <a:rPr lang="ru-RU" sz="3200" dirty="0" smtClean="0"/>
              <a:t> </a:t>
            </a:r>
            <a:endParaRPr lang="ru-RU" sz="3200" dirty="0" smtClean="0"/>
          </a:p>
          <a:p>
            <a:r>
              <a:rPr lang="ru-RU" sz="3200" dirty="0" err="1" smtClean="0"/>
              <a:t>Школково</a:t>
            </a:r>
            <a:r>
              <a:rPr lang="ru-RU" sz="3200" dirty="0" smtClean="0"/>
              <a:t> - </a:t>
            </a:r>
            <a:r>
              <a:rPr lang="en-US" sz="3200" dirty="0">
                <a:hlinkClick r:id="rId8"/>
              </a:rPr>
              <a:t>https://</a:t>
            </a:r>
            <a:r>
              <a:rPr lang="en-US" sz="3200" dirty="0" smtClean="0">
                <a:hlinkClick r:id="rId8"/>
              </a:rPr>
              <a:t>2.shkolkovo.online/presale/chem</a:t>
            </a:r>
            <a:r>
              <a:rPr lang="ru-RU" sz="3200" dirty="0" smtClean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6949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Бесплатные </a:t>
            </a:r>
            <a:r>
              <a:rPr lang="ru-RU" dirty="0" err="1" smtClean="0"/>
              <a:t>On-line</a:t>
            </a:r>
            <a:r>
              <a:rPr lang="ru-RU" dirty="0" smtClean="0"/>
              <a:t> тесты ГИА 11 класс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275" y="1504950"/>
            <a:ext cx="11639549" cy="4672013"/>
          </a:xfrm>
        </p:spPr>
        <p:txBody>
          <a:bodyPr/>
          <a:lstStyle/>
          <a:p>
            <a:r>
              <a:rPr lang="ru-RU" dirty="0" smtClean="0"/>
              <a:t>Тесты по химии ЕГЭ онлайн  -</a:t>
            </a:r>
            <a:r>
              <a:rPr lang="en-US" dirty="0" smtClean="0">
                <a:hlinkClick r:id="rId2"/>
              </a:rPr>
              <a:t>https://onlinetestpad.com/ru/tests/chemistry/ege</a:t>
            </a:r>
            <a:endParaRPr lang="ru-RU" dirty="0" smtClean="0"/>
          </a:p>
          <a:p>
            <a:r>
              <a:rPr lang="ru-RU" dirty="0" err="1" smtClean="0"/>
              <a:t>ЯндексРепетитор</a:t>
            </a:r>
            <a:r>
              <a:rPr lang="ru-RU" dirty="0" smtClean="0"/>
              <a:t> -  </a:t>
            </a:r>
            <a:r>
              <a:rPr lang="en-US" dirty="0" smtClean="0">
                <a:hlinkClick r:id="rId3"/>
              </a:rPr>
              <a:t>https://yandex.ru/tutor/subject/?subject_id=7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НезнайкаИнфо</a:t>
            </a:r>
            <a:r>
              <a:rPr lang="ru-RU" dirty="0" smtClean="0"/>
              <a:t> - </a:t>
            </a:r>
            <a:r>
              <a:rPr lang="en-US" dirty="0" smtClean="0">
                <a:hlinkClick r:id="rId4"/>
              </a:rPr>
              <a:t>https://neznaika.info/ege/chemistry/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Студариум</a:t>
            </a:r>
            <a:r>
              <a:rPr lang="ru-RU" dirty="0" smtClean="0"/>
              <a:t> - </a:t>
            </a:r>
            <a:r>
              <a:rPr lang="en-US" dirty="0" smtClean="0">
                <a:hlinkClick r:id="rId5"/>
              </a:rPr>
              <a:t>https://studarium.ru/subject/chemistry</a:t>
            </a:r>
            <a:r>
              <a:rPr lang="ru-RU" dirty="0" smtClean="0"/>
              <a:t> </a:t>
            </a:r>
          </a:p>
          <a:p>
            <a:r>
              <a:rPr lang="ru-RU" dirty="0" smtClean="0"/>
              <a:t>Демонстрационные варианты тестов ЕГЭ по химии от ФИПИ - Открытый банк заданий - </a:t>
            </a:r>
            <a:r>
              <a:rPr lang="en-US" dirty="0" smtClean="0">
                <a:hlinkClick r:id="rId6"/>
              </a:rPr>
              <a:t>https://test.tutoronline.ru/himiya/ege</a:t>
            </a:r>
            <a:r>
              <a:rPr lang="ru-RU" dirty="0" smtClean="0"/>
              <a:t> </a:t>
            </a:r>
          </a:p>
          <a:p>
            <a:r>
              <a:rPr lang="ru-RU" dirty="0" smtClean="0"/>
              <a:t>Решу ЕГЭ - </a:t>
            </a:r>
            <a:r>
              <a:rPr lang="en-US" dirty="0" smtClean="0">
                <a:hlinkClick r:id="rId7"/>
              </a:rPr>
              <a:t>https://chem-ege.sdamgia.ru/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Экзамер</a:t>
            </a:r>
            <a:r>
              <a:rPr lang="ru-RU" dirty="0" smtClean="0"/>
              <a:t> - </a:t>
            </a:r>
            <a:r>
              <a:rPr lang="en-US" dirty="0" smtClean="0">
                <a:hlinkClick r:id="rId8"/>
              </a:rPr>
              <a:t>https://examer.ru/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212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575" y="247651"/>
            <a:ext cx="11353799" cy="1523998"/>
          </a:xfrm>
        </p:spPr>
        <p:txBody>
          <a:bodyPr/>
          <a:lstStyle/>
          <a:p>
            <a:r>
              <a:rPr lang="ru-RU" dirty="0" smtClean="0"/>
              <a:t>Работа на сайте </a:t>
            </a:r>
            <a:r>
              <a:rPr lang="ru-RU" dirty="0" err="1" smtClean="0"/>
              <a:t>Экзамер</a:t>
            </a:r>
            <a:r>
              <a:rPr lang="ru-RU" dirty="0" smtClean="0"/>
              <a:t> 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teacher.examer.ru/app/chem/tests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1456" r="1021" b="4269"/>
          <a:stretch/>
        </p:blipFill>
        <p:spPr>
          <a:xfrm>
            <a:off x="1362075" y="1771649"/>
            <a:ext cx="9182001" cy="4886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73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Century" panose="02040604050505020304" pitchFamily="18" charset="0"/>
              </a:rPr>
              <a:t>С чего лучше начать подготовку выпускника к ЕГЭ по химии?</a:t>
            </a:r>
            <a:endParaRPr lang="ru-RU" b="1" dirty="0"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dirty="0" smtClean="0"/>
              <a:t>Познакомить </a:t>
            </a:r>
            <a:r>
              <a:rPr lang="ru-RU" dirty="0" smtClean="0"/>
              <a:t>со структурой </a:t>
            </a:r>
            <a:r>
              <a:rPr lang="ru-RU" dirty="0" err="1" smtClean="0"/>
              <a:t>КИМа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На первом занятии проводится проверка усвоенных (остаточных) знаний. По результатам проверки на каждого учащегося составляется индивидуальный план.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Подготовка к экзамену осуществляется по индивидуальным образовательным траекториям учащихся.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518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Century" panose="02040604050505020304" pitchFamily="18" charset="0"/>
              </a:rPr>
              <a:t>Разбивка теоретического материала</a:t>
            </a:r>
            <a:endParaRPr lang="ru-RU" b="1" dirty="0"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Теоретические основы химии 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Неорганическая химия 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Органическая химия 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Методы познания в химии. Химия и жизнь.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27942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8425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Century" panose="02040604050505020304" pitchFamily="18" charset="0"/>
              </a:rPr>
              <a:t>Основные направления</a:t>
            </a:r>
            <a:endParaRPr lang="ru-RU" b="1" dirty="0"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5874"/>
            <a:ext cx="10515600" cy="530542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подготовка по блокам содержания (для учащихся с высоким уровнем подготовки (от 60% на пробном тестировании) и планирующим занятия за 1-2 года до экзамена); 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подготовка по вопросам ЕГЭ двух частей (для учащихся со средним уровнем подготовки (30-60%) и планирующим занятия менее чем за год до экзамена); 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подготовка к первой части (для учащихся с низким уровнем подготовки и большими пробелами в знаниях); 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подготовка ко второй части (для тех, кто отлично справился с подготовкой к первой части); 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комбинированная подготовка к ЕГЭ (как правило, её реально осуществить только с учащимися, планирующими занятия за 2 года до экзамена). </a:t>
            </a:r>
          </a:p>
          <a:p>
            <a:pPr marL="514350" indent="-514350">
              <a:buAutoNum type="arabicPeriod"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69934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666750"/>
            <a:ext cx="10963275" cy="5510213"/>
          </a:xfrm>
        </p:spPr>
        <p:txBody>
          <a:bodyPr/>
          <a:lstStyle/>
          <a:p>
            <a:r>
              <a:rPr lang="ru-RU" dirty="0" smtClean="0"/>
              <a:t>Подготовку к экзамену по химии со школьниками с низким и средним уровнями подготовки считаем целесообразным начинать с тем «Основные понятия химии. Номенклатура неорганических и органических веществ». С сильными школьниками, при этом, лучше идти дедуктивным путём, т.е. начинать повторение с тем «Строение атома. Химическая связь». </a:t>
            </a:r>
          </a:p>
          <a:p>
            <a:r>
              <a:rPr lang="ru-RU" dirty="0" smtClean="0"/>
              <a:t>Особое внимание обращаться на следующие темы: основные классы неорганических веществ; </a:t>
            </a:r>
            <a:r>
              <a:rPr lang="ru-RU" dirty="0" err="1" smtClean="0"/>
              <a:t>окислительно</a:t>
            </a:r>
            <a:r>
              <a:rPr lang="ru-RU" dirty="0" smtClean="0"/>
              <a:t>-восстановительные реакции, электролиз; реакции в растворах электролитов, гидролиз; химическая кинетика и химическое равновесие.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477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</a:t>
            </a:r>
            <a:r>
              <a:rPr lang="ru-RU" b="1" dirty="0" smtClean="0"/>
              <a:t>сновные проблемы у выпускников при подготовке к ЕГЭ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По программе базового уровня недостаточно количество часов для успешной сдачи экзамена;</a:t>
            </a:r>
          </a:p>
          <a:p>
            <a:r>
              <a:rPr lang="ru-RU" dirty="0" smtClean="0"/>
              <a:t>2. Трудности при проведении практической части (реактивы, оборудование не все имеются в достаточном количестве);</a:t>
            </a:r>
          </a:p>
          <a:p>
            <a:r>
              <a:rPr lang="ru-RU" dirty="0" smtClean="0"/>
              <a:t>3. Нерациональное распределение времени при выполнении заданий;</a:t>
            </a:r>
          </a:p>
          <a:p>
            <a:r>
              <a:rPr lang="ru-RU" dirty="0" smtClean="0"/>
              <a:t>4. Учащиеся, которые выбрали предмет «Химия» в формате ЕГЭ, имеют разный уровень подготовки; 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 smtClean="0"/>
              <a:t>. Слабые знания по физике и математике.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504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992" y="73024"/>
            <a:ext cx="8821208" cy="6615906"/>
          </a:xfrm>
        </p:spPr>
      </p:pic>
    </p:spTree>
    <p:extLst>
      <p:ext uri="{BB962C8B-B14F-4D97-AF65-F5344CB8AC3E}">
        <p14:creationId xmlns:p14="http://schemas.microsoft.com/office/powerpoint/2010/main" val="923275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247651"/>
            <a:ext cx="10515601" cy="14430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Н</a:t>
            </a:r>
            <a:r>
              <a:rPr lang="ru-RU" b="1" dirty="0" smtClean="0"/>
              <a:t>аиболее эффективными формами, методами и приемами по подготовке к ЕГЭ по химии являются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4"/>
            <a:ext cx="11020425" cy="4613275"/>
          </a:xfrm>
        </p:spPr>
        <p:txBody>
          <a:bodyPr/>
          <a:lstStyle/>
          <a:p>
            <a:r>
              <a:rPr lang="ru-RU" dirty="0" smtClean="0"/>
              <a:t>работа заданиями в форме тестов;</a:t>
            </a:r>
          </a:p>
          <a:p>
            <a:r>
              <a:rPr lang="ru-RU" dirty="0" smtClean="0"/>
              <a:t>дифференцированный подход в обучении и подготовке;</a:t>
            </a:r>
          </a:p>
          <a:p>
            <a:r>
              <a:rPr lang="ru-RU" dirty="0" smtClean="0"/>
              <a:t>индивидуальные занятия, консультации, обзорные уроки;</a:t>
            </a:r>
          </a:p>
          <a:p>
            <a:r>
              <a:rPr lang="ru-RU" dirty="0" smtClean="0"/>
              <a:t>формирование у учащихся на уроках химии умений, навыков, развитие компетенций, необходимых для успешной сдачи ЕГЭ; выполнение диагностических работ после изучения каждой темы с помощью тестирования, тренажеров по ЕГЭ;</a:t>
            </a:r>
          </a:p>
          <a:p>
            <a:r>
              <a:rPr lang="ru-RU" dirty="0" smtClean="0"/>
              <a:t>решение максимально возможного количества тестов – вариантов ЕГЭ с последующим анализом допущенных ошибок.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543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Технологии обучения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технология обучения в сотрудничестве, </a:t>
            </a:r>
          </a:p>
          <a:p>
            <a:r>
              <a:rPr lang="ru-RU" dirty="0" smtClean="0"/>
              <a:t>личностно ориентированное обучение. </a:t>
            </a:r>
          </a:p>
          <a:p>
            <a:endParaRPr lang="ru-RU" dirty="0"/>
          </a:p>
          <a:p>
            <a:r>
              <a:rPr lang="ru-RU" dirty="0" smtClean="0"/>
              <a:t>И все-таки, приоритетным становится направление на самостоятельную активную познавательную деятельность каждого ученика с учетом его особенностей и возможностей, деятельность, не всегда укладывающуюся в систему урока.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1678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658</Words>
  <Application>Microsoft Office PowerPoint</Application>
  <PresentationFormat>Широкоэкранный</PresentationFormat>
  <Paragraphs>55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</vt:lpstr>
      <vt:lpstr>Тема Office</vt:lpstr>
      <vt:lpstr>Эффективная обратная связь между учеником и учителем, в том числе с применением цифровых технологий при подготовке к ОГЭ и ЕГЭ по химии</vt:lpstr>
      <vt:lpstr>С чего лучше начать подготовку выпускника к ЕГЭ по химии?</vt:lpstr>
      <vt:lpstr>Разбивка теоретического материала</vt:lpstr>
      <vt:lpstr>Основные направления</vt:lpstr>
      <vt:lpstr>Презентация PowerPoint</vt:lpstr>
      <vt:lpstr>Основные проблемы у выпускников при подготовке к ЕГЭ</vt:lpstr>
      <vt:lpstr>Презентация PowerPoint</vt:lpstr>
      <vt:lpstr>Наиболее эффективными формами, методами и приемами по подготовке к ЕГЭ по химии являются </vt:lpstr>
      <vt:lpstr>Технологии обучения</vt:lpstr>
      <vt:lpstr>Различные пособия для подготовки к ОГЭ и ЕГЭ </vt:lpstr>
      <vt:lpstr>Различные пособия для подготовки к ОГЭ и ЕГЭ </vt:lpstr>
      <vt:lpstr>Бесплатные On-line тесты ГИА 11 класс </vt:lpstr>
      <vt:lpstr>Работа на сайте Экзамер  https://teacher.examer.ru/app/chem/tests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Эффективная обратная связь между учеником и учителем, в том числе с применением цифровых технологий при подготовке к ОГЭ и ЕГЭ по химии</dc:title>
  <dc:creator>admin</dc:creator>
  <cp:lastModifiedBy>admin</cp:lastModifiedBy>
  <cp:revision>10</cp:revision>
  <dcterms:created xsi:type="dcterms:W3CDTF">2021-11-23T01:47:04Z</dcterms:created>
  <dcterms:modified xsi:type="dcterms:W3CDTF">2022-02-04T12:25:06Z</dcterms:modified>
</cp:coreProperties>
</file>