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4" r:id="rId11"/>
    <p:sldId id="262" r:id="rId12"/>
    <p:sldId id="265" r:id="rId13"/>
    <p:sldId id="268" r:id="rId14"/>
    <p:sldId id="270" r:id="rId15"/>
    <p:sldId id="271" r:id="rId16"/>
    <p:sldId id="272" r:id="rId17"/>
    <p:sldId id="273" r:id="rId18"/>
    <p:sldId id="303" r:id="rId19"/>
    <p:sldId id="274" r:id="rId20"/>
    <p:sldId id="275" r:id="rId21"/>
    <p:sldId id="304" r:id="rId22"/>
    <p:sldId id="276" r:id="rId23"/>
    <p:sldId id="277" r:id="rId24"/>
    <p:sldId id="305" r:id="rId25"/>
    <p:sldId id="294" r:id="rId26"/>
    <p:sldId id="306" r:id="rId27"/>
    <p:sldId id="278" r:id="rId28"/>
    <p:sldId id="279" r:id="rId29"/>
    <p:sldId id="307" r:id="rId30"/>
    <p:sldId id="287" r:id="rId31"/>
    <p:sldId id="308" r:id="rId32"/>
    <p:sldId id="302" r:id="rId33"/>
    <p:sldId id="310" r:id="rId34"/>
    <p:sldId id="280" r:id="rId35"/>
    <p:sldId id="281" r:id="rId36"/>
    <p:sldId id="311" r:id="rId37"/>
    <p:sldId id="282" r:id="rId38"/>
    <p:sldId id="312" r:id="rId39"/>
    <p:sldId id="283" r:id="rId40"/>
    <p:sldId id="313" r:id="rId41"/>
    <p:sldId id="284" r:id="rId42"/>
    <p:sldId id="314" r:id="rId43"/>
    <p:sldId id="285" r:id="rId44"/>
    <p:sldId id="315" r:id="rId45"/>
    <p:sldId id="286" r:id="rId46"/>
    <p:sldId id="316" r:id="rId47"/>
    <p:sldId id="288" r:id="rId48"/>
    <p:sldId id="289" r:id="rId49"/>
    <p:sldId id="317" r:id="rId50"/>
    <p:sldId id="290" r:id="rId51"/>
    <p:sldId id="318" r:id="rId52"/>
    <p:sldId id="291" r:id="rId53"/>
    <p:sldId id="292" r:id="rId54"/>
    <p:sldId id="319" r:id="rId55"/>
    <p:sldId id="293" r:id="rId56"/>
    <p:sldId id="320" r:id="rId57"/>
    <p:sldId id="295" r:id="rId58"/>
    <p:sldId id="296" r:id="rId59"/>
    <p:sldId id="321" r:id="rId60"/>
    <p:sldId id="297" r:id="rId61"/>
    <p:sldId id="322" r:id="rId62"/>
    <p:sldId id="301" r:id="rId63"/>
    <p:sldId id="323" r:id="rId64"/>
    <p:sldId id="324" r:id="rId65"/>
    <p:sldId id="325" r:id="rId66"/>
    <p:sldId id="32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итоговая  аттестация по физике в новой форме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5857892"/>
            <a:ext cx="6400800" cy="6143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Сургут, 2013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экзамене присутствует специалист по физике (учитель физики, не преподающий в данном классе), который проводит перед экзаменом инструктаж по технике безопасности и следит за соблюдением правил безопасного труда во время работы учащихся с лабораторным оборудованием. Инструктаж на рабочем месте имеет целью ознакомить учащихся с требованиями правильной организации и содержания рабочего места при выполнении экспериментального задания экзаменационной работы, с безопасными методами работы и правилами пользования защитными средствами, с возможными опасными моментами и правилами поведения при их возникновении. Он должен быть кратким, содержать четкие и конкретные указания и в необходимых случаях сопровождаться показом правильных и безопасных приемов выполнения работы. Примерная инструкция по технике безопасности приведена в Приложении 3 к спецификации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КИМов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ГИА 2013 г. по физике.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ИНСТРУКЦИЯ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правилам безопасности труда для учащихся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 проведении экзамена в кабинете физики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57203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1. Будьте внимательны и дисциплинированны, точно выполняйте указания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2. Не приступайте к выполнению работы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3. Размещайте приборы, материалы, оборудование на своем рабочем месте таким образом, чтобы исключить их падение или опрокидывание.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4. Перед выполнением работы внимательно изучите ее содержание и порядок выполнения.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5. Для предотвращения падения стеклянные сосуды (пробирки, колбы) при проведении опытов осторожно закрепляйте в лапке штатива. При работе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 приборами из стекла соблюдайте особую осторожность.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6. При проведении опытов не допускайте предельных нагрузок измерительных приборов.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7. При сборке экспериментальных установок используйте провода (с наконечниками и предохранительными чехлами) с прочной изоляцией без видимых повреждений. Запрещается пользоваться проводником с изношенной изоляцией.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8. При сборке электрической цепи избегайте пересечения проводов.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9. Источник тока к электрической цепи подключайте в последнюю очередь. Собранную цепь включайте только после проверки и с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10. Не производите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пересоединения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в цепях до отключения источника электропитания.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11. Пользуйтесь инструментами с изолирующими ручками.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12. По окончании работы отключите источник электропитания, после чего разберите электрическую цепь.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13. Не уходите с рабочего места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14. Обнаружив неисправность в электрических устройствах, находящихся под напряжением, немедленно отключите источник электропитания и сообщите об этом организатору экзамена.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858180" cy="357190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 случае нарушения экзаменуемым правил безопасного труда при выполнении экспериментального задания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специалист по физике, участвующий в проведении экзамена, лишает экзаменуемого права выполнять экспериментальное задание.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 забирает комплект оборудования и выставляет в экзаменационный бланк тестируемого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0 баллов за выполнение экспериментального задания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указанием причины (нарушение правил безопасного труда).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Проверку заданий с развернутыми ответами осуществляют эксперты, которые являются специалистами-предметниками и прошли специальную подготовку для проверки заданий 2013 года по материалам ФИПИ.  Задания с развернутым ответом проверяются в соответствии с предложенными критериями оценивания. При этом для экспериментальных заданий учитываются те изменения, которые могли быть внесены в критерии оценивания в результате изменений характеристик оборудования.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Перечень  комплектов оборудования для проведения Г(И)А выпускников 9 классов образовательных учреждений 2013 года (по новой форме) по физике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Комплекты оборудования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ГИА-лаборатории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весы электронные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измерительный цилиндр (мензурка) с пределом измерения 250 мл,            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C = 2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стальной на нити V = 26 см3,     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196 г, обозначенный №1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алюминиевый на нити V = 26 см3,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70,2 г, обозначенный  № 2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3553968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1.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плотности твердого тела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Рисунок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858179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с пределом измерения    1 Н    (С = 0,02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пластиковый цилиндр на нити V = 56 см3,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66 г, обозначенный № 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алюминиевый на нити V = 36 см3,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99 г, обозначенный № 2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экспериментальных заданий на Г(И)А в новой форме 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9 классе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2.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выталкивающей силы, действующей на тело, погруженное в жидкость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698" r="43478" b="57143"/>
          <a:stretch>
            <a:fillRect/>
          </a:stretch>
        </p:blipFill>
        <p:spPr>
          <a:xfrm>
            <a:off x="642910" y="2357430"/>
            <a:ext cx="4643470" cy="2428892"/>
          </a:xfrm>
        </p:spPr>
      </p:pic>
      <p:pic>
        <p:nvPicPr>
          <p:cNvPr id="8" name="Содержимое 7" descr="Рисунок2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643050"/>
            <a:ext cx="29362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лабораторный с муфтой и лапкой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пружина жесткостью (50±2) Н/м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  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измерения  5 Н (С = 0,1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жесткости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9" name="Содержимое 8" descr="Изображение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5758" r="40515" b="59394"/>
          <a:stretch>
            <a:fillRect/>
          </a:stretch>
        </p:blipFill>
        <p:spPr>
          <a:xfrm>
            <a:off x="428596" y="2071678"/>
            <a:ext cx="5500726" cy="1500198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1071538" y="3571876"/>
            <a:ext cx="3429024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 см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 Р = 1 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sz="2400" b="1" dirty="0" smtClean="0"/>
              <a:t> = 50 H/</a:t>
            </a:r>
            <a:r>
              <a:rPr lang="ru-RU" sz="2400" b="1" dirty="0" smtClean="0"/>
              <a:t>м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Рисунок3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1571612"/>
            <a:ext cx="2428892" cy="4517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8180" cy="4572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силы упругости, возникающей в пружине, от степени деформации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417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55"/>
                <a:gridCol w="808355"/>
                <a:gridCol w="808355"/>
                <a:gridCol w="808355"/>
                <a:gridCol w="8083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L0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143932" cy="965193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/>
              <a:t>3)   Вывод:  При увеличении растяжения пружины сила упругости, возникающая в пружине, также увеличивается </a:t>
            </a:r>
          </a:p>
        </p:txBody>
      </p:sp>
      <p:pic>
        <p:nvPicPr>
          <p:cNvPr id="11" name="Содержимое 10" descr="Рисунок3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8134" y="2644807"/>
            <a:ext cx="1922296" cy="2855895"/>
          </a:xfrm>
        </p:spPr>
      </p:pic>
      <p:pic>
        <p:nvPicPr>
          <p:cNvPr id="8" name="Рисунок 7" descr="Рисунок3-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4011168" cy="208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брусок с крючком на нити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50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 измерения 1 Н                (С = 0,02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направляющая (коэффициент   трения бруска по направляющей приблизительно 0,2)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коэффициента трения  скольжения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Рисунок4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8258204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Требования к уровню подготовки, освоение которых проверяется заданиями КИМ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(из спецификации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КИМов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2013 году)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работы силы трения при равномерном движении тела по горизонтальной поверхности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Содержимое 5" descr="Рисунок4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115328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трения скольжения от силы нормального давления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</a:t>
                      </a:r>
                      <a:r>
                        <a:rPr lang="ru-RU" dirty="0" err="1" smtClean="0"/>
                        <a:t>тр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0,08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0,26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0,47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572140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силы нормального давления сила трения скольжения, возникающая между бруском и поверхностью направляющей, также увеличивается </a:t>
            </a:r>
          </a:p>
        </p:txBody>
      </p:sp>
      <p:pic>
        <p:nvPicPr>
          <p:cNvPr id="9" name="Содержимое 8" descr="Рисунок4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714620"/>
            <a:ext cx="3386864" cy="2231136"/>
          </a:xfrm>
        </p:spPr>
      </p:pic>
      <p:pic>
        <p:nvPicPr>
          <p:cNvPr id="12" name="Рисунок 11" descr="Рисунок4-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3314"/>
            <a:ext cx="4214842" cy="194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источник питания постоянного тока 5,4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вольтметр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двухпредельный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 предел измерения 3 В, С = 0,1 В; предел измерения 6 В, С = 0,2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амперметр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двухпредельный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 предел измерения 3 А, С = 0,1 А; предел измерения 0,6 А, С = 0,02 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переменный резистор (реостат), сопротивлением 10 Ом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резистор R5 = 8,2 Ом, обозначить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резистор, R3 = 4,7 Ом, обозначить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R2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соединительные провода, 8 шт.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рабочее поле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электрического сопротивления резистора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Содержимое 7" descr="Изображение 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289" t="16782" r="41857" b="76437"/>
          <a:stretch>
            <a:fillRect/>
          </a:stretch>
        </p:blipFill>
        <p:spPr>
          <a:xfrm>
            <a:off x="3714744" y="2571744"/>
            <a:ext cx="4714908" cy="571504"/>
          </a:xfrm>
        </p:spPr>
      </p:pic>
      <p:pic>
        <p:nvPicPr>
          <p:cNvPr id="9" name="Содержимое 7" descr="Изображение 011.jpg"/>
          <p:cNvPicPr>
            <a:picLocks noChangeAspect="1"/>
          </p:cNvPicPr>
          <p:nvPr/>
        </p:nvPicPr>
        <p:blipFill>
          <a:blip r:embed="rId2"/>
          <a:srcRect l="34660" t="22946" r="38775" b="71660"/>
          <a:stretch>
            <a:fillRect/>
          </a:stretch>
        </p:blipFill>
        <p:spPr>
          <a:xfrm>
            <a:off x="3786182" y="3214686"/>
            <a:ext cx="2357454" cy="500066"/>
          </a:xfrm>
          <a:prstGeom prst="rect">
            <a:avLst/>
          </a:prstGeom>
        </p:spPr>
      </p:pic>
      <p:sp>
        <p:nvSpPr>
          <p:cNvPr id="7" name="Текст 9"/>
          <p:cNvSpPr txBox="1">
            <a:spLocks/>
          </p:cNvSpPr>
          <p:nvPr/>
        </p:nvSpPr>
        <p:spPr>
          <a:xfrm>
            <a:off x="3714744" y="3786190"/>
            <a:ext cx="4786346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сопротивления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I = 0</a:t>
            </a:r>
            <a:r>
              <a:rPr lang="ru-RU" sz="2400" b="1" dirty="0" smtClean="0"/>
              <a:t>,3 А      </a:t>
            </a:r>
            <a:r>
              <a:rPr lang="en-US" sz="2400" b="1" dirty="0" smtClean="0"/>
              <a:t>U</a:t>
            </a:r>
            <a:r>
              <a:rPr lang="ru-RU" sz="2400" b="1" dirty="0" smtClean="0"/>
              <a:t> = 1,4 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= 4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,7 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Содержимое 10" descr="Рисунок5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571744"/>
            <a:ext cx="2928958" cy="2084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мощности электрического тока, выделяемой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12" name="Содержимое 11" descr="Изображение 0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9621" r="39437" b="66959"/>
          <a:stretch>
            <a:fillRect/>
          </a:stretch>
        </p:blipFill>
        <p:spPr>
          <a:xfrm>
            <a:off x="3500430" y="2571744"/>
            <a:ext cx="5286412" cy="928694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4000496" y="3500438"/>
            <a:ext cx="450059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Измерение мощности 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1,6 В  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= 0,2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0,32 Вт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Рисунок5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571744"/>
            <a:ext cx="3084576" cy="2084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электрического тока, протекающего через резистор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001056" cy="45720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b="1" dirty="0" smtClean="0">
                <a:solidFill>
                  <a:srgbClr val="FF0000"/>
                </a:solidFill>
              </a:rPr>
              <a:t> 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1. 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формулировать (различать) цели проведения (гипотезу) и выводы описанного опыта или наблюдения.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 Умение конструировать экспериментальную установку, выбирать порядок проведения опыта в соответствии с предложенной гипотезой.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анализ результатов экспериментальных исследований, в том числе, выраженных в виде таблицы или графика.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использовать физические приборы и измерительные инструменты для прямых измерений физических величин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(расстояния, промежутка времени, массы, силы, силы тока, электрического напряжения)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и косвенных измерений физических величин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(плотности вещества; силы Архимеда; коэффициента трения скольжения; жесткости пружины; периода и частоты колебаний математического маятника; момента силы, действующего на рычаг; работы силы упругости при подъеме груза с помощью подвижного или неподвижного блока; работы силы трения; оптической силы собирающей линзы; электрического сопротивления резистора; работы и мощности тока).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Содержимое 7" descr="Изображение 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91" t="51005" r="42029" b="45710"/>
          <a:stretch>
            <a:fillRect/>
          </a:stretch>
        </p:blipFill>
        <p:spPr>
          <a:xfrm>
            <a:off x="3357554" y="2214554"/>
            <a:ext cx="5429288" cy="1214446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3357554" y="3500438"/>
            <a:ext cx="4786346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работы 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U = </a:t>
            </a:r>
            <a:r>
              <a:rPr lang="ru-RU" sz="2400" b="1" dirty="0" smtClean="0"/>
              <a:t> 1,6 В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= 0,2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t</a:t>
            </a:r>
            <a:r>
              <a:rPr lang="ru-RU" sz="2400" b="1" dirty="0" smtClean="0"/>
              <a:t> = 5 мин = 300 с</a:t>
            </a:r>
            <a:endParaRPr lang="en-US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96 Дж</a:t>
            </a:r>
          </a:p>
        </p:txBody>
      </p:sp>
      <p:pic>
        <p:nvPicPr>
          <p:cNvPr id="9" name="Содержимое 8" descr="Рисунок5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2357430"/>
            <a:ext cx="2871216" cy="2011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50006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тока, протекающего через резистор, от электрического напряжения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В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1,7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2,8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35782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напряжения между концами проводника сила тока в проводнике также увеличивается </a:t>
            </a:r>
          </a:p>
        </p:txBody>
      </p:sp>
      <p:pic>
        <p:nvPicPr>
          <p:cNvPr id="11" name="Содержимое 10" descr="Рисунок5-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928934"/>
            <a:ext cx="3500462" cy="1871472"/>
          </a:xfrm>
        </p:spPr>
      </p:pic>
      <p:pic>
        <p:nvPicPr>
          <p:cNvPr id="12" name="Рисунок 11" descr="Рисунок5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429000"/>
            <a:ext cx="4456253" cy="2088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сложения напряжений при последовательном соединении двух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86304" cy="31797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R3</a:t>
            </a:r>
            <a:r>
              <a:rPr lang="ru-RU" dirty="0" smtClean="0"/>
              <a:t>: </a:t>
            </a:r>
            <a:r>
              <a:rPr lang="en-US" dirty="0" smtClean="0"/>
              <a:t> U3=1</a:t>
            </a:r>
            <a:r>
              <a:rPr lang="ru-RU" dirty="0" smtClean="0"/>
              <a:t>,1 В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</a:t>
            </a:r>
            <a:r>
              <a:rPr lang="ru-RU" dirty="0" smtClean="0"/>
              <a:t>5: </a:t>
            </a:r>
            <a:r>
              <a:rPr lang="en-US" dirty="0" smtClean="0"/>
              <a:t> U</a:t>
            </a:r>
            <a:r>
              <a:rPr lang="ru-RU" dirty="0" smtClean="0"/>
              <a:t>5</a:t>
            </a:r>
            <a:r>
              <a:rPr lang="en-US" dirty="0" smtClean="0"/>
              <a:t>=1</a:t>
            </a:r>
            <a:r>
              <a:rPr lang="ru-RU" dirty="0" smtClean="0"/>
              <a:t>,9 В</a:t>
            </a:r>
          </a:p>
          <a:p>
            <a:pPr marL="457200" indent="-457200"/>
            <a:r>
              <a:rPr lang="ru-RU" dirty="0" smtClean="0"/>
              <a:t>        Общее напряжение на концах цепи из двух резисторов:   </a:t>
            </a:r>
            <a:r>
              <a:rPr lang="en-US" dirty="0" smtClean="0"/>
              <a:t>U</a:t>
            </a:r>
            <a:r>
              <a:rPr lang="ru-RU" dirty="0" smtClean="0"/>
              <a:t> = 3 В</a:t>
            </a:r>
          </a:p>
          <a:p>
            <a:pPr marL="457200" indent="-457200"/>
            <a:r>
              <a:rPr lang="ru-RU" dirty="0" smtClean="0"/>
              <a:t>3)    Сумма напряжений   </a:t>
            </a:r>
            <a:r>
              <a:rPr lang="en-US" dirty="0" smtClean="0"/>
              <a:t>U3 + U5 =  3 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00063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Общее напряжение на двух последовательно соединенных резисторах равно сумме напряжений на каждом из резисторов.</a:t>
            </a:r>
          </a:p>
        </p:txBody>
      </p:sp>
      <p:pic>
        <p:nvPicPr>
          <p:cNvPr id="7" name="Содержимое 6" descr="Рисунок5-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857364"/>
            <a:ext cx="3304032" cy="2371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для силы тока при параллельном соединении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86304" cy="31797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R3</a:t>
            </a:r>
            <a:r>
              <a:rPr lang="ru-RU" dirty="0" smtClean="0"/>
              <a:t>: </a:t>
            </a:r>
            <a:r>
              <a:rPr lang="en-US" dirty="0" smtClean="0"/>
              <a:t> I3=</a:t>
            </a:r>
            <a:r>
              <a:rPr lang="ru-RU" dirty="0" smtClean="0"/>
              <a:t>0,32 А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</a:t>
            </a:r>
            <a:r>
              <a:rPr lang="ru-RU" dirty="0" smtClean="0"/>
              <a:t>5: </a:t>
            </a:r>
            <a:r>
              <a:rPr lang="en-US" dirty="0" smtClean="0"/>
              <a:t>   I</a:t>
            </a:r>
            <a:r>
              <a:rPr lang="ru-RU" dirty="0" smtClean="0"/>
              <a:t>5</a:t>
            </a:r>
            <a:r>
              <a:rPr lang="en-US" dirty="0" smtClean="0"/>
              <a:t>=</a:t>
            </a:r>
            <a:r>
              <a:rPr lang="ru-RU" dirty="0" smtClean="0"/>
              <a:t>0,2 А</a:t>
            </a:r>
          </a:p>
          <a:p>
            <a:pPr marL="457200" indent="-457200"/>
            <a:r>
              <a:rPr lang="ru-RU" dirty="0" smtClean="0"/>
              <a:t>       Общая сила тока в электрической цепи :   </a:t>
            </a:r>
            <a:r>
              <a:rPr lang="en-US" dirty="0" smtClean="0"/>
              <a:t>I</a:t>
            </a:r>
            <a:r>
              <a:rPr lang="ru-RU" dirty="0" smtClean="0"/>
              <a:t> =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52 </a:t>
            </a:r>
            <a:r>
              <a:rPr lang="ru-RU" dirty="0" smtClean="0"/>
              <a:t>А</a:t>
            </a:r>
          </a:p>
          <a:p>
            <a:pPr marL="457200" indent="-457200"/>
            <a:r>
              <a:rPr lang="ru-RU" dirty="0" smtClean="0"/>
              <a:t>3)    Сумма сил токов   </a:t>
            </a:r>
            <a:r>
              <a:rPr lang="en-US" dirty="0" smtClean="0"/>
              <a:t>I3 + I5 =  0</a:t>
            </a:r>
            <a:r>
              <a:rPr lang="ru-RU" dirty="0" smtClean="0"/>
              <a:t>,</a:t>
            </a:r>
            <a:r>
              <a:rPr lang="en-US" dirty="0" smtClean="0"/>
              <a:t>52</a:t>
            </a:r>
            <a:r>
              <a:rPr lang="ru-RU" dirty="0" smtClean="0"/>
              <a:t> 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286388"/>
            <a:ext cx="5786478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При параллельном соединении резисторов общая сила тока до разветвления равна сумме сил тока в каждом из разветвлений.</a:t>
            </a:r>
          </a:p>
        </p:txBody>
      </p:sp>
      <p:pic>
        <p:nvPicPr>
          <p:cNvPr id="11" name="Содержимое 10" descr="Рисунок5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736"/>
            <a:ext cx="2084832" cy="1578864"/>
          </a:xfrm>
        </p:spPr>
      </p:pic>
      <p:pic>
        <p:nvPicPr>
          <p:cNvPr id="12" name="Рисунок 11" descr="Рисунок5-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143248"/>
            <a:ext cx="2084832" cy="293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собирающая линза, фокусное расстояние F1 = (97±5) мм, обозначенная Л1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экран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направляющая (оптическая скамья)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держатель для экрана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источник питания постоянного тока 5,4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соединительные провода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лампа на держателе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слайд «модель предмета»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оптической силы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10" name="Содержимое 9" descr="Изображение 0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4071" r="41745" b="30009"/>
          <a:stretch>
            <a:fillRect/>
          </a:stretch>
        </p:blipFill>
        <p:spPr>
          <a:xfrm>
            <a:off x="3714744" y="1928802"/>
            <a:ext cx="5072098" cy="2786082"/>
          </a:xfrm>
        </p:spPr>
      </p:pic>
      <p:pic>
        <p:nvPicPr>
          <p:cNvPr id="6" name="Содержимое 5" descr="Рисунок6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3230880" cy="2584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286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представлять экспериментальные результаты в виде таблиц или графиков и делать выводы на основании полученных экспериментальных данных: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 зависимости силы упругости, возникающей в пружине, от степени деформации пружины;  о зависимости периода колебаний математического маятника от длины нити;  о зависимости силы тока, возникающей в проводнике, от напряжения на концах проводника;  о зависимости силы трения скольжения от силы нормального давления; о свойствах изображения, полученного с помощью собирающей линзы.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экспериментальную проверку физических законов и следствий: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проверка правила для электрического напряжения при последовательном соединении резисторов; проверка правила для силы электрического тока при параллельном соединении резисторов.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7.  Умение выражать результаты измерений и расчетов в единицах Международной системы.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свойств изображения, полученного с помощью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1584176"/>
          </a:xfrm>
        </p:spPr>
        <p:txBody>
          <a:bodyPr>
            <a:noAutofit/>
          </a:bodyPr>
          <a:lstStyle/>
          <a:p>
            <a:r>
              <a:rPr lang="ru-RU" sz="1800" dirty="0"/>
              <a:t>1)  Схема экспериментальной установки</a:t>
            </a:r>
          </a:p>
          <a:p>
            <a:r>
              <a:rPr lang="ru-RU" sz="1800" dirty="0"/>
              <a:t>2)  </a:t>
            </a:r>
            <a:r>
              <a:rPr lang="ru-RU" sz="1800" dirty="0" smtClean="0"/>
              <a:t>Определение фокусного расстояния собирающей линзы с помощью удаленного окна (</a:t>
            </a:r>
            <a:r>
              <a:rPr lang="en-US" sz="1800" dirty="0" smtClean="0"/>
              <a:t>F</a:t>
            </a:r>
            <a:r>
              <a:rPr lang="ru-RU" sz="1800" dirty="0" smtClean="0"/>
              <a:t>=9,7 см)</a:t>
            </a:r>
          </a:p>
          <a:p>
            <a:r>
              <a:rPr lang="ru-RU" sz="1800" dirty="0" smtClean="0"/>
              <a:t>3)  Результаты измерений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38209347"/>
              </p:ext>
            </p:extLst>
          </p:nvPr>
        </p:nvGraphicFramePr>
        <p:xfrm>
          <a:off x="4427984" y="1844824"/>
          <a:ext cx="42484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 предмета до линзы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 изображения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&lt; 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Мнимое, увеличенное, прямое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r>
                        <a:rPr lang="en-US" sz="1400" baseline="0" dirty="0" smtClean="0"/>
                        <a:t> &lt; d</a:t>
                      </a:r>
                      <a:r>
                        <a:rPr lang="en-US" sz="1400" dirty="0" smtClean="0"/>
                        <a:t> &lt;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Действительное, увеличенное, перевернутое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&gt;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Действительное, уменьшенное, перевернутое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1800" dirty="0" smtClean="0"/>
              <a:t>4)   Вывод:  При удалении предмета от линзы изображение предмета из мнимого переходит в действительное, а его размеры уменьшаются. </a:t>
            </a:r>
          </a:p>
        </p:txBody>
      </p:sp>
      <p:pic>
        <p:nvPicPr>
          <p:cNvPr id="10" name="Содержимое 9" descr="Рисунок6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3214686"/>
            <a:ext cx="2944368" cy="2389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36861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с муфтой и лапкой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специальная мерная лента с отверстием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груз массой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электронный секундомер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периода и частоты колебаний математического маятника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3000364" y="2285992"/>
            <a:ext cx="5500726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Измеряем время 10 полных колебаний при длине нити 25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см: 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13,95с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lang="en-US" sz="2400" b="1" dirty="0" smtClean="0"/>
              <a:t>T</a:t>
            </a:r>
            <a:r>
              <a:rPr lang="ru-RU" sz="2400" b="1" dirty="0" smtClean="0"/>
              <a:t> = </a:t>
            </a:r>
            <a:r>
              <a:rPr lang="en-US" sz="2400" b="1" dirty="0" smtClean="0"/>
              <a:t>t/N = 1</a:t>
            </a:r>
            <a:r>
              <a:rPr lang="ru-RU" sz="2400" b="1" dirty="0" smtClean="0"/>
              <a:t>,</a:t>
            </a:r>
            <a:r>
              <a:rPr lang="en-US" sz="2400" b="1" dirty="0" smtClean="0"/>
              <a:t>395 c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N/t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0,72 Гц  </a:t>
            </a:r>
          </a:p>
        </p:txBody>
      </p:sp>
      <p:pic>
        <p:nvPicPr>
          <p:cNvPr id="8" name="Содержимое 7" descr="Рисунок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428868"/>
            <a:ext cx="1956816" cy="1950720"/>
          </a:xfrm>
        </p:spPr>
      </p:pic>
    </p:spTree>
    <p:extLst>
      <p:ext uri="{BB962C8B-B14F-4D97-AF65-F5344CB8AC3E}">
        <p14:creationId xmlns:p14="http://schemas.microsoft.com/office/powerpoint/2010/main" xmlns="" val="891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периода колебаний математического маятника от длины нити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42689574"/>
              </p:ext>
            </p:extLst>
          </p:nvPr>
        </p:nvGraphicFramePr>
        <p:xfrm>
          <a:off x="4139952" y="1628800"/>
          <a:ext cx="46085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152129"/>
                <a:gridCol w="1152129"/>
                <a:gridCol w="115212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Длина маятника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см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см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см</a:t>
                      </a:r>
                      <a:endParaRPr lang="ru-RU" sz="1400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 10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7,97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9,878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13,95</a:t>
                      </a:r>
                      <a:endParaRPr lang="ru-RU" sz="1400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Период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0,9878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1,395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35782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длины маятника период колебаний увеличивается. Как видно из графика, достоверно можно утверждать, что период колебаний не прямо пропорционален  его длины.</a:t>
            </a:r>
          </a:p>
        </p:txBody>
      </p:sp>
      <p:pic>
        <p:nvPicPr>
          <p:cNvPr id="9" name="Содержимое 8" descr="Рисунок7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643182"/>
            <a:ext cx="1743456" cy="2170176"/>
          </a:xfrm>
        </p:spPr>
      </p:pic>
      <p:pic>
        <p:nvPicPr>
          <p:cNvPr id="11" name="Рисунок 10" descr="Рисунок7-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214686"/>
            <a:ext cx="4632158" cy="1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368618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с муфтой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Рычаг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блок подвижный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блок неподвижный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Нить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100±2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измерения 5 Н          (С = 0,1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момента силы, действующего на рычаг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3" t="65267" r="55689" b="21593"/>
          <a:stretch/>
        </p:blipFill>
        <p:spPr>
          <a:xfrm>
            <a:off x="4499992" y="2204864"/>
            <a:ext cx="3816424" cy="1800200"/>
          </a:xfrm>
        </p:spPr>
      </p:pic>
      <p:pic>
        <p:nvPicPr>
          <p:cNvPr id="6" name="Содержимое 5" descr="Рисунок8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2357430"/>
            <a:ext cx="3108960" cy="2237232"/>
          </a:xfrm>
        </p:spPr>
      </p:pic>
    </p:spTree>
    <p:extLst>
      <p:ext uri="{BB962C8B-B14F-4D97-AF65-F5344CB8AC3E}">
        <p14:creationId xmlns:p14="http://schemas.microsoft.com/office/powerpoint/2010/main" xmlns="" val="31334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по проведению Г(И)А по физике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8091" r="42424" b="55947"/>
          <a:stretch/>
        </p:blipFill>
        <p:spPr>
          <a:xfrm>
            <a:off x="2987824" y="1988840"/>
            <a:ext cx="5544616" cy="2664296"/>
          </a:xfrm>
        </p:spPr>
      </p:pic>
      <p:pic>
        <p:nvPicPr>
          <p:cNvPr id="8" name="Содержимое 7" descr="Рисунок8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857364"/>
            <a:ext cx="2389632" cy="3176016"/>
          </a:xfr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неподвижного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9" t="45872" r="43110" b="35617"/>
          <a:stretch/>
        </p:blipFill>
        <p:spPr>
          <a:xfrm>
            <a:off x="3419872" y="2132856"/>
            <a:ext cx="4968552" cy="2664296"/>
          </a:xfrm>
        </p:spPr>
      </p:pic>
      <p:pic>
        <p:nvPicPr>
          <p:cNvPr id="8" name="Содержимое 7" descr="Рисунок8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2170176" cy="3399850"/>
          </a:xfr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равновесия рычага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500034" y="4848255"/>
            <a:ext cx="8143932" cy="96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3)   Вывод:  При увеличении плеча силы величина силы, удерживающей рычаг в равновесии, уменьшается.</a:t>
            </a:r>
          </a:p>
        </p:txBody>
      </p:sp>
      <p:pic>
        <p:nvPicPr>
          <p:cNvPr id="7" name="Содержимое 6" descr="Рисунок8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395472" cy="2535936"/>
          </a:xfrm>
        </p:spPr>
      </p:pic>
      <p:pic>
        <p:nvPicPr>
          <p:cNvPr id="12" name="Содержимое 11" descr="Рисунок8-4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857364"/>
            <a:ext cx="4324352" cy="2643206"/>
          </a:xfrm>
        </p:spPr>
      </p:pic>
    </p:spTree>
    <p:extLst>
      <p:ext uri="{BB962C8B-B14F-4D97-AF65-F5344CB8AC3E}">
        <p14:creationId xmlns:p14="http://schemas.microsoft.com/office/powerpoint/2010/main" xmlns="" val="3284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214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экспериментального задания с использованием необходимых комплектов оборудования обучающийся должен оформить задание строго с тем планом, который указан в задании.</a:t>
            </a:r>
          </a:p>
          <a:p>
            <a:pPr hangingPunct="0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примерным оформлением экспериментальных заданий и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их оценивание можно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документе:</a:t>
            </a:r>
          </a:p>
          <a:p>
            <a:pPr hangingPunct="0"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«Методические рекомендации для экспертов</a:t>
            </a: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территориальных предметных комиссий по проверке выполнения заданий с развернутым ответом экзаменационных работ выпускников IX классов общеобразовательных учреждений» в 2010 году.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Контрольные измерительные материалы ГИА по физике содержат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которое выполняется выпускниками с использованием реального лабораторного оборудования. Поэтому экзамен проводится в кабинетах физики, в которых  должен быть противопожарный инвентарь и медицинская аптечка. Типовое электрооборудование кабинета физики должно обеспечивать лабораторные столы переменным напряжением с действующим значением 36-42В. При необходимости можно использовать другие кабинеты, отвечающие требованиям безопасного труда при выполнении экспериментальных заданий экзаменационной работы. В этом случае используются батарейные источники электрического тока.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25717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Каждому экзаменуемому выдается пакет с индивидуальными экзаменационными материалами и комплект оборудования, в котором имеется все необходимое оборудование и измерительные приборы  для выполнения экспериментального задания соответствующего варианта.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 рамках ГИА при использовании экспериментальных заданий на реальном оборудовании оценке подлежит только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письменный отчет учащегося о ходе и результатах выполнения задания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Полученный учащимся результат измерений служит основанием для оценивания качества выполнения задания и  вывода об уровне сформированности всей совокупности экспериментальных умений, которые использовались при его получении. Критерии проверки экспериментальных заданий требуют использования в рамках ГИА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стандартизованного лабораторного оборудования.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Все предлагаемые в экзаменационных вариантах экспериментальные задания сконструированы на базе оборудования и измерительных приборов из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комплекта «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ГИА-лаборатория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который создан на базе типовых наборов для фронтального лабораторного эксперимента для кабинета физики. Состав этих наборов отвечает требованиям надежности и требованиям к конструированию экспериментальных заданий банка экзаменационных заданий ГИА, а при использовании в учебном процессе обеспечивает  формирование экспериментальных умений в рамках требований стандартов второго поколения.   С описанием состава «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ГИА-лаборатории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» можно ознакомиться на сайте  производителя  комплектов оборудования 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www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school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900" b="1" i="1" dirty="0" err="1" smtClean="0">
                <a:solidFill>
                  <a:schemeClr val="tx2">
                    <a:lumMod val="75000"/>
                  </a:schemeClr>
                </a:solidFill>
              </a:rPr>
              <a:t>ru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2466</Words>
  <Application>Microsoft Office PowerPoint</Application>
  <PresentationFormat>Экран (4:3)</PresentationFormat>
  <Paragraphs>301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 Государственная итоговая  аттестация по физике в новой форме</vt:lpstr>
      <vt:lpstr> Проведение экспериментальных заданий на Г(И)А в новой форме  в 9 классе</vt:lpstr>
      <vt:lpstr> Требования к уровню подготовки, освоение которых проверяется заданиями КИМ (из спецификации КИМов в 2013 году)</vt:lpstr>
      <vt:lpstr>Владение основами знаний о методах научного познания и экспериментальными умениями:</vt:lpstr>
      <vt:lpstr>Владение основами знаний о методах научного познания и экспериментальными умениями:</vt:lpstr>
      <vt:lpstr> Рекомендации по проведению Г(И)А по физике</vt:lpstr>
      <vt:lpstr>Слайд 7</vt:lpstr>
      <vt:lpstr>Слайд 8</vt:lpstr>
      <vt:lpstr>Слайд 9</vt:lpstr>
      <vt:lpstr>Слайд 10</vt:lpstr>
      <vt:lpstr>ИНСТРУКЦИЯ по правилам безопасности труда для учащихся при проведении экзамена в кабинете физики</vt:lpstr>
      <vt:lpstr>Слайд 12</vt:lpstr>
      <vt:lpstr>Слайд 13</vt:lpstr>
      <vt:lpstr> Перечень  комплектов оборудования для проведения Г(И)А выпускников 9 классов образовательных учреждений 2013 года (по новой форме) по физике</vt:lpstr>
      <vt:lpstr> Комплекты оборудования из «ГИА-лаборатории»</vt:lpstr>
      <vt:lpstr>Комплект № 1</vt:lpstr>
      <vt:lpstr>Слайд 17</vt:lpstr>
      <vt:lpstr>Образец возможного выполнения задания</vt:lpstr>
      <vt:lpstr>Комплект № 2</vt:lpstr>
      <vt:lpstr>Слайд 20</vt:lpstr>
      <vt:lpstr>Образец возможного выполнения задания</vt:lpstr>
      <vt:lpstr>Комплект № 3</vt:lpstr>
      <vt:lpstr>Слайд 23</vt:lpstr>
      <vt:lpstr>Образец возможного выполнения задания</vt:lpstr>
      <vt:lpstr>Слайд 25</vt:lpstr>
      <vt:lpstr>Образец возможного выполнения задания</vt:lpstr>
      <vt:lpstr>Комплект № 4</vt:lpstr>
      <vt:lpstr>Слайд 28</vt:lpstr>
      <vt:lpstr>Образец возможного выполнения задания</vt:lpstr>
      <vt:lpstr>Слайд 30</vt:lpstr>
      <vt:lpstr>Образец возможного выполнения задания</vt:lpstr>
      <vt:lpstr>Слайд 32</vt:lpstr>
      <vt:lpstr>Образец возможного выполнения задания</vt:lpstr>
      <vt:lpstr>Комплект № 5</vt:lpstr>
      <vt:lpstr>Слайд 35</vt:lpstr>
      <vt:lpstr>Образец возможного выполнения задания</vt:lpstr>
      <vt:lpstr>Слайд 37</vt:lpstr>
      <vt:lpstr>Образец возможного выполнения задания</vt:lpstr>
      <vt:lpstr>Слайд 39</vt:lpstr>
      <vt:lpstr>Образец возможного выполнения задания</vt:lpstr>
      <vt:lpstr>Слайд 41</vt:lpstr>
      <vt:lpstr>Образец возможного выполнения задания</vt:lpstr>
      <vt:lpstr>Слайд 43</vt:lpstr>
      <vt:lpstr>Образец возможного выполнения задания</vt:lpstr>
      <vt:lpstr>Слайд 45</vt:lpstr>
      <vt:lpstr>Образец возможного выполнения задания</vt:lpstr>
      <vt:lpstr>Комплект № 6</vt:lpstr>
      <vt:lpstr>Слайд 48</vt:lpstr>
      <vt:lpstr>Образец возможного выполнения задания</vt:lpstr>
      <vt:lpstr>Слайд 50</vt:lpstr>
      <vt:lpstr>Образец возможного выполнения задания</vt:lpstr>
      <vt:lpstr>Комплект № 7</vt:lpstr>
      <vt:lpstr>Слайд 53</vt:lpstr>
      <vt:lpstr>Образец возможного выполнения задания</vt:lpstr>
      <vt:lpstr>Слайд 55</vt:lpstr>
      <vt:lpstr>Образец возможного выполнения задания</vt:lpstr>
      <vt:lpstr>Комплект № 8</vt:lpstr>
      <vt:lpstr>Слайд 58</vt:lpstr>
      <vt:lpstr>Образец возможного выполнения задания</vt:lpstr>
      <vt:lpstr>Слайд 60</vt:lpstr>
      <vt:lpstr>Образец возможного выполнения задания</vt:lpstr>
      <vt:lpstr>Слайд 62</vt:lpstr>
      <vt:lpstr>Образец возможного выполнения задания</vt:lpstr>
      <vt:lpstr>Слайд 64</vt:lpstr>
      <vt:lpstr>Образец возможного выполнения задания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Yuryi</cp:lastModifiedBy>
  <cp:revision>120</cp:revision>
  <dcterms:modified xsi:type="dcterms:W3CDTF">2013-03-29T15:29:07Z</dcterms:modified>
</cp:coreProperties>
</file>