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18288000" cy="10287000"/>
  <p:notesSz cx="6858000" cy="9144000"/>
  <p:embeddedFontLst>
    <p:embeddedFont>
      <p:font typeface="Muli Regular Bold" panose="020B0604020202020204" charset="0"/>
      <p:regular r:id="rId20"/>
    </p:embeddedFont>
    <p:embeddedFont>
      <p:font typeface="Homemade Appl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uli Bold" panose="020B0604020202020204" charset="0"/>
      <p:regular r:id="rId26"/>
    </p:embeddedFont>
    <p:embeddedFont>
      <p:font typeface="Muli Regular" panose="020B0604020202020204" charset="0"/>
      <p:regular r:id="rId27"/>
    </p:embeddedFont>
    <p:embeddedFont>
      <p:font typeface="Arimo" panose="020B0604020202020204" charset="0"/>
      <p:regular r:id="rId28"/>
    </p:embeddedFont>
    <p:embeddedFont>
      <p:font typeface="Muli Bold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3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coreapp.ai/app/player/lesson/5ee108496449dc92120800f9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reapp.ai/app/player/lesson/5f4f3b293c2a277debddd599" TargetMode="External"/><Relationship Id="rId5" Type="http://schemas.openxmlformats.org/officeDocument/2006/relationships/hyperlink" Target="https://coreapp.ai/app/player/lesson/5f4f2b703c2a277debddd563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0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412007">
            <a:off x="-937674" y="6974551"/>
            <a:ext cx="2506139" cy="60721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52294" y="588942"/>
            <a:ext cx="1583412" cy="226201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379775" y="3053303"/>
            <a:ext cx="10016030" cy="4589529"/>
            <a:chOff x="0" y="0"/>
            <a:chExt cx="13354706" cy="6119373"/>
          </a:xfrm>
        </p:grpSpPr>
        <p:sp>
          <p:nvSpPr>
            <p:cNvPr id="5" name="TextBox 5"/>
            <p:cNvSpPr txBox="1"/>
            <p:nvPr/>
          </p:nvSpPr>
          <p:spPr>
            <a:xfrm>
              <a:off x="0" y="-38100"/>
              <a:ext cx="13354706" cy="532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6"/>
                </a:lnSpc>
              </a:pPr>
              <a:r>
                <a:rPr lang="en-US" sz="6400" dirty="0" err="1">
                  <a:solidFill>
                    <a:srgbClr val="2C2C2E"/>
                  </a:solidFill>
                  <a:latin typeface="Homemade Apple"/>
                </a:rPr>
                <a:t>Изобразительное</a:t>
              </a:r>
              <a:r>
                <a:rPr lang="en-US" sz="6400" dirty="0">
                  <a:solidFill>
                    <a:srgbClr val="2C2C2E"/>
                  </a:solidFill>
                  <a:latin typeface="Homemade Apple"/>
                </a:rPr>
                <a:t> </a:t>
              </a:r>
              <a:r>
                <a:rPr lang="en-US" sz="6400" dirty="0" err="1">
                  <a:solidFill>
                    <a:srgbClr val="2C2C2E"/>
                  </a:solidFill>
                  <a:latin typeface="Homemade Apple"/>
                </a:rPr>
                <a:t>искусство</a:t>
              </a:r>
              <a:r>
                <a:rPr lang="en-US" sz="6400" dirty="0">
                  <a:solidFill>
                    <a:srgbClr val="2C2C2E"/>
                  </a:solidFill>
                  <a:latin typeface="Homemade Apple"/>
                </a:rPr>
                <a:t> в </a:t>
              </a:r>
              <a:r>
                <a:rPr lang="en-US" sz="6400" dirty="0" err="1">
                  <a:solidFill>
                    <a:srgbClr val="2C2C2E"/>
                  </a:solidFill>
                  <a:latin typeface="Homemade Apple"/>
                </a:rPr>
                <a:t>дистанционном</a:t>
              </a:r>
              <a:r>
                <a:rPr lang="en-US" sz="6400" dirty="0">
                  <a:solidFill>
                    <a:srgbClr val="2C2C2E"/>
                  </a:solidFill>
                  <a:latin typeface="Homemade Apple"/>
                </a:rPr>
                <a:t> </a:t>
              </a:r>
              <a:r>
                <a:rPr lang="en-US" sz="6400" dirty="0" err="1">
                  <a:solidFill>
                    <a:srgbClr val="2C2C2E"/>
                  </a:solidFill>
                  <a:latin typeface="Homemade Apple"/>
                </a:rPr>
                <a:t>обучении</a:t>
              </a:r>
              <a:r>
                <a:rPr lang="en-US" sz="6400" dirty="0">
                  <a:solidFill>
                    <a:srgbClr val="2C2C2E"/>
                  </a:solidFill>
                  <a:latin typeface="Homemade Apple"/>
                </a:rPr>
                <a:t> </a:t>
              </a:r>
              <a:r>
                <a:rPr lang="en-US" sz="6400" dirty="0" err="1">
                  <a:solidFill>
                    <a:srgbClr val="2C2C2E"/>
                  </a:solidFill>
                  <a:latin typeface="Homemade Apple"/>
                </a:rPr>
                <a:t>школьников</a:t>
              </a:r>
              <a:endParaRPr lang="en-US" sz="6400" dirty="0">
                <a:solidFill>
                  <a:srgbClr val="2C2C2E"/>
                </a:solidFill>
                <a:latin typeface="Homemade Appl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422326"/>
              <a:ext cx="13354706" cy="697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20626">
            <a:off x="7169903" y="7056114"/>
            <a:ext cx="4435774" cy="3306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365178">
            <a:off x="16868972" y="6490419"/>
            <a:ext cx="2838056" cy="68763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78474">
            <a:off x="16974755" y="-1828935"/>
            <a:ext cx="1329320" cy="477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895837" y="3784935"/>
            <a:ext cx="3601458" cy="31262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485334" y="3784935"/>
            <a:ext cx="3601458" cy="31262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7638463">
            <a:off x="-484764" y="-3529373"/>
            <a:ext cx="969528" cy="65832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315395" y="7528681"/>
            <a:ext cx="12929132" cy="3272126"/>
            <a:chOff x="0" y="0"/>
            <a:chExt cx="17238842" cy="436283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689476"/>
              <a:ext cx="16614278" cy="673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65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7238842" cy="276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Автор</a:t>
              </a:r>
              <a:r>
                <a:rPr lang="en-US" sz="2400" dirty="0">
                  <a:solidFill>
                    <a:srgbClr val="2C2C2E"/>
                  </a:solidFill>
                  <a:latin typeface="Arimo"/>
                </a:rPr>
                <a:t>- </a:t>
              </a: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составитель</a:t>
              </a:r>
              <a:r>
                <a:rPr lang="en-US" sz="2400" dirty="0">
                  <a:solidFill>
                    <a:srgbClr val="2C2C2E"/>
                  </a:solidFill>
                  <a:latin typeface="Arimo"/>
                </a:rPr>
                <a:t>:</a:t>
              </a:r>
            </a:p>
            <a:p>
              <a:pPr algn="r">
                <a:lnSpc>
                  <a:spcPts val="3359"/>
                </a:lnSpc>
              </a:pP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Гаффарова</a:t>
              </a:r>
              <a:r>
                <a:rPr lang="en-US" sz="2400" dirty="0">
                  <a:solidFill>
                    <a:srgbClr val="2C2C2E"/>
                  </a:solidFill>
                  <a:latin typeface="Arimo"/>
                </a:rPr>
                <a:t> Галина </a:t>
              </a: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Станиславовна</a:t>
              </a:r>
              <a:endParaRPr lang="en-US" sz="2400" dirty="0">
                <a:solidFill>
                  <a:srgbClr val="2C2C2E"/>
                </a:solidFill>
                <a:latin typeface="Arimo"/>
              </a:endParaRPr>
            </a:p>
            <a:p>
              <a:pPr algn="r">
                <a:lnSpc>
                  <a:spcPts val="3359"/>
                </a:lnSpc>
              </a:pP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учитель</a:t>
              </a:r>
              <a:r>
                <a:rPr lang="en-US" sz="2400" dirty="0">
                  <a:solidFill>
                    <a:srgbClr val="2C2C2E"/>
                  </a:solidFill>
                  <a:latin typeface="Arimo"/>
                </a:rPr>
                <a:t> </a:t>
              </a: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изобразительного</a:t>
              </a:r>
              <a:r>
                <a:rPr lang="en-US" sz="2400" dirty="0">
                  <a:solidFill>
                    <a:srgbClr val="2C2C2E"/>
                  </a:solidFill>
                  <a:latin typeface="Arimo"/>
                </a:rPr>
                <a:t> </a:t>
              </a: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искусства</a:t>
              </a:r>
              <a:r>
                <a:rPr lang="en-US" sz="2400" dirty="0">
                  <a:solidFill>
                    <a:srgbClr val="2C2C2E"/>
                  </a:solidFill>
                  <a:latin typeface="Arimo"/>
                </a:rPr>
                <a:t>, </a:t>
              </a:r>
            </a:p>
            <a:p>
              <a:pPr algn="r">
                <a:lnSpc>
                  <a:spcPts val="3359"/>
                </a:lnSpc>
              </a:pP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педагог</a:t>
              </a:r>
              <a:r>
                <a:rPr lang="en-US" sz="2400" dirty="0">
                  <a:solidFill>
                    <a:srgbClr val="2C2C2E"/>
                  </a:solidFill>
                  <a:latin typeface="Arimo"/>
                </a:rPr>
                <a:t> </a:t>
              </a: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дополнительного</a:t>
              </a:r>
              <a:r>
                <a:rPr lang="en-US" sz="2400" dirty="0">
                  <a:solidFill>
                    <a:srgbClr val="2C2C2E"/>
                  </a:solidFill>
                  <a:latin typeface="Arimo"/>
                </a:rPr>
                <a:t> </a:t>
              </a: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образования</a:t>
              </a:r>
              <a:endParaRPr lang="en-US" sz="2400" dirty="0">
                <a:solidFill>
                  <a:srgbClr val="2C2C2E"/>
                </a:solidFill>
                <a:latin typeface="Arimo"/>
              </a:endParaRPr>
            </a:p>
            <a:p>
              <a:pPr algn="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C2C2E"/>
                  </a:solidFill>
                  <a:latin typeface="Arimo"/>
                </a:rPr>
                <a:t>МБОУ СОШ №1 г. </a:t>
              </a:r>
              <a:r>
                <a:rPr lang="en-US" sz="2400" dirty="0" err="1">
                  <a:solidFill>
                    <a:srgbClr val="2C2C2E"/>
                  </a:solidFill>
                  <a:latin typeface="Arimo"/>
                </a:rPr>
                <a:t>Сургут</a:t>
              </a:r>
              <a:endParaRPr lang="en-US" sz="2400" dirty="0">
                <a:solidFill>
                  <a:srgbClr val="2C2C2E"/>
                </a:solidFill>
                <a:latin typeface="Arim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9227" y="1589031"/>
            <a:ext cx="8608667" cy="6652862"/>
            <a:chOff x="0" y="0"/>
            <a:chExt cx="11478222" cy="8870482"/>
          </a:xfrm>
        </p:grpSpPr>
        <p:sp>
          <p:nvSpPr>
            <p:cNvPr id="3" name="TextBox 3"/>
            <p:cNvSpPr txBox="1"/>
            <p:nvPr/>
          </p:nvSpPr>
          <p:spPr>
            <a:xfrm>
              <a:off x="25592" y="-123825"/>
              <a:ext cx="11452631" cy="1418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60"/>
                </a:lnSpc>
                <a:spcBef>
                  <a:spcPct val="0"/>
                </a:spcBef>
              </a:pPr>
              <a:r>
                <a:rPr lang="en-US" sz="6400">
                  <a:solidFill>
                    <a:srgbClr val="2C2C2E"/>
                  </a:solidFill>
                  <a:latin typeface="Muli Bold"/>
                </a:rPr>
                <a:t>ZOOM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13684"/>
              <a:ext cx="11471693" cy="6556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2C2C2E"/>
                  </a:solidFill>
                  <a:latin typeface="Muli Regular"/>
                </a:rPr>
                <a:t>Онлайн-обучение – это метод</a:t>
              </a:r>
            </a:p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2C2C2E"/>
                  </a:solidFill>
                  <a:latin typeface="Arimo"/>
                </a:rPr>
                <a:t>получения новых знаний с помощью Интернета в режиме реального времени</a:t>
              </a:r>
            </a:p>
            <a:p>
              <a:pPr>
                <a:lnSpc>
                  <a:spcPts val="3919"/>
                </a:lnSpc>
              </a:pPr>
              <a:endParaRPr lang="en-US" sz="2800">
                <a:solidFill>
                  <a:srgbClr val="2C2C2E"/>
                </a:solidFill>
                <a:latin typeface="Arimo"/>
              </a:endParaRPr>
            </a:p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2C2C2E"/>
                  </a:solidFill>
                  <a:latin typeface="Muli Regular"/>
                </a:rPr>
                <a:t>В формате мастер-класса обьяснение нового материала, совместное рисование вместе с учащимися</a:t>
              </a:r>
            </a:p>
            <a:p>
              <a:pPr>
                <a:lnSpc>
                  <a:spcPts val="3919"/>
                </a:lnSpc>
              </a:pPr>
              <a:endParaRPr lang="en-US" sz="2800">
                <a:solidFill>
                  <a:srgbClr val="2C2C2E"/>
                </a:solidFill>
                <a:latin typeface="Muli Regular"/>
              </a:endParaRPr>
            </a:p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2C2C2E"/>
                  </a:solidFill>
                  <a:latin typeface="Muli Regular"/>
                </a:rPr>
                <a:t>Показ презентаций, видео, иллюстраций, тренажеров, образовательных платформ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32660">
            <a:off x="5625765" y="2815664"/>
            <a:ext cx="8767397" cy="4144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1233" b="84121"/>
          <a:stretch>
            <a:fillRect/>
          </a:stretch>
        </p:blipFill>
        <p:spPr>
          <a:xfrm>
            <a:off x="-578054" y="9258300"/>
            <a:ext cx="19095904" cy="1548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48039" y="-2909921"/>
            <a:ext cx="5424428" cy="53258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93052">
            <a:off x="-1428791" y="3949617"/>
            <a:ext cx="5841834" cy="54063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55364">
            <a:off x="7782719" y="8252939"/>
            <a:ext cx="7503140" cy="5593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303304" y="6087724"/>
            <a:ext cx="5424428" cy="532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2017" y="379443"/>
            <a:ext cx="6179929" cy="2234890"/>
            <a:chOff x="0" y="0"/>
            <a:chExt cx="8239905" cy="2979853"/>
          </a:xfrm>
        </p:grpSpPr>
        <p:sp>
          <p:nvSpPr>
            <p:cNvPr id="3" name="TextBox 3"/>
            <p:cNvSpPr txBox="1"/>
            <p:nvPr/>
          </p:nvSpPr>
          <p:spPr>
            <a:xfrm>
              <a:off x="56788" y="-123825"/>
              <a:ext cx="8126329" cy="1417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  <a:spcBef>
                  <a:spcPct val="0"/>
                </a:spcBef>
              </a:pPr>
              <a:r>
                <a:rPr lang="en-US" sz="6400">
                  <a:solidFill>
                    <a:srgbClr val="2C2C2E"/>
                  </a:solidFill>
                  <a:latin typeface="Muli Bold"/>
                </a:rPr>
                <a:t>CORE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06254"/>
              <a:ext cx="8239905" cy="1273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C2C2E"/>
                  </a:solidFill>
                  <a:latin typeface="Muli Regular"/>
                </a:rPr>
                <a:t>Образовательная платформа для онлайн уроков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741864" y="5769983"/>
            <a:ext cx="7937458" cy="15153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74731" y="2866104"/>
            <a:ext cx="7116593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2C2C2E"/>
                </a:solidFill>
                <a:latin typeface="Muli Bold"/>
              </a:rPr>
              <a:t>инструкция для регистрации по ссылке</a:t>
            </a:r>
          </a:p>
          <a:p>
            <a:pPr>
              <a:lnSpc>
                <a:spcPts val="3919"/>
              </a:lnSpc>
            </a:pPr>
            <a:endParaRPr lang="en-US" sz="2800">
              <a:solidFill>
                <a:srgbClr val="2C2C2E"/>
              </a:solidFill>
              <a:latin typeface="Muli Bold"/>
            </a:endParaRP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2C2C2E"/>
                </a:solidFill>
                <a:latin typeface="Muli Bold"/>
              </a:rPr>
              <a:t>https://help-ru.coreapp.ai/start/login-signup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1856666"/>
            <a:ext cx="7937458" cy="1515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5769983"/>
            <a:ext cx="7937458" cy="15153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62191" y="7511094"/>
            <a:ext cx="7116593" cy="186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u="none">
                <a:solidFill>
                  <a:srgbClr val="2C2C2E"/>
                </a:solidFill>
                <a:latin typeface="Muli Bold Bold"/>
              </a:rPr>
              <a:t>2:  после регистрации появляется пустой личный кабинет. 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u="none">
                <a:solidFill>
                  <a:srgbClr val="2C2C2E"/>
                </a:solidFill>
                <a:latin typeface="Muli Bold Bold"/>
              </a:rPr>
              <a:t>Сделайте выход.</a:t>
            </a:r>
          </a:p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endParaRPr lang="en-US" sz="2800" u="none">
              <a:solidFill>
                <a:srgbClr val="2C2C2E"/>
              </a:solidFill>
              <a:latin typeface="Muli Bo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49576" y="5511479"/>
            <a:ext cx="7116593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2C2C2E"/>
                </a:solidFill>
                <a:latin typeface="Muli Bold Bold"/>
              </a:rPr>
              <a:t>4:  урок можно найти на сайте urok.io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2C2C2E"/>
                </a:solidFill>
                <a:latin typeface="Muli Bold Bold"/>
              </a:rPr>
              <a:t>ссылка: urok.io вход по коду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2C2C2E"/>
                </a:solidFill>
                <a:latin typeface="Muli Bold"/>
              </a:rPr>
              <a:t>https://coreapp.ai/app/code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2C2C2E"/>
                </a:solidFill>
                <a:latin typeface="Muli Bold"/>
              </a:rPr>
              <a:t>нужно ввести код, который дал учитель например: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2C2C2E"/>
                </a:solidFill>
                <a:latin typeface="Muli Bold"/>
              </a:rPr>
              <a:t>WMCJ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55364">
            <a:off x="4636818" y="1239550"/>
            <a:ext cx="6327477" cy="47168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68461" y="5095875"/>
            <a:ext cx="6628580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2C2C2E"/>
                </a:solidFill>
                <a:latin typeface="Muli Regular"/>
              </a:rPr>
              <a:t>1: </a:t>
            </a:r>
            <a:r>
              <a:rPr lang="en-US" sz="2800">
                <a:solidFill>
                  <a:srgbClr val="2C2C2E"/>
                </a:solidFill>
                <a:latin typeface="Muli Regular Bold"/>
              </a:rPr>
              <a:t>введите логин от почтового ящика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2C2C2E"/>
                </a:solidFill>
                <a:latin typeface="Muli Regular Bold"/>
              </a:rPr>
              <a:t>введите пароль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2C2C2E"/>
                </a:solidFill>
                <a:latin typeface="Muli Regular Bold"/>
              </a:rPr>
              <a:t>напишите своё имя</a:t>
            </a:r>
          </a:p>
          <a:p>
            <a:pPr>
              <a:lnSpc>
                <a:spcPts val="3919"/>
              </a:lnSpc>
            </a:pPr>
            <a:endParaRPr lang="en-US" sz="2800">
              <a:solidFill>
                <a:srgbClr val="2C2C2E"/>
              </a:solidFill>
              <a:latin typeface="Muli Regula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43306" y="2866104"/>
            <a:ext cx="6628580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2C2C2E"/>
                </a:solidFill>
                <a:latin typeface="Muli Regular Bold"/>
              </a:rPr>
              <a:t>3: для того чтобы найти урок вам нужно нажать на ссылку от учителя и ещё раз зайти в личный кабинет.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-1136614" y="1852684"/>
            <a:ext cx="1831436" cy="261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009" y="158905"/>
            <a:ext cx="9409942" cy="1739590"/>
            <a:chOff x="0" y="0"/>
            <a:chExt cx="12546589" cy="2319453"/>
          </a:xfrm>
        </p:grpSpPr>
        <p:sp>
          <p:nvSpPr>
            <p:cNvPr id="3" name="TextBox 3"/>
            <p:cNvSpPr txBox="1"/>
            <p:nvPr/>
          </p:nvSpPr>
          <p:spPr>
            <a:xfrm>
              <a:off x="86468" y="-123825"/>
              <a:ext cx="12373653" cy="1417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  <a:spcBef>
                  <a:spcPct val="0"/>
                </a:spcBef>
              </a:pPr>
              <a:r>
                <a:rPr lang="en-US" sz="6400">
                  <a:solidFill>
                    <a:srgbClr val="2C2C2E"/>
                  </a:solidFill>
                  <a:latin typeface="Muli Bold"/>
                </a:rPr>
                <a:t>CORE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06254"/>
              <a:ext cx="12546589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C2C2E"/>
                  </a:solidFill>
                  <a:latin typeface="Muli Regular"/>
                </a:rPr>
                <a:t>Образовательная платформа для онлайн уроков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741864" y="5769983"/>
            <a:ext cx="7937458" cy="1515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2806670"/>
            <a:ext cx="7937458" cy="1515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5769983"/>
            <a:ext cx="7937458" cy="1515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55364">
            <a:off x="4066816" y="877435"/>
            <a:ext cx="6327477" cy="471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-1136614" y="1852684"/>
            <a:ext cx="1831436" cy="2616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0" y="2245134"/>
            <a:ext cx="11049590" cy="754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009" y="158905"/>
            <a:ext cx="9409942" cy="1739590"/>
            <a:chOff x="0" y="0"/>
            <a:chExt cx="12546589" cy="2319453"/>
          </a:xfrm>
        </p:grpSpPr>
        <p:sp>
          <p:nvSpPr>
            <p:cNvPr id="3" name="TextBox 3"/>
            <p:cNvSpPr txBox="1"/>
            <p:nvPr/>
          </p:nvSpPr>
          <p:spPr>
            <a:xfrm>
              <a:off x="86468" y="-123825"/>
              <a:ext cx="12373653" cy="1417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  <a:spcBef>
                  <a:spcPct val="0"/>
                </a:spcBef>
              </a:pPr>
              <a:r>
                <a:rPr lang="en-US" sz="6400">
                  <a:solidFill>
                    <a:srgbClr val="2C2C2E"/>
                  </a:solidFill>
                  <a:latin typeface="Muli Bold"/>
                </a:rPr>
                <a:t>CORE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06254"/>
              <a:ext cx="12546589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C2C2E"/>
                  </a:solidFill>
                  <a:latin typeface="Muli Regular"/>
                </a:rPr>
                <a:t>Образовательная платформа для онлайн уроков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741864" y="5769983"/>
            <a:ext cx="7937458" cy="1515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1856666"/>
            <a:ext cx="7937458" cy="1515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5769983"/>
            <a:ext cx="7937458" cy="1515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55364">
            <a:off x="4066816" y="877435"/>
            <a:ext cx="6327477" cy="471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-1136614" y="1852684"/>
            <a:ext cx="1831436" cy="2616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1934464"/>
            <a:ext cx="8306391" cy="62111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30" y="3160852"/>
            <a:ext cx="9764488" cy="623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009" y="158905"/>
            <a:ext cx="9409942" cy="1739590"/>
            <a:chOff x="0" y="0"/>
            <a:chExt cx="12546589" cy="2319453"/>
          </a:xfrm>
        </p:grpSpPr>
        <p:sp>
          <p:nvSpPr>
            <p:cNvPr id="3" name="TextBox 3"/>
            <p:cNvSpPr txBox="1"/>
            <p:nvPr/>
          </p:nvSpPr>
          <p:spPr>
            <a:xfrm>
              <a:off x="86468" y="-123825"/>
              <a:ext cx="12373653" cy="1417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  <a:spcBef>
                  <a:spcPct val="0"/>
                </a:spcBef>
              </a:pPr>
              <a:r>
                <a:rPr lang="en-US" sz="6400">
                  <a:solidFill>
                    <a:srgbClr val="2C2C2E"/>
                  </a:solidFill>
                  <a:latin typeface="Muli Bold"/>
                </a:rPr>
                <a:t>CORE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06254"/>
              <a:ext cx="12546589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C2C2E"/>
                  </a:solidFill>
                  <a:latin typeface="Muli Regular"/>
                </a:rPr>
                <a:t>Образовательная платформа для онлайн уроков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741864" y="5769983"/>
            <a:ext cx="7937458" cy="1515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1856666"/>
            <a:ext cx="7937458" cy="1515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5769983"/>
            <a:ext cx="7937458" cy="1515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55364">
            <a:off x="4066816" y="877435"/>
            <a:ext cx="6327477" cy="471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-1136614" y="1852684"/>
            <a:ext cx="1831436" cy="2616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8105"/>
            <a:ext cx="12344400" cy="750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009" y="158905"/>
            <a:ext cx="9409942" cy="1739590"/>
            <a:chOff x="0" y="0"/>
            <a:chExt cx="12546589" cy="2319453"/>
          </a:xfrm>
        </p:grpSpPr>
        <p:sp>
          <p:nvSpPr>
            <p:cNvPr id="3" name="TextBox 3"/>
            <p:cNvSpPr txBox="1"/>
            <p:nvPr/>
          </p:nvSpPr>
          <p:spPr>
            <a:xfrm>
              <a:off x="86468" y="-123825"/>
              <a:ext cx="12373653" cy="1417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06254"/>
              <a:ext cx="12546589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741864" y="5769983"/>
            <a:ext cx="7937458" cy="1515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1856666"/>
            <a:ext cx="7937458" cy="1515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5769983"/>
            <a:ext cx="7937458" cy="1515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55364">
            <a:off x="4066816" y="877435"/>
            <a:ext cx="6327477" cy="471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-1136614" y="1852684"/>
            <a:ext cx="1831436" cy="26163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4131"/>
            <a:ext cx="11088647" cy="65445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60" y="4527120"/>
            <a:ext cx="11317279" cy="4001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009" y="158905"/>
            <a:ext cx="9409942" cy="1739590"/>
            <a:chOff x="0" y="0"/>
            <a:chExt cx="12546589" cy="2319453"/>
          </a:xfrm>
        </p:grpSpPr>
        <p:sp>
          <p:nvSpPr>
            <p:cNvPr id="3" name="TextBox 3"/>
            <p:cNvSpPr txBox="1"/>
            <p:nvPr/>
          </p:nvSpPr>
          <p:spPr>
            <a:xfrm>
              <a:off x="86468" y="-123825"/>
              <a:ext cx="12373653" cy="1417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06254"/>
              <a:ext cx="12546589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741864" y="5769983"/>
            <a:ext cx="7937458" cy="1515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1856666"/>
            <a:ext cx="7937458" cy="1515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5769983"/>
            <a:ext cx="7937458" cy="1515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55364">
            <a:off x="4066816" y="877435"/>
            <a:ext cx="6327477" cy="471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-1136614" y="1852684"/>
            <a:ext cx="1831436" cy="2616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01" y="0"/>
            <a:ext cx="1001799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7273" y="7558719"/>
            <a:ext cx="9504085" cy="2413152"/>
            <a:chOff x="86468" y="-123825"/>
            <a:chExt cx="12672113" cy="3217536"/>
          </a:xfrm>
        </p:grpSpPr>
        <p:sp>
          <p:nvSpPr>
            <p:cNvPr id="3" name="TextBox 3"/>
            <p:cNvSpPr txBox="1"/>
            <p:nvPr/>
          </p:nvSpPr>
          <p:spPr>
            <a:xfrm>
              <a:off x="86468" y="-123825"/>
              <a:ext cx="12373653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  <a:spcBef>
                  <a:spcPct val="0"/>
                </a:spcBef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11992" y="2426862"/>
              <a:ext cx="12546589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741864" y="5769983"/>
            <a:ext cx="7937458" cy="1515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6203096" y="8498264"/>
            <a:ext cx="7937458" cy="1515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238595">
            <a:off x="9526604" y="5769983"/>
            <a:ext cx="7937458" cy="1515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55364">
            <a:off x="4066816" y="877435"/>
            <a:ext cx="6327477" cy="471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-1136614" y="1852684"/>
            <a:ext cx="1831436" cy="26163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38503" y="1488360"/>
            <a:ext cx="12886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coreapp.ai/app/player/lesson/5f4f2b703c2a277debddd563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2008" y="2850243"/>
            <a:ext cx="13259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irceRounded"/>
                <a:hlinkClick r:id="rId6"/>
              </a:rPr>
              <a:t>https://</a:t>
            </a:r>
            <a:r>
              <a:rPr lang="en-US" sz="2800" dirty="0" smtClean="0">
                <a:solidFill>
                  <a:srgbClr val="000000"/>
                </a:solidFill>
                <a:latin typeface="CirceRounded"/>
                <a:hlinkClick r:id="rId6"/>
              </a:rPr>
              <a:t>coreapp.ai/app/player/lesson/5f4f3b293c2a277debddd599</a:t>
            </a:r>
            <a:r>
              <a:rPr lang="ru-RU" sz="2800" dirty="0" smtClean="0">
                <a:solidFill>
                  <a:srgbClr val="000000"/>
                </a:solidFill>
                <a:latin typeface="CirceRounded"/>
              </a:rPr>
              <a:t>          </a:t>
            </a:r>
            <a:r>
              <a:rPr lang="ru-RU" sz="2800" b="1" dirty="0" smtClean="0">
                <a:solidFill>
                  <a:srgbClr val="000000"/>
                </a:solidFill>
                <a:latin typeface="CirceRounded"/>
              </a:rPr>
              <a:t>9</a:t>
            </a:r>
            <a:r>
              <a:rPr lang="en-US" sz="2800" b="1" dirty="0" smtClean="0">
                <a:solidFill>
                  <a:srgbClr val="000000"/>
                </a:solidFill>
                <a:latin typeface="CirceRounded"/>
              </a:rPr>
              <a:t>ANO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38503" y="4119643"/>
            <a:ext cx="12359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irceRounded"/>
                <a:hlinkClick r:id="rId7"/>
              </a:rPr>
              <a:t>https://</a:t>
            </a:r>
            <a:r>
              <a:rPr lang="en-US" sz="2800" dirty="0" smtClean="0">
                <a:solidFill>
                  <a:srgbClr val="000000"/>
                </a:solidFill>
                <a:latin typeface="CirceRounded"/>
                <a:hlinkClick r:id="rId7"/>
              </a:rPr>
              <a:t>coreapp.ai/app/player/lesson/5ee108496449dc92120800f9</a:t>
            </a:r>
            <a:r>
              <a:rPr lang="en-US" sz="2800" dirty="0" smtClean="0">
                <a:solidFill>
                  <a:srgbClr val="000000"/>
                </a:solidFill>
                <a:latin typeface="CirceRounded"/>
              </a:rPr>
              <a:t>         </a:t>
            </a:r>
            <a:r>
              <a:rPr lang="en-US" sz="2800" b="1" dirty="0"/>
              <a:t>QB94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42181" y="1557564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5494E"/>
                </a:solidFill>
                <a:latin typeface="Gilroy"/>
              </a:rPr>
              <a:t>WMCJ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23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313" y="6574654"/>
            <a:ext cx="1371136" cy="21608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233" b="84121"/>
          <a:stretch>
            <a:fillRect/>
          </a:stretch>
        </p:blipFill>
        <p:spPr>
          <a:xfrm>
            <a:off x="4575647" y="9409674"/>
            <a:ext cx="13861436" cy="11243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30185" y="1028700"/>
            <a:ext cx="2492369" cy="24470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0812" b="3179"/>
          <a:stretch>
            <a:fillRect/>
          </a:stretch>
        </p:blipFill>
        <p:spPr>
          <a:xfrm>
            <a:off x="5455176" y="8470439"/>
            <a:ext cx="3176957" cy="106557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06313" y="1516123"/>
            <a:ext cx="9589613" cy="5058531"/>
            <a:chOff x="0" y="0"/>
            <a:chExt cx="12786151" cy="674470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96776">
              <a:off x="306400" y="819410"/>
              <a:ext cx="11749950" cy="510588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596688" y="2955743"/>
              <a:ext cx="1189463" cy="96022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2260202" y="2804235"/>
            <a:ext cx="7481835" cy="2482307"/>
            <a:chOff x="0" y="0"/>
            <a:chExt cx="9975780" cy="33097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14300"/>
              <a:ext cx="9975780" cy="2566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2C2C2E"/>
                  </a:solidFill>
                  <a:latin typeface="Homemade Apple"/>
                </a:rPr>
                <a:t>Спасибо за внимание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616758"/>
              <a:ext cx="9975780" cy="692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8754519"/>
            <a:ext cx="3783762" cy="6383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742037" y="2252227"/>
            <a:ext cx="5106832" cy="77376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291287" y="4767088"/>
            <a:ext cx="4327318" cy="4979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0013" y="1505023"/>
            <a:ext cx="14082139" cy="2527063"/>
            <a:chOff x="0" y="0"/>
            <a:chExt cx="18776185" cy="3369417"/>
          </a:xfrm>
        </p:grpSpPr>
        <p:sp>
          <p:nvSpPr>
            <p:cNvPr id="3" name="TextBox 3"/>
            <p:cNvSpPr txBox="1"/>
            <p:nvPr/>
          </p:nvSpPr>
          <p:spPr>
            <a:xfrm>
              <a:off x="0" y="2827783"/>
              <a:ext cx="18095923" cy="541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19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776185" cy="2141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54"/>
                </a:lnSpc>
                <a:spcBef>
                  <a:spcPct val="0"/>
                </a:spcBef>
              </a:pPr>
              <a:r>
                <a:rPr lang="en-US" sz="4681">
                  <a:solidFill>
                    <a:srgbClr val="2C2C2E"/>
                  </a:solidFill>
                  <a:latin typeface="Homemade Apple"/>
                </a:rPr>
                <a:t>Основные виды цифрового образовательного контента на уроках ИЗО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26961" b="2089"/>
          <a:stretch>
            <a:fillRect/>
          </a:stretch>
        </p:blipFill>
        <p:spPr>
          <a:xfrm rot="-118389">
            <a:off x="1904157" y="4204094"/>
            <a:ext cx="5215924" cy="3305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-763759" y="2343254"/>
            <a:ext cx="1831436" cy="26163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-763759" y="5327409"/>
            <a:ext cx="1831436" cy="261633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579765" y="2351605"/>
            <a:ext cx="5530469" cy="5771396"/>
            <a:chOff x="0" y="0"/>
            <a:chExt cx="7373959" cy="769519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879459">
              <a:off x="619086" y="249503"/>
              <a:ext cx="2338859" cy="285226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1676546">
              <a:off x="5256253" y="4165211"/>
              <a:ext cx="1403033" cy="339941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1249229">
              <a:off x="548839" y="4083432"/>
              <a:ext cx="905354" cy="325454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35862">
              <a:off x="2598743" y="3382914"/>
              <a:ext cx="1653855" cy="356713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1285669">
              <a:off x="4655270" y="405425"/>
              <a:ext cx="2073998" cy="2830519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2715293" y="3651422"/>
            <a:ext cx="8141718" cy="4180880"/>
            <a:chOff x="0" y="0"/>
            <a:chExt cx="10855624" cy="557450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5032873"/>
              <a:ext cx="10462324" cy="541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19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10855624" cy="4346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54"/>
                </a:lnSpc>
              </a:pPr>
              <a:r>
                <a:rPr lang="en-US" sz="4681">
                  <a:solidFill>
                    <a:srgbClr val="2C2C2E"/>
                  </a:solidFill>
                  <a:latin typeface="Homemade Apple"/>
                </a:rPr>
                <a:t>видеоролик</a:t>
              </a:r>
            </a:p>
            <a:p>
              <a:pPr>
                <a:lnSpc>
                  <a:spcPts val="6554"/>
                </a:lnSpc>
              </a:pPr>
              <a:r>
                <a:rPr lang="en-US" sz="4681">
                  <a:solidFill>
                    <a:srgbClr val="2C2C2E"/>
                  </a:solidFill>
                  <a:latin typeface="Homemade Apple"/>
                </a:rPr>
                <a:t>иллюстрация</a:t>
              </a:r>
            </a:p>
            <a:p>
              <a:pPr>
                <a:lnSpc>
                  <a:spcPts val="6554"/>
                </a:lnSpc>
              </a:pPr>
              <a:r>
                <a:rPr lang="en-US" sz="4681">
                  <a:solidFill>
                    <a:srgbClr val="2C2C2E"/>
                  </a:solidFill>
                  <a:latin typeface="Homemade Apple"/>
                </a:rPr>
                <a:t>текст</a:t>
              </a:r>
            </a:p>
            <a:p>
              <a:pPr>
                <a:lnSpc>
                  <a:spcPts val="6554"/>
                </a:lnSpc>
                <a:spcBef>
                  <a:spcPct val="0"/>
                </a:spcBef>
              </a:pPr>
              <a:r>
                <a:rPr lang="en-US" sz="4681">
                  <a:solidFill>
                    <a:srgbClr val="2C2C2E"/>
                  </a:solidFill>
                  <a:latin typeface="Homemade Apple"/>
                </a:rPr>
                <a:t>тренажер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8389">
            <a:off x="1998958" y="4948988"/>
            <a:ext cx="7141348" cy="3375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 r="26961" b="2089"/>
          <a:stretch>
            <a:fillRect/>
          </a:stretch>
        </p:blipFill>
        <p:spPr>
          <a:xfrm rot="-118389">
            <a:off x="2191249" y="5809558"/>
            <a:ext cx="5215924" cy="3305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8389">
            <a:off x="1999056" y="6761694"/>
            <a:ext cx="7331651" cy="346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8389">
            <a:off x="2831432" y="1642204"/>
            <a:ext cx="13436991" cy="6352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49605" y="639264"/>
            <a:ext cx="12100816" cy="110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2C2C2E"/>
                </a:solidFill>
                <a:latin typeface="Homemade Apple"/>
              </a:rPr>
              <a:t>Видеоролики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632204">
            <a:off x="-1367851" y="-736276"/>
            <a:ext cx="4107789" cy="35657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047082">
            <a:off x="15163223" y="4068523"/>
            <a:ext cx="1328052" cy="901763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994554" y="2508546"/>
            <a:ext cx="14010916" cy="1828014"/>
            <a:chOff x="0" y="0"/>
            <a:chExt cx="18681221" cy="2437352"/>
          </a:xfrm>
        </p:grpSpPr>
        <p:sp>
          <p:nvSpPr>
            <p:cNvPr id="7" name="TextBox 7"/>
            <p:cNvSpPr txBox="1"/>
            <p:nvPr/>
          </p:nvSpPr>
          <p:spPr>
            <a:xfrm>
              <a:off x="1501389" y="-76200"/>
              <a:ext cx="17179832" cy="2513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3"/>
                </a:lnSpc>
              </a:pPr>
              <a:r>
                <a:rPr lang="en-US" sz="3645">
                  <a:solidFill>
                    <a:srgbClr val="2C2C2E"/>
                  </a:solidFill>
                  <a:latin typeface="Muli Regular"/>
                </a:rPr>
                <a:t>видеоролики должны быть короткими, </a:t>
              </a:r>
            </a:p>
            <a:p>
              <a:pPr>
                <a:lnSpc>
                  <a:spcPts val="5103"/>
                </a:lnSpc>
              </a:pPr>
              <a:r>
                <a:rPr lang="en-US" sz="3645">
                  <a:solidFill>
                    <a:srgbClr val="2C2C2E"/>
                  </a:solidFill>
                  <a:latin typeface="Muli Regular"/>
                </a:rPr>
                <a:t>максимум 2 мин</a:t>
              </a:r>
            </a:p>
            <a:p>
              <a:pPr>
                <a:lnSpc>
                  <a:spcPts val="5103"/>
                </a:lnSpc>
              </a:pPr>
              <a:endParaRPr lang="en-US" sz="3645">
                <a:solidFill>
                  <a:srgbClr val="2C2C2E"/>
                </a:solidFill>
                <a:latin typeface="Muli Regular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141441"/>
              <a:ext cx="903745" cy="865952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2994554" y="4336560"/>
            <a:ext cx="12298891" cy="4171950"/>
            <a:chOff x="0" y="0"/>
            <a:chExt cx="16398521" cy="5562600"/>
          </a:xfrm>
        </p:grpSpPr>
        <p:sp>
          <p:nvSpPr>
            <p:cNvPr id="10" name="TextBox 10"/>
            <p:cNvSpPr txBox="1"/>
            <p:nvPr/>
          </p:nvSpPr>
          <p:spPr>
            <a:xfrm>
              <a:off x="1317931" y="-57150"/>
              <a:ext cx="15080591" cy="561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>
                  <a:solidFill>
                    <a:srgbClr val="2C2C2E"/>
                  </a:solidFill>
                  <a:latin typeface="Muli Regular"/>
                </a:rPr>
                <a:t>"активный просмотр"</a:t>
              </a:r>
            </a:p>
            <a:p>
              <a:pPr>
                <a:lnSpc>
                  <a:spcPts val="5040"/>
                </a:lnSpc>
              </a:pPr>
              <a:r>
                <a:rPr lang="en-US" sz="3600">
                  <a:solidFill>
                    <a:srgbClr val="2C2C2E"/>
                  </a:solidFill>
                  <a:latin typeface="Muli Regular"/>
                </a:rPr>
                <a:t>- ответить на вопрос</a:t>
              </a:r>
            </a:p>
            <a:p>
              <a:pPr>
                <a:lnSpc>
                  <a:spcPts val="5040"/>
                </a:lnSpc>
              </a:pPr>
              <a:r>
                <a:rPr lang="en-US" sz="3600">
                  <a:solidFill>
                    <a:srgbClr val="2C2C2E"/>
                  </a:solidFill>
                  <a:latin typeface="Muli Regular"/>
                </a:rPr>
                <a:t>-выполнить задание</a:t>
              </a:r>
            </a:p>
            <a:p>
              <a:pPr>
                <a:lnSpc>
                  <a:spcPts val="5040"/>
                </a:lnSpc>
              </a:pPr>
              <a:r>
                <a:rPr lang="en-US" sz="3600">
                  <a:solidFill>
                    <a:srgbClr val="2C2C2E"/>
                  </a:solidFill>
                  <a:latin typeface="Muli Regular"/>
                </a:rPr>
                <a:t>-заполнить таблицу</a:t>
              </a:r>
            </a:p>
            <a:p>
              <a:pPr>
                <a:lnSpc>
                  <a:spcPts val="5040"/>
                </a:lnSpc>
              </a:pPr>
              <a:r>
                <a:rPr lang="en-US" sz="3600">
                  <a:solidFill>
                    <a:srgbClr val="2C2C2E"/>
                  </a:solidFill>
                  <a:latin typeface="Muli Regular"/>
                </a:rPr>
                <a:t>-сделать выводы</a:t>
              </a:r>
            </a:p>
            <a:p>
              <a:pPr>
                <a:lnSpc>
                  <a:spcPts val="5040"/>
                </a:lnSpc>
              </a:pPr>
              <a:r>
                <a:rPr lang="en-US" sz="3600">
                  <a:solidFill>
                    <a:srgbClr val="2C2C2E"/>
                  </a:solidFill>
                  <a:latin typeface="Muli Regular"/>
                </a:rPr>
                <a:t>-записать алгоритм</a:t>
              </a:r>
            </a:p>
            <a:p>
              <a:pPr>
                <a:lnSpc>
                  <a:spcPts val="3359"/>
                </a:lnSpc>
              </a:pPr>
              <a:endParaRPr lang="en-US" sz="3600">
                <a:solidFill>
                  <a:srgbClr val="2C2C2E"/>
                </a:solidFill>
                <a:latin typeface="Muli Regular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28416"/>
              <a:ext cx="793315" cy="760140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3894706" y="8460885"/>
            <a:ext cx="11310443" cy="126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399">
                <a:solidFill>
                  <a:srgbClr val="2C2C2E"/>
                </a:solidFill>
                <a:latin typeface="Muli Regular"/>
              </a:rPr>
              <a:t>"Посмотрите видеоролик и ответьте на вопрос..."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"Посмотрите видеоролик и определите на какие виды делиться Хохломская роспись"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8389">
            <a:off x="2831432" y="1642204"/>
            <a:ext cx="13436991" cy="6352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49605" y="639264"/>
            <a:ext cx="12100816" cy="110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2C2C2E"/>
                </a:solidFill>
                <a:latin typeface="Homemade Apple"/>
              </a:rPr>
              <a:t>Видеоролики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632204">
            <a:off x="-1367851" y="-736276"/>
            <a:ext cx="4107789" cy="35657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047082">
            <a:off x="15163223" y="4068523"/>
            <a:ext cx="1328052" cy="901763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994554" y="2508546"/>
            <a:ext cx="14010916" cy="755545"/>
            <a:chOff x="0" y="0"/>
            <a:chExt cx="18681221" cy="1007394"/>
          </a:xfrm>
        </p:grpSpPr>
        <p:sp>
          <p:nvSpPr>
            <p:cNvPr id="7" name="TextBox 7"/>
            <p:cNvSpPr txBox="1"/>
            <p:nvPr/>
          </p:nvSpPr>
          <p:spPr>
            <a:xfrm>
              <a:off x="1501389" y="-76200"/>
              <a:ext cx="17179832" cy="806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3"/>
                </a:lnSpc>
              </a:pPr>
              <a:r>
                <a:rPr lang="en-US" sz="3645">
                  <a:solidFill>
                    <a:srgbClr val="2C2C2E"/>
                  </a:solidFill>
                  <a:latin typeface="Muli Regular"/>
                </a:rPr>
                <a:t>использовать для формулировки цели урока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141441"/>
              <a:ext cx="903745" cy="865952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983002" y="3498664"/>
            <a:ext cx="11310443" cy="168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"Как вы думаете о чём пойдет речь на  уроке?"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"Как сделать так, чтобы можно было легко переходить от одних к другим?"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2C2C2E"/>
              </a:solidFill>
              <a:latin typeface="Muli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83002" y="6273005"/>
            <a:ext cx="11310443" cy="253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399">
                <a:solidFill>
                  <a:srgbClr val="2C2C2E"/>
                </a:solidFill>
                <a:latin typeface="Muli Regular"/>
              </a:rPr>
              <a:t>Просмотр ролика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Остановка ролика  и обсуждение: "что нам нужно знать, чтобы ответить на поставленный вопрос?"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Изучение нового материала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Решение исходной задачи и проверка её с использованием ролика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2C2C2E"/>
              </a:solidFill>
              <a:latin typeface="Muli Regular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994554" y="5143500"/>
            <a:ext cx="14010916" cy="755545"/>
            <a:chOff x="0" y="0"/>
            <a:chExt cx="18681221" cy="1007394"/>
          </a:xfrm>
        </p:grpSpPr>
        <p:sp>
          <p:nvSpPr>
            <p:cNvPr id="12" name="TextBox 12"/>
            <p:cNvSpPr txBox="1"/>
            <p:nvPr/>
          </p:nvSpPr>
          <p:spPr>
            <a:xfrm>
              <a:off x="1501389" y="-76200"/>
              <a:ext cx="17179832" cy="806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3"/>
                </a:lnSpc>
              </a:pPr>
              <a:r>
                <a:rPr lang="en-US" sz="3645">
                  <a:solidFill>
                    <a:srgbClr val="2C2C2E"/>
                  </a:solidFill>
                  <a:latin typeface="Muli Regular"/>
                </a:rPr>
                <a:t>для создания проблемной ситуации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141441"/>
              <a:ext cx="903745" cy="865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8389">
            <a:off x="2831432" y="1642204"/>
            <a:ext cx="13436991" cy="6352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49605" y="639264"/>
            <a:ext cx="12100816" cy="110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2C2C2E"/>
                </a:solidFill>
                <a:latin typeface="Homemade Apple"/>
              </a:rPr>
              <a:t>Видеоролики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632204">
            <a:off x="-1367851" y="-736276"/>
            <a:ext cx="4107789" cy="35657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047082">
            <a:off x="15163223" y="4068523"/>
            <a:ext cx="1328052" cy="901763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994554" y="2508546"/>
            <a:ext cx="14010916" cy="755545"/>
            <a:chOff x="0" y="0"/>
            <a:chExt cx="18681221" cy="1007394"/>
          </a:xfrm>
        </p:grpSpPr>
        <p:sp>
          <p:nvSpPr>
            <p:cNvPr id="7" name="TextBox 7"/>
            <p:cNvSpPr txBox="1"/>
            <p:nvPr/>
          </p:nvSpPr>
          <p:spPr>
            <a:xfrm>
              <a:off x="1501389" y="-76200"/>
              <a:ext cx="17179832" cy="806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3"/>
                </a:lnSpc>
              </a:pPr>
              <a:r>
                <a:rPr lang="en-US" sz="3645">
                  <a:solidFill>
                    <a:srgbClr val="2C2C2E"/>
                  </a:solidFill>
                  <a:latin typeface="Muli Regular"/>
                </a:rPr>
                <a:t>использовать для смыслового просмотра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141441"/>
              <a:ext cx="903745" cy="865952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983002" y="3498664"/>
            <a:ext cx="11310443" cy="211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Выключайте звук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Рассказывайте сами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Предлогайте ученику озвучить то, что происходит на экране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Сделайте краткую анатацию из 3-х предложений: "о чем этот ролик?"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2C2C2E"/>
              </a:solidFill>
              <a:latin typeface="Muli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83002" y="6273005"/>
            <a:ext cx="11310443" cy="211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399">
                <a:solidFill>
                  <a:srgbClr val="2C2C2E"/>
                </a:solidFill>
                <a:latin typeface="Muli Regular"/>
              </a:rPr>
              <a:t>Просмотр задания 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Остановка ролика  и выполнение задания самостоятельно, индивидуально 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2C2C2E"/>
                </a:solidFill>
                <a:latin typeface="Muli Regular"/>
              </a:rPr>
              <a:t>Проверка задания с использованием ролика, самопроверка учащихся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2C2C2E"/>
              </a:solidFill>
              <a:latin typeface="Muli Regular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994554" y="5610732"/>
            <a:ext cx="14010916" cy="755545"/>
            <a:chOff x="0" y="0"/>
            <a:chExt cx="18681221" cy="1007394"/>
          </a:xfrm>
        </p:grpSpPr>
        <p:sp>
          <p:nvSpPr>
            <p:cNvPr id="12" name="TextBox 12"/>
            <p:cNvSpPr txBox="1"/>
            <p:nvPr/>
          </p:nvSpPr>
          <p:spPr>
            <a:xfrm>
              <a:off x="1501389" y="-76200"/>
              <a:ext cx="17179832" cy="806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3"/>
                </a:lnSpc>
              </a:pPr>
              <a:r>
                <a:rPr lang="en-US" sz="3645">
                  <a:solidFill>
                    <a:srgbClr val="2C2C2E"/>
                  </a:solidFill>
                  <a:latin typeface="Muli Regular"/>
                </a:rPr>
                <a:t>визуализации задания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141441"/>
              <a:ext cx="903745" cy="865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72819">
            <a:off x="193267" y="1814594"/>
            <a:ext cx="5415617" cy="67849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11155">
            <a:off x="3787160" y="2300404"/>
            <a:ext cx="2806999" cy="266409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349622" y="2232949"/>
            <a:ext cx="8834602" cy="7700317"/>
            <a:chOff x="0" y="0"/>
            <a:chExt cx="11779470" cy="10267089"/>
          </a:xfrm>
        </p:grpSpPr>
        <p:sp>
          <p:nvSpPr>
            <p:cNvPr id="5" name="TextBox 5"/>
            <p:cNvSpPr txBox="1"/>
            <p:nvPr/>
          </p:nvSpPr>
          <p:spPr>
            <a:xfrm>
              <a:off x="687690" y="-133350"/>
              <a:ext cx="10022247" cy="1427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60"/>
                </a:lnSpc>
                <a:spcBef>
                  <a:spcPct val="0"/>
                </a:spcBef>
              </a:pPr>
              <a:r>
                <a:rPr lang="en-US" sz="6400">
                  <a:solidFill>
                    <a:srgbClr val="2C2C2E"/>
                  </a:solidFill>
                  <a:latin typeface="Homemade Apple"/>
                </a:rPr>
                <a:t>Иллюстрация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37233"/>
              <a:ext cx="11779470" cy="7231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2C2C2E"/>
                  </a:solidFill>
                  <a:latin typeface="Muli Bold"/>
                </a:rPr>
                <a:t>сопровождение теоретического материала</a:t>
              </a:r>
            </a:p>
            <a:p>
              <a:pPr>
                <a:lnSpc>
                  <a:spcPts val="4480"/>
                </a:lnSpc>
              </a:pPr>
              <a:endParaRPr lang="en-US" sz="3200">
                <a:solidFill>
                  <a:srgbClr val="2C2C2E"/>
                </a:solidFill>
                <a:latin typeface="Muli Bold"/>
              </a:endParaRPr>
            </a:p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2C2C2E"/>
                  </a:solidFill>
                  <a:latin typeface="Muli Bold"/>
                </a:rPr>
                <a:t>подведение к теме урока</a:t>
              </a:r>
            </a:p>
            <a:p>
              <a:pPr>
                <a:lnSpc>
                  <a:spcPts val="4480"/>
                </a:lnSpc>
              </a:pPr>
              <a:endParaRPr lang="en-US" sz="3200">
                <a:solidFill>
                  <a:srgbClr val="2C2C2E"/>
                </a:solidFill>
                <a:latin typeface="Muli Bold"/>
              </a:endParaRPr>
            </a:p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2C2C2E"/>
                  </a:solidFill>
                  <a:latin typeface="Muli Bold"/>
                </a:rPr>
                <a:t>слайд-шоу при рассказе о чем-либо</a:t>
              </a:r>
            </a:p>
            <a:p>
              <a:pPr>
                <a:lnSpc>
                  <a:spcPts val="4480"/>
                </a:lnSpc>
              </a:pPr>
              <a:endParaRPr lang="en-US" sz="3200">
                <a:solidFill>
                  <a:srgbClr val="2C2C2E"/>
                </a:solidFill>
                <a:latin typeface="Muli Bold"/>
              </a:endParaRPr>
            </a:p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2C2C2E"/>
                  </a:solidFill>
                  <a:latin typeface="Muli Bold"/>
                </a:rPr>
                <a:t>организация обсуждения</a:t>
              </a:r>
            </a:p>
            <a:p>
              <a:pPr>
                <a:lnSpc>
                  <a:spcPts val="4480"/>
                </a:lnSpc>
              </a:pPr>
              <a:endParaRPr lang="en-US" sz="3200">
                <a:solidFill>
                  <a:srgbClr val="2C2C2E"/>
                </a:solidFill>
                <a:latin typeface="Muli Bold"/>
              </a:endParaRPr>
            </a:p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2C2C2E"/>
                  </a:solidFill>
                  <a:latin typeface="Muli Bold"/>
                </a:rPr>
                <a:t>составная часть тренажеров</a:t>
              </a: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3200">
                <a:solidFill>
                  <a:srgbClr val="2C2C2E"/>
                </a:solidFill>
                <a:latin typeface="Muli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806259"/>
              <a:ext cx="11779470" cy="460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365178">
            <a:off x="15936292" y="6848826"/>
            <a:ext cx="2838056" cy="68763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55364">
            <a:off x="7546578" y="2795479"/>
            <a:ext cx="7503140" cy="5593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00000">
            <a:off x="15220930" y="-4061114"/>
            <a:ext cx="1328052" cy="901763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531793" y="9177720"/>
            <a:ext cx="14010916" cy="755545"/>
            <a:chOff x="0" y="0"/>
            <a:chExt cx="18681221" cy="1007394"/>
          </a:xfrm>
        </p:grpSpPr>
        <p:sp>
          <p:nvSpPr>
            <p:cNvPr id="12" name="TextBox 12"/>
            <p:cNvSpPr txBox="1"/>
            <p:nvPr/>
          </p:nvSpPr>
          <p:spPr>
            <a:xfrm>
              <a:off x="1501389" y="-76200"/>
              <a:ext cx="17179832" cy="806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3"/>
                </a:lnSpc>
              </a:pPr>
              <a:endParaRPr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141441"/>
              <a:ext cx="903745" cy="865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A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18218">
            <a:off x="14193636" y="4693823"/>
            <a:ext cx="4759704" cy="25356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34706" y="1259979"/>
            <a:ext cx="10054341" cy="872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</a:pPr>
            <a:r>
              <a:rPr lang="en-US" sz="6176">
                <a:solidFill>
                  <a:srgbClr val="2C2C2E"/>
                </a:solidFill>
                <a:latin typeface="Homemade Apple"/>
              </a:rPr>
              <a:t>Текст</a:t>
            </a:r>
          </a:p>
          <a:p>
            <a:pPr>
              <a:lnSpc>
                <a:spcPts val="3968"/>
              </a:lnSpc>
            </a:pPr>
            <a:r>
              <a:rPr lang="en-US" sz="3200">
                <a:solidFill>
                  <a:srgbClr val="2C2C2E"/>
                </a:solidFill>
                <a:latin typeface="Homemade Apple"/>
              </a:rPr>
              <a:t>введение- начало урока</a:t>
            </a:r>
          </a:p>
          <a:p>
            <a:pPr>
              <a:lnSpc>
                <a:spcPts val="3968"/>
              </a:lnSpc>
            </a:pPr>
            <a:endParaRPr lang="en-US" sz="3200">
              <a:solidFill>
                <a:srgbClr val="2C2C2E"/>
              </a:solidFill>
              <a:latin typeface="Homemade Apple"/>
            </a:endParaRPr>
          </a:p>
          <a:p>
            <a:pPr>
              <a:lnSpc>
                <a:spcPts val="3968"/>
              </a:lnSpc>
            </a:pPr>
            <a:r>
              <a:rPr lang="en-US" sz="3200">
                <a:solidFill>
                  <a:srgbClr val="2C2C2E"/>
                </a:solidFill>
                <a:latin typeface="Homemade Apple"/>
              </a:rPr>
              <a:t>подводим итоги- окончание урока</a:t>
            </a:r>
          </a:p>
          <a:p>
            <a:pPr>
              <a:lnSpc>
                <a:spcPts val="3968"/>
              </a:lnSpc>
            </a:pPr>
            <a:endParaRPr lang="en-US" sz="3200">
              <a:solidFill>
                <a:srgbClr val="2C2C2E"/>
              </a:solidFill>
              <a:latin typeface="Homemade Apple"/>
            </a:endParaRPr>
          </a:p>
          <a:p>
            <a:pPr>
              <a:lnSpc>
                <a:spcPts val="3968"/>
              </a:lnSpc>
            </a:pPr>
            <a:r>
              <a:rPr lang="en-US" sz="3200">
                <a:solidFill>
                  <a:srgbClr val="2C2C2E"/>
                </a:solidFill>
                <a:latin typeface="Homemade Apple"/>
              </a:rPr>
              <a:t>основное содержание материала</a:t>
            </a:r>
          </a:p>
          <a:p>
            <a:pPr>
              <a:lnSpc>
                <a:spcPts val="3968"/>
              </a:lnSpc>
            </a:pPr>
            <a:endParaRPr lang="en-US" sz="3200">
              <a:solidFill>
                <a:srgbClr val="2C2C2E"/>
              </a:solidFill>
              <a:latin typeface="Homemade Apple"/>
            </a:endParaRPr>
          </a:p>
          <a:p>
            <a:pPr>
              <a:lnSpc>
                <a:spcPts val="3968"/>
              </a:lnSpc>
            </a:pPr>
            <a:r>
              <a:rPr lang="en-US" sz="3200">
                <a:solidFill>
                  <a:srgbClr val="2C2C2E"/>
                </a:solidFill>
                <a:latin typeface="Homemade Apple"/>
              </a:rPr>
              <a:t>сопровождение теоретического материала</a:t>
            </a:r>
          </a:p>
          <a:p>
            <a:pPr>
              <a:lnSpc>
                <a:spcPts val="3968"/>
              </a:lnSpc>
            </a:pPr>
            <a:endParaRPr lang="en-US" sz="3200">
              <a:solidFill>
                <a:srgbClr val="2C2C2E"/>
              </a:solidFill>
              <a:latin typeface="Homemade Apple"/>
            </a:endParaRPr>
          </a:p>
          <a:p>
            <a:pPr>
              <a:lnSpc>
                <a:spcPts val="3968"/>
              </a:lnSpc>
            </a:pPr>
            <a:r>
              <a:rPr lang="en-US" sz="3200">
                <a:solidFill>
                  <a:srgbClr val="2C2C2E"/>
                </a:solidFill>
                <a:latin typeface="Homemade Apple"/>
              </a:rPr>
              <a:t>определения, правила, термина</a:t>
            </a:r>
          </a:p>
          <a:p>
            <a:pPr>
              <a:lnSpc>
                <a:spcPts val="5025"/>
              </a:lnSpc>
            </a:pPr>
            <a:endParaRPr lang="en-US" sz="3200">
              <a:solidFill>
                <a:srgbClr val="2C2C2E"/>
              </a:solidFill>
              <a:latin typeface="Homemade Apple"/>
            </a:endParaRPr>
          </a:p>
          <a:p>
            <a:pPr>
              <a:lnSpc>
                <a:spcPts val="5025"/>
              </a:lnSpc>
            </a:pPr>
            <a:endParaRPr lang="en-US" sz="3200">
              <a:solidFill>
                <a:srgbClr val="2C2C2E"/>
              </a:solidFill>
              <a:latin typeface="Homemade Apple"/>
            </a:endParaRPr>
          </a:p>
          <a:p>
            <a:pPr>
              <a:lnSpc>
                <a:spcPts val="5025"/>
              </a:lnSpc>
            </a:pPr>
            <a:endParaRPr lang="en-US" sz="3200">
              <a:solidFill>
                <a:srgbClr val="2C2C2E"/>
              </a:solidFill>
              <a:latin typeface="Homemade Apple"/>
            </a:endParaRPr>
          </a:p>
          <a:p>
            <a:pPr marL="0" lvl="0" indent="0" algn="ctr">
              <a:lnSpc>
                <a:spcPts val="11009"/>
              </a:lnSpc>
              <a:spcBef>
                <a:spcPct val="0"/>
              </a:spcBef>
            </a:pPr>
            <a:endParaRPr lang="en-US" sz="3200">
              <a:solidFill>
                <a:srgbClr val="2C2C2E"/>
              </a:solidFill>
              <a:latin typeface="Homemade Appl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11168" y="1018973"/>
            <a:ext cx="3188275" cy="2904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32660">
            <a:off x="5693681" y="8062368"/>
            <a:ext cx="7205700" cy="3406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32660">
            <a:off x="5700953" y="8250724"/>
            <a:ext cx="7205700" cy="3406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412007">
            <a:off x="-1253070" y="6222228"/>
            <a:ext cx="2506139" cy="6072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7365178">
            <a:off x="16868972" y="5820126"/>
            <a:ext cx="2838056" cy="68763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458571" y="-515383"/>
            <a:ext cx="3601458" cy="3126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772029" y="-515383"/>
            <a:ext cx="3601458" cy="312626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277084" y="8164100"/>
            <a:ext cx="14010916" cy="755545"/>
            <a:chOff x="0" y="0"/>
            <a:chExt cx="18681221" cy="1007394"/>
          </a:xfrm>
        </p:grpSpPr>
        <p:sp>
          <p:nvSpPr>
            <p:cNvPr id="12" name="TextBox 12"/>
            <p:cNvSpPr txBox="1"/>
            <p:nvPr/>
          </p:nvSpPr>
          <p:spPr>
            <a:xfrm>
              <a:off x="1501389" y="-76200"/>
              <a:ext cx="17179832" cy="806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3"/>
                </a:lnSpc>
              </a:pPr>
              <a:endParaRPr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141441"/>
              <a:ext cx="903745" cy="865952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255364">
            <a:off x="2839838" y="1773909"/>
            <a:ext cx="7503140" cy="55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7709" y="1335987"/>
            <a:ext cx="14082139" cy="1700154"/>
            <a:chOff x="0" y="0"/>
            <a:chExt cx="18776185" cy="2266872"/>
          </a:xfrm>
        </p:grpSpPr>
        <p:sp>
          <p:nvSpPr>
            <p:cNvPr id="3" name="TextBox 3"/>
            <p:cNvSpPr txBox="1"/>
            <p:nvPr/>
          </p:nvSpPr>
          <p:spPr>
            <a:xfrm>
              <a:off x="0" y="1725238"/>
              <a:ext cx="18095923" cy="541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19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776185" cy="1039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54"/>
                </a:lnSpc>
                <a:spcBef>
                  <a:spcPct val="0"/>
                </a:spcBef>
              </a:pPr>
              <a:r>
                <a:rPr lang="en-US" sz="4681">
                  <a:solidFill>
                    <a:srgbClr val="2C2C2E"/>
                  </a:solidFill>
                  <a:latin typeface="Homemade Apple"/>
                </a:rPr>
                <a:t>Тренажер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763759" y="2343254"/>
            <a:ext cx="1831436" cy="26163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763759" y="5327409"/>
            <a:ext cx="1831436" cy="261633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579765" y="2351605"/>
            <a:ext cx="5530469" cy="5771396"/>
            <a:chOff x="0" y="0"/>
            <a:chExt cx="7373959" cy="769519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879459">
              <a:off x="619086" y="249503"/>
              <a:ext cx="2338859" cy="285226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676546">
              <a:off x="5256253" y="4165211"/>
              <a:ext cx="1403033" cy="339941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249229">
              <a:off x="548839" y="4083432"/>
              <a:ext cx="905354" cy="325454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35862">
              <a:off x="2598743" y="3382914"/>
              <a:ext cx="1653855" cy="356713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285669">
              <a:off x="4655270" y="405425"/>
              <a:ext cx="2073998" cy="2830519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2356127" y="3242251"/>
            <a:ext cx="9445713" cy="4844706"/>
            <a:chOff x="0" y="0"/>
            <a:chExt cx="12594284" cy="645960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917974"/>
              <a:ext cx="12137992" cy="541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19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2594284" cy="5193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2C2C2E"/>
                  </a:solidFill>
                  <a:latin typeface="Homemade Apple"/>
                </a:rPr>
                <a:t>самопроверка</a:t>
              </a:r>
            </a:p>
            <a:p>
              <a:pPr>
                <a:lnSpc>
                  <a:spcPts val="4480"/>
                </a:lnSpc>
              </a:pPr>
              <a:endParaRPr lang="en-US" sz="3200">
                <a:solidFill>
                  <a:srgbClr val="2C2C2E"/>
                </a:solidFill>
                <a:latin typeface="Homemade Apple"/>
              </a:endParaRPr>
            </a:p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2C2C2E"/>
                  </a:solidFill>
                  <a:latin typeface="Homemade Apple"/>
                </a:rPr>
                <a:t>организация обсуждения</a:t>
              </a:r>
            </a:p>
            <a:p>
              <a:pPr>
                <a:lnSpc>
                  <a:spcPts val="4480"/>
                </a:lnSpc>
              </a:pPr>
              <a:endParaRPr lang="en-US" sz="3200">
                <a:solidFill>
                  <a:srgbClr val="2C2C2E"/>
                </a:solidFill>
                <a:latin typeface="Homemade Apple"/>
              </a:endParaRPr>
            </a:p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2C2C2E"/>
                  </a:solidFill>
                  <a:latin typeface="Homemade Apple"/>
                </a:rPr>
                <a:t>промежуточный, итоговый контроль</a:t>
              </a:r>
            </a:p>
            <a:p>
              <a:pPr>
                <a:lnSpc>
                  <a:spcPts val="4480"/>
                </a:lnSpc>
              </a:pPr>
              <a:endParaRPr lang="en-US" sz="3200">
                <a:solidFill>
                  <a:srgbClr val="2C2C2E"/>
                </a:solidFill>
                <a:latin typeface="Homemade Apple"/>
              </a:endParaRPr>
            </a:p>
            <a:p>
              <a:pPr>
                <a:lnSpc>
                  <a:spcPts val="4480"/>
                </a:lnSpc>
                <a:spcBef>
                  <a:spcPct val="0"/>
                </a:spcBef>
              </a:pPr>
              <a:endParaRPr lang="en-US" sz="3200">
                <a:solidFill>
                  <a:srgbClr val="2C2C2E"/>
                </a:solidFill>
                <a:latin typeface="Homemade Apple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 r="26961" b="2089"/>
          <a:stretch>
            <a:fillRect/>
          </a:stretch>
        </p:blipFill>
        <p:spPr>
          <a:xfrm rot="-118389">
            <a:off x="7721154" y="8656714"/>
            <a:ext cx="5215924" cy="330537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3574307" y="8123001"/>
            <a:ext cx="14010916" cy="755545"/>
            <a:chOff x="0" y="0"/>
            <a:chExt cx="18681221" cy="1007394"/>
          </a:xfrm>
        </p:grpSpPr>
        <p:sp>
          <p:nvSpPr>
            <p:cNvPr id="18" name="TextBox 18"/>
            <p:cNvSpPr txBox="1"/>
            <p:nvPr/>
          </p:nvSpPr>
          <p:spPr>
            <a:xfrm>
              <a:off x="1501389" y="-76200"/>
              <a:ext cx="17179832" cy="806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3"/>
                </a:lnSpc>
              </a:pPr>
              <a:endParaRPr/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141441"/>
              <a:ext cx="903745" cy="865952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255364">
            <a:off x="1920082" y="1906402"/>
            <a:ext cx="7503140" cy="55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3709" y="1278863"/>
            <a:ext cx="12978685" cy="6377303"/>
            <a:chOff x="0" y="0"/>
            <a:chExt cx="17304913" cy="8503071"/>
          </a:xfrm>
        </p:grpSpPr>
        <p:sp>
          <p:nvSpPr>
            <p:cNvPr id="3" name="TextBox 3"/>
            <p:cNvSpPr txBox="1"/>
            <p:nvPr/>
          </p:nvSpPr>
          <p:spPr>
            <a:xfrm>
              <a:off x="38583" y="-104775"/>
              <a:ext cx="17266330" cy="1031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2C2C2E"/>
                  </a:solidFill>
                  <a:latin typeface="Homemade Apple"/>
                </a:rPr>
                <a:t>Перевернутый класс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36748"/>
              <a:ext cx="17295070" cy="6566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2C2C2E"/>
                  </a:solidFill>
                  <a:latin typeface="Muli Regular"/>
                </a:rPr>
                <a:t>учащийся (или группы учащихся) являются источником информации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C2C2E"/>
                  </a:solidFill>
                  <a:latin typeface="Muli Regular"/>
                </a:rPr>
                <a:t>- знакомятся с информацией, отрабатывают информацию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C2C2E"/>
                  </a:solidFill>
                  <a:latin typeface="Muli Regular"/>
                </a:rPr>
                <a:t>- выступают, отвечают на вопрос "что они узнали?"</a:t>
              </a:r>
            </a:p>
            <a:p>
              <a:pPr>
                <a:lnSpc>
                  <a:spcPts val="3919"/>
                </a:lnSpc>
              </a:pPr>
              <a:endParaRPr lang="en-US" sz="2799">
                <a:solidFill>
                  <a:srgbClr val="2C2C2E"/>
                </a:solidFill>
                <a:latin typeface="Muli Regular"/>
              </a:endParaRP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C2C2E"/>
                  </a:solidFill>
                  <a:latin typeface="Muli Regular"/>
                </a:rPr>
                <a:t>совместная презентация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C2C2E"/>
                  </a:solidFill>
                  <a:latin typeface="Muli Regular"/>
                </a:rPr>
                <a:t>-группы учащихся оформляют ответ в шаблоне презентации, гугл документах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C2C2E"/>
                  </a:solidFill>
                  <a:latin typeface="Muli Regular"/>
                </a:rPr>
                <a:t>-название слайдов как план, маршрут ответа</a:t>
              </a:r>
            </a:p>
            <a:p>
              <a:pPr>
                <a:lnSpc>
                  <a:spcPts val="3919"/>
                </a:lnSpc>
              </a:pPr>
              <a:endParaRPr lang="en-US" sz="2799">
                <a:solidFill>
                  <a:srgbClr val="2C2C2E"/>
                </a:solidFill>
                <a:latin typeface="Muli Regular"/>
              </a:endParaRPr>
            </a:p>
            <a:p>
              <a:pPr>
                <a:lnSpc>
                  <a:spcPts val="3919"/>
                </a:lnSpc>
              </a:pPr>
              <a:endParaRPr lang="en-US" sz="2799">
                <a:solidFill>
                  <a:srgbClr val="2C2C2E"/>
                </a:solidFill>
                <a:latin typeface="Muli Regular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32660">
            <a:off x="4127222" y="2081649"/>
            <a:ext cx="8767397" cy="4144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1233" b="84121"/>
          <a:stretch>
            <a:fillRect/>
          </a:stretch>
        </p:blipFill>
        <p:spPr>
          <a:xfrm>
            <a:off x="-578054" y="9258300"/>
            <a:ext cx="19095904" cy="1548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28041" y="-3413121"/>
            <a:ext cx="5424428" cy="53258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93052">
            <a:off x="-1374505" y="4037565"/>
            <a:ext cx="5841834" cy="5406352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1029667" y="4467514"/>
            <a:ext cx="5152157" cy="4958996"/>
            <a:chOff x="30480" y="591820"/>
            <a:chExt cx="12736830" cy="12259310"/>
          </a:xfrm>
        </p:grpSpPr>
        <p:sp>
          <p:nvSpPr>
            <p:cNvPr id="10" name="Freeform 10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18210" t="1963" r="-17498" b="4010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55364">
            <a:off x="7782719" y="8252939"/>
            <a:ext cx="7503140" cy="55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460</Words>
  <Application>Microsoft Office PowerPoint</Application>
  <PresentationFormat>Произвольный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Gilroy</vt:lpstr>
      <vt:lpstr>Muli Regular Bold</vt:lpstr>
      <vt:lpstr>Homemade Apple</vt:lpstr>
      <vt:lpstr>Times New Roman</vt:lpstr>
      <vt:lpstr>Calibri</vt:lpstr>
      <vt:lpstr>Muli Bold</vt:lpstr>
      <vt:lpstr>Muli Regular</vt:lpstr>
      <vt:lpstr>Arimo</vt:lpstr>
      <vt:lpstr>Muli Bold Bold</vt:lpstr>
      <vt:lpstr>CirceRounded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искусство в дистанционном обучении</dc:title>
  <dc:creator>Ирина Викторовна Арсланова</dc:creator>
  <cp:lastModifiedBy>Ирина Викторовна Арсланова</cp:lastModifiedBy>
  <cp:revision>8</cp:revision>
  <dcterms:created xsi:type="dcterms:W3CDTF">2006-08-16T00:00:00Z</dcterms:created>
  <dcterms:modified xsi:type="dcterms:W3CDTF">2020-10-30T08:42:52Z</dcterms:modified>
  <dc:identifier>DAELxU0oITo</dc:identifier>
</cp:coreProperties>
</file>