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1" r:id="rId3"/>
    <p:sldId id="289" r:id="rId4"/>
    <p:sldId id="290" r:id="rId5"/>
    <p:sldId id="294" r:id="rId6"/>
    <p:sldId id="291" r:id="rId7"/>
    <p:sldId id="292" r:id="rId8"/>
    <p:sldId id="293" r:id="rId9"/>
    <p:sldId id="295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4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B20FA1-ED71-426D-BA02-B4800FC2F6A0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ED683-E425-417B-8E07-F87C5D9968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696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61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419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8697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0414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1822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501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A7B761E-A5CA-43EB-AABB-FE470A480F04}" type="slidenum">
              <a:rPr lang="ru-RU" smtClean="0"/>
              <a:pPr eaLnBrk="1" hangingPunct="1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745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isk.yandex.ru/d/QFKKRHrx9Z0J_A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772400" cy="3528392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Заседание ГМО учителей физической культуры, </a:t>
            </a: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тренеров-преподавателей, педагогов дополнительного образования физкультурно-спортивной направленности</a:t>
            </a: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5661248"/>
            <a:ext cx="5104656" cy="960512"/>
          </a:xfrm>
        </p:spPr>
        <p:txBody>
          <a:bodyPr>
            <a:normAutofit/>
          </a:bodyPr>
          <a:lstStyle/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методист МАУ «Информационно-методический центр»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Еланцев Андрей Александрович, </a:t>
            </a:r>
          </a:p>
          <a:p>
            <a:pPr algn="r"/>
            <a:r>
              <a:rPr lang="ru-RU" sz="1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тел. 52-56-62</a:t>
            </a:r>
          </a:p>
        </p:txBody>
      </p:sp>
    </p:spTree>
    <p:extLst>
      <p:ext uri="{BB962C8B-B14F-4D97-AF65-F5344CB8AC3E}">
        <p14:creationId xmlns:p14="http://schemas.microsoft.com/office/powerpoint/2010/main" val="3061281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SEV\Desktop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489549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20393"/>
            <a:ext cx="8229600" cy="904351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внедрении федеральной государственной информационной системы </a:t>
            </a:r>
            <a:b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«Моя школа»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5857D19-E4CE-A8DE-54BE-170350EB4C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8" y="1117129"/>
            <a:ext cx="7740352" cy="5595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078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20393"/>
            <a:ext cx="8229600" cy="904351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внедрении федеральной государственной информационной системы </a:t>
            </a:r>
            <a:b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«Моя школа»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2453346-301E-93F4-0B50-2F35F93D43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84" y="5238172"/>
            <a:ext cx="8460432" cy="1174861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D07424A-7FB1-4BA1-3BD0-CA6E589B8C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860" y="1137320"/>
            <a:ext cx="2520280" cy="3746053"/>
          </a:xfrm>
          <a:prstGeom prst="rect">
            <a:avLst/>
          </a:prstGeom>
        </p:spPr>
      </p:pic>
      <p:sp>
        <p:nvSpPr>
          <p:cNvPr id="10" name="Стрелка: изогнутая вверх 9">
            <a:extLst>
              <a:ext uri="{FF2B5EF4-FFF2-40B4-BE49-F238E27FC236}">
                <a16:creationId xmlns:a16="http://schemas.microsoft.com/office/drawing/2014/main" id="{1139ABAA-0022-6AE2-D220-CDF916775BCB}"/>
              </a:ext>
            </a:extLst>
          </p:cNvPr>
          <p:cNvSpPr/>
          <p:nvPr/>
        </p:nvSpPr>
        <p:spPr>
          <a:xfrm rot="10800000">
            <a:off x="1331640" y="2420888"/>
            <a:ext cx="1512168" cy="2244503"/>
          </a:xfrm>
          <a:prstGeom prst="bentUpArrow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120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20393"/>
            <a:ext cx="8229600" cy="904351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внедрении федеральной государственной информационной системы </a:t>
            </a:r>
            <a:b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«Моя школа»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52B309-4EB4-B896-D43D-9CE6ABB9A3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377" y="1321126"/>
            <a:ext cx="7287245" cy="5258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773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20393"/>
            <a:ext cx="8229600" cy="904351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внедрении федеральной государственной информационной системы </a:t>
            </a:r>
            <a:b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«Моя школа»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73564F-96DB-29C0-DD0B-13274E5798A7}"/>
              </a:ext>
            </a:extLst>
          </p:cNvPr>
          <p:cNvSpPr txBox="1"/>
          <p:nvPr/>
        </p:nvSpPr>
        <p:spPr>
          <a:xfrm>
            <a:off x="621904" y="2204864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NewRomanPSMT"/>
              </a:rPr>
              <a:t>В целях организации информационно-методической поддержки пользователей ФГИС «Моя школа» сотрудниками </a:t>
            </a:r>
            <a:r>
              <a:rPr lang="ru-RU" sz="1800" b="0" i="0" u="none" strike="noStrike" baseline="0" dirty="0">
                <a:latin typeface="TimesNewRomanPSMT"/>
              </a:rPr>
              <a:t>Федерального государственного автономного учреждения «Федеральный институт цифровой трансформации </a:t>
            </a:r>
            <a:br>
              <a:rPr lang="ru-RU" sz="1800" b="0" i="0" u="none" strike="noStrike" baseline="0" dirty="0">
                <a:latin typeface="TimesNewRomanPSMT"/>
              </a:rPr>
            </a:br>
            <a:r>
              <a:rPr lang="ru-RU" sz="1800" b="0" i="0" u="none" strike="noStrike" baseline="0" dirty="0">
                <a:latin typeface="TimesNewRomanPSMT"/>
              </a:rPr>
              <a:t>в сфере образования»</a:t>
            </a:r>
            <a:r>
              <a:rPr lang="ru-RU" dirty="0">
                <a:solidFill>
                  <a:srgbClr val="000000"/>
                </a:solidFill>
                <a:latin typeface="TimesNewRomanPSMT"/>
              </a:rPr>
              <a:t>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NewRomanPSMT"/>
              </a:rPr>
              <a:t>систематически проводятся обучающие вебинары в части использования различных компонентов и функционала Системы. </a:t>
            </a:r>
            <a:br>
              <a:rPr lang="ru-RU" sz="1800" b="0" i="0" u="none" strike="noStrike" baseline="0" dirty="0">
                <a:solidFill>
                  <a:srgbClr val="000000"/>
                </a:solidFill>
                <a:latin typeface="TimesNewRomanPSMT"/>
              </a:rPr>
            </a:br>
            <a:r>
              <a:rPr lang="ru-RU" sz="1800" b="0" i="0" u="none" strike="noStrike" baseline="0" dirty="0">
                <a:solidFill>
                  <a:srgbClr val="000000"/>
                </a:solidFill>
                <a:latin typeface="TimesNewRomanPSMT"/>
              </a:rPr>
              <a:t>С материалами вебинаров можно познакомиться по ссылке:</a:t>
            </a:r>
          </a:p>
          <a:p>
            <a:pPr algn="just"/>
            <a:r>
              <a:rPr lang="en-US" sz="1800" b="0" i="0" u="none" strike="noStrike" baseline="0" dirty="0">
                <a:solidFill>
                  <a:srgbClr val="0000FF"/>
                </a:solidFill>
                <a:latin typeface="TimesNewRomanPSMT"/>
                <a:hlinkClick r:id="rId4"/>
              </a:rPr>
              <a:t>https://disk.yandex.ru/d/QFKKRHrx9Z0J_A</a:t>
            </a:r>
            <a:r>
              <a:rPr lang="ru-RU" sz="1800" b="0" i="0" u="none" strike="noStrike" baseline="0" dirty="0">
                <a:solidFill>
                  <a:srgbClr val="0000FF"/>
                </a:solidFill>
                <a:latin typeface="TimesNewRomanPSMT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6918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20393"/>
            <a:ext cx="8229600" cy="904351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организации и проведении муниципального этапа </a:t>
            </a:r>
            <a:b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Всероссийских спортивных соревнований (спортивных игр) школьников «Президентские состязания (спортивные игры)»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1C5863F-4B63-B4C2-86C2-7D635CC3DE6F}"/>
              </a:ext>
            </a:extLst>
          </p:cNvPr>
          <p:cNvSpPr txBox="1"/>
          <p:nvPr/>
        </p:nvSpPr>
        <p:spPr>
          <a:xfrm>
            <a:off x="251520" y="1556792"/>
            <a:ext cx="3528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классы 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классы 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классы 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классы -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классы -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классы -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BBA988-B048-25C5-B354-77720D5759DE}"/>
              </a:ext>
            </a:extLst>
          </p:cNvPr>
          <p:cNvSpPr txBox="1"/>
          <p:nvPr/>
        </p:nvSpPr>
        <p:spPr>
          <a:xfrm>
            <a:off x="5220072" y="1972290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2011-2012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гг.р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2009-2010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гг.р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2007-2008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гг.р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DCA6C6-A924-9F70-C03D-0623830DC64A}"/>
              </a:ext>
            </a:extLst>
          </p:cNvPr>
          <p:cNvSpPr txBox="1"/>
          <p:nvPr/>
        </p:nvSpPr>
        <p:spPr>
          <a:xfrm>
            <a:off x="251520" y="3851969"/>
            <a:ext cx="49685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м.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 м.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Наклон вперед из положения сидя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Подтягивание из виса на высокой перекладине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Сгибание и разгибание рук в упоре лежа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Подъем туловища из положения лежа на спине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Прыжок в длину с места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5C3234-FC49-7E42-4C1A-35DC5C7F6EB2}"/>
              </a:ext>
            </a:extLst>
          </p:cNvPr>
          <p:cNvSpPr txBox="1"/>
          <p:nvPr/>
        </p:nvSpPr>
        <p:spPr>
          <a:xfrm>
            <a:off x="5220072" y="4267466"/>
            <a:ext cx="3528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 3х3 -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Легкая атлетика 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Настольный теннис -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Волейбол -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C3654A47-3857-B29C-6463-C34979D428AB}"/>
              </a:ext>
            </a:extLst>
          </p:cNvPr>
          <p:cNvCxnSpPr/>
          <p:nvPr/>
        </p:nvCxnSpPr>
        <p:spPr>
          <a:xfrm>
            <a:off x="5076056" y="1390205"/>
            <a:ext cx="0" cy="4703091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8639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20393"/>
            <a:ext cx="8229600" cy="904351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 разработке рейтинговой таблицы для определения показателя качества участия общеобразовательных учреждений в городских мероприятиях </a:t>
            </a:r>
            <a:b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физкультурно-спортивной направленности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9052C525-9AB9-8715-3BE2-EC3333F9A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983621"/>
              </p:ext>
            </p:extLst>
          </p:nvPr>
        </p:nvGraphicFramePr>
        <p:xfrm>
          <a:off x="323528" y="1397000"/>
          <a:ext cx="8363271" cy="373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7757">
                  <a:extLst>
                    <a:ext uri="{9D8B030D-6E8A-4147-A177-3AD203B41FA5}">
                      <a16:colId xmlns:a16="http://schemas.microsoft.com/office/drawing/2014/main" val="710723481"/>
                    </a:ext>
                  </a:extLst>
                </a:gridCol>
                <a:gridCol w="2787757">
                  <a:extLst>
                    <a:ext uri="{9D8B030D-6E8A-4147-A177-3AD203B41FA5}">
                      <a16:colId xmlns:a16="http://schemas.microsoft.com/office/drawing/2014/main" val="370460963"/>
                    </a:ext>
                  </a:extLst>
                </a:gridCol>
                <a:gridCol w="2787757">
                  <a:extLst>
                    <a:ext uri="{9D8B030D-6E8A-4147-A177-3AD203B41FA5}">
                      <a16:colId xmlns:a16="http://schemas.microsoft.com/office/drawing/2014/main" val="635140135"/>
                    </a:ext>
                  </a:extLst>
                </a:gridCol>
              </a:tblGrid>
              <a:tr h="171852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Муниципальный этап Всероссийских спортивных соревнований школьников «Президентские состязания»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Шахматный турнир </a:t>
                      </a:r>
                      <a:b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начинающих «Шахматный дебют»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728216"/>
                  </a:ext>
                </a:extLst>
              </a:tr>
              <a:tr h="27093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«Лаборатория Салахова»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388932"/>
                  </a:ext>
                </a:extLst>
              </a:tr>
              <a:tr h="27093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№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255527"/>
                  </a:ext>
                </a:extLst>
              </a:tr>
              <a:tr h="27093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гимназия им. Ф.К. Салманова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93187"/>
                  </a:ext>
                </a:extLst>
              </a:tr>
              <a:tr h="27093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МБОУ лицей №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964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568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20393"/>
            <a:ext cx="8229600" cy="904351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утверждении федерального перечня учебников, допущенных </a:t>
            </a:r>
            <a:b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использованию при реализации образовательных программ начального общего, основного общего, среднего общего образования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CB3813-73F0-6057-4E9C-17496FDDF24E}"/>
              </a:ext>
            </a:extLst>
          </p:cNvPr>
          <p:cNvSpPr txBox="1"/>
          <p:nvPr/>
        </p:nvSpPr>
        <p:spPr>
          <a:xfrm>
            <a:off x="539552" y="1556792"/>
            <a:ext cx="8147248" cy="4942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Новый федеральный перечень учебников утвержден приказом от 21.09.2022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 858.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Учебники, входящие по состоянию на 31 декабря 2022 года в федеральный перечень учебников, допускаются к использованию на срок действия экспертных заключений (пять лет) согласно Федеральному закону «О внесении изменений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Федеральный закон «Об образовании в Российской Федерации» от 24.09.2022 </a:t>
            </a:r>
            <a:b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№ 371-ФЗ</a:t>
            </a:r>
          </a:p>
          <a:p>
            <a:pPr algn="just"/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Приложение 1 содержит учебники для обязательной части основной образовательной программы и для части основной образовательной программы, формируемой участниками образовательных отношений.</a:t>
            </a:r>
          </a:p>
          <a:p>
            <a:pPr algn="just"/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Приложение 2 содержит допущенные к использованию учебники из </a:t>
            </a:r>
            <a:r>
              <a:rPr lang="ru-RU" alt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ранее действовавшего ФПУ (Приказ </a:t>
            </a:r>
            <a:r>
              <a:rPr lang="ru-RU" alt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Минпросвещения</a:t>
            </a:r>
            <a:r>
              <a:rPr lang="ru-RU" alt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России № 254 от 20.05.2020 </a:t>
            </a:r>
            <a:br>
              <a:rPr lang="ru-RU" alt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изменениями, внесёнными приказом № 766 от 23.12.2020).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80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20393"/>
            <a:ext cx="8229600" cy="904351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 утверждении федерального перечня учебников, допущенных </a:t>
            </a:r>
            <a:b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 использованию при реализации образовательных программ начального общего, основного общего, среднего общего образования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CB3813-73F0-6057-4E9C-17496FDDF24E}"/>
              </a:ext>
            </a:extLst>
          </p:cNvPr>
          <p:cNvSpPr txBox="1"/>
          <p:nvPr/>
        </p:nvSpPr>
        <p:spPr>
          <a:xfrm>
            <a:off x="539552" y="1556792"/>
            <a:ext cx="8147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1365AC-28CA-2743-737A-C0E0B6A13A57}"/>
              </a:ext>
            </a:extLst>
          </p:cNvPr>
          <p:cNvSpPr txBox="1"/>
          <p:nvPr/>
        </p:nvSpPr>
        <p:spPr>
          <a:xfrm>
            <a:off x="539552" y="1556792"/>
            <a:ext cx="8147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Важно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обратить внимание, что предельный срок использования каждого учебника зависит от года изучения предмета: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607453F3-B54C-440A-346D-0C63ED80CF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221010"/>
              </p:ext>
            </p:extLst>
          </p:nvPr>
        </p:nvGraphicFramePr>
        <p:xfrm>
          <a:off x="539552" y="2404489"/>
          <a:ext cx="8229600" cy="12643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1286649478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891518230"/>
                    </a:ext>
                  </a:extLst>
                </a:gridCol>
              </a:tblGrid>
              <a:tr h="2528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1-й год изучения предмета</a:t>
                      </a:r>
                      <a:endParaRPr lang="ru-RU" sz="1600" b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31 августа 2023 года</a:t>
                      </a:r>
                      <a:endParaRPr lang="ru-RU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5160515"/>
                  </a:ext>
                </a:extLst>
              </a:tr>
              <a:tr h="2528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2-й год изучения предмета</a:t>
                      </a:r>
                      <a:endParaRPr lang="ru-RU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31 августа 2024 года</a:t>
                      </a:r>
                      <a:endParaRPr lang="ru-RU" sz="16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344163"/>
                  </a:ext>
                </a:extLst>
              </a:tr>
              <a:tr h="2528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3-й год изучения предмета</a:t>
                      </a:r>
                      <a:endParaRPr lang="ru-RU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31 августа 2025 года</a:t>
                      </a:r>
                      <a:endParaRPr lang="ru-RU" sz="16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1026645"/>
                  </a:ext>
                </a:extLst>
              </a:tr>
              <a:tr h="2528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4-й год изучения предмета</a:t>
                      </a:r>
                      <a:endParaRPr lang="ru-RU" sz="1600" b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31 августа 2026 года</a:t>
                      </a:r>
                      <a:endParaRPr lang="ru-RU" sz="160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073880"/>
                  </a:ext>
                </a:extLst>
              </a:tr>
              <a:tr h="25287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5-й год изучения предмета</a:t>
                      </a:r>
                      <a:endParaRPr lang="ru-RU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 31 августа 2027 года</a:t>
                      </a:r>
                      <a:endParaRPr lang="ru-RU" sz="16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357237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D917F3C-1A00-B32D-B1B5-769D140D8E28}"/>
              </a:ext>
            </a:extLst>
          </p:cNvPr>
          <p:cNvSpPr txBox="1"/>
          <p:nvPr/>
        </p:nvSpPr>
        <p:spPr>
          <a:xfrm>
            <a:off x="539552" y="4005064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Изменения в оформлении учебников и учебных пособий. Новый знак ФГОС-2021 для учебников 1-9 классов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03FAA56-E8F9-8695-891B-604982528B6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46" t="27896" r="48707" b="40075"/>
          <a:stretch/>
        </p:blipFill>
        <p:spPr bwMode="auto">
          <a:xfrm>
            <a:off x="4283968" y="4596152"/>
            <a:ext cx="2394762" cy="15054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761110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8446</TotalTime>
  <Words>559</Words>
  <Application>Microsoft Office PowerPoint</Application>
  <PresentationFormat>Экран (4:3)</PresentationFormat>
  <Paragraphs>79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TimesNewRomanPSMT</vt:lpstr>
      <vt:lpstr>Тема Office</vt:lpstr>
      <vt:lpstr>Заседание ГМО учителей физической культуры,  тренеров-преподавателей, педагогов дополнительного образования физкультурно-спортивной направленности    </vt:lpstr>
      <vt:lpstr>О внедрении федеральной государственной информационной системы  «Моя школа»</vt:lpstr>
      <vt:lpstr>О внедрении федеральной государственной информационной системы  «Моя школа»</vt:lpstr>
      <vt:lpstr>О внедрении федеральной государственной информационной системы  «Моя школа»</vt:lpstr>
      <vt:lpstr>О внедрении федеральной государственной информационной системы  «Моя школа»</vt:lpstr>
      <vt:lpstr>Об организации и проведении муниципального этапа  Всероссийских спортивных соревнований (спортивных игр) школьников «Президентские состязания (спортивные игры)»</vt:lpstr>
      <vt:lpstr>О разработке рейтинговой таблицы для определения показателя качества участия общеобразовательных учреждений в городских мероприятиях  физкультурно-спортивной направленности</vt:lpstr>
      <vt:lpstr>Об утверждении федерального перечня учебников, допущенных  к использованию при реализации образовательных программ начального общего, основного общего, среднего общего образования</vt:lpstr>
      <vt:lpstr>Об утверждении федерального перечня учебников, допущенных  к использованию при реализации образовательных программ начального общего, основного общего, среднего общего образования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УСТАНОВОЧНОЕ ВОВЕЩАНИЕ  по организации и проведению всероссийской олимпиады школьников  03.09.2019</dc:title>
  <dc:creator>Елена Владимировна Сухова</dc:creator>
  <cp:lastModifiedBy>Андрей Александрович Еланцев</cp:lastModifiedBy>
  <cp:revision>103</cp:revision>
  <dcterms:created xsi:type="dcterms:W3CDTF">2019-08-09T09:33:06Z</dcterms:created>
  <dcterms:modified xsi:type="dcterms:W3CDTF">2022-12-22T05:22:57Z</dcterms:modified>
</cp:coreProperties>
</file>