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15"/>
  </p:notesMasterIdLst>
  <p:handoutMasterIdLst>
    <p:handoutMasterId r:id="rId16"/>
  </p:handoutMasterIdLst>
  <p:sldIdLst>
    <p:sldId id="278" r:id="rId2"/>
    <p:sldId id="256" r:id="rId3"/>
    <p:sldId id="275" r:id="rId4"/>
    <p:sldId id="257" r:id="rId5"/>
    <p:sldId id="274" r:id="rId6"/>
    <p:sldId id="276" r:id="rId7"/>
    <p:sldId id="273" r:id="rId8"/>
    <p:sldId id="259" r:id="rId9"/>
    <p:sldId id="261" r:id="rId10"/>
    <p:sldId id="270" r:id="rId11"/>
    <p:sldId id="271" r:id="rId12"/>
    <p:sldId id="262" r:id="rId13"/>
    <p:sldId id="277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Женечка" initials="Ж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67" autoAdjust="0"/>
    <p:restoredTop sz="86333" autoAdjust="0"/>
  </p:normalViewPr>
  <p:slideViewPr>
    <p:cSldViewPr>
      <p:cViewPr varScale="1">
        <p:scale>
          <a:sx n="64" d="100"/>
          <a:sy n="64" d="100"/>
        </p:scale>
        <p:origin x="-97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508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15BFF1-7CA8-43AC-9A0C-A1CBE3D3D40A}" type="datetimeFigureOut">
              <a:rPr lang="ru-RU" smtClean="0"/>
              <a:pPr/>
              <a:t>01.11.2013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7F5F26-07CF-46D7-9F5C-A762F0D7CA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7E5403D-7015-4315-A7E0-5397BCE98F29}" type="datetimeFigureOut">
              <a:rPr lang="ru-RU"/>
              <a:pPr>
                <a:defRPr/>
              </a:pPr>
              <a:t>01.11.2013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4D7749E-5DC7-4DB1-9AE0-3D3EEEA1BA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D7749E-5DC7-4DB1-9AE0-3D3EEEA1BAE5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D7749E-5DC7-4DB1-9AE0-3D3EEEA1BAE5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D7749E-5DC7-4DB1-9AE0-3D3EEEA1BAE5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D7749E-5DC7-4DB1-9AE0-3D3EEEA1BAE5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1"/>
          <p:cNvSpPr txBox="1">
            <a:spLocks noChangeArrowheads="1"/>
          </p:cNvSpPr>
          <p:nvPr/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7347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ext Box 1"/>
          <p:cNvSpPr txBox="1">
            <a:spLocks noChangeArrowheads="1"/>
          </p:cNvSpPr>
          <p:nvPr/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8371" name="Rectangle 2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4813" cy="4114800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9325A076-A871-4FE4-901B-A7C9B6550AFF}" type="datetime1">
              <a:rPr lang="ru-RU" smtClean="0"/>
              <a:pPr>
                <a:defRPr/>
              </a:pPr>
              <a:t>01.11.2013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A3596D70-35DB-4E5E-877A-5A707E563C7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79E6D50-9A85-47E3-ACB0-38D2D4102055}" type="datetime1">
              <a:rPr lang="ru-RU" smtClean="0"/>
              <a:pPr>
                <a:defRPr/>
              </a:pPr>
              <a:t>01.11.2013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EF034B6E-65BD-4DA9-A8E3-C2CB96CF321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B96C393-02FF-4A17-9B04-3377F1201C4E}" type="datetime1">
              <a:rPr lang="ru-RU" smtClean="0"/>
              <a:pPr>
                <a:defRPr/>
              </a:pPr>
              <a:t>01.11.2013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4378900-9476-46EF-BBB3-5192B8E34B5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901E632-CC18-4D58-A818-9AD5B9D7AA62}" type="datetime1">
              <a:rPr lang="ru-RU" smtClean="0"/>
              <a:pPr>
                <a:defRPr/>
              </a:pPr>
              <a:t>01.11.2013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C865868-5FAB-4A9B-9087-18F5EFD892E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5B2F4D5-EAFF-4E61-9AEB-D82EC2AC8C60}" type="datetime1">
              <a:rPr lang="ru-RU" smtClean="0"/>
              <a:pPr>
                <a:defRPr/>
              </a:pPr>
              <a:t>01.11.2013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F9F9ADC-4FE0-4ACE-9590-D744561FE26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5160A6FE-DC82-473F-8F75-D63EB03656CB}" type="datetime1">
              <a:rPr lang="ru-RU" smtClean="0"/>
              <a:pPr>
                <a:defRPr/>
              </a:pPr>
              <a:t>01.11.2013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269F3B5-0C06-4EE1-9953-D3D7CD33F9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BFEAEFA-A2C7-4FC0-8FAB-519898CD0609}" type="datetime1">
              <a:rPr lang="ru-RU" smtClean="0"/>
              <a:pPr>
                <a:defRPr/>
              </a:pPr>
              <a:t>01.11.2013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3468B4B-8F0C-4796-83C1-D7E72EB6F26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41ACBB0-DF2E-4D76-A289-5B9374251CEC}" type="datetime1">
              <a:rPr lang="ru-RU" smtClean="0"/>
              <a:pPr>
                <a:defRPr/>
              </a:pPr>
              <a:t>01.11.2013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EA66E61-779C-44D1-A1BF-49ED1D417F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885E6DF-7C39-4DA5-A427-25D92B2C3E4D}" type="datetime1">
              <a:rPr lang="ru-RU" smtClean="0"/>
              <a:pPr>
                <a:defRPr/>
              </a:pPr>
              <a:t>01.11.2013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0CD578AB-F18C-4838-8F5A-D5914C119AC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pPr>
              <a:defRPr/>
            </a:pPr>
            <a:fld id="{DFDD3E64-3809-497B-884C-5D2252494DD6}" type="datetime1">
              <a:rPr lang="ru-RU" smtClean="0"/>
              <a:pPr>
                <a:defRPr/>
              </a:pPr>
              <a:t>01.11.2013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28ACB3E-5656-42C1-A344-7BE86C0A5DE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D359A539-1AFD-486B-A14C-3AF7E092DACE}" type="datetime1">
              <a:rPr lang="ru-RU" smtClean="0"/>
              <a:pPr>
                <a:defRPr/>
              </a:pPr>
              <a:t>01.11.2013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7C56513E-3022-42AD-8367-40C17355CCD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8DAE1275-EC5D-4BF9-8495-C773DBA8E62D}" type="datetime1">
              <a:rPr lang="ru-RU" smtClean="0"/>
              <a:pPr>
                <a:defRPr/>
              </a:pPr>
              <a:t>01.11.2013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6A1A8A8F-7F6A-41F4-8F60-6E83EC3BEC1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hyperlink" Target="&#1040;.%20&#1069;&#1081;&#1085;&#1096;&#1090;&#1077;&#1081;&#1085;.pptx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athvaz.ru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&#1040;.%20&#1069;&#1081;&#1085;&#1096;&#1090;&#1077;&#1081;&#1085;.ppt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1047;&#1072;&#1076;&#1072;&#1085;&#1080;&#1103;%20&#1076;&#1086;&#1084;&#1072;&#1096;&#1085;&#1077;&#1081;%20&#1088;&#1072;&#1073;&#1086;&#1090;&#1099;.%20&#1055;&#1088;&#1080;&#1083;&#1086;&#1078;&#1077;&#1085;&#1080;&#1077;%201.docx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&#1055;&#1088;&#1086;&#1074;&#1077;&#1088;&#1082;&#1072;%20&#1076;&#1086;&#1084;&#1072;&#1096;&#1085;&#1077;&#1075;&#1086;%20&#1079;&#1072;&#1076;&#1072;&#1085;&#1080;&#1103;.%20&#1055;&#1088;&#1080;&#1083;&#1086;&#1078;&#1077;&#1085;&#1080;&#1077;%202.docx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hyperlink" Target="&#1084;&#1086;&#1085;&#1086;&#1090;&#1086;&#1085;&#1085;&#1086;&#1089;&#1090;&#1100;.ppt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1056;&#1077;&#1096;&#1077;&#1085;&#1080;&#1077;%20&#1087;&#1088;&#1086;&#1073;&#1083;&#1077;&#1084;&#1085;&#1086;&#1075;&#1086;%20&#1079;&#1072;&#1076;&#1072;&#1085;&#1080;&#1103;.%20&#1055;&#1088;&#1080;&#1083;&#1086;&#1078;&#1077;&#1085;&#1080;&#1077;%204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Свойства функций. Монотонность</a:t>
            </a:r>
          </a:p>
        </p:txBody>
      </p:sp>
      <p:sp>
        <p:nvSpPr>
          <p:cNvPr id="717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4365104"/>
            <a:ext cx="8206680" cy="194421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Савельева И. В.,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МБОУ гимназия им. Ф.К. Салманова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 smtClean="0"/>
              <a:t>Сургут - 2013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1"/>
          <p:cNvSpPr txBox="1">
            <a:spLocks noChangeArrowheads="1"/>
          </p:cNvSpPr>
          <p:nvPr/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4000" dirty="0">
                <a:solidFill>
                  <a:srgbClr val="424456"/>
                </a:solidFill>
                <a:latin typeface="Lucida Sans Unicode" pitchFamily="34" charset="0"/>
                <a:cs typeface="Lucida Sans Unicode" pitchFamily="34" charset="0"/>
              </a:rPr>
              <a:t>Итог урока</a:t>
            </a:r>
          </a:p>
        </p:txBody>
      </p:sp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marL="361950" indent="-255588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tabLst>
                <a:tab pos="361950" algn="l"/>
                <a:tab pos="809625" algn="l"/>
                <a:tab pos="1258888" algn="l"/>
                <a:tab pos="1708150" algn="l"/>
                <a:tab pos="2157413" algn="l"/>
                <a:tab pos="2606675" algn="l"/>
                <a:tab pos="3055938" algn="l"/>
                <a:tab pos="3505200" algn="l"/>
                <a:tab pos="3954463" algn="l"/>
                <a:tab pos="4403725" algn="l"/>
                <a:tab pos="4852988" algn="l"/>
                <a:tab pos="5302250" algn="l"/>
                <a:tab pos="5751513" algn="l"/>
                <a:tab pos="6200775" algn="l"/>
                <a:tab pos="6650038" algn="l"/>
                <a:tab pos="7099300" algn="l"/>
                <a:tab pos="7548563" algn="l"/>
                <a:tab pos="7997825" algn="l"/>
                <a:tab pos="8447088" algn="l"/>
                <a:tab pos="8896350" algn="l"/>
                <a:tab pos="9345613" algn="l"/>
              </a:tabLst>
            </a:pPr>
            <a:r>
              <a:rPr lang="ru-RU" sz="2800" dirty="0">
                <a:solidFill>
                  <a:srgbClr val="424456"/>
                </a:solidFill>
                <a:latin typeface="Lucida Sans Unicode" pitchFamily="34" charset="0"/>
                <a:cs typeface="Lucida Sans Unicode" pitchFamily="34" charset="0"/>
              </a:rPr>
              <a:t>Самое трудное</a:t>
            </a:r>
          </a:p>
          <a:p>
            <a:pPr marL="361950" indent="-255588">
              <a:spcBef>
                <a:spcPts val="300"/>
              </a:spcBef>
              <a:buClr>
                <a:srgbClr val="A04DA3"/>
              </a:buClr>
              <a:buFont typeface="Georgia" pitchFamily="18" charset="0"/>
              <a:buChar char="•"/>
              <a:tabLst>
                <a:tab pos="361950" algn="l"/>
                <a:tab pos="809625" algn="l"/>
                <a:tab pos="1258888" algn="l"/>
                <a:tab pos="1708150" algn="l"/>
                <a:tab pos="2157413" algn="l"/>
                <a:tab pos="2606675" algn="l"/>
                <a:tab pos="3055938" algn="l"/>
                <a:tab pos="3505200" algn="l"/>
                <a:tab pos="3954463" algn="l"/>
                <a:tab pos="4403725" algn="l"/>
                <a:tab pos="4852988" algn="l"/>
                <a:tab pos="5302250" algn="l"/>
                <a:tab pos="5751513" algn="l"/>
                <a:tab pos="6200775" algn="l"/>
                <a:tab pos="6650038" algn="l"/>
                <a:tab pos="7099300" algn="l"/>
                <a:tab pos="7548563" algn="l"/>
                <a:tab pos="7997825" algn="l"/>
                <a:tab pos="8447088" algn="l"/>
                <a:tab pos="8896350" algn="l"/>
                <a:tab pos="9345613" algn="l"/>
              </a:tabLst>
            </a:pPr>
            <a:r>
              <a:rPr lang="ru-RU" sz="2800" dirty="0">
                <a:solidFill>
                  <a:srgbClr val="424456"/>
                </a:solidFill>
                <a:latin typeface="Lucida Sans Unicode" pitchFamily="34" charset="0"/>
                <a:cs typeface="Lucida Sans Unicode" pitchFamily="34" charset="0"/>
              </a:rPr>
              <a:t>Самое </a:t>
            </a:r>
            <a:r>
              <a:rPr lang="ru-RU" sz="2800" dirty="0" smtClean="0">
                <a:solidFill>
                  <a:srgbClr val="424456"/>
                </a:solidFill>
                <a:latin typeface="Lucida Sans Unicode" pitchFamily="34" charset="0"/>
                <a:cs typeface="Lucida Sans Unicode" pitchFamily="34" charset="0"/>
              </a:rPr>
              <a:t>полезное</a:t>
            </a:r>
            <a:endParaRPr lang="ru-RU" sz="2800" dirty="0">
              <a:solidFill>
                <a:srgbClr val="424456"/>
              </a:solidFill>
              <a:latin typeface="Lucida Sans Unicode" pitchFamily="34" charset="0"/>
              <a:cs typeface="Lucida Sans Unicode" pitchFamily="34" charset="0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D578AB-F18C-4838-8F5A-D5914C119AC9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500"/>
                                        <p:tgtEl>
                                          <p:spTgt spid="286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2" dur="500"/>
                                        <p:tgtEl>
                                          <p:spTgt spid="286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1"/>
          <p:cNvSpPr txBox="1">
            <a:spLocks noChangeArrowheads="1"/>
          </p:cNvSpPr>
          <p:nvPr/>
        </p:nvSpPr>
        <p:spPr bwMode="auto">
          <a:xfrm>
            <a:off x="457200" y="1143000"/>
            <a:ext cx="8229600" cy="10668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marL="361950" indent="-255588">
              <a:spcBef>
                <a:spcPts val="300"/>
              </a:spcBef>
              <a:tabLst>
                <a:tab pos="363538" algn="l"/>
                <a:tab pos="811213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</a:tabLst>
            </a:pPr>
            <a:r>
              <a:rPr lang="ru-RU" sz="4000" dirty="0" smtClean="0">
                <a:solidFill>
                  <a:srgbClr val="000000"/>
                </a:solidFill>
                <a:latin typeface="Lucida Sans Unicode" pitchFamily="34" charset="0"/>
                <a:cs typeface="Lucida Sans Unicode" pitchFamily="34" charset="0"/>
              </a:rPr>
              <a:t>Домашнее</a:t>
            </a:r>
            <a:r>
              <a:rPr lang="en-US" sz="4000" dirty="0" smtClean="0">
                <a:solidFill>
                  <a:srgbClr val="000000"/>
                </a:solidFill>
                <a:latin typeface="Lucida Sans Unicode" pitchFamily="34" charset="0"/>
                <a:cs typeface="Lucida Sans Unicode" pitchFamily="34" charset="0"/>
              </a:rPr>
              <a:t> </a:t>
            </a:r>
            <a:r>
              <a:rPr lang="ru-RU" sz="4000" dirty="0" smtClean="0">
                <a:solidFill>
                  <a:srgbClr val="000000"/>
                </a:solidFill>
                <a:latin typeface="Lucida Sans Unicode" pitchFamily="34" charset="0"/>
                <a:cs typeface="Lucida Sans Unicode" pitchFamily="34" charset="0"/>
              </a:rPr>
              <a:t>задание:</a:t>
            </a:r>
          </a:p>
        </p:txBody>
      </p:sp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457200" y="2249488"/>
            <a:ext cx="8229600" cy="43243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marL="361950" indent="-255588">
              <a:spcBef>
                <a:spcPts val="300"/>
              </a:spcBef>
              <a:buClr>
                <a:srgbClr val="A04DA3"/>
              </a:buClr>
              <a:buBlip>
                <a:blip r:embed="rId3"/>
              </a:buBlip>
              <a:tabLst>
                <a:tab pos="363538" algn="l"/>
                <a:tab pos="811213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</a:tabLst>
            </a:pPr>
            <a:r>
              <a:rPr lang="ru-RU" sz="2700" dirty="0" smtClean="0">
                <a:solidFill>
                  <a:srgbClr val="000000"/>
                </a:solidFill>
                <a:latin typeface="Lucida Sans Unicode" pitchFamily="34" charset="0"/>
                <a:cs typeface="Lucida Sans Unicode" pitchFamily="34" charset="0"/>
              </a:rPr>
              <a:t>проанализировать </a:t>
            </a:r>
            <a:r>
              <a:rPr lang="ru-RU" sz="2700" dirty="0">
                <a:solidFill>
                  <a:srgbClr val="000000"/>
                </a:solidFill>
                <a:latin typeface="Lucida Sans Unicode" pitchFamily="34" charset="0"/>
                <a:cs typeface="Lucida Sans Unicode" pitchFamily="34" charset="0"/>
              </a:rPr>
              <a:t>и дополнить работу </a:t>
            </a:r>
            <a:r>
              <a:rPr lang="ru-RU" sz="2700" dirty="0" smtClean="0">
                <a:solidFill>
                  <a:srgbClr val="000000"/>
                </a:solidFill>
                <a:latin typeface="Lucida Sans Unicode" pitchFamily="34" charset="0"/>
                <a:cs typeface="Lucida Sans Unicode" pitchFamily="34" charset="0"/>
              </a:rPr>
              <a:t>исследования;</a:t>
            </a:r>
            <a:endParaRPr lang="ru-RU" sz="2700" dirty="0">
              <a:solidFill>
                <a:srgbClr val="000000"/>
              </a:solidFill>
              <a:latin typeface="Lucida Sans Unicode" pitchFamily="34" charset="0"/>
              <a:cs typeface="Lucida Sans Unicode" pitchFamily="34" charset="0"/>
            </a:endParaRPr>
          </a:p>
          <a:p>
            <a:pPr marL="361950" indent="-255588">
              <a:spcBef>
                <a:spcPts val="300"/>
              </a:spcBef>
              <a:buClr>
                <a:schemeClr val="accent1">
                  <a:lumMod val="75000"/>
                </a:schemeClr>
              </a:buClr>
              <a:buBlip>
                <a:blip r:embed="rId3"/>
              </a:buBlip>
              <a:tabLst>
                <a:tab pos="363538" algn="l"/>
                <a:tab pos="811213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</a:tabLst>
            </a:pPr>
            <a:r>
              <a:rPr lang="ru-RU" sz="2700" dirty="0" smtClean="0">
                <a:solidFill>
                  <a:srgbClr val="000000"/>
                </a:solidFill>
                <a:latin typeface="Lucida Sans Unicode" pitchFamily="34" charset="0"/>
                <a:cs typeface="Lucida Sans Unicode" pitchFamily="34" charset="0"/>
              </a:rPr>
              <a:t>придумать задачи (или найти в учебнике), решаемые с помощью свойств монотонности.</a:t>
            </a:r>
          </a:p>
          <a:p>
            <a:pPr marL="361950" indent="-255588">
              <a:spcBef>
                <a:spcPts val="300"/>
              </a:spcBef>
              <a:buClrTx/>
              <a:buSzTx/>
              <a:buFontTx/>
              <a:buNone/>
              <a:tabLst>
                <a:tab pos="363538" algn="l"/>
                <a:tab pos="811213" algn="l"/>
                <a:tab pos="1260475" algn="l"/>
                <a:tab pos="1709738" algn="l"/>
                <a:tab pos="2159000" algn="l"/>
                <a:tab pos="2608263" algn="l"/>
                <a:tab pos="3057525" algn="l"/>
                <a:tab pos="3506788" algn="l"/>
                <a:tab pos="3956050" algn="l"/>
                <a:tab pos="4405313" algn="l"/>
                <a:tab pos="4854575" algn="l"/>
                <a:tab pos="5303838" algn="l"/>
                <a:tab pos="5753100" algn="l"/>
                <a:tab pos="6202363" algn="l"/>
                <a:tab pos="6651625" algn="l"/>
                <a:tab pos="7100888" algn="l"/>
                <a:tab pos="7550150" algn="l"/>
                <a:tab pos="7999413" algn="l"/>
                <a:tab pos="8448675" algn="l"/>
                <a:tab pos="8897938" algn="l"/>
                <a:tab pos="9347200" algn="l"/>
              </a:tabLst>
            </a:pPr>
            <a:endParaRPr lang="ru-RU" sz="3200" dirty="0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D578AB-F18C-4838-8F5A-D5914C119AC9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7" name="Стрелка вправо 6">
            <a:hlinkClick r:id="rId4" action="ppaction://hlinkpres?slideindex=1&amp;slidetitle="/>
          </p:cNvPr>
          <p:cNvSpPr/>
          <p:nvPr/>
        </p:nvSpPr>
        <p:spPr>
          <a:xfrm>
            <a:off x="7884368" y="5949280"/>
            <a:ext cx="432048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7" dur="500"/>
                                        <p:tgtEl>
                                          <p:spTgt spid="2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repl">
                                        <p:cTn id="12" dur="500"/>
                                        <p:tgtEl>
                                          <p:spTgt spid="296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5" name="Содержимое 4" descr="http://img.oboz.obozrevatel.com/files/NewsPhoto/2008/11/18/269287/129181_image_large.jpg"/>
          <p:cNvPicPr>
            <a:picLocks noGrp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560" y="476672"/>
            <a:ext cx="3390900" cy="42672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5105400" y="548680"/>
            <a:ext cx="3643064" cy="4176464"/>
          </a:xfrm>
        </p:spPr>
        <p:txBody>
          <a:bodyPr/>
          <a:lstStyle/>
          <a:p>
            <a:pPr algn="r">
              <a:buFont typeface="Georgia" pitchFamily="18" charset="0"/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«Везде исследуйте всечасно, что есть велико и прекрасно» </a:t>
            </a:r>
            <a:br>
              <a:rPr lang="ru-RU" dirty="0" smtClean="0"/>
            </a:br>
            <a:r>
              <a:rPr lang="ru-RU" dirty="0" smtClean="0"/>
              <a:t> М.В. Ломоносов</a:t>
            </a:r>
          </a:p>
          <a:p>
            <a:pPr>
              <a:buFont typeface="Georgia" pitchFamily="18" charset="0"/>
              <a:buNone/>
            </a:pPr>
            <a:endParaRPr lang="ru-RU" dirty="0" smtClean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D578AB-F18C-4838-8F5A-D5914C119AC9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835696" y="4869160"/>
            <a:ext cx="5904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Georgia" pitchFamily="18" charset="0"/>
              <a:buNone/>
            </a:pPr>
            <a:r>
              <a:rPr lang="ru-RU" sz="3600" dirty="0" smtClean="0"/>
              <a:t>Спасибо за урок!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1500" dirty="0" smtClean="0"/>
              <a:t>Белова, Г. В. Исследовательская работа на уроках математики/Петрозаводск, 2004, </a:t>
            </a:r>
          </a:p>
          <a:p>
            <a:pPr lvl="0"/>
            <a:r>
              <a:rPr lang="ru-RU" sz="1500" dirty="0" err="1" smtClean="0"/>
              <a:t>Скопенков</a:t>
            </a:r>
            <a:r>
              <a:rPr lang="ru-RU" sz="1500" dirty="0" smtClean="0"/>
              <a:t>, А. Б. Размышления об исследовательских задачах для школьников.</a:t>
            </a:r>
          </a:p>
          <a:p>
            <a:pPr lvl="0"/>
            <a:r>
              <a:rPr lang="ru-RU" sz="1500" dirty="0" smtClean="0"/>
              <a:t>Сгибнев, А.И. Исследовательские задачи при обучении математике в школе «Интеллектуал»/ Сгибнев, А.И., </a:t>
            </a:r>
            <a:r>
              <a:rPr lang="ru-RU" sz="1500" dirty="0" err="1" smtClean="0"/>
              <a:t>Шноль</a:t>
            </a:r>
            <a:r>
              <a:rPr lang="ru-RU" sz="1500" dirty="0" smtClean="0"/>
              <a:t> Д.Э. </a:t>
            </a:r>
          </a:p>
          <a:p>
            <a:pPr lvl="0"/>
            <a:r>
              <a:rPr lang="ru-RU" sz="1500" dirty="0" err="1" smtClean="0"/>
              <a:t>Надпредметная</a:t>
            </a:r>
            <a:r>
              <a:rPr lang="ru-RU" sz="1500" dirty="0" smtClean="0"/>
              <a:t> программа «Основы исследовательской деятельности»/ Гимназия имени Ф.К. Салманова, Сургут, 2011</a:t>
            </a:r>
          </a:p>
          <a:p>
            <a:pPr lvl="0"/>
            <a:r>
              <a:rPr lang="ru-RU" sz="1600" dirty="0" smtClean="0"/>
              <a:t>Электронное сопровождение курса «Алгебра -9» под ред. Мордковича А.Г. </a:t>
            </a:r>
            <a:r>
              <a:rPr lang="ru-RU" sz="1600" dirty="0" err="1" smtClean="0"/>
              <a:t>Шеломовский</a:t>
            </a:r>
            <a:r>
              <a:rPr lang="ru-RU" sz="1600" dirty="0" smtClean="0"/>
              <a:t> В.В. Москва «Мнемозина»2009;</a:t>
            </a:r>
          </a:p>
          <a:p>
            <a:pPr lvl="0"/>
            <a:r>
              <a:rPr lang="ru-RU" sz="1600" dirty="0" smtClean="0"/>
              <a:t>«Свойства функций. Монотонность»: Практикум 9-11Функции и графики. слайдовая презентация А.В. Бобровская, О.И. </a:t>
            </a:r>
            <a:r>
              <a:rPr lang="ru-RU" sz="1600" dirty="0" err="1" smtClean="0"/>
              <a:t>Чикунова</a:t>
            </a:r>
            <a:r>
              <a:rPr lang="ru-RU" sz="1600" dirty="0" smtClean="0"/>
              <a:t>, Шадринск: </a:t>
            </a:r>
            <a:r>
              <a:rPr lang="ru-RU" sz="1600" dirty="0" err="1" smtClean="0"/>
              <a:t>Шадр</a:t>
            </a:r>
            <a:r>
              <a:rPr lang="ru-RU" sz="1600" dirty="0" smtClean="0"/>
              <a:t>. Дом Печати, 2012; </a:t>
            </a:r>
            <a:endParaRPr lang="ru-RU" sz="1500" dirty="0" smtClean="0"/>
          </a:p>
          <a:p>
            <a:r>
              <a:rPr lang="ru-RU" sz="1600" dirty="0" smtClean="0"/>
              <a:t>«Свойства функций» УМК Алгебра 9,10 класс, презентация </a:t>
            </a:r>
            <a:r>
              <a:rPr lang="ru-RU" sz="1600" dirty="0" err="1" smtClean="0"/>
              <a:t>Copyright</a:t>
            </a:r>
            <a:r>
              <a:rPr lang="ru-RU" sz="1600" dirty="0" smtClean="0"/>
              <a:t>(</a:t>
            </a:r>
            <a:r>
              <a:rPr lang="ru-RU" sz="1600" dirty="0" err="1" smtClean="0"/>
              <a:t>c</a:t>
            </a:r>
            <a:r>
              <a:rPr lang="ru-RU" sz="1600" dirty="0" smtClean="0"/>
              <a:t>) 2010.  </a:t>
            </a:r>
            <a:r>
              <a:rPr lang="ru-RU" sz="1600" dirty="0" smtClean="0">
                <a:hlinkClick r:id="rId2"/>
              </a:rPr>
              <a:t>http://www.mathvaz.ru</a:t>
            </a:r>
            <a:r>
              <a:rPr lang="ru-RU" sz="1600" dirty="0" smtClean="0"/>
              <a:t>;</a:t>
            </a:r>
          </a:p>
          <a:p>
            <a:r>
              <a:rPr lang="ru-RU" sz="1600" dirty="0" smtClean="0"/>
              <a:t>Электронный продукт «</a:t>
            </a:r>
            <a:r>
              <a:rPr lang="ru-RU" sz="1600" smtClean="0"/>
              <a:t>Живая математика»</a:t>
            </a:r>
            <a:endParaRPr lang="ru-RU" sz="1600" dirty="0" smtClean="0"/>
          </a:p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Используемая литература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865868-5FAB-4A9B-9087-18F5EFD892E4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Свойства функций. Монотонность</a:t>
            </a:r>
          </a:p>
        </p:txBody>
      </p:sp>
      <p:sp>
        <p:nvSpPr>
          <p:cNvPr id="717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3789040"/>
            <a:ext cx="8206680" cy="1440160"/>
          </a:xfrm>
        </p:spPr>
        <p:txBody>
          <a:bodyPr>
            <a:normAutofit/>
          </a:bodyPr>
          <a:lstStyle/>
          <a:p>
            <a:endParaRPr lang="ru-RU" b="1" dirty="0"/>
          </a:p>
        </p:txBody>
      </p:sp>
      <p:sp>
        <p:nvSpPr>
          <p:cNvPr id="4" name="Стрелка вправо 3">
            <a:hlinkClick r:id="rId3" action="ppaction://hlinkpres?slideindex=1&amp;slidetitle="/>
          </p:cNvPr>
          <p:cNvSpPr/>
          <p:nvPr/>
        </p:nvSpPr>
        <p:spPr>
          <a:xfrm>
            <a:off x="8460432" y="5949280"/>
            <a:ext cx="683568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</a:p>
          <a:p>
            <a:pPr marL="365125" indent="-255588">
              <a:buNone/>
            </a:pPr>
            <a:r>
              <a:rPr lang="ru-RU" i="1" dirty="0" smtClean="0"/>
              <a:t>  </a:t>
            </a:r>
            <a:r>
              <a:rPr lang="ru-RU" dirty="0" smtClean="0"/>
              <a:t>Применение известного алгоритма организации исследовательской работы в новой ситуации.</a:t>
            </a:r>
          </a:p>
          <a:p>
            <a:pPr marL="365125" indent="-255588">
              <a:buNone/>
            </a:pPr>
            <a:endParaRPr lang="ru-RU" dirty="0" smtClean="0"/>
          </a:p>
          <a:p>
            <a:pPr marL="365125" indent="-255588">
              <a:buNone/>
            </a:pPr>
            <a:endParaRPr lang="ru-RU" dirty="0" smtClean="0"/>
          </a:p>
          <a:p>
            <a:pPr marL="365125" indent="-255588">
              <a:buNone/>
            </a:pPr>
            <a:endParaRPr lang="ru-RU" dirty="0" smtClean="0"/>
          </a:p>
          <a:p>
            <a:pPr algn="r">
              <a:buNone/>
            </a:pPr>
            <a:r>
              <a:rPr lang="ru-RU" b="1" dirty="0" smtClean="0"/>
              <a:t>«Ключом ко всякой науке является вопросительный знак»</a:t>
            </a:r>
          </a:p>
          <a:p>
            <a:pPr algn="r">
              <a:buNone/>
            </a:pPr>
            <a:r>
              <a:rPr lang="ru-RU" b="1" dirty="0" smtClean="0"/>
              <a:t>О. Бальзак</a:t>
            </a:r>
          </a:p>
          <a:p>
            <a:pPr marL="365125" indent="-255588">
              <a:buNone/>
            </a:pPr>
            <a:endParaRPr lang="ru-RU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Цель урока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865868-5FAB-4A9B-9087-18F5EFD892E4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3" action="ppaction://hlinkfile"/>
              </a:rPr>
              <a:t>Задание №1</a:t>
            </a:r>
            <a:endParaRPr lang="ru-RU" dirty="0" smtClean="0"/>
          </a:p>
          <a:p>
            <a:r>
              <a:rPr lang="ru-RU" dirty="0" smtClean="0">
                <a:hlinkClick r:id="rId3" action="ppaction://hlinkfile"/>
              </a:rPr>
              <a:t>Задание №2</a:t>
            </a:r>
            <a:endParaRPr lang="en-US" dirty="0" smtClean="0"/>
          </a:p>
          <a:p>
            <a:r>
              <a:rPr lang="ru-RU" dirty="0" smtClean="0">
                <a:hlinkClick r:id="rId3" action="ppaction://hlinkfile"/>
              </a:rPr>
              <a:t>Задание №3</a:t>
            </a:r>
            <a:endParaRPr lang="ru-RU" dirty="0" smtClean="0"/>
          </a:p>
        </p:txBody>
      </p:sp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hlinkClick r:id="rId4" action="ppaction://hlinkfile"/>
              </a:rPr>
              <a:t>Проверка домашнего задания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865868-5FAB-4A9B-9087-18F5EFD892E4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Объект исследования: функция.</a:t>
            </a:r>
          </a:p>
          <a:p>
            <a:r>
              <a:rPr lang="ru-RU" dirty="0" smtClean="0"/>
              <a:t>Предмет исследования: монотонность.</a:t>
            </a:r>
          </a:p>
          <a:p>
            <a:r>
              <a:rPr lang="ru-RU" dirty="0" smtClean="0"/>
              <a:t>Тема исследования: монотонность функции, равной сумме функций, монотонность, которых известна</a:t>
            </a:r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Исследовательская работа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865868-5FAB-4A9B-9087-18F5EFD892E4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6" name="Стрелка вправо 5">
            <a:hlinkClick r:id="rId2" action="ppaction://hlinksldjump"/>
          </p:cNvPr>
          <p:cNvSpPr/>
          <p:nvPr/>
        </p:nvSpPr>
        <p:spPr>
          <a:xfrm flipH="1">
            <a:off x="8362134" y="6165304"/>
            <a:ext cx="386329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2800" dirty="0" smtClean="0">
                <a:hlinkClick r:id="rId2" action="ppaction://hlinkpres?slideindex=1&amp;slidetitle="/>
              </a:rPr>
              <a:t>Повторить определение монотонных функций;</a:t>
            </a:r>
            <a:endParaRPr lang="ru-RU" sz="2800" dirty="0" smtClean="0"/>
          </a:p>
          <a:p>
            <a:pPr lvl="0"/>
            <a:r>
              <a:rPr lang="ru-RU" sz="2800" dirty="0" smtClean="0"/>
              <a:t>повторить свойства функций;</a:t>
            </a:r>
          </a:p>
          <a:p>
            <a:r>
              <a:rPr lang="ru-RU" sz="2800" dirty="0" smtClean="0">
                <a:hlinkClick r:id="rId3" action="ppaction://hlinksldjump"/>
              </a:rPr>
              <a:t>организовать исследовательскую работу по теме исследования.</a:t>
            </a:r>
            <a:endParaRPr lang="ru-RU" sz="2800" dirty="0" smtClean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865868-5FAB-4A9B-9087-18F5EFD892E4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Содержимое 7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4344" name="Rectangle 8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800" dirty="0"/>
              <a:t>Назовите свойства функции по ее графику, используя план </a:t>
            </a:r>
            <a:r>
              <a:rPr lang="ru-RU" sz="2800" dirty="0" smtClean="0"/>
              <a:t>ответа</a:t>
            </a:r>
            <a:endParaRPr lang="ru-RU" sz="2800" dirty="0"/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457200" y="1905000"/>
            <a:ext cx="4003019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1. Область определения функции</a:t>
            </a:r>
            <a:r>
              <a:rPr lang="ru-RU" sz="24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.</a:t>
            </a:r>
            <a:endParaRPr lang="ru-RU" sz="2400" b="1" dirty="0"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r>
              <a:rPr lang="en-US" sz="24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2</a:t>
            </a:r>
            <a:r>
              <a:rPr lang="ru-RU" sz="24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. </a:t>
            </a:r>
            <a:r>
              <a:rPr lang="ru-RU" sz="2400" b="1" dirty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Промежутки </a:t>
            </a:r>
            <a:r>
              <a:rPr lang="ru-RU" sz="24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монотонности функции.</a:t>
            </a:r>
            <a:endParaRPr lang="en-US" sz="2400" b="1" dirty="0" smtClean="0"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r>
              <a:rPr lang="en-US" sz="24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3. </a:t>
            </a:r>
            <a:r>
              <a:rPr lang="ru-RU" sz="24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Область положительных и отрицательных значений функции</a:t>
            </a:r>
            <a:r>
              <a:rPr lang="ru-RU" dirty="0" smtClean="0">
                <a:solidFill>
                  <a:srgbClr val="FF0066"/>
                </a:solidFill>
                <a:latin typeface="Georgia" pitchFamily="18" charset="0"/>
              </a:rPr>
              <a:t>. </a:t>
            </a:r>
            <a:endParaRPr lang="ru-RU" dirty="0">
              <a:solidFill>
                <a:srgbClr val="FF0066"/>
              </a:solidFill>
              <a:latin typeface="Georgia" pitchFamily="18" charset="0"/>
            </a:endParaRPr>
          </a:p>
        </p:txBody>
      </p:sp>
      <p:grpSp>
        <p:nvGrpSpPr>
          <p:cNvPr id="2" name="Group 59"/>
          <p:cNvGrpSpPr>
            <a:grpSpLocks/>
          </p:cNvGrpSpPr>
          <p:nvPr/>
        </p:nvGrpSpPr>
        <p:grpSpPr bwMode="auto">
          <a:xfrm>
            <a:off x="4746625" y="2743200"/>
            <a:ext cx="3754438" cy="3214688"/>
            <a:chOff x="2990" y="1728"/>
            <a:chExt cx="2365" cy="2025"/>
          </a:xfrm>
        </p:grpSpPr>
        <p:sp>
          <p:nvSpPr>
            <p:cNvPr id="12356" name="Freeform 51"/>
            <p:cNvSpPr>
              <a:spLocks/>
            </p:cNvSpPr>
            <p:nvPr/>
          </p:nvSpPr>
          <p:spPr bwMode="auto">
            <a:xfrm>
              <a:off x="3024" y="1728"/>
              <a:ext cx="2304" cy="2016"/>
            </a:xfrm>
            <a:custGeom>
              <a:avLst/>
              <a:gdLst>
                <a:gd name="T0" fmla="*/ 0 w 2304"/>
                <a:gd name="T1" fmla="*/ 1440 h 2016"/>
                <a:gd name="T2" fmla="*/ 288 w 2304"/>
                <a:gd name="T3" fmla="*/ 1728 h 2016"/>
                <a:gd name="T4" fmla="*/ 576 w 2304"/>
                <a:gd name="T5" fmla="*/ 1152 h 2016"/>
                <a:gd name="T6" fmla="*/ 864 w 2304"/>
                <a:gd name="T7" fmla="*/ 864 h 2016"/>
                <a:gd name="T8" fmla="*/ 1152 w 2304"/>
                <a:gd name="T9" fmla="*/ 1152 h 2016"/>
                <a:gd name="T10" fmla="*/ 1440 w 2304"/>
                <a:gd name="T11" fmla="*/ 864 h 2016"/>
                <a:gd name="T12" fmla="*/ 1728 w 2304"/>
                <a:gd name="T13" fmla="*/ 0 h 2016"/>
                <a:gd name="T14" fmla="*/ 2016 w 2304"/>
                <a:gd name="T15" fmla="*/ 864 h 2016"/>
                <a:gd name="T16" fmla="*/ 2208 w 2304"/>
                <a:gd name="T17" fmla="*/ 1728 h 2016"/>
                <a:gd name="T18" fmla="*/ 2304 w 2304"/>
                <a:gd name="T19" fmla="*/ 2016 h 201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304"/>
                <a:gd name="T31" fmla="*/ 0 h 2016"/>
                <a:gd name="T32" fmla="*/ 2304 w 2304"/>
                <a:gd name="T33" fmla="*/ 2016 h 201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304" h="2016">
                  <a:moveTo>
                    <a:pt x="0" y="1440"/>
                  </a:moveTo>
                  <a:cubicBezTo>
                    <a:pt x="96" y="1608"/>
                    <a:pt x="192" y="1776"/>
                    <a:pt x="288" y="1728"/>
                  </a:cubicBezTo>
                  <a:cubicBezTo>
                    <a:pt x="384" y="1680"/>
                    <a:pt x="480" y="1296"/>
                    <a:pt x="576" y="1152"/>
                  </a:cubicBezTo>
                  <a:cubicBezTo>
                    <a:pt x="672" y="1008"/>
                    <a:pt x="768" y="864"/>
                    <a:pt x="864" y="864"/>
                  </a:cubicBezTo>
                  <a:cubicBezTo>
                    <a:pt x="960" y="864"/>
                    <a:pt x="1056" y="1152"/>
                    <a:pt x="1152" y="1152"/>
                  </a:cubicBezTo>
                  <a:cubicBezTo>
                    <a:pt x="1248" y="1152"/>
                    <a:pt x="1344" y="1056"/>
                    <a:pt x="1440" y="864"/>
                  </a:cubicBezTo>
                  <a:cubicBezTo>
                    <a:pt x="1536" y="672"/>
                    <a:pt x="1632" y="0"/>
                    <a:pt x="1728" y="0"/>
                  </a:cubicBezTo>
                  <a:cubicBezTo>
                    <a:pt x="1824" y="0"/>
                    <a:pt x="1936" y="576"/>
                    <a:pt x="2016" y="864"/>
                  </a:cubicBezTo>
                  <a:cubicBezTo>
                    <a:pt x="2096" y="1152"/>
                    <a:pt x="2160" y="1536"/>
                    <a:pt x="2208" y="1728"/>
                  </a:cubicBezTo>
                  <a:cubicBezTo>
                    <a:pt x="2256" y="1920"/>
                    <a:pt x="2280" y="1968"/>
                    <a:pt x="2304" y="2016"/>
                  </a:cubicBezTo>
                </a:path>
              </a:pathLst>
            </a:custGeom>
            <a:noFill/>
            <a:ln w="38100" cmpd="sng">
              <a:solidFill>
                <a:schemeClr val="folHlink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57" name="Oval 57"/>
            <p:cNvSpPr>
              <a:spLocks noChangeArrowheads="1"/>
            </p:cNvSpPr>
            <p:nvPr/>
          </p:nvSpPr>
          <p:spPr bwMode="auto">
            <a:xfrm>
              <a:off x="2990" y="3127"/>
              <a:ext cx="56" cy="55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Georgia" pitchFamily="18" charset="0"/>
              </a:endParaRPr>
            </a:p>
          </p:txBody>
        </p:sp>
        <p:sp>
          <p:nvSpPr>
            <p:cNvPr id="12358" name="Oval 58"/>
            <p:cNvSpPr>
              <a:spLocks noChangeArrowheads="1"/>
            </p:cNvSpPr>
            <p:nvPr/>
          </p:nvSpPr>
          <p:spPr bwMode="auto">
            <a:xfrm>
              <a:off x="5299" y="3698"/>
              <a:ext cx="56" cy="55"/>
            </a:xfrm>
            <a:prstGeom prst="ellipse">
              <a:avLst/>
            </a:prstGeom>
            <a:solidFill>
              <a:schemeClr val="tx1"/>
            </a:solidFill>
            <a:ln w="28575">
              <a:solidFill>
                <a:schemeClr val="folHlink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Georgia" pitchFamily="18" charset="0"/>
              </a:endParaRPr>
            </a:p>
          </p:txBody>
        </p:sp>
      </p:grpSp>
      <p:grpSp>
        <p:nvGrpSpPr>
          <p:cNvPr id="3" name="Group 63"/>
          <p:cNvGrpSpPr>
            <a:grpSpLocks/>
          </p:cNvGrpSpPr>
          <p:nvPr/>
        </p:nvGrpSpPr>
        <p:grpSpPr bwMode="auto">
          <a:xfrm>
            <a:off x="4343400" y="1828800"/>
            <a:ext cx="4589463" cy="4572000"/>
            <a:chOff x="2736" y="1152"/>
            <a:chExt cx="2891" cy="2880"/>
          </a:xfrm>
        </p:grpSpPr>
        <p:grpSp>
          <p:nvGrpSpPr>
            <p:cNvPr id="4" name="Group 50"/>
            <p:cNvGrpSpPr>
              <a:grpSpLocks/>
            </p:cNvGrpSpPr>
            <p:nvPr/>
          </p:nvGrpSpPr>
          <p:grpSpPr bwMode="auto">
            <a:xfrm>
              <a:off x="2736" y="1152"/>
              <a:ext cx="2880" cy="2880"/>
              <a:chOff x="2736" y="1152"/>
              <a:chExt cx="2880" cy="2880"/>
            </a:xfrm>
          </p:grpSpPr>
          <p:grpSp>
            <p:nvGrpSpPr>
              <p:cNvPr id="5" name="Group 48"/>
              <p:cNvGrpSpPr>
                <a:grpSpLocks/>
              </p:cNvGrpSpPr>
              <p:nvPr/>
            </p:nvGrpSpPr>
            <p:grpSpPr bwMode="auto">
              <a:xfrm>
                <a:off x="2736" y="1152"/>
                <a:ext cx="2880" cy="2880"/>
                <a:chOff x="2736" y="1152"/>
                <a:chExt cx="2880" cy="2880"/>
              </a:xfrm>
            </p:grpSpPr>
            <p:grpSp>
              <p:nvGrpSpPr>
                <p:cNvPr id="6" name="Group 13"/>
                <p:cNvGrpSpPr>
                  <a:grpSpLocks/>
                </p:cNvGrpSpPr>
                <p:nvPr/>
              </p:nvGrpSpPr>
              <p:grpSpPr bwMode="auto">
                <a:xfrm>
                  <a:off x="2736" y="1152"/>
                  <a:ext cx="288" cy="2880"/>
                  <a:chOff x="2880" y="1296"/>
                  <a:chExt cx="288" cy="2592"/>
                </a:xfrm>
              </p:grpSpPr>
              <p:sp>
                <p:nvSpPr>
                  <p:cNvPr id="12354" name="Line 11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1296"/>
                    <a:ext cx="0" cy="2592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355" name="Line 1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1296"/>
                    <a:ext cx="0" cy="2592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" name="Group 14"/>
                <p:cNvGrpSpPr>
                  <a:grpSpLocks/>
                </p:cNvGrpSpPr>
                <p:nvPr/>
              </p:nvGrpSpPr>
              <p:grpSpPr bwMode="auto">
                <a:xfrm>
                  <a:off x="3312" y="1152"/>
                  <a:ext cx="288" cy="2880"/>
                  <a:chOff x="2880" y="1296"/>
                  <a:chExt cx="288" cy="2592"/>
                </a:xfrm>
              </p:grpSpPr>
              <p:sp>
                <p:nvSpPr>
                  <p:cNvPr id="12352" name="Line 15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1296"/>
                    <a:ext cx="0" cy="2592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353" name="Line 16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1296"/>
                    <a:ext cx="0" cy="2592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2344" name="Line 18"/>
                <p:cNvSpPr>
                  <a:spLocks noChangeShapeType="1"/>
                </p:cNvSpPr>
                <p:nvPr/>
              </p:nvSpPr>
              <p:spPr bwMode="auto">
                <a:xfrm>
                  <a:off x="3888" y="1152"/>
                  <a:ext cx="0" cy="288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45" name="Line 19"/>
                <p:cNvSpPr>
                  <a:spLocks noChangeShapeType="1"/>
                </p:cNvSpPr>
                <p:nvPr/>
              </p:nvSpPr>
              <p:spPr bwMode="auto">
                <a:xfrm>
                  <a:off x="4464" y="1152"/>
                  <a:ext cx="0" cy="2880"/>
                </a:xfrm>
                <a:prstGeom prst="line">
                  <a:avLst/>
                </a:prstGeom>
                <a:noFill/>
                <a:ln w="31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8" name="Group 20"/>
                <p:cNvGrpSpPr>
                  <a:grpSpLocks/>
                </p:cNvGrpSpPr>
                <p:nvPr/>
              </p:nvGrpSpPr>
              <p:grpSpPr bwMode="auto">
                <a:xfrm>
                  <a:off x="4752" y="1152"/>
                  <a:ext cx="288" cy="2880"/>
                  <a:chOff x="2880" y="1296"/>
                  <a:chExt cx="288" cy="2592"/>
                </a:xfrm>
              </p:grpSpPr>
              <p:sp>
                <p:nvSpPr>
                  <p:cNvPr id="12350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1296"/>
                    <a:ext cx="0" cy="2592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351" name="Line 22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1296"/>
                    <a:ext cx="0" cy="2592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9" name="Group 23"/>
                <p:cNvGrpSpPr>
                  <a:grpSpLocks/>
                </p:cNvGrpSpPr>
                <p:nvPr/>
              </p:nvGrpSpPr>
              <p:grpSpPr bwMode="auto">
                <a:xfrm>
                  <a:off x="5328" y="1152"/>
                  <a:ext cx="288" cy="2880"/>
                  <a:chOff x="2880" y="1296"/>
                  <a:chExt cx="288" cy="2592"/>
                </a:xfrm>
              </p:grpSpPr>
              <p:sp>
                <p:nvSpPr>
                  <p:cNvPr id="12348" name="Line 24"/>
                  <p:cNvSpPr>
                    <a:spLocks noChangeShapeType="1"/>
                  </p:cNvSpPr>
                  <p:nvPr/>
                </p:nvSpPr>
                <p:spPr bwMode="auto">
                  <a:xfrm>
                    <a:off x="2880" y="1296"/>
                    <a:ext cx="0" cy="2592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349" name="Line 25"/>
                  <p:cNvSpPr>
                    <a:spLocks noChangeShapeType="1"/>
                  </p:cNvSpPr>
                  <p:nvPr/>
                </p:nvSpPr>
                <p:spPr bwMode="auto">
                  <a:xfrm>
                    <a:off x="3168" y="1296"/>
                    <a:ext cx="0" cy="2592"/>
                  </a:xfrm>
                  <a:prstGeom prst="line">
                    <a:avLst/>
                  </a:prstGeom>
                  <a:noFill/>
                  <a:ln w="317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0" name="Group 49"/>
              <p:cNvGrpSpPr>
                <a:grpSpLocks/>
              </p:cNvGrpSpPr>
              <p:nvPr/>
            </p:nvGrpSpPr>
            <p:grpSpPr bwMode="auto">
              <a:xfrm>
                <a:off x="2736" y="1152"/>
                <a:ext cx="2880" cy="2880"/>
                <a:chOff x="2736" y="1152"/>
                <a:chExt cx="2880" cy="2880"/>
              </a:xfrm>
            </p:grpSpPr>
            <p:grpSp>
              <p:nvGrpSpPr>
                <p:cNvPr id="11" name="Group 30"/>
                <p:cNvGrpSpPr>
                  <a:grpSpLocks/>
                </p:cNvGrpSpPr>
                <p:nvPr/>
              </p:nvGrpSpPr>
              <p:grpSpPr bwMode="auto">
                <a:xfrm>
                  <a:off x="2736" y="2016"/>
                  <a:ext cx="2880" cy="288"/>
                  <a:chOff x="2736" y="2016"/>
                  <a:chExt cx="2880" cy="288"/>
                </a:xfrm>
              </p:grpSpPr>
              <p:sp>
                <p:nvSpPr>
                  <p:cNvPr id="12340" name="Line 28"/>
                  <p:cNvSpPr>
                    <a:spLocks noChangeShapeType="1"/>
                  </p:cNvSpPr>
                  <p:nvPr/>
                </p:nvSpPr>
                <p:spPr bwMode="auto">
                  <a:xfrm>
                    <a:off x="2736" y="2304"/>
                    <a:ext cx="288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341" name="Line 29"/>
                  <p:cNvSpPr>
                    <a:spLocks noChangeShapeType="1"/>
                  </p:cNvSpPr>
                  <p:nvPr/>
                </p:nvSpPr>
                <p:spPr bwMode="auto">
                  <a:xfrm>
                    <a:off x="2736" y="2016"/>
                    <a:ext cx="288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2" name="Group 31"/>
                <p:cNvGrpSpPr>
                  <a:grpSpLocks/>
                </p:cNvGrpSpPr>
                <p:nvPr/>
              </p:nvGrpSpPr>
              <p:grpSpPr bwMode="auto">
                <a:xfrm>
                  <a:off x="2736" y="1440"/>
                  <a:ext cx="2880" cy="288"/>
                  <a:chOff x="2736" y="2016"/>
                  <a:chExt cx="2880" cy="288"/>
                </a:xfrm>
              </p:grpSpPr>
              <p:sp>
                <p:nvSpPr>
                  <p:cNvPr id="12338" name="Line 32"/>
                  <p:cNvSpPr>
                    <a:spLocks noChangeShapeType="1"/>
                  </p:cNvSpPr>
                  <p:nvPr/>
                </p:nvSpPr>
                <p:spPr bwMode="auto">
                  <a:xfrm>
                    <a:off x="2736" y="2304"/>
                    <a:ext cx="288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339" name="Line 33"/>
                  <p:cNvSpPr>
                    <a:spLocks noChangeShapeType="1"/>
                  </p:cNvSpPr>
                  <p:nvPr/>
                </p:nvSpPr>
                <p:spPr bwMode="auto">
                  <a:xfrm>
                    <a:off x="2736" y="2016"/>
                    <a:ext cx="288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" name="Group 34"/>
                <p:cNvGrpSpPr>
                  <a:grpSpLocks/>
                </p:cNvGrpSpPr>
                <p:nvPr/>
              </p:nvGrpSpPr>
              <p:grpSpPr bwMode="auto">
                <a:xfrm>
                  <a:off x="2736" y="2880"/>
                  <a:ext cx="2880" cy="288"/>
                  <a:chOff x="2736" y="2016"/>
                  <a:chExt cx="2880" cy="288"/>
                </a:xfrm>
              </p:grpSpPr>
              <p:sp>
                <p:nvSpPr>
                  <p:cNvPr id="12336" name="Line 35"/>
                  <p:cNvSpPr>
                    <a:spLocks noChangeShapeType="1"/>
                  </p:cNvSpPr>
                  <p:nvPr/>
                </p:nvSpPr>
                <p:spPr bwMode="auto">
                  <a:xfrm>
                    <a:off x="2736" y="2304"/>
                    <a:ext cx="288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337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2736" y="2016"/>
                    <a:ext cx="2880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2332" name="Line 38"/>
                <p:cNvSpPr>
                  <a:spLocks noChangeShapeType="1"/>
                </p:cNvSpPr>
                <p:nvPr/>
              </p:nvSpPr>
              <p:spPr bwMode="auto">
                <a:xfrm>
                  <a:off x="2736" y="3744"/>
                  <a:ext cx="28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33" name="Line 39"/>
                <p:cNvSpPr>
                  <a:spLocks noChangeShapeType="1"/>
                </p:cNvSpPr>
                <p:nvPr/>
              </p:nvSpPr>
              <p:spPr bwMode="auto">
                <a:xfrm>
                  <a:off x="2736" y="3456"/>
                  <a:ext cx="28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34" name="Line 46"/>
                <p:cNvSpPr>
                  <a:spLocks noChangeShapeType="1"/>
                </p:cNvSpPr>
                <p:nvPr/>
              </p:nvSpPr>
              <p:spPr bwMode="auto">
                <a:xfrm>
                  <a:off x="2736" y="4032"/>
                  <a:ext cx="28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35" name="Line 47"/>
                <p:cNvSpPr>
                  <a:spLocks noChangeShapeType="1"/>
                </p:cNvSpPr>
                <p:nvPr/>
              </p:nvSpPr>
              <p:spPr bwMode="auto">
                <a:xfrm>
                  <a:off x="2736" y="1152"/>
                  <a:ext cx="288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grpSp>
          <p:nvGrpSpPr>
            <p:cNvPr id="14" name="Group 62"/>
            <p:cNvGrpSpPr>
              <a:grpSpLocks/>
            </p:cNvGrpSpPr>
            <p:nvPr/>
          </p:nvGrpSpPr>
          <p:grpSpPr bwMode="auto">
            <a:xfrm>
              <a:off x="2736" y="1152"/>
              <a:ext cx="2891" cy="2880"/>
              <a:chOff x="2736" y="1152"/>
              <a:chExt cx="2891" cy="2880"/>
            </a:xfrm>
          </p:grpSpPr>
          <p:grpSp>
            <p:nvGrpSpPr>
              <p:cNvPr id="15" name="Group 61"/>
              <p:cNvGrpSpPr>
                <a:grpSpLocks/>
              </p:cNvGrpSpPr>
              <p:nvPr/>
            </p:nvGrpSpPr>
            <p:grpSpPr bwMode="auto">
              <a:xfrm>
                <a:off x="2736" y="1152"/>
                <a:ext cx="2880" cy="2880"/>
                <a:chOff x="2736" y="1152"/>
                <a:chExt cx="2880" cy="2880"/>
              </a:xfrm>
            </p:grpSpPr>
            <p:sp>
              <p:nvSpPr>
                <p:cNvPr id="12325" name="Line 26"/>
                <p:cNvSpPr>
                  <a:spLocks noChangeShapeType="1"/>
                </p:cNvSpPr>
                <p:nvPr/>
              </p:nvSpPr>
              <p:spPr bwMode="auto">
                <a:xfrm flipV="1">
                  <a:off x="4176" y="1152"/>
                  <a:ext cx="0" cy="288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326" name="Line 27"/>
                <p:cNvSpPr>
                  <a:spLocks noChangeShapeType="1"/>
                </p:cNvSpPr>
                <p:nvPr/>
              </p:nvSpPr>
              <p:spPr bwMode="auto">
                <a:xfrm>
                  <a:off x="2736" y="2592"/>
                  <a:ext cx="2880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319" name="Text Box 52"/>
              <p:cNvSpPr txBox="1">
                <a:spLocks noChangeArrowheads="1"/>
              </p:cNvSpPr>
              <p:nvPr/>
            </p:nvSpPr>
            <p:spPr bwMode="auto">
              <a:xfrm>
                <a:off x="3984" y="1200"/>
                <a:ext cx="199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b="1">
                    <a:latin typeface="Georgia" pitchFamily="18" charset="0"/>
                  </a:rPr>
                  <a:t>у</a:t>
                </a:r>
              </a:p>
            </p:txBody>
          </p:sp>
          <p:sp>
            <p:nvSpPr>
              <p:cNvPr id="12320" name="Text Box 53"/>
              <p:cNvSpPr txBox="1">
                <a:spLocks noChangeArrowheads="1"/>
              </p:cNvSpPr>
              <p:nvPr/>
            </p:nvSpPr>
            <p:spPr bwMode="auto">
              <a:xfrm>
                <a:off x="5424" y="2592"/>
                <a:ext cx="203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b="1">
                    <a:latin typeface="Georgia" pitchFamily="18" charset="0"/>
                  </a:rPr>
                  <a:t>х</a:t>
                </a:r>
              </a:p>
            </p:txBody>
          </p:sp>
          <p:sp>
            <p:nvSpPr>
              <p:cNvPr id="12321" name="Text Box 54"/>
              <p:cNvSpPr txBox="1">
                <a:spLocks noChangeArrowheads="1"/>
              </p:cNvSpPr>
              <p:nvPr/>
            </p:nvSpPr>
            <p:spPr bwMode="auto">
              <a:xfrm>
                <a:off x="4022" y="2564"/>
                <a:ext cx="20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b="1">
                    <a:latin typeface="Georgia" pitchFamily="18" charset="0"/>
                  </a:rPr>
                  <a:t>0</a:t>
                </a:r>
              </a:p>
            </p:txBody>
          </p:sp>
          <p:sp>
            <p:nvSpPr>
              <p:cNvPr id="12322" name="Text Box 55"/>
              <p:cNvSpPr txBox="1">
                <a:spLocks noChangeArrowheads="1"/>
              </p:cNvSpPr>
              <p:nvPr/>
            </p:nvSpPr>
            <p:spPr bwMode="auto">
              <a:xfrm>
                <a:off x="4413" y="2571"/>
                <a:ext cx="20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b="1">
                    <a:latin typeface="Georgia" pitchFamily="18" charset="0"/>
                  </a:rPr>
                  <a:t>1</a:t>
                </a:r>
              </a:p>
            </p:txBody>
          </p:sp>
          <p:sp>
            <p:nvSpPr>
              <p:cNvPr id="12323" name="Text Box 56"/>
              <p:cNvSpPr txBox="1">
                <a:spLocks noChangeArrowheads="1"/>
              </p:cNvSpPr>
              <p:nvPr/>
            </p:nvSpPr>
            <p:spPr bwMode="auto">
              <a:xfrm>
                <a:off x="4010" y="2196"/>
                <a:ext cx="208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ru-RU" b="1">
                    <a:latin typeface="Georgia" pitchFamily="18" charset="0"/>
                  </a:rPr>
                  <a:t>1</a:t>
                </a:r>
              </a:p>
            </p:txBody>
          </p:sp>
          <p:sp>
            <p:nvSpPr>
              <p:cNvPr id="12324" name="Text Box 60"/>
              <p:cNvSpPr txBox="1">
                <a:spLocks noChangeArrowheads="1"/>
              </p:cNvSpPr>
              <p:nvPr/>
            </p:nvSpPr>
            <p:spPr bwMode="auto">
              <a:xfrm>
                <a:off x="5006" y="1767"/>
                <a:ext cx="589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b="1">
                    <a:latin typeface="Georgia" pitchFamily="18" charset="0"/>
                  </a:rPr>
                  <a:t>y</a:t>
                </a:r>
                <a:r>
                  <a:rPr lang="ru-RU" b="1">
                    <a:latin typeface="Georgia" pitchFamily="18" charset="0"/>
                  </a:rPr>
                  <a:t>=</a:t>
                </a:r>
                <a:r>
                  <a:rPr lang="en-US" b="1">
                    <a:latin typeface="Georgia" pitchFamily="18" charset="0"/>
                  </a:rPr>
                  <a:t>f(x)</a:t>
                </a:r>
                <a:endParaRPr lang="ru-RU" b="1">
                  <a:latin typeface="Georgia" pitchFamily="18" charset="0"/>
                </a:endParaRPr>
              </a:p>
            </p:txBody>
          </p:sp>
        </p:grpSp>
      </p:grpSp>
      <p:grpSp>
        <p:nvGrpSpPr>
          <p:cNvPr id="16" name="Group 68"/>
          <p:cNvGrpSpPr>
            <a:grpSpLocks/>
          </p:cNvGrpSpPr>
          <p:nvPr/>
        </p:nvGrpSpPr>
        <p:grpSpPr bwMode="auto">
          <a:xfrm>
            <a:off x="4746625" y="2265363"/>
            <a:ext cx="3752850" cy="2773362"/>
            <a:chOff x="2990" y="1399"/>
            <a:chExt cx="2364" cy="1775"/>
          </a:xfrm>
        </p:grpSpPr>
        <p:sp>
          <p:nvSpPr>
            <p:cNvPr id="12313" name="Freeform 64"/>
            <p:cNvSpPr>
              <a:spLocks/>
            </p:cNvSpPr>
            <p:nvPr/>
          </p:nvSpPr>
          <p:spPr bwMode="auto">
            <a:xfrm>
              <a:off x="3017" y="1399"/>
              <a:ext cx="2322" cy="1775"/>
            </a:xfrm>
            <a:custGeom>
              <a:avLst/>
              <a:gdLst>
                <a:gd name="T0" fmla="*/ 0 w 2313"/>
                <a:gd name="T1" fmla="*/ 10 h 1739"/>
                <a:gd name="T2" fmla="*/ 293 w 2313"/>
                <a:gd name="T3" fmla="*/ 1152 h 1739"/>
                <a:gd name="T4" fmla="*/ 567 w 2313"/>
                <a:gd name="T5" fmla="*/ 1738 h 1739"/>
                <a:gd name="T6" fmla="*/ 860 w 2313"/>
                <a:gd name="T7" fmla="*/ 1143 h 1739"/>
                <a:gd name="T8" fmla="*/ 1161 w 2313"/>
                <a:gd name="T9" fmla="*/ 576 h 1739"/>
                <a:gd name="T10" fmla="*/ 1454 w 2313"/>
                <a:gd name="T11" fmla="*/ 1162 h 1739"/>
                <a:gd name="T12" fmla="*/ 1728 w 2313"/>
                <a:gd name="T13" fmla="*/ 1728 h 1739"/>
                <a:gd name="T14" fmla="*/ 2021 w 2313"/>
                <a:gd name="T15" fmla="*/ 1125 h 1739"/>
                <a:gd name="T16" fmla="*/ 2313 w 2313"/>
                <a:gd name="T17" fmla="*/ 0 h 173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313"/>
                <a:gd name="T28" fmla="*/ 0 h 1739"/>
                <a:gd name="T29" fmla="*/ 2313 w 2313"/>
                <a:gd name="T30" fmla="*/ 1739 h 173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313" h="1739">
                  <a:moveTo>
                    <a:pt x="0" y="10"/>
                  </a:moveTo>
                  <a:cubicBezTo>
                    <a:pt x="99" y="437"/>
                    <a:pt x="199" y="864"/>
                    <a:pt x="293" y="1152"/>
                  </a:cubicBezTo>
                  <a:cubicBezTo>
                    <a:pt x="387" y="1440"/>
                    <a:pt x="473" y="1739"/>
                    <a:pt x="567" y="1738"/>
                  </a:cubicBezTo>
                  <a:cubicBezTo>
                    <a:pt x="661" y="1737"/>
                    <a:pt x="761" y="1337"/>
                    <a:pt x="860" y="1143"/>
                  </a:cubicBezTo>
                  <a:cubicBezTo>
                    <a:pt x="959" y="949"/>
                    <a:pt x="1062" y="573"/>
                    <a:pt x="1161" y="576"/>
                  </a:cubicBezTo>
                  <a:cubicBezTo>
                    <a:pt x="1260" y="579"/>
                    <a:pt x="1360" y="970"/>
                    <a:pt x="1454" y="1162"/>
                  </a:cubicBezTo>
                  <a:cubicBezTo>
                    <a:pt x="1548" y="1354"/>
                    <a:pt x="1634" y="1734"/>
                    <a:pt x="1728" y="1728"/>
                  </a:cubicBezTo>
                  <a:cubicBezTo>
                    <a:pt x="1822" y="1722"/>
                    <a:pt x="1924" y="1413"/>
                    <a:pt x="2021" y="1125"/>
                  </a:cubicBezTo>
                  <a:cubicBezTo>
                    <a:pt x="2118" y="837"/>
                    <a:pt x="2215" y="418"/>
                    <a:pt x="2313" y="0"/>
                  </a:cubicBezTo>
                </a:path>
              </a:pathLst>
            </a:custGeom>
            <a:noFill/>
            <a:ln w="38100" cmpd="sng">
              <a:solidFill>
                <a:srgbClr val="FF99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14" name="Oval 66"/>
            <p:cNvSpPr>
              <a:spLocks noChangeArrowheads="1"/>
            </p:cNvSpPr>
            <p:nvPr/>
          </p:nvSpPr>
          <p:spPr bwMode="auto">
            <a:xfrm>
              <a:off x="5298" y="1402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Georgia" pitchFamily="18" charset="0"/>
              </a:endParaRPr>
            </a:p>
          </p:txBody>
        </p:sp>
        <p:sp>
          <p:nvSpPr>
            <p:cNvPr id="12315" name="Oval 67"/>
            <p:cNvSpPr>
              <a:spLocks noChangeArrowheads="1"/>
            </p:cNvSpPr>
            <p:nvPr/>
          </p:nvSpPr>
          <p:spPr bwMode="auto">
            <a:xfrm>
              <a:off x="2990" y="1406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Georgia" pitchFamily="18" charset="0"/>
              </a:endParaRPr>
            </a:p>
          </p:txBody>
        </p:sp>
      </p:grpSp>
      <p:grpSp>
        <p:nvGrpSpPr>
          <p:cNvPr id="17" name="Group 80"/>
          <p:cNvGrpSpPr>
            <a:grpSpLocks/>
          </p:cNvGrpSpPr>
          <p:nvPr/>
        </p:nvGrpSpPr>
        <p:grpSpPr bwMode="auto">
          <a:xfrm>
            <a:off x="4962525" y="2098675"/>
            <a:ext cx="3352800" cy="4032250"/>
            <a:chOff x="3126" y="1322"/>
            <a:chExt cx="2112" cy="2540"/>
          </a:xfrm>
        </p:grpSpPr>
        <p:sp>
          <p:nvSpPr>
            <p:cNvPr id="12308" name="Oval 65"/>
            <p:cNvSpPr>
              <a:spLocks noChangeArrowheads="1"/>
            </p:cNvSpPr>
            <p:nvPr/>
          </p:nvSpPr>
          <p:spPr bwMode="auto">
            <a:xfrm>
              <a:off x="3126" y="1416"/>
              <a:ext cx="56" cy="56"/>
            </a:xfrm>
            <a:prstGeom prst="ellipse">
              <a:avLst/>
            </a:prstGeom>
            <a:solidFill>
              <a:srgbClr val="FF3399"/>
            </a:solidFill>
            <a:ln w="28575">
              <a:solidFill>
                <a:srgbClr val="FF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Georgia" pitchFamily="18" charset="0"/>
              </a:endParaRPr>
            </a:p>
          </p:txBody>
        </p:sp>
        <p:grpSp>
          <p:nvGrpSpPr>
            <p:cNvPr id="18" name="Group 69"/>
            <p:cNvGrpSpPr>
              <a:grpSpLocks/>
            </p:cNvGrpSpPr>
            <p:nvPr/>
          </p:nvGrpSpPr>
          <p:grpSpPr bwMode="auto">
            <a:xfrm>
              <a:off x="3153" y="1322"/>
              <a:ext cx="2057" cy="2540"/>
              <a:chOff x="3125" y="1312"/>
              <a:chExt cx="2057" cy="2540"/>
            </a:xfrm>
          </p:grpSpPr>
          <p:sp>
            <p:nvSpPr>
              <p:cNvPr id="12311" name="Freeform 70"/>
              <p:cNvSpPr>
                <a:spLocks/>
              </p:cNvSpPr>
              <p:nvPr/>
            </p:nvSpPr>
            <p:spPr bwMode="auto">
              <a:xfrm>
                <a:off x="3125" y="1435"/>
                <a:ext cx="1024" cy="2417"/>
              </a:xfrm>
              <a:custGeom>
                <a:avLst/>
                <a:gdLst>
                  <a:gd name="T0" fmla="*/ 1033 w 1033"/>
                  <a:gd name="T1" fmla="*/ 1143 h 2444"/>
                  <a:gd name="T2" fmla="*/ 868 w 1033"/>
                  <a:gd name="T3" fmla="*/ 567 h 2444"/>
                  <a:gd name="T4" fmla="*/ 740 w 1033"/>
                  <a:gd name="T5" fmla="*/ 1161 h 2444"/>
                  <a:gd name="T6" fmla="*/ 631 w 1033"/>
                  <a:gd name="T7" fmla="*/ 1929 h 2444"/>
                  <a:gd name="T8" fmla="*/ 448 w 1033"/>
                  <a:gd name="T9" fmla="*/ 2313 h 2444"/>
                  <a:gd name="T10" fmla="*/ 164 w 1033"/>
                  <a:gd name="T11" fmla="*/ 1143 h 2444"/>
                  <a:gd name="T12" fmla="*/ 0 w 1033"/>
                  <a:gd name="T13" fmla="*/ 0 h 24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33"/>
                  <a:gd name="T22" fmla="*/ 0 h 2444"/>
                  <a:gd name="T23" fmla="*/ 1033 w 1033"/>
                  <a:gd name="T24" fmla="*/ 2444 h 24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33" h="2444">
                    <a:moveTo>
                      <a:pt x="1033" y="1143"/>
                    </a:moveTo>
                    <a:cubicBezTo>
                      <a:pt x="975" y="853"/>
                      <a:pt x="917" y="564"/>
                      <a:pt x="868" y="567"/>
                    </a:cubicBezTo>
                    <a:cubicBezTo>
                      <a:pt x="819" y="570"/>
                      <a:pt x="779" y="934"/>
                      <a:pt x="740" y="1161"/>
                    </a:cubicBezTo>
                    <a:cubicBezTo>
                      <a:pt x="701" y="1388"/>
                      <a:pt x="680" y="1737"/>
                      <a:pt x="631" y="1929"/>
                    </a:cubicBezTo>
                    <a:cubicBezTo>
                      <a:pt x="582" y="2121"/>
                      <a:pt x="526" y="2444"/>
                      <a:pt x="448" y="2313"/>
                    </a:cubicBezTo>
                    <a:cubicBezTo>
                      <a:pt x="370" y="2182"/>
                      <a:pt x="239" y="1528"/>
                      <a:pt x="164" y="1143"/>
                    </a:cubicBezTo>
                    <a:cubicBezTo>
                      <a:pt x="89" y="758"/>
                      <a:pt x="44" y="379"/>
                      <a:pt x="0" y="0"/>
                    </a:cubicBezTo>
                  </a:path>
                </a:pathLst>
              </a:custGeom>
              <a:noFill/>
              <a:ln w="38100" cmpd="sng">
                <a:solidFill>
                  <a:srgbClr val="FF3399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12" name="Freeform 71"/>
              <p:cNvSpPr>
                <a:spLocks/>
              </p:cNvSpPr>
              <p:nvPr/>
            </p:nvSpPr>
            <p:spPr bwMode="auto">
              <a:xfrm rot="10800000">
                <a:off x="4166" y="1312"/>
                <a:ext cx="1016" cy="2426"/>
              </a:xfrm>
              <a:custGeom>
                <a:avLst/>
                <a:gdLst>
                  <a:gd name="T0" fmla="*/ 1033 w 1033"/>
                  <a:gd name="T1" fmla="*/ 1143 h 2444"/>
                  <a:gd name="T2" fmla="*/ 868 w 1033"/>
                  <a:gd name="T3" fmla="*/ 567 h 2444"/>
                  <a:gd name="T4" fmla="*/ 740 w 1033"/>
                  <a:gd name="T5" fmla="*/ 1161 h 2444"/>
                  <a:gd name="T6" fmla="*/ 631 w 1033"/>
                  <a:gd name="T7" fmla="*/ 1929 h 2444"/>
                  <a:gd name="T8" fmla="*/ 448 w 1033"/>
                  <a:gd name="T9" fmla="*/ 2313 h 2444"/>
                  <a:gd name="T10" fmla="*/ 164 w 1033"/>
                  <a:gd name="T11" fmla="*/ 1143 h 2444"/>
                  <a:gd name="T12" fmla="*/ 0 w 1033"/>
                  <a:gd name="T13" fmla="*/ 0 h 24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33"/>
                  <a:gd name="T22" fmla="*/ 0 h 2444"/>
                  <a:gd name="T23" fmla="*/ 1033 w 1033"/>
                  <a:gd name="T24" fmla="*/ 2444 h 24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33" h="2444">
                    <a:moveTo>
                      <a:pt x="1033" y="1143"/>
                    </a:moveTo>
                    <a:cubicBezTo>
                      <a:pt x="975" y="853"/>
                      <a:pt x="917" y="564"/>
                      <a:pt x="868" y="567"/>
                    </a:cubicBezTo>
                    <a:cubicBezTo>
                      <a:pt x="819" y="570"/>
                      <a:pt x="779" y="934"/>
                      <a:pt x="740" y="1161"/>
                    </a:cubicBezTo>
                    <a:cubicBezTo>
                      <a:pt x="701" y="1388"/>
                      <a:pt x="680" y="1737"/>
                      <a:pt x="631" y="1929"/>
                    </a:cubicBezTo>
                    <a:cubicBezTo>
                      <a:pt x="582" y="2121"/>
                      <a:pt x="526" y="2444"/>
                      <a:pt x="448" y="2313"/>
                    </a:cubicBezTo>
                    <a:cubicBezTo>
                      <a:pt x="370" y="2182"/>
                      <a:pt x="239" y="1528"/>
                      <a:pt x="164" y="1143"/>
                    </a:cubicBezTo>
                    <a:cubicBezTo>
                      <a:pt x="89" y="758"/>
                      <a:pt x="44" y="379"/>
                      <a:pt x="0" y="0"/>
                    </a:cubicBezTo>
                  </a:path>
                </a:pathLst>
              </a:custGeom>
              <a:noFill/>
              <a:ln w="38100" cmpd="sng">
                <a:solidFill>
                  <a:srgbClr val="FF3399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2310" name="Oval 73"/>
            <p:cNvSpPr>
              <a:spLocks noChangeArrowheads="1"/>
            </p:cNvSpPr>
            <p:nvPr/>
          </p:nvSpPr>
          <p:spPr bwMode="auto">
            <a:xfrm>
              <a:off x="5182" y="3710"/>
              <a:ext cx="56" cy="56"/>
            </a:xfrm>
            <a:prstGeom prst="ellipse">
              <a:avLst/>
            </a:prstGeom>
            <a:solidFill>
              <a:srgbClr val="FF3399"/>
            </a:solidFill>
            <a:ln w="28575">
              <a:solidFill>
                <a:srgbClr val="FF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Georgia" pitchFamily="18" charset="0"/>
              </a:endParaRPr>
            </a:p>
          </p:txBody>
        </p:sp>
      </p:grpSp>
      <p:grpSp>
        <p:nvGrpSpPr>
          <p:cNvPr id="19" name="Group 75"/>
          <p:cNvGrpSpPr>
            <a:grpSpLocks/>
          </p:cNvGrpSpPr>
          <p:nvPr/>
        </p:nvGrpSpPr>
        <p:grpSpPr bwMode="auto">
          <a:xfrm>
            <a:off x="4768850" y="1797050"/>
            <a:ext cx="3302000" cy="3733800"/>
            <a:chOff x="2977" y="1132"/>
            <a:chExt cx="2080" cy="2352"/>
          </a:xfrm>
        </p:grpSpPr>
        <p:sp>
          <p:nvSpPr>
            <p:cNvPr id="12304" name="Freeform 76"/>
            <p:cNvSpPr>
              <a:spLocks/>
            </p:cNvSpPr>
            <p:nvPr/>
          </p:nvSpPr>
          <p:spPr bwMode="auto">
            <a:xfrm>
              <a:off x="2992" y="1144"/>
              <a:ext cx="856" cy="1734"/>
            </a:xfrm>
            <a:custGeom>
              <a:avLst/>
              <a:gdLst>
                <a:gd name="T0" fmla="*/ 0 w 842"/>
                <a:gd name="T1" fmla="*/ 1719 h 1719"/>
                <a:gd name="T2" fmla="*/ 585 w 842"/>
                <a:gd name="T3" fmla="*/ 1426 h 1719"/>
                <a:gd name="T4" fmla="*/ 786 w 842"/>
                <a:gd name="T5" fmla="*/ 1134 h 1719"/>
                <a:gd name="T6" fmla="*/ 832 w 842"/>
                <a:gd name="T7" fmla="*/ 850 h 1719"/>
                <a:gd name="T8" fmla="*/ 841 w 842"/>
                <a:gd name="T9" fmla="*/ 558 h 1719"/>
                <a:gd name="T10" fmla="*/ 841 w 842"/>
                <a:gd name="T11" fmla="*/ 265 h 1719"/>
                <a:gd name="T12" fmla="*/ 841 w 842"/>
                <a:gd name="T13" fmla="*/ 0 h 17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42"/>
                <a:gd name="T22" fmla="*/ 0 h 1719"/>
                <a:gd name="T23" fmla="*/ 842 w 842"/>
                <a:gd name="T24" fmla="*/ 1719 h 171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42" h="1719">
                  <a:moveTo>
                    <a:pt x="0" y="1719"/>
                  </a:moveTo>
                  <a:cubicBezTo>
                    <a:pt x="227" y="1621"/>
                    <a:pt x="454" y="1523"/>
                    <a:pt x="585" y="1426"/>
                  </a:cubicBezTo>
                  <a:cubicBezTo>
                    <a:pt x="716" y="1329"/>
                    <a:pt x="745" y="1230"/>
                    <a:pt x="786" y="1134"/>
                  </a:cubicBezTo>
                  <a:cubicBezTo>
                    <a:pt x="827" y="1038"/>
                    <a:pt x="823" y="946"/>
                    <a:pt x="832" y="850"/>
                  </a:cubicBezTo>
                  <a:cubicBezTo>
                    <a:pt x="841" y="754"/>
                    <a:pt x="840" y="655"/>
                    <a:pt x="841" y="558"/>
                  </a:cubicBezTo>
                  <a:cubicBezTo>
                    <a:pt x="842" y="461"/>
                    <a:pt x="841" y="358"/>
                    <a:pt x="841" y="265"/>
                  </a:cubicBezTo>
                  <a:cubicBezTo>
                    <a:pt x="841" y="172"/>
                    <a:pt x="841" y="86"/>
                    <a:pt x="841" y="0"/>
                  </a:cubicBezTo>
                </a:path>
              </a:pathLst>
            </a:custGeom>
            <a:noFill/>
            <a:ln w="38100" cmpd="sng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5" name="Freeform 77"/>
            <p:cNvSpPr>
              <a:spLocks/>
            </p:cNvSpPr>
            <p:nvPr/>
          </p:nvSpPr>
          <p:spPr bwMode="auto">
            <a:xfrm>
              <a:off x="3886" y="1132"/>
              <a:ext cx="1152" cy="2334"/>
            </a:xfrm>
            <a:custGeom>
              <a:avLst/>
              <a:gdLst>
                <a:gd name="T0" fmla="*/ 1134 w 1134"/>
                <a:gd name="T1" fmla="*/ 2313 h 2313"/>
                <a:gd name="T2" fmla="*/ 256 w 1134"/>
                <a:gd name="T3" fmla="*/ 2011 h 2313"/>
                <a:gd name="T4" fmla="*/ 82 w 1134"/>
                <a:gd name="T5" fmla="*/ 1728 h 2313"/>
                <a:gd name="T6" fmla="*/ 46 w 1134"/>
                <a:gd name="T7" fmla="*/ 1426 h 2313"/>
                <a:gd name="T8" fmla="*/ 27 w 1134"/>
                <a:gd name="T9" fmla="*/ 1143 h 2313"/>
                <a:gd name="T10" fmla="*/ 9 w 1134"/>
                <a:gd name="T11" fmla="*/ 859 h 2313"/>
                <a:gd name="T12" fmla="*/ 0 w 1134"/>
                <a:gd name="T13" fmla="*/ 0 h 231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34"/>
                <a:gd name="T22" fmla="*/ 0 h 2313"/>
                <a:gd name="T23" fmla="*/ 1134 w 1134"/>
                <a:gd name="T24" fmla="*/ 2313 h 231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34" h="2313">
                  <a:moveTo>
                    <a:pt x="1134" y="2313"/>
                  </a:moveTo>
                  <a:cubicBezTo>
                    <a:pt x="782" y="2211"/>
                    <a:pt x="431" y="2109"/>
                    <a:pt x="256" y="2011"/>
                  </a:cubicBezTo>
                  <a:cubicBezTo>
                    <a:pt x="81" y="1913"/>
                    <a:pt x="117" y="1825"/>
                    <a:pt x="82" y="1728"/>
                  </a:cubicBezTo>
                  <a:cubicBezTo>
                    <a:pt x="47" y="1631"/>
                    <a:pt x="55" y="1523"/>
                    <a:pt x="46" y="1426"/>
                  </a:cubicBezTo>
                  <a:cubicBezTo>
                    <a:pt x="37" y="1329"/>
                    <a:pt x="33" y="1237"/>
                    <a:pt x="27" y="1143"/>
                  </a:cubicBezTo>
                  <a:cubicBezTo>
                    <a:pt x="21" y="1049"/>
                    <a:pt x="13" y="1049"/>
                    <a:pt x="9" y="859"/>
                  </a:cubicBezTo>
                  <a:cubicBezTo>
                    <a:pt x="5" y="669"/>
                    <a:pt x="2" y="334"/>
                    <a:pt x="0" y="0"/>
                  </a:cubicBezTo>
                </a:path>
              </a:pathLst>
            </a:custGeom>
            <a:noFill/>
            <a:ln w="38100" cmpd="sng">
              <a:solidFill>
                <a:srgbClr val="0099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6" name="Oval 78"/>
            <p:cNvSpPr>
              <a:spLocks noChangeArrowheads="1"/>
            </p:cNvSpPr>
            <p:nvPr/>
          </p:nvSpPr>
          <p:spPr bwMode="auto">
            <a:xfrm>
              <a:off x="5001" y="3428"/>
              <a:ext cx="56" cy="56"/>
            </a:xfrm>
            <a:prstGeom prst="ellipse">
              <a:avLst/>
            </a:prstGeom>
            <a:solidFill>
              <a:srgbClr val="009900"/>
            </a:solidFill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Georgia" pitchFamily="18" charset="0"/>
              </a:endParaRPr>
            </a:p>
          </p:txBody>
        </p:sp>
        <p:sp>
          <p:nvSpPr>
            <p:cNvPr id="12307" name="Oval 79"/>
            <p:cNvSpPr>
              <a:spLocks noChangeArrowheads="1"/>
            </p:cNvSpPr>
            <p:nvPr/>
          </p:nvSpPr>
          <p:spPr bwMode="auto">
            <a:xfrm>
              <a:off x="2977" y="2857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00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Georgia" pitchFamily="18" charset="0"/>
              </a:endParaRPr>
            </a:p>
          </p:txBody>
        </p:sp>
      </p:grpSp>
      <p:grpSp>
        <p:nvGrpSpPr>
          <p:cNvPr id="20" name="Group 81"/>
          <p:cNvGrpSpPr>
            <a:grpSpLocks/>
          </p:cNvGrpSpPr>
          <p:nvPr/>
        </p:nvGrpSpPr>
        <p:grpSpPr bwMode="auto">
          <a:xfrm>
            <a:off x="4752975" y="2281238"/>
            <a:ext cx="3740150" cy="3222625"/>
            <a:chOff x="2976" y="1427"/>
            <a:chExt cx="2356" cy="2030"/>
          </a:xfrm>
        </p:grpSpPr>
        <p:sp>
          <p:nvSpPr>
            <p:cNvPr id="12298" name="Freeform 82"/>
            <p:cNvSpPr>
              <a:spLocks/>
            </p:cNvSpPr>
            <p:nvPr/>
          </p:nvSpPr>
          <p:spPr bwMode="auto">
            <a:xfrm>
              <a:off x="2999" y="2879"/>
              <a:ext cx="1152" cy="578"/>
            </a:xfrm>
            <a:custGeom>
              <a:avLst/>
              <a:gdLst>
                <a:gd name="T0" fmla="*/ 0 w 1152"/>
                <a:gd name="T1" fmla="*/ 266 h 578"/>
                <a:gd name="T2" fmla="*/ 283 w 1152"/>
                <a:gd name="T3" fmla="*/ 577 h 578"/>
                <a:gd name="T4" fmla="*/ 567 w 1152"/>
                <a:gd name="T5" fmla="*/ 275 h 578"/>
                <a:gd name="T6" fmla="*/ 868 w 1152"/>
                <a:gd name="T7" fmla="*/ 1 h 578"/>
                <a:gd name="T8" fmla="*/ 1152 w 1152"/>
                <a:gd name="T9" fmla="*/ 284 h 5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52"/>
                <a:gd name="T16" fmla="*/ 0 h 578"/>
                <a:gd name="T17" fmla="*/ 1152 w 1152"/>
                <a:gd name="T18" fmla="*/ 578 h 5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52" h="578">
                  <a:moveTo>
                    <a:pt x="0" y="266"/>
                  </a:moveTo>
                  <a:cubicBezTo>
                    <a:pt x="94" y="421"/>
                    <a:pt x="189" y="576"/>
                    <a:pt x="283" y="577"/>
                  </a:cubicBezTo>
                  <a:cubicBezTo>
                    <a:pt x="377" y="578"/>
                    <a:pt x="470" y="371"/>
                    <a:pt x="567" y="275"/>
                  </a:cubicBezTo>
                  <a:cubicBezTo>
                    <a:pt x="664" y="179"/>
                    <a:pt x="771" y="0"/>
                    <a:pt x="868" y="1"/>
                  </a:cubicBezTo>
                  <a:cubicBezTo>
                    <a:pt x="965" y="2"/>
                    <a:pt x="1058" y="143"/>
                    <a:pt x="1152" y="284"/>
                  </a:cubicBezTo>
                </a:path>
              </a:pathLst>
            </a:custGeom>
            <a:noFill/>
            <a:ln w="38100" cmpd="sng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99" name="Freeform 83"/>
            <p:cNvSpPr>
              <a:spLocks/>
            </p:cNvSpPr>
            <p:nvPr/>
          </p:nvSpPr>
          <p:spPr bwMode="auto">
            <a:xfrm>
              <a:off x="4151" y="1427"/>
              <a:ext cx="1152" cy="1151"/>
            </a:xfrm>
            <a:custGeom>
              <a:avLst/>
              <a:gdLst>
                <a:gd name="T0" fmla="*/ 0 w 1152"/>
                <a:gd name="T1" fmla="*/ 575 h 1151"/>
                <a:gd name="T2" fmla="*/ 292 w 1152"/>
                <a:gd name="T3" fmla="*/ 1151 h 1151"/>
                <a:gd name="T4" fmla="*/ 576 w 1152"/>
                <a:gd name="T5" fmla="*/ 575 h 1151"/>
                <a:gd name="T6" fmla="*/ 731 w 1152"/>
                <a:gd name="T7" fmla="*/ 118 h 1151"/>
                <a:gd name="T8" fmla="*/ 878 w 1152"/>
                <a:gd name="T9" fmla="*/ 8 h 1151"/>
                <a:gd name="T10" fmla="*/ 996 w 1152"/>
                <a:gd name="T11" fmla="*/ 72 h 1151"/>
                <a:gd name="T12" fmla="*/ 1152 w 1152"/>
                <a:gd name="T13" fmla="*/ 292 h 11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52"/>
                <a:gd name="T22" fmla="*/ 0 h 1151"/>
                <a:gd name="T23" fmla="*/ 1152 w 1152"/>
                <a:gd name="T24" fmla="*/ 1151 h 115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52" h="1151">
                  <a:moveTo>
                    <a:pt x="0" y="575"/>
                  </a:moveTo>
                  <a:cubicBezTo>
                    <a:pt x="98" y="863"/>
                    <a:pt x="196" y="1151"/>
                    <a:pt x="292" y="1151"/>
                  </a:cubicBezTo>
                  <a:cubicBezTo>
                    <a:pt x="388" y="1151"/>
                    <a:pt x="503" y="747"/>
                    <a:pt x="576" y="575"/>
                  </a:cubicBezTo>
                  <a:cubicBezTo>
                    <a:pt x="649" y="403"/>
                    <a:pt x="681" y="213"/>
                    <a:pt x="731" y="118"/>
                  </a:cubicBezTo>
                  <a:cubicBezTo>
                    <a:pt x="781" y="23"/>
                    <a:pt x="834" y="16"/>
                    <a:pt x="878" y="8"/>
                  </a:cubicBezTo>
                  <a:cubicBezTo>
                    <a:pt x="922" y="0"/>
                    <a:pt x="950" y="25"/>
                    <a:pt x="996" y="72"/>
                  </a:cubicBezTo>
                  <a:cubicBezTo>
                    <a:pt x="1042" y="119"/>
                    <a:pt x="1097" y="205"/>
                    <a:pt x="1152" y="292"/>
                  </a:cubicBezTo>
                </a:path>
              </a:pathLst>
            </a:custGeom>
            <a:noFill/>
            <a:ln w="38100" cmpd="sng">
              <a:solidFill>
                <a:srgbClr val="FFCC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300" name="Oval 84"/>
            <p:cNvSpPr>
              <a:spLocks noChangeArrowheads="1"/>
            </p:cNvSpPr>
            <p:nvPr/>
          </p:nvSpPr>
          <p:spPr bwMode="auto">
            <a:xfrm>
              <a:off x="5276" y="1690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Georgia" pitchFamily="18" charset="0"/>
              </a:endParaRPr>
            </a:p>
          </p:txBody>
        </p:sp>
        <p:sp>
          <p:nvSpPr>
            <p:cNvPr id="12301" name="Oval 85"/>
            <p:cNvSpPr>
              <a:spLocks noChangeArrowheads="1"/>
            </p:cNvSpPr>
            <p:nvPr/>
          </p:nvSpPr>
          <p:spPr bwMode="auto">
            <a:xfrm>
              <a:off x="4137" y="1978"/>
              <a:ext cx="56" cy="56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Georgia" pitchFamily="18" charset="0"/>
              </a:endParaRPr>
            </a:p>
          </p:txBody>
        </p:sp>
        <p:sp>
          <p:nvSpPr>
            <p:cNvPr id="12302" name="Oval 86"/>
            <p:cNvSpPr>
              <a:spLocks noChangeArrowheads="1"/>
            </p:cNvSpPr>
            <p:nvPr/>
          </p:nvSpPr>
          <p:spPr bwMode="auto">
            <a:xfrm>
              <a:off x="4123" y="3116"/>
              <a:ext cx="56" cy="56"/>
            </a:xfrm>
            <a:prstGeom prst="ellipse">
              <a:avLst/>
            </a:prstGeom>
            <a:solidFill>
              <a:srgbClr val="FFCC00"/>
            </a:solidFill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Georgia" pitchFamily="18" charset="0"/>
              </a:endParaRPr>
            </a:p>
          </p:txBody>
        </p:sp>
        <p:sp>
          <p:nvSpPr>
            <p:cNvPr id="12303" name="Oval 87"/>
            <p:cNvSpPr>
              <a:spLocks noChangeArrowheads="1"/>
            </p:cNvSpPr>
            <p:nvPr/>
          </p:nvSpPr>
          <p:spPr bwMode="auto">
            <a:xfrm>
              <a:off x="2976" y="3121"/>
              <a:ext cx="56" cy="56"/>
            </a:xfrm>
            <a:prstGeom prst="ellipse">
              <a:avLst/>
            </a:prstGeom>
            <a:solidFill>
              <a:srgbClr val="FFCC00"/>
            </a:solidFill>
            <a:ln w="28575">
              <a:solidFill>
                <a:srgbClr val="FFCC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Georgia" pitchFamily="18" charset="0"/>
              </a:endParaRPr>
            </a:p>
          </p:txBody>
        </p:sp>
      </p:grpSp>
      <p:sp>
        <p:nvSpPr>
          <p:cNvPr id="72" name="Номер слайда 7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865868-5FAB-4A9B-9087-18F5EFD892E4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73" name="Нижний колонтитул 7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4" name="Стрелка влево 73">
            <a:hlinkClick r:id="rId2" action="ppaction://hlinksldjump"/>
          </p:cNvPr>
          <p:cNvSpPr/>
          <p:nvPr/>
        </p:nvSpPr>
        <p:spPr>
          <a:xfrm>
            <a:off x="899592" y="5661248"/>
            <a:ext cx="504056" cy="36004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/>
      <p:bldP spid="1434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3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Алгоритм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3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1. Собрать первичный фонд информации.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3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2. Проанализировать фонд.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3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3. Составить модели для исследования.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3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4. Собрать дополнительный фонд для того, чтобы можно было исследовать все виды моделей.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3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5. Исследовать полученные модели (по заданному вопросу).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3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6. Сформулировать гипотезу.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3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7. Проверить гипотезу на дополнительном фонде (привести примеры и, если есть – </a:t>
            </a:r>
            <a:r>
              <a:rPr lang="ru-RU" sz="3300" b="1" dirty="0" err="1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контрпримеры</a:t>
            </a:r>
            <a:r>
              <a:rPr lang="ru-RU" sz="33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).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3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8. Сформулировать гипотезу в виде теоремы (если… ,то…).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3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9. Доказать теорему в общем виде.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3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10. Выбрать дальнейший путь исследований.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3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11. Применить новую модель.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ru-RU" sz="33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12. Представить результаты исследования.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dirty="0" smtClean="0"/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b="1" dirty="0"/>
          </a:p>
        </p:txBody>
      </p:sp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 smtClean="0"/>
              <a:t>Исследовательская работа на уроке</a:t>
            </a:r>
            <a:endParaRPr lang="ru-RU" sz="280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865868-5FAB-4A9B-9087-18F5EFD892E4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n-US" sz="1800" b="1" dirty="0" smtClean="0">
                <a:solidFill>
                  <a:srgbClr val="C00000"/>
                </a:solidFill>
              </a:rPr>
              <a:t>  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Теорема</a:t>
            </a:r>
          </a:p>
          <a:p>
            <a:pPr marL="365760" indent="-256032" fontAlgn="auto"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r>
              <a:rPr lang="en-US" sz="32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  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 Если функции </a:t>
            </a:r>
            <a:r>
              <a:rPr lang="en-US" sz="32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f  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и</a:t>
            </a:r>
            <a:r>
              <a:rPr lang="en-US" sz="32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 g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 возрастают(убывают) на множестве </a:t>
            </a:r>
            <a:r>
              <a:rPr lang="en-US" sz="32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X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, то их сумма </a:t>
            </a:r>
            <a:r>
              <a:rPr lang="en-US" sz="32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f  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+</a:t>
            </a:r>
            <a:r>
              <a:rPr lang="en-US" sz="32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 g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+mj-cs"/>
              </a:rPr>
              <a:t>  тоже возрастает(убывает) на этом множестве</a:t>
            </a:r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051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Результаты исследования</a:t>
            </a: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Georgia" pitchFamily="18" charset="0"/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9906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>
              <a:latin typeface="Georgia" pitchFamily="18" charset="0"/>
            </a:endParaRPr>
          </a:p>
        </p:txBody>
      </p:sp>
      <p:sp>
        <p:nvSpPr>
          <p:cNvPr id="205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Georgia" pitchFamily="18" charset="0"/>
            </a:endParaRPr>
          </a:p>
        </p:txBody>
      </p:sp>
      <p:sp>
        <p:nvSpPr>
          <p:cNvPr id="2057" name="Rectangle 11"/>
          <p:cNvSpPr>
            <a:spLocks noChangeArrowheads="1"/>
          </p:cNvSpPr>
          <p:nvPr/>
        </p:nvSpPr>
        <p:spPr bwMode="auto">
          <a:xfrm>
            <a:off x="0" y="1149350"/>
            <a:ext cx="9144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ru-RU">
              <a:latin typeface="Georgia" pitchFamily="18" charset="0"/>
            </a:endParaRPr>
          </a:p>
        </p:txBody>
      </p:sp>
      <p:sp>
        <p:nvSpPr>
          <p:cNvPr id="2058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Georgia" pitchFamily="18" charset="0"/>
            </a:endParaRPr>
          </a:p>
        </p:txBody>
      </p:sp>
      <p:sp>
        <p:nvSpPr>
          <p:cNvPr id="2059" name="Rectangle 14"/>
          <p:cNvSpPr>
            <a:spLocks noChangeArrowheads="1"/>
          </p:cNvSpPr>
          <p:nvPr/>
        </p:nvSpPr>
        <p:spPr bwMode="auto">
          <a:xfrm>
            <a:off x="0" y="1035050"/>
            <a:ext cx="9144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ru-RU">
              <a:latin typeface="Georgia" pitchFamily="18" charset="0"/>
            </a:endParaRPr>
          </a:p>
        </p:txBody>
      </p:sp>
      <p:sp>
        <p:nvSpPr>
          <p:cNvPr id="2060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Georgia" pitchFamily="18" charset="0"/>
            </a:endParaRPr>
          </a:p>
        </p:txBody>
      </p:sp>
      <p:sp>
        <p:nvSpPr>
          <p:cNvPr id="2061" name="Rectangle 19"/>
          <p:cNvSpPr>
            <a:spLocks noChangeArrowheads="1"/>
          </p:cNvSpPr>
          <p:nvPr/>
        </p:nvSpPr>
        <p:spPr bwMode="auto">
          <a:xfrm>
            <a:off x="0" y="1111250"/>
            <a:ext cx="91440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endParaRPr lang="ru-RU">
              <a:latin typeface="Georgia" pitchFamily="18" charset="0"/>
            </a:endParaRP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865868-5FAB-4A9B-9087-18F5EFD892E4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16" name="Стрелка вправо 15">
            <a:hlinkClick r:id="rId2" action="ppaction://hlinkfile"/>
          </p:cNvPr>
          <p:cNvSpPr/>
          <p:nvPr/>
        </p:nvSpPr>
        <p:spPr>
          <a:xfrm>
            <a:off x="8100392" y="5877272"/>
            <a:ext cx="648072" cy="5760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987</TotalTime>
  <Words>473</Words>
  <Application>Microsoft Office PowerPoint</Application>
  <PresentationFormat>Экран (4:3)</PresentationFormat>
  <Paragraphs>84</Paragraphs>
  <Slides>13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Открытая</vt:lpstr>
      <vt:lpstr>Свойства функций. Монотонность</vt:lpstr>
      <vt:lpstr>Свойства функций. Монотонность</vt:lpstr>
      <vt:lpstr>Цель урока</vt:lpstr>
      <vt:lpstr>Проверка домашнего задания</vt:lpstr>
      <vt:lpstr>Исследовательская работа</vt:lpstr>
      <vt:lpstr>Задачи</vt:lpstr>
      <vt:lpstr>Назовите свойства функции по ее графику, используя план ответа</vt:lpstr>
      <vt:lpstr>Исследовательская работа на уроке</vt:lpstr>
      <vt:lpstr>Результаты исследования</vt:lpstr>
      <vt:lpstr>Слайд 10</vt:lpstr>
      <vt:lpstr>Слайд 11</vt:lpstr>
      <vt:lpstr>Слайд 12</vt:lpstr>
      <vt:lpstr>Используемая литература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Свойства функций. Монотонность</dc:title>
  <cp:lastModifiedBy>Женечка</cp:lastModifiedBy>
  <cp:revision>92</cp:revision>
  <dcterms:modified xsi:type="dcterms:W3CDTF">2013-11-01T17:20:22Z</dcterms:modified>
</cp:coreProperties>
</file>