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notesMasterIdLst>
    <p:notesMasterId r:id="rId18"/>
  </p:notesMasterIdLst>
  <p:sldIdLst>
    <p:sldId id="259" r:id="rId3"/>
    <p:sldId id="302" r:id="rId4"/>
    <p:sldId id="294" r:id="rId5"/>
    <p:sldId id="295" r:id="rId6"/>
    <p:sldId id="296" r:id="rId7"/>
    <p:sldId id="297" r:id="rId8"/>
    <p:sldId id="298" r:id="rId9"/>
    <p:sldId id="288" r:id="rId10"/>
    <p:sldId id="289" r:id="rId11"/>
    <p:sldId id="290" r:id="rId12"/>
    <p:sldId id="291" r:id="rId13"/>
    <p:sldId id="300" r:id="rId14"/>
    <p:sldId id="301" r:id="rId15"/>
    <p:sldId id="281" r:id="rId16"/>
    <p:sldId id="303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30" d="100"/>
          <a:sy n="130" d="100"/>
        </p:scale>
        <p:origin x="-1080" y="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43398-46B0-43A2-AF31-3F756897FA56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CD4C44-BB13-49DF-8559-F3392D242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060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151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014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403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93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780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329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6184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7116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2628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6014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054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0452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8749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005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66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253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308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486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92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710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54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848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991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92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hyperlink" Target="http://vneshkolnik.ru/" TargetMode="External"/><Relationship Id="rId7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https://www.surwiki.admsurgut.ru/wiki/index.php?title=%D0%9D%D0%BE%D1%80%D0%BC%D0%B0%D1%82%D0%B8%D0%B2%D0%BD%D0%BE-%D0%BF%D1%80%D0%B0%D0%B2%D0%BE%D0%B2%D1%8B%D0%B5_%D0%B4%D0%BE%D0%BA%D1%83%D0%BC%D0%B5%D0%BD%D1%82%D1%8B_%D1%81%D1%84%D0%B5%D1%80%D1%8B_%D0%94%D0%9E" TargetMode="External"/><Relationship Id="rId4" Type="http://schemas.openxmlformats.org/officeDocument/2006/relationships/hyperlink" Target="http://vcht.center/" TargetMode="External"/><Relationship Id="rId9" Type="http://schemas.openxmlformats.org/officeDocument/2006/relationships/hyperlink" Target="http://www.art-education.ru/pedagogika-iskusstva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irina_arslanova@list.ru" TargetMode="External"/><Relationship Id="rId2" Type="http://schemas.openxmlformats.org/officeDocument/2006/relationships/hyperlink" Target="mailto:arslanova@admsurgut.ru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hyperlink" Target="https://clck.ru/RcRAT" TargetMode="External"/><Relationship Id="rId4" Type="http://schemas.openxmlformats.org/officeDocument/2006/relationships/hyperlink" Target="mailto:smirnovaov2210@mail.ru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op.edu.ru/article/27148/proekt-kontseptsii-razvitiya-dopolnitelnogo-obrazovaniya-detei-do-2030-goda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79A49D9-2502-4D27-91ED-D691D3BAFB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41" y="301840"/>
            <a:ext cx="668643" cy="88044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5793" y="2679366"/>
            <a:ext cx="7772400" cy="2953338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ЗАСЕДАНИЕ </a:t>
            </a:r>
            <a:r>
              <a:rPr lang="ru-RU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ГОРОДСКОГО МЕТОДИЧЕСКОГО </a:t>
            </a:r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ОБЪЕДИНЕНИЯ УЧИТЕЛЕЙ, ПЕДАГОГОВ ДОПОЛНИТЕЛЬНОГО ОБРАЗОВАНИЯ ХОРЕОГРАФИИ, РИТМИКИ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73621" y="5202238"/>
            <a:ext cx="6416566" cy="79654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</a:t>
            </a:r>
          </a:p>
          <a:p>
            <a:pPr>
              <a:defRPr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 Сургут</a:t>
            </a:r>
          </a:p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58310" y="167853"/>
            <a:ext cx="65663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Департамент образования Администрации города 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МАУ «Информационно-методический центр»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19984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443317"/>
            <a:ext cx="7886700" cy="557225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КОНЦЕПЦИИ РАЗВИТИЯ ДОД до 2030 г.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1378" y="1030073"/>
            <a:ext cx="868037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Состояние и проблемы дополнительного образования детей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Цели и задачи развития дополнительного образования детей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самореализации и развития талантов, воспитания гармонично развитой и социально ответственной личности;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доступности качественных программ дополнительного образования для каждого ребенка.</a:t>
            </a:r>
          </a:p>
          <a:p>
            <a:pPr algn="just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охвата дополнительным образованием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детей;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возможностей персонализации дополнительного образования детей, интеграции его ресурсов в индивидуальные образовательные траектории;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обновление содержания, технологий и форматов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ДОД;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эффективной системы выявления, поддержки и развития способностей и талантов у детей и молодежи, основанной на принципах справедливости и всеобщности;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цифровая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трансформация дополнительного образования детей;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индустрии современного отечественного оборудования и средств обучения для дополнительного образования детей;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 роли общества (общественные профессиональные и родительские сообщества и общественные организации, родители, социально-ответственный бизнес) в управлении и развитии дополнительного образования детей.</a:t>
            </a:r>
          </a:p>
          <a:p>
            <a:pPr algn="just"/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97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218" y="260437"/>
            <a:ext cx="7886700" cy="557225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КОНЦЕПЦИИ РАЗВИТИЯ ДОД до 2030 г.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1379" y="713233"/>
            <a:ext cx="8680379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Основные направления развития дополнительного образования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Приоритеты обновления содержания и технологий по направленностям</a:t>
            </a:r>
          </a:p>
          <a:p>
            <a:pPr algn="just"/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</a:t>
            </a:r>
            <a:r>
              <a:rPr lang="ru-RU" sz="16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ожественная направленность: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новых мест и разработка программ на основе использования инновационного оборудования, музыкальных инструментов и художественных материалов </a:t>
            </a:r>
            <a:r>
              <a:rPr lang="ru-RU" sz="16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артиндустрии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электронная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музыка, музыкальные инструменты, комплексные решения для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театра,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полимерные материалы для изобразительного искусства, гончарные круги, полимерная глина для декоративно-прикладного творчества и др.;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задач этнокультурного воспитания и сохранения народного творчества, традиций, ремесел, культурного наследия регионов через содержание программ дополнительного образования детей и социокультурной деятельности детских творческих объединений;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программ углубленного уровня и поддержка образцовых коллективов художественного творчества по всем видам искусств и жанров художественного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творчества;</a:t>
            </a: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и поддержка программ художественной направленности и новых форм художественного творчества с применением цифровых технологий (арт-дизайн, 3Д-моделирование, фото, кино,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мультстудии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цифровые книги, цифровой театр,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медиаобразование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др.);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выявление, поддержка и продвижение одаренных детей в разных видах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искусств;</a:t>
            </a: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для социокультурной интеграции, адаптации, выявления и продвижения одаренных и талантливых детей с ограниченными возможностями здоровья, детей-инвалидов, детей-сирот и оставшихся без попечения родителей, детей в трудной жизненной ситуации, через систему всероссийских социально значимых мероприятий в сфере художественного творчества.</a:t>
            </a:r>
          </a:p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Ожидаемые результаты реализации Концепции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23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57225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ПОЛЕЗНЫЕ РЕСУРСЫ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C:\Users\aiv.MKUIMC\Desktop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443" y="5372588"/>
            <a:ext cx="3352007" cy="43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60443" y="4945809"/>
            <a:ext cx="81262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Образовательный портал  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http://vneshkolnik.ru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65971" y="2510145"/>
            <a:ext cx="7545788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ФГБУК «Всероссийский центр развития художественного творчества и гуманитарных технологий»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  </a:t>
            </a:r>
            <a:r>
              <a:rPr lang="ru-RU" sz="2000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</a:t>
            </a:r>
            <a:r>
              <a:rPr lang="ru-RU" sz="2000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://vcht.center</a:t>
            </a:r>
            <a:r>
              <a:rPr lang="ru-RU" sz="2000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</a:t>
            </a:r>
            <a:endParaRPr lang="ru-RU" sz="2000" u="sng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u="sng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Нормативно-правовые документы сферы ДО"/>
              </a:rPr>
              <a:t>Нормативно-правовые документы сферы ДО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aiv.MKUIMC\Desktop\vcht-e1562150061409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12" y="1992043"/>
            <a:ext cx="1228725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aiv.MKUIMC\Desktop\9999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379" y="3718922"/>
            <a:ext cx="1134592" cy="97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Главная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165" y="875535"/>
            <a:ext cx="1717281" cy="1180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2156453" y="1000542"/>
            <a:ext cx="660129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 ИСКУССТВА</a:t>
            </a:r>
          </a:p>
          <a:p>
            <a:r>
              <a:rPr lang="en-US" sz="2000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http://www.art-education.ru/pedagogika-iskusstva</a:t>
            </a:r>
            <a:endParaRPr lang="ru-RU" sz="2000" u="sng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5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6210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КОНТАКТЫ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884" y="958522"/>
            <a:ext cx="7886700" cy="5473810"/>
          </a:xfrm>
        </p:spPr>
        <p:txBody>
          <a:bodyPr>
            <a:normAutofit/>
          </a:bodyPr>
          <a:lstStyle/>
          <a:p>
            <a:pPr algn="just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Арсланова Ирина Викторовна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методист отдела сопровождения профессионального развития педагога МАУ «Информационно-методический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центр»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Тел: 52-56-70, 8 982 507 38 94</a:t>
            </a:r>
          </a:p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arslanova@admsurgut.ru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irina_arslanova@list.ru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Смирнова Ольга Васильевна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МБОУ СОШ № 20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руководитель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ГМО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учителей, педагогов ДО хореографии, ритмики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95-03-27, 8 922 407 85 15</a:t>
            </a:r>
          </a:p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smirnovaov2210@mail.ru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Сайт педагогического сообщества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SurWiki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страница ГМО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педагогов ДО хореографии, ритмики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clck.ru/RcRAT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aiv.MKUIMC\Desktop\qr ГМО хореографии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274" y="5458647"/>
            <a:ext cx="11906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025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8585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ПОВЕСТКА ЗАСЕДАНИЯ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6174" y="4169664"/>
            <a:ext cx="7886700" cy="2128658"/>
          </a:xfrm>
        </p:spPr>
        <p:txBody>
          <a:bodyPr>
            <a:normAutofit/>
          </a:bodyPr>
          <a:lstStyle/>
          <a:p>
            <a:pPr marL="0" algn="just">
              <a:lnSpc>
                <a:spcPct val="130000"/>
              </a:lnSpc>
              <a:spcBef>
                <a:spcPts val="0"/>
              </a:spcBef>
            </a:pPr>
            <a:endPara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337153"/>
              </p:ext>
            </p:extLst>
          </p:nvPr>
        </p:nvGraphicFramePr>
        <p:xfrm>
          <a:off x="99696" y="837142"/>
          <a:ext cx="8883370" cy="5668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6531"/>
                <a:gridCol w="4550054"/>
                <a:gridCol w="3986785"/>
              </a:tblGrid>
              <a:tr h="2295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вопросы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  <a:tr h="9204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Письмо </a:t>
                      </a:r>
                      <a:r>
                        <a:rPr lang="ru-RU" sz="160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Минпросвещения</a:t>
                      </a:r>
                      <a:r>
                        <a:rPr lang="ru-RU" sz="16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РФ от 25.01.2021 № ТВ-92/03 «О направлении рекомендаций».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проекте Концепции развития дополнительного образования детей до 2030 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года.</a:t>
                      </a:r>
                      <a:endParaRPr lang="ru-RU" sz="16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И.В. Арсланова,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методист отдела сопровождения профессионального развития педагога МАУ «Информационно-методический центр»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  <a:tr h="9204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 аттестации педагогических работников в целях установления квалификационной категории в 2020/21 учебном году. Пояснительная записка к аттестационному заданию.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О.В. Смирнова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заместитель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директора МБОУ СОШ № 20, руководитель ГМО учителей хореографии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  <a:tr h="5794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 организации и проведении фестиваля-конкурса детского и юношеского творчества «Радуга детства».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204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Мастер-класс «Современный танец».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Н.Л. </a:t>
                      </a:r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Стефанкова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преподаватель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отделения «хореографическое искусство»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ДО «Детская школа искусств № 1»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  <a:tr h="11045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реализации проекта «Танец. Мысль. Время».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Л.А. Миронова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преподаватель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отделения «хореографическое искусство»,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Ю.А. Проценко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концертмейстер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ДО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«Детская школа искусств № 1»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  <a:tr h="5522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Мастер-класс «Видео монтаж творческих номеров и уроков для учителей хореографии и педагогов дополнительного образования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».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И.Ш. Пичугина, 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дополнительного образования МБОУ СОШ № 7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239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79A49D9-2502-4D27-91ED-D691D3BAFB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41" y="301840"/>
            <a:ext cx="668643" cy="88044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5793" y="2679366"/>
            <a:ext cx="7772400" cy="2953338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ЗАСЕДАНИЕ </a:t>
            </a:r>
            <a:r>
              <a:rPr lang="ru-RU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ГОРОДСКОГО МЕТОДИЧЕСКОГО </a:t>
            </a:r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ОБЪЕДИНЕНИЯ УЧИТЕЛЕЙ, ПЕДАГОГОВ ДОПОЛНИТЕЛЬНОГО ОБРАЗОВАНИЯ ХОРЕОГРАФИИ, РИТМИКИ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73621" y="5202238"/>
            <a:ext cx="6416566" cy="79654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</a:t>
            </a:r>
          </a:p>
          <a:p>
            <a:pPr>
              <a:defRPr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 Сургут</a:t>
            </a:r>
          </a:p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58310" y="167853"/>
            <a:ext cx="65663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Департамент образования Администрации города 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МАУ «Информационно-методический центр»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20323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33454"/>
            <a:ext cx="7886700" cy="58585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ПОВЕСТКА ЗАСЕДАНИЯ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6174" y="4169664"/>
            <a:ext cx="7886700" cy="2128658"/>
          </a:xfrm>
        </p:spPr>
        <p:txBody>
          <a:bodyPr>
            <a:normAutofit/>
          </a:bodyPr>
          <a:lstStyle/>
          <a:p>
            <a:pPr marL="0" algn="just">
              <a:lnSpc>
                <a:spcPct val="130000"/>
              </a:lnSpc>
              <a:spcBef>
                <a:spcPts val="0"/>
              </a:spcBef>
            </a:pPr>
            <a:endPara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647685"/>
              </p:ext>
            </p:extLst>
          </p:nvPr>
        </p:nvGraphicFramePr>
        <p:xfrm>
          <a:off x="143587" y="866403"/>
          <a:ext cx="8919946" cy="5668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6531"/>
                <a:gridCol w="4550054"/>
                <a:gridCol w="4023361"/>
              </a:tblGrid>
              <a:tr h="2295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вопросы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  <a:tr h="9204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Письмо </a:t>
                      </a:r>
                      <a:r>
                        <a:rPr lang="ru-RU" sz="160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Минпросвещения</a:t>
                      </a:r>
                      <a:r>
                        <a:rPr lang="ru-RU" sz="16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РФ от 25.01.2021 № ТВ-92/03 «О направлении рекомендаций».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проекте Концепции развития дополнительного образования детей до 2030 года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И.В. Арсланова,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методист отдела сопровождения профессионального развития педагога МАУ «Информационно-методический центр»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  <a:tr h="9204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 аттестации педагогических работников в целях установления квалификационной категории в 2020/21 учебном году. Пояснительная записка к аттестационному заданию.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О.В. Смирнова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заместитель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директора МБОУ СОШ № 20, руководитель ГМО учителей хореографии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  <a:tr h="5794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 организации и проведении фестиваля-конкурса детского и юношеского творчества «Радуга детства».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204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Мастер-класс «Современный танец».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Н.Л. </a:t>
                      </a:r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Стефанкова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преподаватель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отделения «хореографическое искусство»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ДО «Детская школа искусств № 1»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  <a:tr h="11045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реализации проекта «Танец. Мысль. Время».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Л.А. Миронова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преподаватель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отделения «хореографическое искусство»,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Ю.А. Проценко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концертмейстер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ДО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«Детская школа искусств № 1»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  <a:tr h="5522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Мастер-класс «Видео монтаж творческих номеров и уроков для учителей хореографии и педагогов дополнительного </a:t>
                      </a:r>
                      <a:r>
                        <a:rPr lang="ru-RU" sz="16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</a:t>
                      </a:r>
                      <a:r>
                        <a:rPr lang="ru-RU" sz="16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».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И.Ш. Пичугина, 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дополнительного образования МБОУ СОШ № 7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614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5900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226" y="874648"/>
            <a:ext cx="7886700" cy="475074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25.01.2021 № ТВ-92/03 «О направлении рекомендаций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 algn="ctr">
              <a:buNone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особенностям организации образовательного процесса  во втором полугодии 2020/21 учебного года в условиях профилактики  и предотвращения распространения новой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инфекции в организациях, реализующих основные и дополнительные общеобразовательные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созданию условий для повышения мотивации участников образовательных отношений посредством реализации дополнительных образовательных программ различных направленностей и организации внеурочной деятельности во втором полугодии 2020–2021 учебного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организации психолого-педагогического сопровождения участников образовательных отношений  во втором полугодии 2020-2021 учебного года  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44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1335" y="460224"/>
            <a:ext cx="7886700" cy="70289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особенностям организации образовательного процесса  во втором полугодии 2020/21 учебного года </a:t>
            </a:r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6703" y="1181887"/>
            <a:ext cx="8017917" cy="529938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реализацию основных и дополнительных общеобразовательных программ во втором полугодии 2020/21 учебного в полном объеме в штатном режиме с соблюдением санитарно-эпидемиологических требований в условиях профилактики и распространения новой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инфекции </a:t>
            </a:r>
          </a:p>
          <a:p>
            <a:pPr algn="just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направленность деятельности общеобразовательных организаций, организаций дополнительного образования детей на поддержание высокого качества образования в особых условиях реализации образовательного процесса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algn="just"/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промежуточной аттестации обучающихся по общеобразовательным программам в соответствии с порядком ее проведения, утвержденным локальным актом общеобразовательной организации, по итогам ее освоения в 2020/21 учебном году по каждому учебному предмету обязательной части учебного плана с учетом скорректированного календарного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графика</a:t>
            </a:r>
          </a:p>
          <a:p>
            <a:pPr algn="just"/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Предусмотреть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условий для педагогов по организации образовательного процесса в очной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форме</a:t>
            </a:r>
          </a:p>
          <a:p>
            <a:pPr algn="just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Активизировать проведение информационно-разъяснительной работы со всеми участниками образовательных отношений (персонал, родители (законные представители), обучающиеся: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мерах сохранения здоровья, о мерах профилактики и снижения рисков распространения новой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инфекции;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возможных формах обучения, возможности реализации образовательных программ с использованием дистанционных образовательных технологий;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имеющихся информационных ресурсах в поддержку образовательного процесса. </a:t>
            </a:r>
          </a:p>
        </p:txBody>
      </p:sp>
    </p:spTree>
    <p:extLst>
      <p:ext uri="{BB962C8B-B14F-4D97-AF65-F5344CB8AC3E}">
        <p14:creationId xmlns:p14="http://schemas.microsoft.com/office/powerpoint/2010/main" val="78181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554" y="467539"/>
            <a:ext cx="8500262" cy="1325563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созданию условий для повышения мотивации участников образовательных отношений посредством реализации дополнительных образовательных программ различных направленностей и организации внеурочной деятельности во втором полугодии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2020/21 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года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2803" y="1840256"/>
            <a:ext cx="8200339" cy="4351338"/>
          </a:xfrm>
        </p:spPr>
        <p:txBody>
          <a:bodyPr>
            <a:normAutofit/>
          </a:bodyPr>
          <a:lstStyle/>
          <a:p>
            <a:pPr algn="just"/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содержанию: 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банка лекционного материала, подкрепленного методическими заданиями (вопросы и задания, упражнения, необходимые пояснения); усиление акцента на самостоятельной творческой работе; реализация сложных для понимания обучающимися тем в режиме видеотрансляции или обязательное подкрепление их с учетом модели взаимодействия педагога и обучающихся схемами, диаграммами, рисунками, компьютерными презентациями и другим наглядным материалом. </a:t>
            </a:r>
            <a:endParaRPr lang="ru-RU" sz="1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организации: 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регулярной обратной связи с обучающимися; включение в учебный процесс планировщика задач (календари, доски задач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форме проведения занятий: 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разнообразие форм проведения занятий (прямые видеотрансляции, использование игровых </a:t>
            </a:r>
            <a:r>
              <a:rPr lang="ru-RU" sz="1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видеоплатформ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сервиса «совместная интерактивная онлайн-доска» для совместной работы с обучающимися в реальном времени); использование нескольких каналов коммуникации. </a:t>
            </a:r>
          </a:p>
        </p:txBody>
      </p:sp>
    </p:spTree>
    <p:extLst>
      <p:ext uri="{BB962C8B-B14F-4D97-AF65-F5344CB8AC3E}">
        <p14:creationId xmlns:p14="http://schemas.microsoft.com/office/powerpoint/2010/main" val="285887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17524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реализации дополнительных общеобразовательных программ по направленностям 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8183" y="1064842"/>
            <a:ext cx="8259318" cy="5533468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Художественная направленность </a:t>
            </a:r>
            <a:endParaRPr lang="ru-RU" sz="20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переходе к дистанционной форме обучения рекомендуется: 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адаптировать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программы, акцентируя их на самостоятельную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творческую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работу детей, определить  новые временные рамки освоения новых компетенций;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презентационную форму подачи материала, используя фото и видео мастер-классов;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варианты контактов с детьми с целью предоставления им возможности получения помощи и обратной связи;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вместе с обучающимися запрос новой информации для освоения тех или иных способов овладения новыми художественными умениями и навыками;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четкую последовательность необходимых действий для выполнения заданий, добавить фото примеров работ в используемых техниках, что позволит доступно донести информацию и получить хорошие результаты работы;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видео- и аудио-занятия, лекции, мастер-классы; открытые электронные библиотеки, виртуальные краеведческие музеи, концерты, выступления; тесты, викторины по изученным теоретическим темам; адресные дистанционные консультации;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обучении детей и подростков необходимо обеспечить непосредственный контакт с педагогом. Ребенок должен понимать, что от него требуется, видеть примеры работ, то, как педагог сам выполняет то или иное действие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расширять представление детей о народном творчестве, традициях и культурном наследии регионов через содержание проводимых дистанционных занятий. </a:t>
            </a:r>
          </a:p>
        </p:txBody>
      </p:sp>
    </p:spTree>
    <p:extLst>
      <p:ext uri="{BB962C8B-B14F-4D97-AF65-F5344CB8AC3E}">
        <p14:creationId xmlns:p14="http://schemas.microsoft.com/office/powerpoint/2010/main" val="399249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6873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реализации перечисленных задач возможно использование компьютерных программ: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6704" y="1247724"/>
            <a:ext cx="8230057" cy="5079924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для создания анимации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Cartoon Animator 4, Anime Studio Pro (Moho), Adobe Animate, Toon Boom Harmony, Blender, Cinema 4D;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рисования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Infinite Painter,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ArtRage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Autodesk Sketchbook, Ibis Paint X,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MediBang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Paint, Procreate, Affinity Designer, Adobe Fresco;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для дизайна интерьера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Дизайн Интерьера 3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D, PRO100, Planner 5D, Floorplan 3D,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Planoplan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звукозаписи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Audacity, Free Audio Recorder,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Аудио Мастер,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 Audio Editor;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для сведения музыки и голоса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Audacity, Virtual DJ,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Traktor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Pro, Cubase,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Ableton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Live, Reason, Reaper;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для танца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Just Dance Now, Dance Hip-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Hopspan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Coco Party, Gangnam Dance School, Finger Dance Evolution;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для вокала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Erol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Singer’s Studio, Sing Sharp,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SwiftScales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Vox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Tools;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для основ журналистики и писателей -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Scrivener,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Letterspace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Writing Challenge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для модельеров и дизайнеров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ZWTextile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Grafis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для рукоделия –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Craftybase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INKSCAPE,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RedCafe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PatternsCAD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для фотографов -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Camera51,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Pixelmator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Enlight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239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443317"/>
            <a:ext cx="7886700" cy="557225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КОНЦЕПЦИИ РАЗВИТИЯ ДОД до 2030 г.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C:\Users\aiv.MKUIMC\Desktop\ДОП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698" y="875534"/>
            <a:ext cx="3676650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218492" y="1038530"/>
            <a:ext cx="19607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http://dop.edu.ru/</a:t>
            </a:r>
            <a:endParaRPr lang="ru-RU" sz="2000" u="sng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1379" y="1570859"/>
            <a:ext cx="86803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роект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Концепции 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размещен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на Едином национальном портале дополнительного образования детей</a:t>
            </a:r>
            <a:endParaRPr lang="ru-RU" sz="1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9901" y="2354449"/>
            <a:ext cx="868037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Общие положения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Настоящая Концепция развития дополнительного образования детей до 2030 года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приоритетных целей государственных документов стратегического планирования социально-экономического развития Российской Федерации до 2030 года; государственной образовательной политики в сфере дополнительного образования детей; принципов преемственности научно обоснованных подходов Концепции развития дополнительного образования, утвержденной Распоряжением Правительства Российской Федерации от 24 апреля 2015 г. № 729-р в части определения ценностного статуса и социокультурной роли дополнительного образования; направлена на определение приоритетных целей, задач, направлений и механизмов развития дополнительного образования детей в Российской Федерации до 2030 года.</a:t>
            </a:r>
          </a:p>
        </p:txBody>
      </p:sp>
    </p:spTree>
    <p:extLst>
      <p:ext uri="{BB962C8B-B14F-4D97-AF65-F5344CB8AC3E}">
        <p14:creationId xmlns:p14="http://schemas.microsoft.com/office/powerpoint/2010/main" val="342229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443317"/>
            <a:ext cx="7886700" cy="557225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КОНЦЕПЦИИ РАЗВИТИЯ ДОД до 2030 г.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1379" y="1117855"/>
            <a:ext cx="868037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разработки Концепции обусловлена следующими вызовами и изменениями: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поправки в Конституцию Российской Федерации, закрепляющей приоритетный характер детства в государственной политике Российской Федерации;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издание Указа Президента Российской Федерации «О национальных целях развития Российской Федерации на период до 2030 года», определяющего одной из национальных целей развития Российской Федерации предоставление возможности для самореализации и развития талантов;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внесение изменений в Федеральный закон «Об образовании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Российской Федерации» 273-ФЗ в части определения содержания воспитания в образовательном процессе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Стратегии государственной национальной политики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2025 года;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плана основных мероприятий проводимых в рамках Десятилетия детства на 2021-2024 годы и на период до 2027 года;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Стратегии научно-технологического развития Российской Федерации.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79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18670</TotalTime>
  <Words>1863</Words>
  <Application>Microsoft Office PowerPoint</Application>
  <PresentationFormat>Экран (4:3)</PresentationFormat>
  <Paragraphs>158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1_Тема Office</vt:lpstr>
      <vt:lpstr>Тема Office</vt:lpstr>
      <vt:lpstr>ЗАСЕДАНИЕ   ГОРОДСКОГО МЕТОДИЧЕСКОГО ОБЪЕДИНЕНИЯ УЧИТЕЛЕЙ, ПЕДАГОГОВ ДОПОЛНИТЕЛЬНОГО ОБРАЗОВАНИЯ ХОРЕОГРАФИИ, РИТМИКИ </vt:lpstr>
      <vt:lpstr>ПОВЕСТКА ЗАСЕДАНИЯ</vt:lpstr>
      <vt:lpstr>ПИСЬМО Минпросвещения РФ</vt:lpstr>
      <vt:lpstr>Рекомендации по особенностям организации образовательного процесса  во втором полугодии 2020/21 учебного года … </vt:lpstr>
      <vt:lpstr>Рекомендации по созданию условий для повышения мотивации участников образовательных отношений посредством реализации дополнительных образовательных программ различных направленностей и организации внеурочной деятельности во втором полугодии 2020/21 учебного года </vt:lpstr>
      <vt:lpstr>Особенности реализации дополнительных общеобразовательных программ по направленностям </vt:lpstr>
      <vt:lpstr>Для реализации перечисленных задач возможно использование компьютерных программ:</vt:lpstr>
      <vt:lpstr>ПРОЕКТ КОНЦЕПЦИИ РАЗВИТИЯ ДОД до 2030 г.</vt:lpstr>
      <vt:lpstr>ПРОЕКТ КОНЦЕПЦИИ РАЗВИТИЯ ДОД до 2030 г.</vt:lpstr>
      <vt:lpstr>ПРОЕКТ КОНЦЕПЦИИ РАЗВИТИЯ ДОД до 2030 г.</vt:lpstr>
      <vt:lpstr>ПРОЕКТ КОНЦЕПЦИИ РАЗВИТИЯ ДОД до 2030 г.</vt:lpstr>
      <vt:lpstr>ПОЛЕЗНЫЕ РЕСУРСЫ</vt:lpstr>
      <vt:lpstr>КОНТАКТЫ</vt:lpstr>
      <vt:lpstr>ПОВЕСТКА ЗАСЕДАНИЯ</vt:lpstr>
      <vt:lpstr>ЗАСЕДАНИЕ   ГОРОДСКОГО МЕТОДИЧЕСКОГО ОБЪЕДИНЕНИЯ УЧИТЕЛЕЙ, ПЕДАГОГОВ ДОПОЛНИТЕЛЬНОГО ОБРАЗОВАНИЯ ХОРЕОГРАФИИ, РИТМИКИ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Алёна Б</dc:creator>
  <cp:lastModifiedBy>Ирина Викторовна Арсланова</cp:lastModifiedBy>
  <cp:revision>77</cp:revision>
  <dcterms:created xsi:type="dcterms:W3CDTF">2019-08-16T06:39:20Z</dcterms:created>
  <dcterms:modified xsi:type="dcterms:W3CDTF">2021-03-09T06:23:41Z</dcterms:modified>
</cp:coreProperties>
</file>