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46" r:id="rId5"/>
    <p:sldMasterId id="2147483749" r:id="rId6"/>
    <p:sldMasterId id="2147483752" r:id="rId7"/>
    <p:sldMasterId id="2147483755" r:id="rId8"/>
    <p:sldMasterId id="2147483758" r:id="rId9"/>
    <p:sldMasterId id="2147483761" r:id="rId10"/>
    <p:sldMasterId id="2147483764" r:id="rId11"/>
    <p:sldMasterId id="2147483767" r:id="rId12"/>
    <p:sldMasterId id="2147483770" r:id="rId13"/>
  </p:sldMasterIdLst>
  <p:notesMasterIdLst>
    <p:notesMasterId r:id="rId34"/>
  </p:notesMasterIdLst>
  <p:handoutMasterIdLst>
    <p:handoutMasterId r:id="rId35"/>
  </p:handoutMasterIdLst>
  <p:sldIdLst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47" r:id="rId23"/>
    <p:sldId id="339" r:id="rId24"/>
    <p:sldId id="340" r:id="rId25"/>
    <p:sldId id="343" r:id="rId26"/>
    <p:sldId id="341" r:id="rId27"/>
    <p:sldId id="344" r:id="rId28"/>
    <p:sldId id="342" r:id="rId29"/>
    <p:sldId id="345" r:id="rId30"/>
    <p:sldId id="346" r:id="rId31"/>
    <p:sldId id="338" r:id="rId32"/>
    <p:sldId id="33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5388" autoAdjust="0"/>
  </p:normalViewPr>
  <p:slideViewPr>
    <p:cSldViewPr snapToGrid="0">
      <p:cViewPr varScale="1">
        <p:scale>
          <a:sx n="111" d="100"/>
          <a:sy n="111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80FF41-E2DE-4242-BF87-66A2945F926A}" type="datetime1">
              <a:rPr lang="ru-RU" smtClean="0"/>
              <a:t>27.03.2026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AC623C-86E0-4A85-83FB-F4A716956F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C8B0-4446-4B66-BE77-1D21AA75237E}" type="datetime1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7D7554-D10C-4E29-B8E6-BB7111FA614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9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1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9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2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82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7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04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51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7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7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386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0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2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64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21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1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62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986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2CA4-FF38-4BB8-87F3-2865A52ED24A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DCD7-E2AD-4E73-896E-15C0EEBBAE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2B92702B-E14C-886C-445A-349265F37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00" y="0"/>
            <a:ext cx="10361995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9C76C37-CBD2-36CF-1413-53DD1CB4A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0D1AAD-E663-5B8E-CE72-64C1DBF19C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C250190-89C1-EAA3-6C2A-15A60C675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2">
            <a:extLst>
              <a:ext uri="{FF2B5EF4-FFF2-40B4-BE49-F238E27FC236}">
                <a16:creationId xmlns:a16="http://schemas.microsoft.com/office/drawing/2014/main" xmlns="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xmlns="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45FE61D9-DA99-9DA5-5DD2-C4118066C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E64603E-965E-E3BF-203B-F4D994282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Объект 7">
            <a:extLst>
              <a:ext uri="{FF2B5EF4-FFF2-40B4-BE49-F238E27FC236}">
                <a16:creationId xmlns:a16="http://schemas.microsoft.com/office/drawing/2014/main" xmlns="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xmlns="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389812-0415-9025-AB21-4503F7DF3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459A5A0-86AD-344B-A0E4-6C5595815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рисунок и содержимое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357912CB-B8F8-1E65-094F-AD3220E6C7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3363" y="2061969"/>
            <a:ext cx="4592637" cy="48053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xmlns="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389812-0415-9025-AB21-4503F7DF3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459A5A0-86AD-344B-A0E4-6C5595815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xmlns="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полнитель таблицы 13">
            <a:extLst>
              <a:ext uri="{FF2B5EF4-FFF2-40B4-BE49-F238E27FC236}">
                <a16:creationId xmlns:a16="http://schemas.microsoft.com/office/drawing/2014/main" xmlns="" id="{EA708189-1532-1BDD-104F-4D8556146CE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097463" y="2051976"/>
            <a:ext cx="6180137" cy="38675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389812-0415-9025-AB21-4503F7DF3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459A5A0-86AD-344B-A0E4-6C5595815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389812-0415-9025-AB21-4503F7DF3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459A5A0-86AD-344B-A0E4-6C5595815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Объект 7">
            <a:extLst>
              <a:ext uri="{FF2B5EF4-FFF2-40B4-BE49-F238E27FC236}">
                <a16:creationId xmlns:a16="http://schemas.microsoft.com/office/drawing/2014/main" xmlns="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389812-0415-9025-AB21-4503F7DF3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459A5A0-86AD-344B-A0E4-6C5595815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Заполнитель таблицы 8">
            <a:extLst>
              <a:ext uri="{FF2B5EF4-FFF2-40B4-BE49-F238E27FC236}">
                <a16:creationId xmlns:a16="http://schemas.microsoft.com/office/drawing/2014/main" xmlns="" id="{CB43608F-0A38-CF4A-4B3B-F1212E786FD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487488" y="2057400"/>
            <a:ext cx="9790112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70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691" r:id="rId3"/>
    <p:sldLayoutId id="2147483690" r:id="rId4"/>
    <p:sldLayoutId id="2147483687" r:id="rId5"/>
    <p:sldLayoutId id="2147483686" r:id="rId6"/>
    <p:sldLayoutId id="2147483685" r:id="rId7"/>
    <p:sldLayoutId id="2147483684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0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1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9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19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52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01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p-attestat.admhmao.ru/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9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График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аттестационной комиссии утверждается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распорядительным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Департамента и размещается на официальных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https://depobr.admhmao.ru/, АУ «Институт развития образования»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https://www.iro86.ru/, аттестационном портале педагогов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https://cop-attestat.admhmao.ru/.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1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052" t="12327" r="30377" b="6793"/>
          <a:stretch/>
        </p:blipFill>
        <p:spPr>
          <a:xfrm>
            <a:off x="4252823" y="655608"/>
            <a:ext cx="4580626" cy="55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43" t="12705" r="30943" b="4528"/>
          <a:stretch/>
        </p:blipFill>
        <p:spPr>
          <a:xfrm>
            <a:off x="3450566" y="120770"/>
            <a:ext cx="5702060" cy="67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26" y="389880"/>
            <a:ext cx="4834547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528" t="12201" r="33349" b="6416"/>
          <a:stretch/>
        </p:blipFill>
        <p:spPr>
          <a:xfrm>
            <a:off x="3821501" y="181155"/>
            <a:ext cx="5296619" cy="65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8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854" y="-210590"/>
            <a:ext cx="5529532" cy="74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236" t="14591" r="33278" b="4780"/>
          <a:stretch/>
        </p:blipFill>
        <p:spPr>
          <a:xfrm>
            <a:off x="4106174" y="0"/>
            <a:ext cx="4287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56" y="365494"/>
            <a:ext cx="4237087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21" y="572776"/>
            <a:ext cx="4115157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0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3490" y="1825625"/>
            <a:ext cx="972589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E5000433-1341-4F48-9DBA-73FD6831B309}"/>
              </a:ext>
            </a:extLst>
          </p:cNvPr>
          <p:cNvSpPr txBox="1">
            <a:spLocks/>
          </p:cNvSpPr>
          <p:nvPr/>
        </p:nvSpPr>
        <p:spPr bwMode="auto">
          <a:xfrm>
            <a:off x="1953490" y="1687484"/>
            <a:ext cx="8478983" cy="25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федеральной государственной информационной системы </a:t>
            </a: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«Единый портал государственных и муниципальных услуг (функций)» (ЕПГУ); </a:t>
            </a:r>
          </a:p>
          <a:p>
            <a:pPr marL="342900" lvl="0" indent="-342900" algn="just" defTabSz="9144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Заявления принимаются на Аттестационном портале педагогов ХМАО-Югры.</a:t>
            </a: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https://cop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attestat.admhmao.ru/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7976" y="190123"/>
            <a:ext cx="7116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Способы подачи заявления: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08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1350" y="959667"/>
            <a:ext cx="9262450" cy="5217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аттестации педагогических работников </a:t>
            </a:r>
            <a:b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ХМАО-Югры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36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3490" y="1825625"/>
            <a:ext cx="972589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265991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265991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265991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265991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E5000433-1341-4F48-9DBA-73FD6831B309}"/>
              </a:ext>
            </a:extLst>
          </p:cNvPr>
          <p:cNvSpPr txBox="1">
            <a:spLocks/>
          </p:cNvSpPr>
          <p:nvPr/>
        </p:nvSpPr>
        <p:spPr bwMode="auto">
          <a:xfrm>
            <a:off x="2959330" y="1687484"/>
            <a:ext cx="7473143" cy="25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5259" y="289712"/>
            <a:ext cx="8492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результатам аттестации аттестационная комиссия принимает одно из следующих решений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2422" y="1997513"/>
            <a:ext cx="4398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ts val="1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квалификационную категорию (указывается должность педагогического работника, по которой устанавливается квалификационная категория).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392C90C5-5198-C255-02F9-1608AA49E088}"/>
              </a:ext>
            </a:extLst>
          </p:cNvPr>
          <p:cNvSpPr txBox="1">
            <a:spLocks/>
          </p:cNvSpPr>
          <p:nvPr/>
        </p:nvSpPr>
        <p:spPr>
          <a:xfrm>
            <a:off x="7034542" y="2064190"/>
            <a:ext cx="4530073" cy="3681849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установлении квалификационной категории, по которой педагогическому работнику отказывается в установлении квалификационной категории).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4CCC899-AEFD-488B-81CF-F62851D5B1B7}"/>
              </a:ext>
            </a:extLst>
          </p:cNvPr>
          <p:cNvSpPr/>
          <p:nvPr/>
        </p:nvSpPr>
        <p:spPr>
          <a:xfrm>
            <a:off x="2406037" y="4117669"/>
            <a:ext cx="8729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000000"/>
              </a:buClr>
              <a:buSzPts val="1400"/>
              <a:tabLst>
                <a:tab pos="75628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работники, которым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установлении квалификационной категории, обращаются по их желанию в аттестационную комиссию с заявлением о проведении аттестации на ту же квалификационную категорию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через год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принятия аттестационной комиссией соответствующего решения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81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958" y="365125"/>
            <a:ext cx="7804842" cy="1325563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618" y="1825625"/>
            <a:ext cx="9217182" cy="4351338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24 марта 2023 года № 196 «Об утверждении Порядка проведения аттестации педагогических работников организаций, осуществляющих образовательную деятельность» (Зарегистрирован в Минюсте России 02.06.2023 № 73696)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 соглашение между Департаментом образования и науки Ханты-Мансийского автономного округа -Югры и Ханты-Мансийской окружной организацией Профессионального союза работников народного образования и науки Российской Федерации на 2024-2026 годы.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1 к Отраслевому соглашению между Департаментом образования и науки Ханты-Мансийского автономного округа - Югры и Ханты-Мансийской окружной организацией Профессионального союза работников народного образования и науки Российской Федерации на 2024-2026 годы.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2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708" y="365125"/>
            <a:ext cx="9371091" cy="1325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установления: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618" y="2525917"/>
            <a:ext cx="9217182" cy="3651046"/>
          </a:xfrm>
        </p:spPr>
        <p:txBody>
          <a:bodyPr/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категории;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квалификационной категории;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«Педагог-методист» (имеющаяся высшая квалификационная категория);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«Педагог-наставник» (имеющаяся высшая квалификационная категория).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247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586" y="525101"/>
            <a:ext cx="9561214" cy="5651862"/>
          </a:xfrm>
        </p:spPr>
        <p:txBody>
          <a:bodyPr/>
          <a:lstStyle/>
          <a:p>
            <a:pPr marL="0" algn="ctr" fontAlgn="ctr">
              <a:spcBef>
                <a:spcPts val="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устанавливается на основе следующих показателей их профессиональной деятельности (п.35):</a:t>
            </a:r>
            <a:endParaRPr lang="ru-RU" sz="2000" dirty="0">
              <a:latin typeface="Arial" panose="020B0604020202020204" pitchFamily="34" charset="0"/>
            </a:endParaRPr>
          </a:p>
          <a:p>
            <a:pPr marL="0" indent="0" algn="ctr" fontAlgn="ctr"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стабильных положительных результатов 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стабильных 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развития у обучающихся способностей к научной (интеллектуальной), творческой, физкультурно-спортивной деятельности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ctr"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  <a:endParaRPr lang="ru-RU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3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852" y="362139"/>
            <a:ext cx="9515947" cy="5814824"/>
          </a:xfrm>
        </p:spPr>
        <p:txBody>
          <a:bodyPr/>
          <a:lstStyle/>
          <a:p>
            <a:pPr marL="0" algn="ctr" fontAlgn="ctr">
              <a:spcBef>
                <a:spcPts val="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устанавливается на основе следующих показателей их профессиональной деятельности (п.36):	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fontAlgn="ctr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организацией;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ru-RU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endParaRPr lang="ru-RU" sz="1800" dirty="0">
              <a:latin typeface="Arial" panose="020B0604020202020204" pitchFamily="34" charset="0"/>
            </a:endParaRPr>
          </a:p>
          <a:p>
            <a:pPr marL="283464" indent="-283464" algn="just"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>
              <a:spcBef>
                <a:spcPts val="0"/>
              </a:spcBef>
            </a:pPr>
            <a:endParaRPr lang="ru-RU" sz="18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развития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 fontAlgn="ctr">
              <a:spcBef>
                <a:spcPts val="0"/>
              </a:spcBef>
            </a:pPr>
            <a:endParaRPr lang="ru-RU" sz="1800" dirty="0">
              <a:latin typeface="Arial" panose="020B0604020202020204" pitchFamily="34" charset="0"/>
            </a:endParaRPr>
          </a:p>
          <a:p>
            <a:pPr marL="283464" indent="-283464" algn="just"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>
              <a:spcBef>
                <a:spcPts val="0"/>
              </a:spcBef>
            </a:pPr>
            <a:endParaRPr lang="ru-RU" sz="1800" dirty="0">
              <a:latin typeface="Arial" panose="020B0604020202020204" pitchFamily="34" charset="0"/>
            </a:endParaRPr>
          </a:p>
          <a:p>
            <a:pPr marL="283464" indent="-283464" algn="just"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  <a:endParaRPr lang="ru-RU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5303" y="244444"/>
            <a:ext cx="9334124" cy="5932519"/>
          </a:xfrm>
        </p:spPr>
        <p:txBody>
          <a:bodyPr/>
          <a:lstStyle/>
          <a:p>
            <a:pPr marL="0" algn="ctr" fontAlgn="ctr"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«педагог-методист» устанавливается педагогическим работникам на основе следующих показателей деятельности, 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входящей в должностные обязанности по занимаемой в организации должности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(п.50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 fontAlgn="ctr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 fontAlgn="ctr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поддержки педагогических работников образовательной организации при подготовке к участию в профессиональных конкурсах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 fontAlgn="ctr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опыта по применению в образовательной организации авторских учебных и (или) учебно-методических разработок.</a:t>
            </a:r>
            <a:endParaRPr lang="ru-RU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74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050" y="344032"/>
            <a:ext cx="9153055" cy="5832931"/>
          </a:xfrm>
        </p:spPr>
        <p:txBody>
          <a:bodyPr/>
          <a:lstStyle/>
          <a:p>
            <a:pPr marL="0" algn="ctr" fontAlgn="ctr"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«педагог-наставник» устанавливается педагогическим работникам на основе следующих показателей деятельности, 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входящей в должностные обязанности по занимаемой в организации должности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(п.51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3464" indent="-283464" algn="just" fontAlgn="ctr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3464" indent="-283464" algn="just" fontAlgn="ctr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</a:endParaRPr>
          </a:p>
          <a:p>
            <a:pPr marL="283464" indent="-283464" algn="just" fontAlgn="ctr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авторских подходов и методических разработок в области наставнической деятельности в образовательной организации.</a:t>
            </a:r>
            <a:endParaRPr lang="ru-RU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54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478" y="365125"/>
            <a:ext cx="9579321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требуемые к предоставлению при подаче заявления: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762" y="1825625"/>
            <a:ext cx="9362038" cy="4351338"/>
          </a:xfrm>
        </p:spPr>
        <p:txBody>
          <a:bodyPr/>
          <a:lstStyle/>
          <a:p>
            <a:pPr marL="0" lvl="0" indent="8382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64160" algn="l"/>
              </a:tabLst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Документ, подтверждающий результаты профессиональной деятельности педагогических работников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8382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64160" algn="l"/>
              </a:tabLst>
            </a:pP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наличии:</a:t>
            </a:r>
            <a:endParaRPr lang="ru-RU" sz="18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8382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64160" algn="l"/>
              </a:tabLs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Документ, подтверждающий установление имеющейся (имевшейся) квалификационной категории (приказ о присвоении категории, номер и дата, название органа, принявшего решение).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3.Документ, подтверждающий наличие наград или призовых мест в конкурсах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8382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64160" algn="l"/>
              </a:tabLst>
            </a:pPr>
            <a:r>
              <a:rPr lang="ru-RU" sz="1800" dirty="0">
                <a:solidFill>
                  <a:prstClr val="black"/>
                </a:solidFill>
              </a:rPr>
              <a:t>*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Ходатайство работодателя </a:t>
            </a:r>
          </a:p>
          <a:p>
            <a:pPr marL="0" lvl="0" indent="8382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64160" algn="l"/>
              </a:tabLs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(в целях установления квалификационной категории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«педагог-методист» и «педагог-наставник»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343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D27D0-5B6E-4A0E-95B2-BB37F9D88615}">
  <ds:schemaRefs>
    <ds:schemaRef ds:uri="http://schemas.microsoft.com/office/2006/documentManagement/types"/>
    <ds:schemaRef ds:uri="16c05727-aa75-4e4a-9b5f-8a80a1165891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98CD342-50C4-441F-B4A3-7D5ADB0571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E0208-DBD5-43E1-AC6B-D2AD9623F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464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Times New Roman</vt:lpstr>
      <vt:lpstr>Wingdings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Нормативно-правовая база</vt:lpstr>
      <vt:lpstr>Аттестация педагогических работников  проводится по их желанию  в целях установления: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Документы, требуемые к предоставлению при подаче заявления: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аттестации педагогических работников ХМАО-Югры</dc:title>
  <dc:creator>Professional</dc:creator>
  <cp:lastModifiedBy>Учетная запись Майкрософт</cp:lastModifiedBy>
  <cp:revision>22</cp:revision>
  <dcterms:created xsi:type="dcterms:W3CDTF">2024-01-11T18:09:01Z</dcterms:created>
  <dcterms:modified xsi:type="dcterms:W3CDTF">2026-03-27T09:08:19Z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