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99" r:id="rId2"/>
    <p:sldId id="289" r:id="rId3"/>
    <p:sldId id="270" r:id="rId4"/>
    <p:sldId id="271" r:id="rId5"/>
    <p:sldId id="273" r:id="rId6"/>
    <p:sldId id="272" r:id="rId7"/>
    <p:sldId id="290" r:id="rId8"/>
    <p:sldId id="274" r:id="rId9"/>
    <p:sldId id="291" r:id="rId10"/>
    <p:sldId id="277" r:id="rId11"/>
    <p:sldId id="276" r:id="rId12"/>
    <p:sldId id="275" r:id="rId13"/>
    <p:sldId id="292" r:id="rId14"/>
    <p:sldId id="278" r:id="rId15"/>
    <p:sldId id="293" r:id="rId16"/>
    <p:sldId id="279" r:id="rId17"/>
    <p:sldId id="280" r:id="rId18"/>
    <p:sldId id="281" r:id="rId19"/>
    <p:sldId id="282" r:id="rId20"/>
    <p:sldId id="284" r:id="rId21"/>
    <p:sldId id="285" r:id="rId22"/>
    <p:sldId id="269" r:id="rId23"/>
    <p:sldId id="295" r:id="rId24"/>
    <p:sldId id="296" r:id="rId25"/>
    <p:sldId id="297" r:id="rId26"/>
    <p:sldId id="287" r:id="rId27"/>
    <p:sldId id="288" r:id="rId28"/>
    <p:sldId id="29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CB14C-8177-4A53-A714-A71979A0AC9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B0390-C9F4-4A40-B4D2-4281B7944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68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0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1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90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587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1102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448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811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7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3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1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01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56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10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63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0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69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9B01C-00C5-478B-9D76-70C63E5A397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E4792F-11FB-461E-A258-5828A2DCD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88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stock/m31hMqUdddhnLifEYRNEWDo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i/MdB4mibYSRbNx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i/BTkszRSJ4dhFr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ZlrtV5AWzKqBfQ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286" y="2403090"/>
            <a:ext cx="8596668" cy="182658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Формирование читательской грамотности через решение проектных задач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в </a:t>
            </a:r>
            <a:r>
              <a:rPr lang="ru-RU" sz="3200" dirty="0">
                <a:solidFill>
                  <a:schemeClr val="tx1"/>
                </a:solidFill>
              </a:rPr>
              <a:t>рамках проекта «Семейное чтение»</a:t>
            </a:r>
            <a:br>
              <a:rPr lang="ru-RU" sz="32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06775" y="4690286"/>
            <a:ext cx="4391702" cy="1322207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Автор: </a:t>
            </a:r>
            <a:r>
              <a:rPr lang="ru-RU" sz="1800" dirty="0" err="1" smtClean="0">
                <a:solidFill>
                  <a:schemeClr val="tx1"/>
                </a:solidFill>
              </a:rPr>
              <a:t>Кулашкина</a:t>
            </a:r>
            <a:r>
              <a:rPr lang="ru-RU" sz="1800" dirty="0" smtClean="0">
                <a:solidFill>
                  <a:schemeClr val="tx1"/>
                </a:solidFill>
              </a:rPr>
              <a:t> Алена Николаевна,  учитель начальных классов МБОУ «</a:t>
            </a:r>
            <a:r>
              <a:rPr lang="ru-RU" sz="1800" dirty="0" err="1" smtClean="0">
                <a:solidFill>
                  <a:schemeClr val="tx1"/>
                </a:solidFill>
              </a:rPr>
              <a:t>Сургутская</a:t>
            </a:r>
            <a:r>
              <a:rPr lang="ru-RU" sz="1800" dirty="0" smtClean="0">
                <a:solidFill>
                  <a:schemeClr val="tx1"/>
                </a:solidFill>
              </a:rPr>
              <a:t> технологическая школа»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9140" y="474749"/>
            <a:ext cx="9281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Городской Фестиваль-марафон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10620" y="616280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Сургут,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1470" y="4520066"/>
            <a:ext cx="225834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/>
              <a:t>У</a:t>
            </a:r>
            <a:r>
              <a:rPr lang="ru-RU" sz="3600" dirty="0" smtClean="0"/>
              <a:t>чебная задача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71245" y="994850"/>
            <a:ext cx="249879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Проектная </a:t>
            </a:r>
            <a:r>
              <a:rPr lang="ru-RU" sz="3600" dirty="0"/>
              <a:t>задача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1277006" y="2596069"/>
            <a:ext cx="6258911" cy="112221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Результат деятельности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4765484" y="4119177"/>
            <a:ext cx="4544293" cy="2071830"/>
          </a:xfrm>
          <a:prstGeom prst="wave">
            <a:avLst>
              <a:gd name="adj1" fmla="val 12500"/>
              <a:gd name="adj2" fmla="val -20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Представление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об объекте(явлении)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4751632" y="604414"/>
            <a:ext cx="4558145" cy="1981200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Интеллектуальный продукт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5987" y="1884766"/>
            <a:ext cx="941957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И</a:t>
            </a:r>
            <a:r>
              <a:rPr lang="ru-RU" sz="2800" dirty="0" smtClean="0"/>
              <a:t>меет </a:t>
            </a:r>
            <a:r>
              <a:rPr lang="ru-RU" sz="2800" dirty="0"/>
              <a:t>свою уникальную цель, оригинальные способы и место </a:t>
            </a:r>
            <a:r>
              <a:rPr lang="ru-RU" sz="2800" dirty="0" smtClean="0"/>
              <a:t>применения</a:t>
            </a:r>
          </a:p>
          <a:p>
            <a:pPr algn="r"/>
            <a:r>
              <a:rPr lang="ru-RU" sz="2000" dirty="0" smtClean="0"/>
              <a:t>По </a:t>
            </a:r>
            <a:r>
              <a:rPr lang="ru-RU" sz="2000" dirty="0" err="1" smtClean="0"/>
              <a:t>А.Б.Воронцову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5987" y="3573054"/>
            <a:ext cx="977638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Решение проектной </a:t>
            </a:r>
            <a:r>
              <a:rPr lang="ru-RU" sz="2800" dirty="0"/>
              <a:t>задачи может </a:t>
            </a:r>
            <a:r>
              <a:rPr lang="ru-RU" sz="2800" dirty="0" smtClean="0"/>
              <a:t>быть получено </a:t>
            </a:r>
            <a:r>
              <a:rPr lang="ru-RU" sz="2800" dirty="0"/>
              <a:t>учащимися  при тесном взаимодействии с </a:t>
            </a:r>
            <a:r>
              <a:rPr lang="ru-RU" sz="2800" dirty="0" smtClean="0"/>
              <a:t>родителями </a:t>
            </a:r>
            <a:r>
              <a:rPr lang="ru-RU" sz="2800" dirty="0"/>
              <a:t> </a:t>
            </a:r>
            <a:endParaRPr lang="ru-RU" sz="2800" dirty="0" smtClean="0"/>
          </a:p>
          <a:p>
            <a:pPr algn="ctr"/>
            <a:r>
              <a:rPr lang="ru-RU" sz="2800" dirty="0" smtClean="0"/>
              <a:t>в сопровождении учителя </a:t>
            </a:r>
            <a:endParaRPr lang="ru-RU" sz="2800" dirty="0"/>
          </a:p>
          <a:p>
            <a:pPr algn="r"/>
            <a:r>
              <a:rPr lang="ru-RU" dirty="0" smtClean="0"/>
              <a:t>В </a:t>
            </a:r>
            <a:r>
              <a:rPr lang="ru-RU" dirty="0"/>
              <a:t>рамках проекта «Семейное чтение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87471" y="654376"/>
            <a:ext cx="3996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Проектная задача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803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8238" y="475718"/>
            <a:ext cx="5578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/>
              <a:t>Квазиреальные</a:t>
            </a:r>
            <a:r>
              <a:rPr lang="ru-RU" sz="3600" dirty="0"/>
              <a:t> ситуации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4165" y="1460605"/>
            <a:ext cx="9757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/>
              <a:t>«</a:t>
            </a:r>
            <a:r>
              <a:rPr lang="ru-RU" sz="2800" dirty="0" err="1"/>
              <a:t>квази</a:t>
            </a:r>
            <a:r>
              <a:rPr lang="ru-RU" sz="2800" dirty="0"/>
              <a:t>» происходит от лат. </a:t>
            </a:r>
            <a:r>
              <a:rPr lang="ru-RU" sz="2800" dirty="0" err="1"/>
              <a:t>quasi</a:t>
            </a:r>
            <a:r>
              <a:rPr lang="ru-RU" sz="2800" dirty="0"/>
              <a:t> «якобы, почти, словно</a:t>
            </a:r>
            <a:r>
              <a:rPr lang="ru-RU" sz="2800" dirty="0" smtClean="0"/>
              <a:t>» </a:t>
            </a:r>
            <a:r>
              <a:rPr lang="ru-RU" sz="2800" dirty="0"/>
              <a:t>наподобие или понарошку созданная проблема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78" y="2853191"/>
            <a:ext cx="3571348" cy="40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35673" y="2682078"/>
            <a:ext cx="378021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err="1"/>
              <a:t>Квазиреальные</a:t>
            </a:r>
            <a:r>
              <a:rPr lang="ru-RU" sz="3600" dirty="0"/>
              <a:t> ситуации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0833" y="1805326"/>
            <a:ext cx="333296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/>
              <a:t>Ситуация </a:t>
            </a:r>
            <a:r>
              <a:rPr lang="ru-RU" sz="3200" dirty="0"/>
              <a:t>успеха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72500" y="568279"/>
            <a:ext cx="2906565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Осознание </a:t>
            </a:r>
          </a:p>
          <a:p>
            <a:r>
              <a:rPr lang="ru-RU" sz="3200" dirty="0" smtClean="0"/>
              <a:t>возможностей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70230" y="3213971"/>
            <a:ext cx="349647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Ответственность </a:t>
            </a:r>
          </a:p>
          <a:p>
            <a:pPr algn="ctr"/>
            <a:r>
              <a:rPr lang="ru-RU" sz="3200" dirty="0" smtClean="0"/>
              <a:t>за </a:t>
            </a:r>
            <a:r>
              <a:rPr lang="ru-RU" sz="3200" dirty="0"/>
              <a:t>начатое дело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06723" y="1461600"/>
            <a:ext cx="3823483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/>
              <a:t>С</a:t>
            </a:r>
            <a:r>
              <a:rPr lang="ru-RU" sz="3200" dirty="0" smtClean="0"/>
              <a:t>оциальная </a:t>
            </a:r>
          </a:p>
          <a:p>
            <a:pPr algn="ctr"/>
            <a:r>
              <a:rPr lang="ru-RU" sz="3200" dirty="0" smtClean="0"/>
              <a:t>самостоятельность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09510" y="4673954"/>
            <a:ext cx="460895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/>
              <a:t>Творческая активность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0833" y="4470391"/>
            <a:ext cx="4315605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Целеустремлённость </a:t>
            </a:r>
          </a:p>
          <a:p>
            <a:pPr algn="ctr"/>
            <a:r>
              <a:rPr lang="ru-RU" sz="3200" dirty="0" smtClean="0"/>
              <a:t>в достижени</a:t>
            </a:r>
            <a:r>
              <a:rPr lang="ru-RU" sz="3200" dirty="0" smtClean="0">
                <a:solidFill>
                  <a:schemeClr val="tx1"/>
                </a:solidFill>
              </a:rPr>
              <a:t>и</a:t>
            </a:r>
            <a:r>
              <a:rPr lang="ru-RU" sz="3200" dirty="0" smtClean="0"/>
              <a:t> цели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230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735" y="445703"/>
            <a:ext cx="44452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Проектная задача </a:t>
            </a:r>
          </a:p>
          <a:p>
            <a:pPr algn="ctr"/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146" y="1497882"/>
            <a:ext cx="79916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становление диалогической </a:t>
            </a:r>
            <a:r>
              <a:rPr lang="ru-RU" sz="2800" dirty="0" smtClean="0"/>
              <a:t>речи</a:t>
            </a:r>
            <a:r>
              <a:rPr lang="ru-RU" sz="2800" dirty="0"/>
              <a:t>;</a:t>
            </a:r>
            <a:endParaRPr lang="ru-RU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 умение </a:t>
            </a:r>
            <a:r>
              <a:rPr lang="ru-RU" sz="2800" dirty="0"/>
              <a:t>выразить прочитанное, услышанное и увиденное в виде устного и письменного речевого </a:t>
            </a:r>
            <a:r>
              <a:rPr lang="ru-RU" sz="2800" dirty="0" smtClean="0"/>
              <a:t>высказывания;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способности </a:t>
            </a:r>
            <a:r>
              <a:rPr lang="ru-RU" sz="2800" dirty="0"/>
              <a:t>творчески </a:t>
            </a:r>
            <a:r>
              <a:rPr lang="ru-RU" sz="2800" dirty="0" smtClean="0"/>
              <a:t>мыслить;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владеть </a:t>
            </a:r>
            <a:r>
              <a:rPr lang="ru-RU" sz="2800" dirty="0"/>
              <a:t>своими </a:t>
            </a:r>
            <a:r>
              <a:rPr lang="ru-RU" sz="2800" dirty="0" smtClean="0"/>
              <a:t>эмоциями;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быть </a:t>
            </a:r>
            <a:r>
              <a:rPr lang="ru-RU" sz="2800" dirty="0"/>
              <a:t>приспособленным к </a:t>
            </a:r>
            <a:r>
              <a:rPr lang="ru-RU" sz="2800" dirty="0" smtClean="0"/>
              <a:t>жизни.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146" y="5206019"/>
            <a:ext cx="870943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dirty="0"/>
              <a:t>Ф</a:t>
            </a:r>
            <a:r>
              <a:rPr lang="ru-RU" sz="3600" dirty="0" smtClean="0"/>
              <a:t>ункциональная </a:t>
            </a:r>
            <a:r>
              <a:rPr lang="ru-RU" sz="3600" dirty="0"/>
              <a:t>грамотность </a:t>
            </a:r>
            <a:r>
              <a:rPr lang="ru-RU" sz="3600" dirty="0" smtClean="0"/>
              <a:t>учащихся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28655" y="563548"/>
            <a:ext cx="615553" cy="4492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wrap="none">
            <a:spAutoFit/>
          </a:bodyPr>
          <a:lstStyle/>
          <a:p>
            <a:r>
              <a:rPr lang="ru-RU" sz="2800" dirty="0"/>
              <a:t>Р</a:t>
            </a:r>
            <a:r>
              <a:rPr lang="ru-RU" sz="2800" dirty="0" smtClean="0"/>
              <a:t>ечемыслительная </a:t>
            </a:r>
            <a:r>
              <a:rPr lang="ru-RU" sz="2800" dirty="0"/>
              <a:t>задача</a:t>
            </a:r>
          </a:p>
        </p:txBody>
      </p:sp>
      <p:sp>
        <p:nvSpPr>
          <p:cNvPr id="8" name="Стрелка вниз 7"/>
          <p:cNvSpPr/>
          <p:nvPr/>
        </p:nvSpPr>
        <p:spPr>
          <a:xfrm rot="5400000">
            <a:off x="7638025" y="2613742"/>
            <a:ext cx="484632" cy="87682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0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5670" y="551822"/>
            <a:ext cx="103421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Список книг для чтения </a:t>
            </a:r>
            <a:endParaRPr lang="ru-RU" sz="3600" dirty="0" smtClean="0"/>
          </a:p>
          <a:p>
            <a:pPr algn="ctr"/>
            <a:r>
              <a:rPr lang="ru-RU" sz="3600" dirty="0" smtClean="0"/>
              <a:t>в </a:t>
            </a:r>
            <a:r>
              <a:rPr lang="ru-RU" sz="3600" dirty="0"/>
              <a:t>рамках проекта «Семейное </a:t>
            </a:r>
            <a:r>
              <a:rPr lang="ru-RU" sz="3600" dirty="0" smtClean="0"/>
              <a:t>чтение» </a:t>
            </a:r>
          </a:p>
          <a:p>
            <a:pPr algn="ctr"/>
            <a:r>
              <a:rPr lang="ru-RU" sz="2800" dirty="0" smtClean="0"/>
              <a:t>4 класс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4248" y="2227542"/>
            <a:ext cx="82085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sz="2800" dirty="0"/>
              <a:t>П. Алексеев «Рассказы о Суворове» </a:t>
            </a:r>
          </a:p>
          <a:p>
            <a:r>
              <a:rPr lang="ru-RU" sz="2800" dirty="0"/>
              <a:t>•	Э. </a:t>
            </a:r>
            <a:r>
              <a:rPr lang="ru-RU" sz="2800" dirty="0" err="1"/>
              <a:t>Фонякова</a:t>
            </a:r>
            <a:r>
              <a:rPr lang="ru-RU" sz="2800" dirty="0"/>
              <a:t> «Хлеб той зимы» </a:t>
            </a:r>
          </a:p>
          <a:p>
            <a:r>
              <a:rPr lang="ru-RU" sz="2800" dirty="0"/>
              <a:t>•	М. Сухачёв «Дети блокады»</a:t>
            </a:r>
          </a:p>
          <a:p>
            <a:r>
              <a:rPr lang="ru-RU" sz="2800" dirty="0"/>
              <a:t>•	В. Катаев «Сын полка»</a:t>
            </a:r>
          </a:p>
          <a:p>
            <a:r>
              <a:rPr lang="ru-RU" sz="2800" dirty="0"/>
              <a:t>•	</a:t>
            </a:r>
            <a:r>
              <a:rPr lang="ru-RU" sz="2800" dirty="0" err="1"/>
              <a:t>В.Богомолов</a:t>
            </a:r>
            <a:r>
              <a:rPr lang="ru-RU" sz="2800" dirty="0"/>
              <a:t> «Иван»</a:t>
            </a:r>
          </a:p>
          <a:p>
            <a:r>
              <a:rPr lang="ru-RU" sz="2800" dirty="0"/>
              <a:t>•	</a:t>
            </a:r>
            <a:r>
              <a:rPr lang="ru-RU" sz="2800" dirty="0" err="1"/>
              <a:t>Е.Айпин</a:t>
            </a:r>
            <a:r>
              <a:rPr lang="ru-RU" sz="2800" dirty="0"/>
              <a:t> «Я слушаю землю»</a:t>
            </a:r>
          </a:p>
          <a:p>
            <a:r>
              <a:rPr lang="ru-RU" sz="2800" dirty="0"/>
              <a:t>•	</a:t>
            </a:r>
            <a:r>
              <a:rPr lang="ru-RU" sz="2800" dirty="0" err="1"/>
              <a:t>П.Трэверс</a:t>
            </a:r>
            <a:r>
              <a:rPr lang="ru-RU" sz="2800" dirty="0"/>
              <a:t> «Мэри </a:t>
            </a:r>
            <a:r>
              <a:rPr lang="ru-RU" sz="2800" dirty="0" err="1"/>
              <a:t>Поппинс</a:t>
            </a:r>
            <a:r>
              <a:rPr lang="ru-RU" sz="2800" dirty="0"/>
              <a:t>»</a:t>
            </a:r>
          </a:p>
          <a:p>
            <a:r>
              <a:rPr lang="ru-RU" sz="2800" dirty="0"/>
              <a:t>•	</a:t>
            </a:r>
            <a:r>
              <a:rPr lang="ru-RU" sz="2800" dirty="0" err="1"/>
              <a:t>Ж.Верн</a:t>
            </a:r>
            <a:r>
              <a:rPr lang="ru-RU" sz="2800" dirty="0"/>
              <a:t> «Пятнадцатилетний капитан»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328" y="3183117"/>
            <a:ext cx="2115495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8950" y="200012"/>
            <a:ext cx="9645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Проектные </a:t>
            </a:r>
            <a:r>
              <a:rPr lang="ru-RU" sz="3200" dirty="0" smtClean="0"/>
              <a:t>задачи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5973" y="1057165"/>
            <a:ext cx="11897352" cy="51706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Конкурс </a:t>
            </a:r>
            <a:r>
              <a:rPr lang="ru-RU" sz="2000" b="1" dirty="0"/>
              <a:t>громкого чтения на основе «Рассказов о Суворове» П. Алексеева «Потомство моё, прошу брать с меня пример</a:t>
            </a:r>
            <a:r>
              <a:rPr lang="ru-RU" sz="2000" b="1" dirty="0" smtClean="0"/>
              <a:t>!»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 Реклама </a:t>
            </a:r>
            <a:r>
              <a:rPr lang="ru-RU" sz="2000" b="1" dirty="0"/>
              <a:t>книги «Хлеб той зимы» </a:t>
            </a:r>
            <a:r>
              <a:rPr lang="ru-RU" sz="2000" b="1" dirty="0" err="1"/>
              <a:t>Э.Фоняковой</a:t>
            </a:r>
            <a:r>
              <a:rPr lang="ru-RU" sz="2000" b="1" dirty="0"/>
              <a:t> с оформлением выставки рисунков «Преодолеть непреодолимое</a:t>
            </a:r>
            <a:r>
              <a:rPr lang="ru-RU" sz="2000" b="1" dirty="0" smtClean="0"/>
              <a:t>».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Читательская </a:t>
            </a:r>
            <a:r>
              <a:rPr lang="ru-RU" sz="2000" b="1" dirty="0"/>
              <a:t>конференция «Маленькие герои блокадного Ленинграда» </a:t>
            </a:r>
            <a:endParaRPr lang="ru-RU" sz="2000" b="1" dirty="0" smtClean="0"/>
          </a:p>
          <a:p>
            <a:pPr lvl="1">
              <a:lnSpc>
                <a:spcPct val="150000"/>
              </a:lnSpc>
            </a:pPr>
            <a:r>
              <a:rPr lang="ru-RU" sz="2000" b="1" dirty="0"/>
              <a:t> </a:t>
            </a:r>
            <a:r>
              <a:rPr lang="ru-RU" sz="2000" b="1" dirty="0" smtClean="0"/>
              <a:t>   по </a:t>
            </a:r>
            <a:r>
              <a:rPr lang="ru-RU" sz="2000" b="1" dirty="0"/>
              <a:t>повести Михаила Сухачёва «Дети </a:t>
            </a:r>
            <a:r>
              <a:rPr lang="ru-RU" sz="2000" b="1" dirty="0" smtClean="0"/>
              <a:t>блокады».</a:t>
            </a:r>
            <a:endParaRPr lang="ru-RU" sz="20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Пьеса </a:t>
            </a:r>
            <a:r>
              <a:rPr lang="ru-RU" sz="2000" b="1" dirty="0"/>
              <a:t>«Разное военное детство» на основе произведений </a:t>
            </a:r>
            <a:r>
              <a:rPr lang="ru-RU" sz="2000" b="1" dirty="0" err="1"/>
              <a:t>В.Катаева</a:t>
            </a:r>
            <a:r>
              <a:rPr lang="ru-RU" sz="2000" b="1" dirty="0"/>
              <a:t>, </a:t>
            </a:r>
            <a:r>
              <a:rPr lang="ru-RU" sz="2000" b="1" dirty="0" err="1"/>
              <a:t>Э.Фоняковой</a:t>
            </a:r>
            <a:r>
              <a:rPr lang="ru-RU" sz="2000" b="1" dirty="0"/>
              <a:t>, </a:t>
            </a:r>
            <a:r>
              <a:rPr lang="ru-RU" sz="2000" b="1" dirty="0" err="1"/>
              <a:t>М.Сухачёва</a:t>
            </a:r>
            <a:r>
              <a:rPr lang="ru-RU" sz="2000" b="1" dirty="0"/>
              <a:t>, В. </a:t>
            </a:r>
            <a:r>
              <a:rPr lang="ru-RU" sz="2000" b="1" dirty="0" smtClean="0"/>
              <a:t>Богомолова.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Музыкально-хореографическая </a:t>
            </a:r>
            <a:r>
              <a:rPr lang="ru-RU" sz="2000" b="1" dirty="0"/>
              <a:t>композиция «Ворона-Мать» в фольклоре коренных народов Севера на основе повести Еремея </a:t>
            </a:r>
            <a:r>
              <a:rPr lang="ru-RU" sz="2000" b="1" dirty="0" err="1"/>
              <a:t>Айпина</a:t>
            </a:r>
            <a:r>
              <a:rPr lang="ru-RU" sz="2000" b="1" dirty="0"/>
              <a:t> «Я слушаю </a:t>
            </a:r>
            <a:r>
              <a:rPr lang="ru-RU" sz="2000" b="1" dirty="0" smtClean="0"/>
              <a:t>землю».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Инсценировка сценки </a:t>
            </a:r>
            <a:r>
              <a:rPr lang="ru-RU" sz="2000" b="1" dirty="0" smtClean="0"/>
              <a:t>«В гостях у </a:t>
            </a:r>
            <a:r>
              <a:rPr lang="ru-RU" sz="2000" b="1" dirty="0"/>
              <a:t>Мери </a:t>
            </a:r>
            <a:r>
              <a:rPr lang="ru-RU" sz="2000" b="1" dirty="0" err="1"/>
              <a:t>Поппинс</a:t>
            </a:r>
            <a:r>
              <a:rPr lang="ru-RU" sz="2000" b="1" dirty="0"/>
              <a:t>» на английском </a:t>
            </a:r>
            <a:r>
              <a:rPr lang="ru-RU" sz="2000" b="1" dirty="0" smtClean="0"/>
              <a:t>языке.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232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8633" y="1860605"/>
            <a:ext cx="88949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создание </a:t>
            </a:r>
            <a:r>
              <a:rPr lang="ru-RU" sz="2800" dirty="0"/>
              <a:t>проектных задач, которые бы выходили </a:t>
            </a:r>
            <a:endParaRPr lang="ru-RU" sz="2800" dirty="0" smtClean="0"/>
          </a:p>
          <a:p>
            <a:pPr lvl="0"/>
            <a:r>
              <a:rPr lang="ru-RU" sz="2800" dirty="0" smtClean="0"/>
              <a:t>на </a:t>
            </a:r>
            <a:r>
              <a:rPr lang="ru-RU" sz="2800" dirty="0"/>
              <a:t>практические действия учащихся, затрагивая их эмоциональную сферу и функциональную </a:t>
            </a:r>
            <a:r>
              <a:rPr lang="ru-RU" sz="2800" dirty="0" smtClean="0"/>
              <a:t>грамотность;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социализация </a:t>
            </a:r>
            <a:r>
              <a:rPr lang="ru-RU" sz="2800" dirty="0"/>
              <a:t>и развитие коммуникативной компетентности.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7808" y="451030"/>
            <a:ext cx="5466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Ожидаемые </a:t>
            </a:r>
            <a:r>
              <a:rPr lang="ru-RU" sz="3600" dirty="0" smtClean="0"/>
              <a:t>результаты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505" y="3370786"/>
            <a:ext cx="2115495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803" y="879939"/>
            <a:ext cx="8258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Этапы работы над проектной задачей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9291" y="2243307"/>
            <a:ext cx="92567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/>
              <a:t>Замысел (идея) проектной </a:t>
            </a:r>
            <a:r>
              <a:rPr lang="ru-RU" sz="2800" dirty="0" smtClean="0"/>
              <a:t>задачи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Описание </a:t>
            </a:r>
            <a:r>
              <a:rPr lang="ru-RU" sz="2800" dirty="0"/>
              <a:t>проблемной ситуации. Постановка </a:t>
            </a:r>
            <a:r>
              <a:rPr lang="ru-RU" sz="2800" dirty="0" smtClean="0"/>
              <a:t>цели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Разработка </a:t>
            </a:r>
            <a:r>
              <a:rPr lang="ru-RU" sz="2800" dirty="0"/>
              <a:t>алгоритма </a:t>
            </a:r>
            <a:r>
              <a:rPr lang="ru-RU" sz="2800" dirty="0" smtClean="0"/>
              <a:t>действий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Практическая работа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Презентация </a:t>
            </a:r>
            <a:r>
              <a:rPr lang="ru-RU" sz="2800" dirty="0"/>
              <a:t>(</a:t>
            </a:r>
            <a:r>
              <a:rPr lang="ru-RU" sz="2800" dirty="0" smtClean="0"/>
              <a:t>театрализация)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Рефлексия. Отзыв </a:t>
            </a:r>
            <a:r>
              <a:rPr lang="ru-RU" sz="2800" dirty="0"/>
              <a:t>наблюдателей и </a:t>
            </a:r>
            <a:r>
              <a:rPr lang="ru-RU" sz="2800" dirty="0" smtClean="0"/>
              <a:t>участников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564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305\Desktop\Новая папка\IMG_20220224_1511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09" y="1969327"/>
            <a:ext cx="3515730" cy="474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305\Desktop\Новая папка\IMG_20220224_1510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66" y="1969327"/>
            <a:ext cx="3722106" cy="474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46842" y="215001"/>
            <a:ext cx="1049983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/>
              <a:t>Конкурс громкого </a:t>
            </a:r>
            <a:r>
              <a:rPr lang="ru-RU" sz="3600" dirty="0" smtClean="0"/>
              <a:t>чтения </a:t>
            </a:r>
          </a:p>
          <a:p>
            <a:pPr algn="ctr"/>
            <a:r>
              <a:rPr lang="ru-RU" sz="3600" dirty="0" smtClean="0"/>
              <a:t>«Потомство </a:t>
            </a:r>
            <a:r>
              <a:rPr lang="ru-RU" sz="3600" dirty="0"/>
              <a:t>моё, прошу брать с меня пример</a:t>
            </a:r>
            <a:r>
              <a:rPr lang="ru-RU" sz="3600" dirty="0" smtClean="0"/>
              <a:t>!» </a:t>
            </a:r>
            <a:r>
              <a:rPr lang="ru-RU" sz="3600" dirty="0" smtClean="0">
                <a:solidFill>
                  <a:schemeClr val="tx1"/>
                </a:solidFill>
              </a:rPr>
              <a:t>по книге П. Алексеева «Рассказы о Суворове»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470" r="13696" b="2138"/>
          <a:stretch/>
        </p:blipFill>
        <p:spPr>
          <a:xfrm rot="5400000">
            <a:off x="-461680" y="1459775"/>
            <a:ext cx="6035685" cy="430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7073" r="22547" b="12290"/>
          <a:stretch/>
        </p:blipFill>
        <p:spPr>
          <a:xfrm rot="10800000">
            <a:off x="4862945" y="2117865"/>
            <a:ext cx="6777707" cy="418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987636" y="855039"/>
            <a:ext cx="4786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«…их глаза светятся»</a:t>
            </a:r>
          </a:p>
          <a:p>
            <a:pPr algn="r"/>
            <a:r>
              <a:rPr lang="ru-RU" sz="2000" dirty="0" err="1" smtClean="0"/>
              <a:t>Ш.А.Амонашвили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646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93" y="1935270"/>
            <a:ext cx="3639165" cy="4852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5281" y="289135"/>
            <a:ext cx="1107573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/>
              <a:t>Реклама книги «Хлеб той зимы» </a:t>
            </a:r>
            <a:r>
              <a:rPr lang="ru-RU" sz="3600" dirty="0" err="1"/>
              <a:t>Э.Фоняковой</a:t>
            </a:r>
            <a:r>
              <a:rPr lang="ru-RU" sz="3600" dirty="0"/>
              <a:t> </a:t>
            </a:r>
            <a:endParaRPr lang="ru-RU" sz="3600" dirty="0" smtClean="0"/>
          </a:p>
          <a:p>
            <a:pPr algn="ctr"/>
            <a:r>
              <a:rPr lang="ru-RU" sz="3600" dirty="0"/>
              <a:t>В</a:t>
            </a:r>
            <a:r>
              <a:rPr lang="ru-RU" sz="3600" dirty="0" smtClean="0"/>
              <a:t>ыставка </a:t>
            </a:r>
            <a:r>
              <a:rPr lang="ru-RU" sz="3600" dirty="0"/>
              <a:t>рисунков </a:t>
            </a:r>
            <a:r>
              <a:rPr lang="ru-RU" sz="3600" dirty="0" smtClean="0"/>
              <a:t>«</a:t>
            </a:r>
            <a:r>
              <a:rPr lang="ru-RU" sz="3600" dirty="0"/>
              <a:t>Преодолеть непреодолимое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1" y="2079513"/>
            <a:ext cx="3041896" cy="4181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123" y="2276387"/>
            <a:ext cx="2931123" cy="416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305\Desktop\Новая папка\IMG_20211217_1422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041" y="1529254"/>
            <a:ext cx="4319749" cy="515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93595" y="579962"/>
            <a:ext cx="1096486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dirty="0"/>
              <a:t>Инсценировка сценки «В гостях у Мери </a:t>
            </a:r>
            <a:r>
              <a:rPr lang="ru-RU" sz="3600" dirty="0" err="1"/>
              <a:t>Поппинс</a:t>
            </a:r>
            <a:r>
              <a:rPr lang="ru-RU" sz="3600" dirty="0"/>
              <a:t>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40014" y="6132814"/>
            <a:ext cx="7110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cloud.mail.ru/stock/m31hMqUdddhnLifEYRNEWDog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5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908" y="471630"/>
            <a:ext cx="940353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dirty="0" smtClean="0"/>
              <a:t>Создание пьесы «Разное военное детство»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4" y="1659319"/>
            <a:ext cx="4208617" cy="4811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33" y="1659319"/>
            <a:ext cx="6600497" cy="495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9585" y="6425026"/>
            <a:ext cx="483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disk.yandex.ru/i/MdB4mibYSRbNxA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2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3287" y="455864"/>
            <a:ext cx="1012809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/>
              <a:t>Создание буктрейлера «Ребёнок или солдат?»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0920" r="40396" b="2529"/>
          <a:stretch/>
        </p:blipFill>
        <p:spPr>
          <a:xfrm>
            <a:off x="7071015" y="1428796"/>
            <a:ext cx="2900856" cy="524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35" y="1645625"/>
            <a:ext cx="6425741" cy="48162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94076" y="6461882"/>
            <a:ext cx="4713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disk.yandex.ru/i/BTkszRSJ4dhFrw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0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263" y="397555"/>
            <a:ext cx="1070478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/>
              <a:t>Музыкально-хореографическая композиция «Ворона-Мать» в фольклоре коренных народов Севера на основе </a:t>
            </a:r>
            <a:r>
              <a:rPr lang="ru-RU" sz="3600" dirty="0" smtClean="0"/>
              <a:t>повести</a:t>
            </a:r>
          </a:p>
          <a:p>
            <a:pPr algn="ctr"/>
            <a:r>
              <a:rPr lang="ru-RU" sz="3600" dirty="0" smtClean="0"/>
              <a:t> </a:t>
            </a:r>
            <a:r>
              <a:rPr lang="ru-RU" sz="3600" dirty="0"/>
              <a:t>Еремея </a:t>
            </a:r>
            <a:r>
              <a:rPr lang="ru-RU" sz="3600" dirty="0" err="1"/>
              <a:t>Айпина</a:t>
            </a:r>
            <a:r>
              <a:rPr lang="ru-RU" sz="3600" dirty="0"/>
              <a:t> «Я слушаю землю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42" y="2930546"/>
            <a:ext cx="5546835" cy="368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8523" y="6248228"/>
            <a:ext cx="4700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disk.yandex.ru/i/ZlrtV5AWzKqBfQ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2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04044" y="529057"/>
            <a:ext cx="471475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dirty="0" smtClean="0"/>
              <a:t>Практическая работа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6" t="31033" r="14051" b="13564"/>
          <a:stretch/>
        </p:blipFill>
        <p:spPr>
          <a:xfrm>
            <a:off x="2561270" y="1403131"/>
            <a:ext cx="6494932" cy="5454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4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5802" y="892125"/>
            <a:ext cx="8743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Диагностика читательской грамотности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2381" y="2243639"/>
            <a:ext cx="947844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/>
              <a:t>Образовательная платформа </a:t>
            </a:r>
            <a:r>
              <a:rPr lang="ru-RU" sz="2800" dirty="0" err="1" smtClean="0"/>
              <a:t>Учи.ру</a:t>
            </a:r>
            <a:r>
              <a:rPr lang="ru-RU" sz="28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/>
              <a:t>Задания</a:t>
            </a:r>
            <a:r>
              <a:rPr lang="ru-RU" sz="2800" dirty="0"/>
              <a:t>, которые разработаны совместно </a:t>
            </a:r>
            <a:endParaRPr lang="ru-RU" sz="2800" dirty="0" smtClean="0"/>
          </a:p>
          <a:p>
            <a:pPr algn="ctr">
              <a:lnSpc>
                <a:spcPct val="150000"/>
              </a:lnSpc>
            </a:pPr>
            <a:r>
              <a:rPr lang="ru-RU" sz="2800" dirty="0" smtClean="0"/>
              <a:t>с </a:t>
            </a:r>
            <a:r>
              <a:rPr lang="ru-RU" sz="2800" dirty="0"/>
              <a:t>Институтом образования НИУ </a:t>
            </a:r>
            <a:r>
              <a:rPr lang="ru-RU" sz="2800" dirty="0" smtClean="0"/>
              <a:t>ВШЭ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/>
              <a:t> (Национальный </a:t>
            </a:r>
            <a:r>
              <a:rPr lang="ru-RU" sz="2800" dirty="0"/>
              <a:t>исследовательский университет </a:t>
            </a:r>
            <a:r>
              <a:rPr lang="ru-RU" sz="2800" dirty="0" smtClean="0"/>
              <a:t>Высшая </a:t>
            </a:r>
            <a:r>
              <a:rPr lang="ru-RU" sz="2800" dirty="0"/>
              <a:t>школа экономики</a:t>
            </a:r>
            <a:r>
              <a:rPr lang="ru-RU" sz="2800" dirty="0" smtClean="0"/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6229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1247" y="500793"/>
            <a:ext cx="76418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/>
              <a:t>Рефлексия  </a:t>
            </a:r>
            <a:endParaRPr lang="ru-RU" sz="3600" dirty="0" smtClean="0"/>
          </a:p>
          <a:p>
            <a:pPr algn="ctr"/>
            <a:r>
              <a:rPr lang="ru-RU" sz="3600" dirty="0" smtClean="0"/>
              <a:t>Отзыв </a:t>
            </a:r>
            <a:r>
              <a:rPr lang="ru-RU" sz="3600" dirty="0"/>
              <a:t>наблюдателей и </a:t>
            </a:r>
            <a:r>
              <a:rPr lang="ru-RU" sz="3600" dirty="0" smtClean="0"/>
              <a:t>участников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3324" y="1908639"/>
            <a:ext cx="11098924" cy="1231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«Сложно </a:t>
            </a:r>
            <a:r>
              <a:rPr lang="ru-RU" sz="2800" dirty="0"/>
              <a:t>нынешнее поколение посадить самостоятельно </a:t>
            </a:r>
            <a:endParaRPr lang="ru-RU" sz="2800" dirty="0" smtClean="0"/>
          </a:p>
          <a:p>
            <a:pPr algn="ctr"/>
            <a:r>
              <a:rPr lang="ru-RU" sz="2800" dirty="0" smtClean="0"/>
              <a:t>за </a:t>
            </a:r>
            <a:r>
              <a:rPr lang="ru-RU" sz="2800" dirty="0"/>
              <a:t>книги, нужен </a:t>
            </a:r>
            <a:r>
              <a:rPr lang="ru-RU" sz="2800" dirty="0" smtClean="0"/>
              <a:t>стимул.»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</a:rPr>
              <a:t>Тяпугина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/>
              <a:t>Ирина Сергеевна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3324" y="3347262"/>
            <a:ext cx="11098924" cy="1231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«Мы </a:t>
            </a:r>
            <a:r>
              <a:rPr lang="ru-RU" sz="2800" dirty="0"/>
              <a:t>с ребенком читаем вместе в кругу </a:t>
            </a:r>
            <a:r>
              <a:rPr lang="ru-RU" sz="2800" dirty="0" smtClean="0"/>
              <a:t>семьи. </a:t>
            </a:r>
          </a:p>
          <a:p>
            <a:pPr algn="ctr"/>
            <a:r>
              <a:rPr lang="ru-RU" sz="2800" dirty="0" smtClean="0"/>
              <a:t>Мне </a:t>
            </a:r>
            <a:r>
              <a:rPr lang="ru-RU" sz="2800" dirty="0"/>
              <a:t>самой интересно, так как я некоторые книги </a:t>
            </a:r>
            <a:r>
              <a:rPr lang="ru-RU" sz="2800" dirty="0" smtClean="0"/>
              <a:t>не читала.»</a:t>
            </a:r>
          </a:p>
          <a:p>
            <a:pPr algn="r"/>
            <a:r>
              <a:rPr lang="ru-RU" dirty="0" smtClean="0"/>
              <a:t>Ур</a:t>
            </a:r>
            <a:r>
              <a:rPr lang="ru-RU" dirty="0" smtClean="0">
                <a:solidFill>
                  <a:schemeClr val="tx1"/>
                </a:solidFill>
              </a:rPr>
              <a:t>юпи</a:t>
            </a:r>
            <a:r>
              <a:rPr lang="ru-RU" dirty="0" smtClean="0"/>
              <a:t>на Ирина Владимировна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3324" y="4785885"/>
            <a:ext cx="11098924" cy="16619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«Я</a:t>
            </a:r>
            <a:r>
              <a:rPr lang="ru-RU" sz="2800" dirty="0"/>
              <a:t>, родитель, поддерживаю такой проект, где дети не только читают книги, выступают в сценках, не боятся </a:t>
            </a:r>
            <a:r>
              <a:rPr lang="ru-RU" sz="2800" dirty="0" smtClean="0"/>
              <a:t>аудитории, </a:t>
            </a:r>
            <a:r>
              <a:rPr lang="ru-RU" sz="2800" dirty="0"/>
              <a:t>инсценируют, придумывают </a:t>
            </a:r>
            <a:r>
              <a:rPr lang="ru-RU" sz="2800" dirty="0" smtClean="0"/>
              <a:t>свои пьесы.»</a:t>
            </a:r>
          </a:p>
          <a:p>
            <a:pPr algn="r"/>
            <a:r>
              <a:rPr lang="ru-RU" dirty="0" smtClean="0"/>
              <a:t>Мамедова </a:t>
            </a:r>
            <a:r>
              <a:rPr lang="ru-RU" dirty="0" err="1" smtClean="0"/>
              <a:t>Шабнам</a:t>
            </a:r>
            <a:r>
              <a:rPr lang="ru-RU" dirty="0" smtClean="0"/>
              <a:t> </a:t>
            </a:r>
            <a:r>
              <a:rPr lang="ru-RU" dirty="0" err="1">
                <a:solidFill>
                  <a:schemeClr val="tx1"/>
                </a:solidFill>
              </a:rPr>
              <a:t>К</a:t>
            </a:r>
            <a:r>
              <a:rPr lang="ru-RU" dirty="0" err="1" smtClean="0">
                <a:solidFill>
                  <a:schemeClr val="tx1"/>
                </a:solidFill>
              </a:rPr>
              <a:t>азымовна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0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286" y="2403090"/>
            <a:ext cx="8596668" cy="182658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Формирование читательской грамотности через решение проектных задач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в </a:t>
            </a:r>
            <a:r>
              <a:rPr lang="ru-RU" sz="3200" dirty="0">
                <a:solidFill>
                  <a:schemeClr val="tx1"/>
                </a:solidFill>
              </a:rPr>
              <a:t>рамках проекта «Семейное чтение»</a:t>
            </a:r>
            <a:br>
              <a:rPr lang="ru-RU" sz="32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06775" y="4690286"/>
            <a:ext cx="4391702" cy="1322207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Автор: </a:t>
            </a:r>
            <a:r>
              <a:rPr lang="ru-RU" sz="1800" dirty="0" err="1" smtClean="0">
                <a:solidFill>
                  <a:schemeClr val="tx1"/>
                </a:solidFill>
              </a:rPr>
              <a:t>Кулашкина</a:t>
            </a:r>
            <a:r>
              <a:rPr lang="ru-RU" sz="1800" dirty="0" smtClean="0">
                <a:solidFill>
                  <a:schemeClr val="tx1"/>
                </a:solidFill>
              </a:rPr>
              <a:t> Алена Николаевна,  учитель начальных классов МБОУ «</a:t>
            </a:r>
            <a:r>
              <a:rPr lang="ru-RU" sz="1800" dirty="0" err="1" smtClean="0">
                <a:solidFill>
                  <a:schemeClr val="tx1"/>
                </a:solidFill>
              </a:rPr>
              <a:t>Сургутская</a:t>
            </a:r>
            <a:r>
              <a:rPr lang="ru-RU" sz="1800" dirty="0" smtClean="0">
                <a:solidFill>
                  <a:schemeClr val="tx1"/>
                </a:solidFill>
              </a:rPr>
              <a:t> технологическая школа»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9140" y="474749"/>
            <a:ext cx="9281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Городской Фестиваль-марафон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10620" y="616280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Сургут,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0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7242" y="508570"/>
            <a:ext cx="6367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+mj-lt"/>
              </a:rPr>
              <a:t>Ж</a:t>
            </a:r>
            <a:r>
              <a:rPr lang="ru-RU" sz="3200" dirty="0" smtClean="0">
                <a:latin typeface="+mj-lt"/>
              </a:rPr>
              <a:t>елание </a:t>
            </a:r>
            <a:r>
              <a:rPr lang="ru-RU" sz="3200" dirty="0">
                <a:latin typeface="+mj-lt"/>
              </a:rPr>
              <a:t>и стремление </a:t>
            </a:r>
            <a:r>
              <a:rPr lang="ru-RU" sz="3200" dirty="0" smtClean="0">
                <a:latin typeface="+mj-lt"/>
              </a:rPr>
              <a:t>учиться </a:t>
            </a:r>
            <a:endParaRPr lang="ru-RU" sz="32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936" y="1636725"/>
            <a:ext cx="94195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активность ученика, обучающегося, развивающегося в партнерстве со </a:t>
            </a:r>
            <a:r>
              <a:rPr lang="ru-RU" sz="2800" dirty="0" smtClean="0"/>
              <a:t>сверстниками;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/>
              <a:t>активность </a:t>
            </a:r>
            <a:r>
              <a:rPr lang="ru-RU" sz="2800" dirty="0"/>
              <a:t>учителя, организатора учебной </a:t>
            </a:r>
            <a:r>
              <a:rPr lang="ru-RU" sz="2800" dirty="0" smtClean="0"/>
              <a:t>деятельности;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/>
              <a:t>активность </a:t>
            </a:r>
            <a:r>
              <a:rPr lang="ru-RU" sz="2800" dirty="0"/>
              <a:t>социальной развивающей среды, заключенной между </a:t>
            </a:r>
            <a:r>
              <a:rPr lang="ru-RU" sz="2800" dirty="0" smtClean="0"/>
              <a:t>ними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3670" r="22626" b="9417"/>
          <a:stretch/>
        </p:blipFill>
        <p:spPr>
          <a:xfrm rot="5400000">
            <a:off x="7956196" y="3159986"/>
            <a:ext cx="4299678" cy="2850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282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758" y="1676039"/>
            <a:ext cx="68862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н</a:t>
            </a:r>
            <a:r>
              <a:rPr lang="ru-RU" sz="2800" dirty="0" smtClean="0"/>
              <a:t>езаинтересованные </a:t>
            </a:r>
            <a:r>
              <a:rPr lang="ru-RU" sz="2800" dirty="0"/>
              <a:t>в воспитании </a:t>
            </a:r>
            <a:r>
              <a:rPr lang="ru-RU" sz="2800" dirty="0" smtClean="0"/>
              <a:t>родители;</a:t>
            </a:r>
            <a:endParaRPr lang="ru-RU" sz="28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у</a:t>
            </a:r>
            <a:r>
              <a:rPr lang="ru-RU" sz="2800" dirty="0" smtClean="0"/>
              <a:t>трата </a:t>
            </a:r>
            <a:r>
              <a:rPr lang="ru-RU" sz="2800" dirty="0"/>
              <a:t>ценности книги и предпочтение </a:t>
            </a:r>
            <a:r>
              <a:rPr lang="ru-RU" sz="2800" dirty="0" smtClean="0"/>
              <a:t>СМИ;</a:t>
            </a:r>
            <a:endParaRPr lang="ru-RU" sz="28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err="1"/>
              <a:t>н</a:t>
            </a:r>
            <a:r>
              <a:rPr lang="ru-RU" sz="2800" dirty="0" err="1" smtClean="0"/>
              <a:t>ечитающие</a:t>
            </a:r>
            <a:r>
              <a:rPr lang="ru-RU" sz="2800" dirty="0" smtClean="0"/>
              <a:t> родители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9140" y="500421"/>
            <a:ext cx="84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Причины падения интереса к </a:t>
            </a:r>
            <a:r>
              <a:rPr lang="ru-RU" sz="3200" dirty="0" smtClean="0"/>
              <a:t>чтению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797" r="6262" b="797"/>
          <a:stretch/>
        </p:blipFill>
        <p:spPr>
          <a:xfrm rot="5400000">
            <a:off x="6664606" y="2355274"/>
            <a:ext cx="5209307" cy="379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1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8148" y="1878421"/>
            <a:ext cx="9544833" cy="25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/>
              <a:t>Распространение опыта </a:t>
            </a:r>
            <a:r>
              <a:rPr lang="ru-RU" sz="2800" dirty="0"/>
              <a:t>реализации технологии решения проектных задач в рамках проекта </a:t>
            </a:r>
            <a:endParaRPr lang="ru-RU" sz="2800" dirty="0" smtClean="0"/>
          </a:p>
          <a:p>
            <a:pPr algn="ctr">
              <a:lnSpc>
                <a:spcPct val="150000"/>
              </a:lnSpc>
            </a:pPr>
            <a:r>
              <a:rPr lang="ru-RU" sz="2800" dirty="0" smtClean="0"/>
              <a:t>«</a:t>
            </a:r>
            <a:r>
              <a:rPr lang="ru-RU" sz="2800" dirty="0"/>
              <a:t>Семейное чтение» как одного из способов формирования читательской грамотности </a:t>
            </a:r>
            <a:r>
              <a:rPr lang="ru-RU" sz="2800" dirty="0" smtClean="0"/>
              <a:t>учащихся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747642"/>
            <a:ext cx="39934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Цель </a:t>
            </a:r>
            <a:r>
              <a:rPr lang="ru-RU" sz="3200" dirty="0" smtClean="0"/>
              <a:t>мастер-класса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831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941" y="690552"/>
            <a:ext cx="9883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Читательская грамотность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357" y="1864704"/>
            <a:ext cx="4484319" cy="2985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</a:t>
            </a:r>
            <a:r>
              <a:rPr lang="ru-RU" sz="2000" dirty="0"/>
              <a:t>научной </a:t>
            </a:r>
            <a:r>
              <a:rPr lang="ru-RU" sz="2000" dirty="0" smtClean="0"/>
              <a:t>литературе</a:t>
            </a:r>
          </a:p>
          <a:p>
            <a:r>
              <a:rPr lang="ru-RU" sz="2800" dirty="0" smtClean="0"/>
              <a:t>«способность </a:t>
            </a:r>
            <a:r>
              <a:rPr lang="ru-RU" sz="2800" dirty="0"/>
              <a:t>понимать и использовать письменную речь во всем разнообразии ее форм для целей, требуемых </a:t>
            </a:r>
            <a:r>
              <a:rPr lang="ru-RU" sz="2800" dirty="0" smtClean="0"/>
              <a:t>обществом»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92245" y="1864704"/>
            <a:ext cx="6096000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dirty="0" smtClean="0"/>
              <a:t>PISA</a:t>
            </a:r>
          </a:p>
          <a:p>
            <a:r>
              <a:rPr lang="ru-RU" sz="2800" dirty="0" smtClean="0"/>
              <a:t>•</a:t>
            </a:r>
            <a:r>
              <a:rPr lang="ru-RU" sz="2800" dirty="0"/>
              <a:t>	Ориентация в содержании текста и понимании его целостного смысла, нахождение информации.</a:t>
            </a:r>
          </a:p>
          <a:p>
            <a:r>
              <a:rPr lang="ru-RU" sz="2800" dirty="0"/>
              <a:t>•	Интерпретация текста.</a:t>
            </a:r>
          </a:p>
          <a:p>
            <a:r>
              <a:rPr lang="ru-RU" sz="2800" dirty="0"/>
              <a:t>•	Рефлексия на содержание текста или на форму текста и его </a:t>
            </a:r>
            <a:r>
              <a:rPr lang="ru-RU" sz="2800" dirty="0" smtClean="0"/>
              <a:t>оценка.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427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80617" y="531394"/>
            <a:ext cx="619592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dirty="0"/>
              <a:t>Падение интереса к чтению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965" y="2302669"/>
            <a:ext cx="1005916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dirty="0" smtClean="0"/>
              <a:t>Кризис </a:t>
            </a:r>
            <a:r>
              <a:rPr lang="ru-RU" sz="3600" dirty="0"/>
              <a:t>читательской грамотности и культуры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3664" y="4073945"/>
            <a:ext cx="888576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dirty="0" smtClean="0"/>
              <a:t>Сокращение доли читающего </a:t>
            </a:r>
            <a:r>
              <a:rPr lang="ru-RU" sz="3600" dirty="0"/>
              <a:t>населения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4914515" y="1420674"/>
            <a:ext cx="364067" cy="51499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914515" y="3201932"/>
            <a:ext cx="364067" cy="51499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883" y="3372892"/>
            <a:ext cx="2114117" cy="34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7134" y="651693"/>
            <a:ext cx="320666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Смысловое чтение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55197" y="651693"/>
            <a:ext cx="403357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Функциональное чтение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27134" y="2877702"/>
            <a:ext cx="42463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понимание </a:t>
            </a:r>
            <a:r>
              <a:rPr lang="ru-RU" sz="2400" dirty="0" smtClean="0"/>
              <a:t>прочитанного;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уточнение деталей;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осмысление прочитанного;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приобретение </a:t>
            </a:r>
            <a:r>
              <a:rPr lang="ru-RU" sz="2400" dirty="0"/>
              <a:t>читательского и литературного </a:t>
            </a:r>
            <a:r>
              <a:rPr lang="ru-RU" sz="2400" dirty="0" smtClean="0"/>
              <a:t>опыта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30865" y="2877702"/>
            <a:ext cx="43778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/>
              <a:t>ф</a:t>
            </a:r>
            <a:r>
              <a:rPr lang="ru-RU" sz="2400" dirty="0" smtClean="0"/>
              <a:t>ормирование </a:t>
            </a:r>
            <a:r>
              <a:rPr lang="ru-RU" sz="2400" dirty="0"/>
              <a:t>умения искать информацию </a:t>
            </a:r>
            <a:endParaRPr lang="ru-RU" sz="2400" dirty="0" smtClean="0"/>
          </a:p>
          <a:p>
            <a:pPr lvl="0"/>
            <a:r>
              <a:rPr lang="ru-RU" sz="2400" dirty="0" smtClean="0"/>
              <a:t>для </a:t>
            </a:r>
            <a:r>
              <a:rPr lang="ru-RU" sz="2400" dirty="0"/>
              <a:t>решения конкретной задачи, продукт которой можно использовать </a:t>
            </a:r>
            <a:endParaRPr lang="ru-RU" sz="2400" dirty="0" smtClean="0"/>
          </a:p>
          <a:p>
            <a:pPr lvl="0"/>
            <a:r>
              <a:rPr lang="ru-RU" sz="2400" dirty="0" smtClean="0"/>
              <a:t>в </a:t>
            </a:r>
            <a:r>
              <a:rPr lang="ru-RU" sz="2400" dirty="0"/>
              <a:t>учебной и повседневной </a:t>
            </a:r>
            <a:r>
              <a:rPr lang="ru-RU" sz="2400" dirty="0" smtClean="0"/>
              <a:t>жизни</a:t>
            </a:r>
            <a:endParaRPr lang="ru-RU" sz="2400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489549" y="2100979"/>
            <a:ext cx="281834" cy="4739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290149" y="2100979"/>
            <a:ext cx="281834" cy="4739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505" y="3370786"/>
            <a:ext cx="2115495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3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509" y="1582248"/>
            <a:ext cx="809105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«Ориентирована </a:t>
            </a:r>
            <a:r>
              <a:rPr lang="ru-RU" sz="2800" dirty="0"/>
              <a:t>на применение целого </a:t>
            </a:r>
            <a:r>
              <a:rPr lang="ru-RU" sz="2800" dirty="0" smtClean="0"/>
              <a:t>ряда способов </a:t>
            </a:r>
            <a:r>
              <a:rPr lang="ru-RU" sz="2800" dirty="0"/>
              <a:t>действия, средств и приёмов… в ситуациях, </a:t>
            </a:r>
            <a:r>
              <a:rPr lang="ru-RU" sz="2800" dirty="0" smtClean="0"/>
              <a:t>приближенных </a:t>
            </a:r>
            <a:r>
              <a:rPr lang="ru-RU" sz="2800" dirty="0"/>
              <a:t>к реальным. 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Итогом решения такой </a:t>
            </a:r>
            <a:r>
              <a:rPr lang="ru-RU" sz="2800" dirty="0"/>
              <a:t>задачи всегда является реальный </a:t>
            </a:r>
            <a:r>
              <a:rPr lang="ru-RU" sz="2800" dirty="0" smtClean="0"/>
              <a:t>продукт.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Он </a:t>
            </a:r>
            <a:r>
              <a:rPr lang="ru-RU" sz="2800" dirty="0"/>
              <a:t>может </a:t>
            </a:r>
            <a:r>
              <a:rPr lang="ru-RU" sz="2800" dirty="0" smtClean="0"/>
              <a:t>быть далее </a:t>
            </a:r>
            <a:r>
              <a:rPr lang="ru-RU" sz="2800" dirty="0"/>
              <a:t>«оторван» от самой задачи и жить своей </a:t>
            </a:r>
            <a:r>
              <a:rPr lang="ru-RU" sz="2800" dirty="0" smtClean="0"/>
              <a:t>отдельной жизнью</a:t>
            </a:r>
            <a:r>
              <a:rPr lang="ru-RU" sz="2800" dirty="0" smtClean="0"/>
              <a:t>» </a:t>
            </a:r>
            <a:endParaRPr lang="ru-RU" sz="2800" dirty="0" smtClean="0"/>
          </a:p>
          <a:p>
            <a:pPr algn="r"/>
            <a:r>
              <a:rPr lang="ru-RU" dirty="0" smtClean="0"/>
              <a:t>(</a:t>
            </a:r>
            <a:r>
              <a:rPr lang="ru-RU" dirty="0"/>
              <a:t>А.Б. Воронцов)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90624" y="334879"/>
            <a:ext cx="4136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Проектная задача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565" y="1759528"/>
            <a:ext cx="2892164" cy="292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31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466</TotalTime>
  <Words>771</Words>
  <Application>Microsoft Office PowerPoint</Application>
  <PresentationFormat>Произвольный</PresentationFormat>
  <Paragraphs>138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Формирование читательской грамотности через решение проектных задач  в рамках проекта «Семейное чтение»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читательской грамотности через решение проектных задач  в рамках проекта «Семейное чтение»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технологии проектных задач как способ формирования читательской грамотности обучающихся в рамках проекта «Семейное чтение» </dc:title>
  <dc:creator>Windows User</dc:creator>
  <cp:lastModifiedBy>305</cp:lastModifiedBy>
  <cp:revision>54</cp:revision>
  <dcterms:created xsi:type="dcterms:W3CDTF">2022-04-15T17:08:13Z</dcterms:created>
  <dcterms:modified xsi:type="dcterms:W3CDTF">2022-04-21T14:04:15Z</dcterms:modified>
</cp:coreProperties>
</file>