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74" r:id="rId4"/>
    <p:sldId id="257" r:id="rId5"/>
    <p:sldId id="275" r:id="rId6"/>
    <p:sldId id="258" r:id="rId7"/>
    <p:sldId id="259" r:id="rId8"/>
    <p:sldId id="260" r:id="rId9"/>
    <p:sldId id="272" r:id="rId10"/>
    <p:sldId id="273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4560" y="0"/>
            <a:ext cx="9310053" cy="406254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accent1"/>
                </a:solidFill>
              </a:rPr>
              <a:t>ПСИХОЛОГИЧЕСКАЯ ПОМОЩЬ И ПОДДЕРЖКА УЧАЩИХСЯ, ИСПЫТЫВАЮЩИХ ТРУДНОСТИ В ОБУЧЕНИИ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9611" y="4777379"/>
            <a:ext cx="9715001" cy="1793238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Е.В.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Нериз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м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етодист службы координационной работы и методического обеспечения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МКУ «Центр диагностики и консультирования»</a:t>
            </a: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427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0607" y="391886"/>
            <a:ext cx="9588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АКТИВИЗАЦИИ ИНТЕРЕСА </a:t>
            </a:r>
            <a:endParaRPr lang="ru-RU" sz="4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92331" y="1489166"/>
            <a:ext cx="3278778" cy="718457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</a:t>
            </a:r>
            <a:endParaRPr lang="ru-RU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2331" y="2743200"/>
            <a:ext cx="3696789" cy="3984171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flipH="1">
            <a:off x="692330" y="2926080"/>
            <a:ext cx="380129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проблем, решённых с помощью данной темы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0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Формулировать в виде вопроса </a:t>
            </a:r>
            <a:r>
              <a:rPr lang="ru-RU" sz="1600" dirty="0" smtClean="0">
                <a:solidFill>
                  <a:schemeClr val="accent1"/>
                </a:solidFill>
              </a:rPr>
              <a:t>(</a:t>
            </a:r>
            <a:r>
              <a:rPr lang="ru-RU" sz="1600" b="1" i="1" dirty="0" smtClean="0">
                <a:solidFill>
                  <a:schemeClr val="accent1"/>
                </a:solidFill>
              </a:rPr>
              <a:t>как сложить два отрицательных числа</a:t>
            </a:r>
            <a:r>
              <a:rPr lang="ru-RU" sz="1600" dirty="0" smtClean="0">
                <a:solidFill>
                  <a:schemeClr val="accent1"/>
                </a:solidFill>
              </a:rPr>
              <a:t>)</a:t>
            </a:r>
            <a:endParaRPr lang="ru-RU" sz="16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0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над понятием </a:t>
            </a:r>
            <a:r>
              <a:rPr lang="ru-RU" b="1" i="1" dirty="0" smtClean="0">
                <a:solidFill>
                  <a:schemeClr val="accent1"/>
                </a:solidFill>
              </a:rPr>
              <a:t>(от каких двух слов происходит первообразная?)</a:t>
            </a:r>
            <a:endParaRPr lang="ru-RU" b="1" i="1" dirty="0">
              <a:solidFill>
                <a:schemeClr val="accent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11189" y="1489166"/>
            <a:ext cx="3331028" cy="718457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endParaRPr lang="ru-RU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11189" y="2743200"/>
            <a:ext cx="3605348" cy="3984171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Лодка с большим количеством гальки плывет по озеру. Гальку выбрасывают во впадину в озере. В это время уровень воды в озере (по отношению к берегу):</a:t>
            </a:r>
          </a:p>
          <a:p>
            <a:pPr algn="ctr"/>
            <a:r>
              <a:rPr lang="ru-RU" b="1" i="1" dirty="0">
                <a:solidFill>
                  <a:schemeClr val="accent1"/>
                </a:solidFill>
              </a:rPr>
              <a:t>а) поднимется,</a:t>
            </a:r>
          </a:p>
          <a:p>
            <a:pPr algn="ctr"/>
            <a:r>
              <a:rPr lang="ru-RU" b="1" i="1" dirty="0">
                <a:solidFill>
                  <a:schemeClr val="accent1"/>
                </a:solidFill>
              </a:rPr>
              <a:t>б) опустится</a:t>
            </a:r>
          </a:p>
          <a:p>
            <a:pPr algn="ctr"/>
            <a:r>
              <a:rPr lang="ru-RU" b="1" i="1" dirty="0">
                <a:solidFill>
                  <a:schemeClr val="accent1"/>
                </a:solidFill>
              </a:rPr>
              <a:t>в) останется прежним.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791304" y="1489166"/>
            <a:ext cx="2899954" cy="718457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</a:t>
            </a:r>
            <a:endParaRPr lang="ru-RU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69234" y="2743200"/>
            <a:ext cx="3461657" cy="3984171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Спроектировать собственный дом.  </a:t>
            </a:r>
          </a:p>
          <a:p>
            <a:pPr algn="ctr"/>
            <a:endParaRPr lang="ru-RU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dirty="0" smtClean="0">
                <a:solidFill>
                  <a:schemeClr val="accent1"/>
                </a:solidFill>
              </a:rPr>
              <a:t>Начертить проект, соблюдая масштаб. Рассчитать материал для внутренней отделки дома. Составить пояснительную записку с указанием всех технических данных.</a:t>
            </a:r>
            <a:endParaRPr lang="ru-RU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53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7989" y="574766"/>
            <a:ext cx="9026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НЕСТАНДАРТНЫЕ ПОДХОДЫ 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571" y="1092200"/>
            <a:ext cx="2468879" cy="4673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817" y="2361969"/>
            <a:ext cx="4560735" cy="4496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41" y="1404529"/>
            <a:ext cx="3266530" cy="21224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39" y="3429000"/>
            <a:ext cx="3289300" cy="32134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639" y="1404529"/>
            <a:ext cx="3658870" cy="523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2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4926" y="1384663"/>
            <a:ext cx="9614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5920" y="4362994"/>
            <a:ext cx="102020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МКУ «Центр диагностики и консультирования</a:t>
            </a:r>
          </a:p>
          <a:p>
            <a:pPr algn="ctr">
              <a:lnSpc>
                <a:spcPct val="20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Г. Сургут, 2020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61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4926" y="992777"/>
            <a:ext cx="97187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Учащиеся с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трудностями в обучении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–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дети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, испытывающие в силу различных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физиологических, психологических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и социальных причин стойкие затруднения в усвоении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образовательных. 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05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60320" y="573578"/>
            <a:ext cx="7498080" cy="12302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ВОЗНИКНОВЕНИЯ ТРУДНОСТЕЙ ОБУЧЕНИЯ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3703" y="3142211"/>
            <a:ext cx="3067396" cy="12136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социально-педагогическая запущенность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69127" y="4655127"/>
            <a:ext cx="3690851" cy="162929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формирования отдельных психических функций и познавательных процессов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58000" y="4655127"/>
            <a:ext cx="3599411" cy="162929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соматическая ослабленность ребенка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645236" y="3142211"/>
            <a:ext cx="3275215" cy="12136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школьные факторы риска 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813859" y="1862051"/>
            <a:ext cx="910243" cy="122197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931920" y="1862051"/>
            <a:ext cx="1529542" cy="26517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957753" y="1862051"/>
            <a:ext cx="1479665" cy="27182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8902931" y="1870363"/>
            <a:ext cx="756458" cy="121365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769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5920" y="939338"/>
            <a:ext cx="1026621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1"/>
                </a:solidFill>
              </a:rPr>
              <a:t>Как мне ему помочь</a:t>
            </a:r>
          </a:p>
          <a:p>
            <a:pPr algn="ctr"/>
            <a:endParaRPr lang="ru-RU" sz="7200" b="1" dirty="0" smtClean="0">
              <a:solidFill>
                <a:schemeClr val="accent1"/>
              </a:solidFill>
            </a:endParaRPr>
          </a:p>
          <a:p>
            <a:pPr algn="ctr"/>
            <a:endParaRPr lang="ru-RU" sz="4400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450" y="4114800"/>
            <a:ext cx="7615647" cy="1164187"/>
          </a:xfrm>
          <a:prstGeom prst="rect">
            <a:avLst/>
          </a:prstGeom>
        </p:spPr>
      </p:pic>
      <p:sp>
        <p:nvSpPr>
          <p:cNvPr id="4" name="Стрелка вверх 3"/>
          <p:cNvSpPr/>
          <p:nvPr/>
        </p:nvSpPr>
        <p:spPr>
          <a:xfrm>
            <a:off x="6289764" y="2168434"/>
            <a:ext cx="313509" cy="20769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559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99951" y="282633"/>
            <a:ext cx="9501447" cy="374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РАБОТЫ С УЧАЩИМИСЯ, ИМЕЮЩИМИ ТРУДНОСТИ В ОБУЧЕНИИ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7113" y="972589"/>
            <a:ext cx="9094124" cy="4405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Изучение причин неуспеваемости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770609"/>
            <a:ext cx="8329353" cy="4904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Направление работы с неуспевающими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3702" y="2892828"/>
            <a:ext cx="2452254" cy="7813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Учёт индивидуальных особенностей учащегося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33404" y="2892828"/>
            <a:ext cx="1778923" cy="7813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Учёт социальных условий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28458" y="2892827"/>
            <a:ext cx="1953491" cy="7813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Учёт возрастных особенностей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97585" y="2867886"/>
            <a:ext cx="1812175" cy="7813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Учёт состояния здоровья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00953" y="2892828"/>
            <a:ext cx="2377440" cy="7813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Учёт </a:t>
            </a:r>
            <a:r>
              <a:rPr lang="ru-RU" sz="1600" b="1" dirty="0" err="1" smtClean="0">
                <a:solidFill>
                  <a:schemeClr val="accent1"/>
                </a:solidFill>
              </a:rPr>
              <a:t>сформированности</a:t>
            </a:r>
            <a:r>
              <a:rPr lang="ru-RU" sz="1600" b="1" dirty="0" smtClean="0">
                <a:solidFill>
                  <a:schemeClr val="accent1"/>
                </a:solidFill>
              </a:rPr>
              <a:t> навыков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31719" y="4148051"/>
            <a:ext cx="8237913" cy="3158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Формирование и развитие учебных компетенций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1109" y="4846318"/>
            <a:ext cx="1941022" cy="7065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Коррекционная работа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84764" y="4846319"/>
            <a:ext cx="2327563" cy="6982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Индивидуальная работа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28458" y="4846319"/>
            <a:ext cx="2369127" cy="6982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Дифференцированная работа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88778" y="4846319"/>
            <a:ext cx="1812175" cy="6982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1"/>
                </a:solidFill>
              </a:rPr>
              <a:t>Вовлечение в общественную деятельность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058400" y="4846318"/>
            <a:ext cx="1953491" cy="6982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Работа с родителями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84764" y="6192982"/>
            <a:ext cx="7082444" cy="473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Получение стандартного образования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6176357" y="700344"/>
            <a:ext cx="66500" cy="2535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6217920" y="1452647"/>
            <a:ext cx="45719" cy="2764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2331719" y="2327564"/>
            <a:ext cx="453045" cy="5652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4106487" y="2261060"/>
            <a:ext cx="440575" cy="5652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6249091" y="2369123"/>
            <a:ext cx="8313" cy="4987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8215053" y="2294310"/>
            <a:ext cx="423949" cy="5652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10137370" y="2310937"/>
            <a:ext cx="432262" cy="4987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2660073" y="3674224"/>
            <a:ext cx="3582784" cy="407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6" idx="2"/>
          </p:cNvCxnSpPr>
          <p:nvPr/>
        </p:nvCxnSpPr>
        <p:spPr>
          <a:xfrm>
            <a:off x="4222866" y="3674225"/>
            <a:ext cx="2034538" cy="407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7" idx="2"/>
          </p:cNvCxnSpPr>
          <p:nvPr/>
        </p:nvCxnSpPr>
        <p:spPr>
          <a:xfrm flipH="1">
            <a:off x="6305203" y="3674224"/>
            <a:ext cx="1" cy="407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8" idx="2"/>
          </p:cNvCxnSpPr>
          <p:nvPr/>
        </p:nvCxnSpPr>
        <p:spPr>
          <a:xfrm flipH="1">
            <a:off x="6321828" y="3649283"/>
            <a:ext cx="2281845" cy="432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9" idx="2"/>
          </p:cNvCxnSpPr>
          <p:nvPr/>
        </p:nvCxnSpPr>
        <p:spPr>
          <a:xfrm flipH="1">
            <a:off x="6249091" y="3674225"/>
            <a:ext cx="4640582" cy="407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2331719" y="4463933"/>
            <a:ext cx="3973484" cy="357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4222865" y="4463933"/>
            <a:ext cx="2098963" cy="382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6305203" y="4463933"/>
            <a:ext cx="0" cy="399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endCxn id="15" idx="0"/>
          </p:cNvCxnSpPr>
          <p:nvPr/>
        </p:nvCxnSpPr>
        <p:spPr>
          <a:xfrm>
            <a:off x="6305203" y="4463933"/>
            <a:ext cx="2489663" cy="382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6321828" y="4451462"/>
            <a:ext cx="4530437" cy="369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6321828" y="5544588"/>
            <a:ext cx="0" cy="648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11" idx="2"/>
          </p:cNvCxnSpPr>
          <p:nvPr/>
        </p:nvCxnSpPr>
        <p:spPr>
          <a:xfrm>
            <a:off x="1531620" y="5552902"/>
            <a:ext cx="4644737" cy="573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>
            <a:stCxn id="12" idx="2"/>
          </p:cNvCxnSpPr>
          <p:nvPr/>
        </p:nvCxnSpPr>
        <p:spPr>
          <a:xfrm>
            <a:off x="3948546" y="5544589"/>
            <a:ext cx="2308858" cy="623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>
            <a:stCxn id="15" idx="2"/>
          </p:cNvCxnSpPr>
          <p:nvPr/>
        </p:nvCxnSpPr>
        <p:spPr>
          <a:xfrm flipH="1">
            <a:off x="6392488" y="5544589"/>
            <a:ext cx="2402378" cy="581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>
            <a:stCxn id="16" idx="2"/>
            <a:endCxn id="17" idx="0"/>
          </p:cNvCxnSpPr>
          <p:nvPr/>
        </p:nvCxnSpPr>
        <p:spPr>
          <a:xfrm flipH="1">
            <a:off x="6325986" y="5544588"/>
            <a:ext cx="4709160" cy="648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926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8023" y="964276"/>
            <a:ext cx="10839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БЕЗОПАСНАЯ СРЕДА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76" y="1733717"/>
            <a:ext cx="7564582" cy="49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46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924" y="565265"/>
            <a:ext cx="988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69623" y="689956"/>
            <a:ext cx="8711738" cy="12136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108960" y="934597"/>
            <a:ext cx="6758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УЧЕБНАЯ МОТИВАЦИЯ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225339" y="1961803"/>
            <a:ext cx="1188720" cy="21862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906087" y="4231177"/>
            <a:ext cx="5237018" cy="24190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ВНЕШНЯЯ МОТИВАЦИЯ –</a:t>
            </a:r>
          </a:p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побуждение к действию через внешние стимулы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33804" y="4231177"/>
            <a:ext cx="5577840" cy="237744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ВНУТРЕНЯЯ МОТИВАЦИЯ –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побуждение к действию через внутреннюю потребность.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8358448" y="1961804"/>
            <a:ext cx="964276" cy="21862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310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4513811" y="2410692"/>
            <a:ext cx="2975956" cy="190361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ВНУТРЕННЯЯ МОТИВАЦИЯ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5777345" y="1188720"/>
            <a:ext cx="382386" cy="11139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331029" y="315884"/>
            <a:ext cx="6374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ОСМЫСЛЕННОЕ ОБУЧЕНИЕ</a:t>
            </a:r>
            <a:endParaRPr lang="ru-RU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7581206" y="3183777"/>
            <a:ext cx="1392977" cy="349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2892829" y="3183776"/>
            <a:ext cx="1529543" cy="3491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835536" y="4455622"/>
            <a:ext cx="382384" cy="1245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9222377" y="2851265"/>
            <a:ext cx="2756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40926" y="5827222"/>
            <a:ext cx="4075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АВТОНОМИЯ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760" y="2743543"/>
            <a:ext cx="2538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КОМПЕТЕНТНОСТЬ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1955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62148" y="1476103"/>
            <a:ext cx="3997235" cy="3801291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УРОКА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328263" y="378823"/>
            <a:ext cx="4323806" cy="10972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ИНТРИГА</a:t>
            </a:r>
            <a:endParaRPr lang="ru-RU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263" y="1956767"/>
            <a:ext cx="4340728" cy="11156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802" y="3611878"/>
            <a:ext cx="4340728" cy="11156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263" y="5277394"/>
            <a:ext cx="4340728" cy="11156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38606" y="2186232"/>
            <a:ext cx="2939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ЗАВЯЗКА</a:t>
            </a:r>
            <a:endParaRPr lang="ru-RU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82297" y="3944983"/>
            <a:ext cx="256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</a:t>
            </a:r>
            <a:endParaRPr lang="ru-RU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21040" y="5499463"/>
            <a:ext cx="347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РАЗВЯЗКА</a:t>
            </a:r>
            <a:endParaRPr lang="ru-RU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4859383" y="757647"/>
            <a:ext cx="2386272" cy="9797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990011" y="2509397"/>
            <a:ext cx="225564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924697" y="4169710"/>
            <a:ext cx="232095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767943" y="5146766"/>
            <a:ext cx="2433551" cy="6758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43984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1031</TotalTime>
  <Words>286</Words>
  <Application>Microsoft Office PowerPoint</Application>
  <PresentationFormat>Широкоэкранный</PresentationFormat>
  <Paragraphs>63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Wingdings</vt:lpstr>
      <vt:lpstr>Wingdings 3</vt:lpstr>
      <vt:lpstr>Легкий дым</vt:lpstr>
      <vt:lpstr>ПСИХОЛОГИЧЕСКАЯ ПОМОЩЬ И ПОДДЕРЖКА УЧАЩИХСЯ, ИСПЫТЫВАЮЩИХ ТРУДНОСТИ В ОБУЧЕНИИ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 и коррекция виктимного поведения</dc:title>
  <dc:creator>Пользователь Windows</dc:creator>
  <cp:lastModifiedBy>Пользователь Windows</cp:lastModifiedBy>
  <cp:revision>59</cp:revision>
  <dcterms:created xsi:type="dcterms:W3CDTF">2019-10-09T14:30:44Z</dcterms:created>
  <dcterms:modified xsi:type="dcterms:W3CDTF">2020-01-16T14:02:29Z</dcterms:modified>
</cp:coreProperties>
</file>