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56" r:id="rId2"/>
    <p:sldId id="263" r:id="rId3"/>
    <p:sldId id="257" r:id="rId4"/>
    <p:sldId id="264" r:id="rId5"/>
    <p:sldId id="258" r:id="rId6"/>
    <p:sldId id="259" r:id="rId7"/>
    <p:sldId id="261" r:id="rId8"/>
    <p:sldId id="262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21.10.2018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cdn2.arhivurokov.ru/multiurok/html/2018/03/04/s_5a9c3792b8c80/848735_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66"/>
            <a:ext cx="1785950" cy="1785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5661248"/>
            <a:ext cx="7704856" cy="84634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Century Schoolbook" pitchFamily="18" charset="0"/>
              </a:rPr>
              <a:t>Харламова Лия Ленаровна, </a:t>
            </a:r>
            <a:br>
              <a:rPr lang="ru-RU" sz="2000" b="1" dirty="0" smtClean="0">
                <a:latin typeface="Century Schoolbook" pitchFamily="18" charset="0"/>
              </a:rPr>
            </a:br>
            <a:r>
              <a:rPr lang="ru-RU" sz="2000" b="1" dirty="0" smtClean="0">
                <a:latin typeface="Century Schoolbook" pitchFamily="18" charset="0"/>
              </a:rPr>
              <a:t>учитель иностранного языка</a:t>
            </a:r>
            <a:br>
              <a:rPr lang="ru-RU" sz="2000" b="1" dirty="0" smtClean="0">
                <a:latin typeface="Century Schoolbook" pitchFamily="18" charset="0"/>
              </a:rPr>
            </a:br>
            <a:r>
              <a:rPr lang="ru-RU" sz="2000" b="1" dirty="0" smtClean="0">
                <a:latin typeface="Century Schoolbook" pitchFamily="18" charset="0"/>
              </a:rPr>
              <a:t>МБОУ лицея имени генерал-майора </a:t>
            </a:r>
            <a:r>
              <a:rPr lang="ru-RU" sz="2000" b="1" dirty="0" err="1" smtClean="0">
                <a:latin typeface="Century Schoolbook" pitchFamily="18" charset="0"/>
              </a:rPr>
              <a:t>Хисматулина</a:t>
            </a:r>
            <a:r>
              <a:rPr lang="ru-RU" sz="2000" b="1" dirty="0" smtClean="0">
                <a:latin typeface="Century Schoolbook" pitchFamily="18" charset="0"/>
              </a:rPr>
              <a:t> В.И.</a:t>
            </a:r>
            <a:endParaRPr lang="ru-RU" sz="2000" b="1" dirty="0">
              <a:latin typeface="Century Schoolbook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1124744"/>
            <a:ext cx="5723590" cy="864096"/>
          </a:xfrm>
        </p:spPr>
        <p:txBody>
          <a:bodyPr>
            <a:normAutofit/>
          </a:bodyPr>
          <a:lstStyle/>
          <a:p>
            <a:pPr algn="r"/>
            <a:r>
              <a:rPr lang="ru-RU" sz="1800" b="1" i="1" dirty="0" smtClean="0">
                <a:latin typeface="Century Schoolbook" pitchFamily="18" charset="0"/>
              </a:rPr>
              <a:t>    </a:t>
            </a:r>
            <a:r>
              <a:rPr lang="ru-RU" sz="1800" b="1" i="1" dirty="0" smtClean="0">
                <a:solidFill>
                  <a:srgbClr val="C00000"/>
                </a:solidFill>
                <a:latin typeface="Century Schoolbook" pitchFamily="18" charset="0"/>
              </a:rPr>
              <a:t>В современной школе два волшебника:  </a:t>
            </a:r>
          </a:p>
          <a:p>
            <a:pPr algn="r"/>
            <a:r>
              <a:rPr lang="ru-RU" sz="1800" b="1" i="1" dirty="0">
                <a:solidFill>
                  <a:srgbClr val="C00000"/>
                </a:solidFill>
                <a:latin typeface="Century Schoolbook" pitchFamily="18" charset="0"/>
              </a:rPr>
              <a:t> </a:t>
            </a:r>
            <a:r>
              <a:rPr lang="ru-RU" sz="1800" b="1" i="1" dirty="0" smtClean="0">
                <a:solidFill>
                  <a:srgbClr val="C00000"/>
                </a:solidFill>
                <a:latin typeface="Century Schoolbook" pitchFamily="18" charset="0"/>
              </a:rPr>
              <a:t>      ученик и я, молодой учитель…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23728" y="260648"/>
            <a:ext cx="5777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Century Schoolbook" pitchFamily="18" charset="0"/>
                <a:cs typeface="Times New Roman" panose="02020603050405020304" pitchFamily="18" charset="0"/>
              </a:rPr>
              <a:t>Городской конкурс профессионального мастерства</a:t>
            </a:r>
          </a:p>
          <a:p>
            <a:pPr algn="ctr"/>
            <a:r>
              <a:rPr lang="ru-RU" dirty="0" smtClean="0">
                <a:latin typeface="Century Schoolbook" pitchFamily="18" charset="0"/>
                <a:cs typeface="Times New Roman" panose="02020603050405020304" pitchFamily="18" charset="0"/>
              </a:rPr>
              <a:t>«Педагогическая надежда-2018»</a:t>
            </a:r>
            <a:endParaRPr lang="ru-RU" dirty="0">
              <a:latin typeface="Century Schoolbook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E:\фото\IMG_16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1857364"/>
            <a:ext cx="5400122" cy="3599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8136904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4F271C">
                    <a:satMod val="130000"/>
                  </a:srgbClr>
                </a:solidFill>
                <a:latin typeface="Century Schoolbook" pitchFamily="18" charset="0"/>
              </a:rPr>
              <a:t>Формирующая оценка образовательных результатов</a:t>
            </a:r>
            <a:r>
              <a:rPr lang="ru-RU" sz="2000" b="1" dirty="0" smtClean="0">
                <a:solidFill>
                  <a:srgbClr val="4F271C">
                    <a:satMod val="130000"/>
                  </a:srgbClr>
                </a:solidFill>
                <a:latin typeface="Century Schoolbook" pitchFamily="18" charset="0"/>
              </a:rPr>
              <a:t>. Модельный ответ (эталон и образец)</a:t>
            </a:r>
            <a:endParaRPr lang="ru-RU" sz="2000" b="1" dirty="0">
              <a:latin typeface="Century Schoolbook" pitchFamily="18" charset="0"/>
            </a:endParaRPr>
          </a:p>
        </p:txBody>
      </p:sp>
      <p:graphicFrame>
        <p:nvGraphicFramePr>
          <p:cNvPr id="4" name="Group 11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788303616"/>
              </p:ext>
            </p:extLst>
          </p:nvPr>
        </p:nvGraphicFramePr>
        <p:xfrm>
          <a:off x="1071537" y="1142985"/>
          <a:ext cx="8072463" cy="5457429"/>
        </p:xfrm>
        <a:graphic>
          <a:graphicData uri="http://schemas.openxmlformats.org/drawingml/2006/table">
            <a:tbl>
              <a:tblPr/>
              <a:tblGrid>
                <a:gridCol w="283408"/>
                <a:gridCol w="1273780"/>
                <a:gridCol w="3682751"/>
                <a:gridCol w="2832524"/>
              </a:tblGrid>
              <a:tr h="156593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Начало письма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Introduction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В начале письма автор  обычно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Char char="*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Благодарит адресата за ранее полученную корреспонденцию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Char char="*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Извиняется, что не писал раньше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Thanks for…, Many thanks for…, How nice of you …, I was awfully glad to get your letter…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I must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apologise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 for not writing…,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I really should have written sooner….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11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Основная часть письма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Main Body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В ней должны быть раскрыты все аспекты, указанные в задании. Каждый  параграф пишут с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новой строки, пропустив строчку.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11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Конец письма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Conclusion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В конце письма автор упоминает о дальнейших контактах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(с новой строки, пропустив строку)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I’ll write again soon.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Looking forward to seeing you.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Hope to hear from you soon.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67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Завершающая фраза письма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Ending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Эта фраза зависит от степени близости автора и адресата, после неё всегда ставится запятая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(с новой строки, пропустив строку)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I love you so much,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Lots of love,      Much love,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Best wishes,      All the best,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Yours…..,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51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Подпись автора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Личные письма подписывают без указания фамилии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(с новой строки, пропустив строку)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  <a:cs typeface="Times New Roman" pitchFamily="18" charset="0"/>
                        </a:rPr>
                        <a:t>Sally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6068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104" y="214290"/>
            <a:ext cx="8064896" cy="5504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Century Schoolbook" pitchFamily="18" charset="0"/>
              </a:rPr>
              <a:t>Образовательные результаты обучающихся</a:t>
            </a:r>
            <a:endParaRPr lang="ru-RU" sz="3200" b="1" dirty="0">
              <a:latin typeface="Century Schoolbook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2976" y="980728"/>
            <a:ext cx="7746064" cy="561662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800" i="1" dirty="0" smtClean="0">
                <a:latin typeface="Century Schoolbook" pitchFamily="18" charset="0"/>
              </a:rPr>
              <a:t>Положительная динамика в достижении предметных результатов</a:t>
            </a:r>
            <a:r>
              <a:rPr lang="en-US" sz="1800" i="1" dirty="0" smtClean="0">
                <a:latin typeface="Century Schoolbook" pitchFamily="18" charset="0"/>
              </a:rPr>
              <a:t> </a:t>
            </a:r>
            <a:r>
              <a:rPr lang="ru-RU" sz="1800" i="1" dirty="0" smtClean="0">
                <a:latin typeface="Century Schoolbook" pitchFamily="18" charset="0"/>
              </a:rPr>
              <a:t>по итогам промежуточной аттестации</a:t>
            </a:r>
          </a:p>
          <a:p>
            <a:pPr algn="just">
              <a:buFont typeface="Arial" pitchFamily="34" charset="0"/>
              <a:buChar char="•"/>
            </a:pPr>
            <a:r>
              <a:rPr lang="ru-RU" sz="1800" dirty="0" smtClean="0">
                <a:latin typeface="Century Schoolbook" pitchFamily="18" charset="0"/>
              </a:rPr>
              <a:t>уметь самостоятельно </a:t>
            </a:r>
            <a:r>
              <a:rPr lang="ru-RU" sz="1800" dirty="0">
                <a:latin typeface="Century Schoolbook" pitchFamily="18" charset="0"/>
              </a:rPr>
              <a:t>выбирать адекватную стратегию чтения в соответствии с коммуникативной задачей и типом </a:t>
            </a:r>
            <a:r>
              <a:rPr lang="ru-RU" sz="1800" dirty="0" smtClean="0">
                <a:latin typeface="Century Schoolbook" pitchFamily="18" charset="0"/>
              </a:rPr>
              <a:t>текста</a:t>
            </a:r>
          </a:p>
          <a:p>
            <a:pPr algn="just">
              <a:buFont typeface="Arial" pitchFamily="34" charset="0"/>
              <a:buChar char="•"/>
            </a:pPr>
            <a:r>
              <a:rPr lang="ru-RU" sz="1800" dirty="0" smtClean="0">
                <a:latin typeface="Century Schoolbook" pitchFamily="18" charset="0"/>
              </a:rPr>
              <a:t>делать </a:t>
            </a:r>
            <a:r>
              <a:rPr lang="ru-RU" sz="1800" dirty="0">
                <a:latin typeface="Century Schoolbook" pitchFamily="18" charset="0"/>
              </a:rPr>
              <a:t>выборочный перевод с английского языка на </a:t>
            </a:r>
            <a:r>
              <a:rPr lang="ru-RU" sz="1800" dirty="0" smtClean="0">
                <a:latin typeface="Century Schoolbook" pitchFamily="18" charset="0"/>
              </a:rPr>
              <a:t>русский</a:t>
            </a:r>
          </a:p>
          <a:p>
            <a:pPr algn="just">
              <a:buFont typeface="Arial" pitchFamily="34" charset="0"/>
              <a:buChar char="•"/>
            </a:pPr>
            <a:r>
              <a:rPr lang="ru-RU" sz="1800" dirty="0" smtClean="0">
                <a:latin typeface="Century Schoolbook" pitchFamily="18" charset="0"/>
              </a:rPr>
              <a:t>распознавать </a:t>
            </a:r>
            <a:r>
              <a:rPr lang="ru-RU" sz="1800" dirty="0">
                <a:latin typeface="Century Schoolbook" pitchFamily="18" charset="0"/>
              </a:rPr>
              <a:t>и употреблять в речи в соответствии с коммуникативной задачей основные значения изученных лексических единиц </a:t>
            </a:r>
            <a:endParaRPr lang="ru-RU" sz="1800" dirty="0" smtClean="0">
              <a:latin typeface="Century Schoolbook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800" dirty="0">
                <a:latin typeface="Century Schoolbook" pitchFamily="18" charset="0"/>
              </a:rPr>
              <a:t>выражать основные речевые </a:t>
            </a:r>
            <a:r>
              <a:rPr lang="ru-RU" sz="1800" dirty="0" smtClean="0">
                <a:latin typeface="Century Schoolbook" pitchFamily="18" charset="0"/>
              </a:rPr>
              <a:t>функции</a:t>
            </a:r>
          </a:p>
          <a:p>
            <a:pPr algn="just">
              <a:buFont typeface="Arial" pitchFamily="34" charset="0"/>
              <a:buChar char="•"/>
            </a:pPr>
            <a:r>
              <a:rPr lang="ru-RU" sz="1800" dirty="0" smtClean="0">
                <a:latin typeface="Century Schoolbook" pitchFamily="18" charset="0"/>
              </a:rPr>
              <a:t>уметь </a:t>
            </a:r>
            <a:r>
              <a:rPr lang="ru-RU" sz="1800" dirty="0">
                <a:latin typeface="Century Schoolbook" pitchFamily="18" charset="0"/>
              </a:rPr>
              <a:t>понимать звучащую речь с различной глубиной, точностью и полнотой восприятия </a:t>
            </a:r>
            <a:r>
              <a:rPr lang="ru-RU" sz="1800" dirty="0" smtClean="0">
                <a:latin typeface="Century Schoolbook" pitchFamily="18" charset="0"/>
              </a:rPr>
              <a:t>информации.</a:t>
            </a:r>
          </a:p>
          <a:p>
            <a:pPr algn="just">
              <a:buFontTx/>
              <a:buChar char="-"/>
            </a:pPr>
            <a:endParaRPr lang="ru-RU" sz="2800" dirty="0" smtClean="0"/>
          </a:p>
          <a:p>
            <a:pPr algn="just"/>
            <a:r>
              <a:rPr lang="ru-RU" sz="1800" i="1" dirty="0" smtClean="0">
                <a:latin typeface="Century Schoolbook" pitchFamily="18" charset="0"/>
              </a:rPr>
              <a:t>Положительная динамика в достижении </a:t>
            </a:r>
            <a:r>
              <a:rPr lang="ru-RU" sz="1800" i="1" dirty="0" err="1" smtClean="0">
                <a:latin typeface="Century Schoolbook" pitchFamily="18" charset="0"/>
              </a:rPr>
              <a:t>метапредметных</a:t>
            </a:r>
            <a:r>
              <a:rPr lang="ru-RU" sz="1800" i="1" dirty="0" smtClean="0">
                <a:latin typeface="Century Schoolbook" pitchFamily="18" charset="0"/>
              </a:rPr>
              <a:t> результатов (познавательные, коммуникативные УУД): </a:t>
            </a:r>
            <a:r>
              <a:rPr lang="ru-RU" sz="1800" dirty="0" smtClean="0">
                <a:latin typeface="Century Schoolbook" pitchFamily="18" charset="0"/>
              </a:rPr>
              <a:t>находить информацию в тексте, заданную в явном и неявном виде, оценивать достоверность суждений, преобразовывать модели из одной знаковой системы в другую, устанавливать аналогии, проводить группировку, классификацию, осуществлять сравнение, осуществлять групповое взаимодействие.</a:t>
            </a:r>
            <a:endParaRPr lang="ru-RU" sz="1800" dirty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741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836712"/>
            <a:ext cx="7498080" cy="5123656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Century Schoolbook" pitchFamily="18" charset="0"/>
              </a:rPr>
              <a:t>Международный игровой конкурс «</a:t>
            </a:r>
            <a:r>
              <a:rPr lang="en-US" sz="2000" dirty="0" smtClean="0">
                <a:latin typeface="Century Schoolbook" pitchFamily="18" charset="0"/>
              </a:rPr>
              <a:t>British Bulldog»</a:t>
            </a:r>
            <a:r>
              <a:rPr lang="ru-RU" sz="2000" dirty="0" smtClean="0">
                <a:latin typeface="Century Schoolbook" pitchFamily="18" charset="0"/>
              </a:rPr>
              <a:t>, 2016-2018 гг., 126 </a:t>
            </a:r>
            <a:r>
              <a:rPr lang="ru-RU" sz="2000" dirty="0">
                <a:latin typeface="Century Schoolbook" pitchFamily="18" charset="0"/>
              </a:rPr>
              <a:t>участников </a:t>
            </a:r>
            <a:endParaRPr lang="ru-RU" sz="2000" dirty="0" smtClean="0">
              <a:latin typeface="Century Schoolbook" pitchFamily="18" charset="0"/>
            </a:endParaRPr>
          </a:p>
          <a:p>
            <a:pPr algn="just"/>
            <a:r>
              <a:rPr lang="ru-RU" sz="2000" dirty="0" smtClean="0">
                <a:latin typeface="Century Schoolbook" pitchFamily="18" charset="0"/>
              </a:rPr>
              <a:t>Лингвистический </a:t>
            </a:r>
            <a:r>
              <a:rPr lang="ru-RU" sz="2000" dirty="0" err="1" smtClean="0">
                <a:latin typeface="Century Schoolbook" pitchFamily="18" charset="0"/>
              </a:rPr>
              <a:t>перфоманс</a:t>
            </a:r>
            <a:r>
              <a:rPr lang="ru-RU" sz="2000" dirty="0" smtClean="0">
                <a:latin typeface="Century Schoolbook" pitchFamily="18" charset="0"/>
              </a:rPr>
              <a:t> «О любви на разных языках», </a:t>
            </a:r>
            <a:r>
              <a:rPr lang="ru-RU" sz="2000" dirty="0" err="1" smtClean="0">
                <a:latin typeface="Century Schoolbook" pitchFamily="18" charset="0"/>
              </a:rPr>
              <a:t>СурГУ</a:t>
            </a:r>
            <a:r>
              <a:rPr lang="ru-RU" sz="2000" dirty="0" smtClean="0">
                <a:latin typeface="Century Schoolbook" pitchFamily="18" charset="0"/>
              </a:rPr>
              <a:t>, 2017г., Куприянова В., призер</a:t>
            </a:r>
          </a:p>
          <a:p>
            <a:pPr algn="just"/>
            <a:r>
              <a:rPr lang="ru-RU" sz="2000" dirty="0" smtClean="0">
                <a:latin typeface="Century Schoolbook" pitchFamily="18" charset="0"/>
              </a:rPr>
              <a:t>ХХ городская научно-практическая конференция молодых исследователей «Шаг в будущее»,  стендовая защита</a:t>
            </a:r>
            <a:r>
              <a:rPr lang="ru-RU" sz="2000" dirty="0">
                <a:latin typeface="Century Schoolbook" pitchFamily="18" charset="0"/>
              </a:rPr>
              <a:t>, 2018г., Бугаева </a:t>
            </a:r>
            <a:r>
              <a:rPr lang="ru-RU" sz="2000" dirty="0" smtClean="0">
                <a:latin typeface="Century Schoolbook" pitchFamily="18" charset="0"/>
              </a:rPr>
              <a:t>А., 2 место</a:t>
            </a:r>
          </a:p>
          <a:p>
            <a:pPr algn="just"/>
            <a:r>
              <a:rPr lang="ru-RU" sz="2000" dirty="0" smtClean="0">
                <a:latin typeface="Century Schoolbook" pitchFamily="18" charset="0"/>
              </a:rPr>
              <a:t>Школьный этап Всероссийской олимпиады школьников по английскому языку, 2016-2018гг., 26 участников, </a:t>
            </a:r>
          </a:p>
          <a:p>
            <a:pPr marL="82296" indent="0" algn="just">
              <a:buNone/>
            </a:pPr>
            <a:r>
              <a:rPr lang="ru-RU" sz="2000" dirty="0">
                <a:latin typeface="Century Schoolbook" pitchFamily="18" charset="0"/>
              </a:rPr>
              <a:t> </a:t>
            </a:r>
            <a:r>
              <a:rPr lang="ru-RU" sz="2000" dirty="0" smtClean="0">
                <a:latin typeface="Century Schoolbook" pitchFamily="18" charset="0"/>
              </a:rPr>
              <a:t>   4 победителя, 6 призеров</a:t>
            </a:r>
          </a:p>
          <a:p>
            <a:pPr algn="just"/>
            <a:r>
              <a:rPr lang="ru-RU" sz="2000" dirty="0" smtClean="0">
                <a:latin typeface="Century Schoolbook" pitchFamily="18" charset="0"/>
              </a:rPr>
              <a:t>Муниципальный </a:t>
            </a:r>
            <a:r>
              <a:rPr lang="ru-RU" sz="2000" dirty="0">
                <a:latin typeface="Century Schoolbook" pitchFamily="18" charset="0"/>
              </a:rPr>
              <a:t>этап Всероссийской олимпиады школьников по английскому языку, </a:t>
            </a:r>
            <a:r>
              <a:rPr lang="ru-RU" sz="2000" dirty="0" smtClean="0">
                <a:latin typeface="Century Schoolbook" pitchFamily="18" charset="0"/>
              </a:rPr>
              <a:t>2016, 2017гг</a:t>
            </a:r>
            <a:r>
              <a:rPr lang="ru-RU" sz="2000" dirty="0">
                <a:latin typeface="Century Schoolbook" pitchFamily="18" charset="0"/>
              </a:rPr>
              <a:t>., </a:t>
            </a:r>
            <a:endParaRPr lang="ru-RU" sz="2000" dirty="0" smtClean="0">
              <a:latin typeface="Century Schoolbook" pitchFamily="18" charset="0"/>
            </a:endParaRPr>
          </a:p>
          <a:p>
            <a:pPr marL="82296" indent="0" algn="just">
              <a:buNone/>
            </a:pPr>
            <a:r>
              <a:rPr lang="ru-RU" sz="2000" dirty="0">
                <a:latin typeface="Century Schoolbook" pitchFamily="18" charset="0"/>
              </a:rPr>
              <a:t> </a:t>
            </a:r>
            <a:r>
              <a:rPr lang="ru-RU" sz="2000" dirty="0" smtClean="0">
                <a:latin typeface="Century Schoolbook" pitchFamily="18" charset="0"/>
              </a:rPr>
              <a:t>   3 участника</a:t>
            </a:r>
          </a:p>
          <a:p>
            <a:pPr algn="just"/>
            <a:r>
              <a:rPr lang="ru-RU" sz="2000" dirty="0" smtClean="0">
                <a:latin typeface="Century Schoolbook" pitchFamily="18" charset="0"/>
              </a:rPr>
              <a:t>Лицейская конференция проектных и исследовательских работ «Первые шаги в науку</a:t>
            </a:r>
            <a:r>
              <a:rPr lang="ru-RU" sz="2000" dirty="0">
                <a:latin typeface="Century Schoolbook" pitchFamily="18" charset="0"/>
              </a:rPr>
              <a:t>», 2018г</a:t>
            </a:r>
            <a:r>
              <a:rPr lang="ru-RU" sz="2000" dirty="0" smtClean="0">
                <a:latin typeface="Century Schoolbook" pitchFamily="18" charset="0"/>
              </a:rPr>
              <a:t>., </a:t>
            </a:r>
            <a:r>
              <a:rPr lang="ru-RU" sz="2000" dirty="0" err="1" smtClean="0">
                <a:latin typeface="Century Schoolbook" pitchFamily="18" charset="0"/>
              </a:rPr>
              <a:t>Штрыкунова</a:t>
            </a:r>
            <a:r>
              <a:rPr lang="ru-RU" sz="2000" dirty="0" smtClean="0">
                <a:latin typeface="Century Schoolbook" pitchFamily="18" charset="0"/>
              </a:rPr>
              <a:t> П., диплом в номинации</a:t>
            </a:r>
            <a:endParaRPr lang="ru-RU" sz="2000" dirty="0">
              <a:latin typeface="Century Schoolbook" pitchFamily="18" charset="0"/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1331640" y="116632"/>
            <a:ext cx="7498080" cy="70609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200" b="1" dirty="0" smtClean="0">
                <a:latin typeface="Century Schoolbook" pitchFamily="18" charset="0"/>
              </a:rPr>
              <a:t>Образовательные эффекты</a:t>
            </a:r>
            <a:endParaRPr lang="ru-RU" sz="3200" b="1" dirty="0"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87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1912" y="188640"/>
            <a:ext cx="7962088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Century Schoolbook" pitchFamily="18" charset="0"/>
              </a:rPr>
              <a:t>Список использованной литературы </a:t>
            </a:r>
            <a:br>
              <a:rPr lang="ru-RU" sz="2800" b="1" dirty="0" smtClean="0">
                <a:latin typeface="Century Schoolbook" pitchFamily="18" charset="0"/>
              </a:rPr>
            </a:br>
            <a:r>
              <a:rPr lang="ru-RU" sz="2800" b="1" dirty="0" smtClean="0">
                <a:latin typeface="Century Schoolbook" pitchFamily="18" charset="0"/>
              </a:rPr>
              <a:t>и источников</a:t>
            </a:r>
            <a:endParaRPr lang="ru-RU" sz="2800" b="1" dirty="0">
              <a:latin typeface="Century Schoolbook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124744"/>
            <a:ext cx="7890080" cy="4891102"/>
          </a:xfrm>
        </p:spPr>
        <p:txBody>
          <a:bodyPr>
            <a:normAutofit/>
          </a:bodyPr>
          <a:lstStyle/>
          <a:p>
            <a:pPr algn="just"/>
            <a:endParaRPr lang="ru-RU" sz="2000" dirty="0" smtClean="0">
              <a:latin typeface="Century Schoolbook" pitchFamily="18" charset="0"/>
            </a:endParaRPr>
          </a:p>
          <a:p>
            <a:pPr algn="just"/>
            <a:r>
              <a:rPr lang="ru-RU" sz="2000" dirty="0" smtClean="0">
                <a:latin typeface="Century Schoolbook" pitchFamily="18" charset="0"/>
              </a:rPr>
              <a:t>Федеральный государственный образовательный стандарт </a:t>
            </a:r>
          </a:p>
          <a:p>
            <a:pPr marL="82296" indent="0" algn="just">
              <a:buNone/>
            </a:pPr>
            <a:r>
              <a:rPr lang="ru-RU" sz="2000" dirty="0">
                <a:latin typeface="Century Schoolbook" pitchFamily="18" charset="0"/>
              </a:rPr>
              <a:t> </a:t>
            </a:r>
            <a:r>
              <a:rPr lang="ru-RU" sz="2000" dirty="0" smtClean="0">
                <a:latin typeface="Century Schoolbook" pitchFamily="18" charset="0"/>
              </a:rPr>
              <a:t>    основного общего образования</a:t>
            </a:r>
          </a:p>
          <a:p>
            <a:pPr algn="just"/>
            <a:r>
              <a:rPr lang="ru-RU" sz="2000" dirty="0" smtClean="0">
                <a:latin typeface="Century Schoolbook" pitchFamily="18" charset="0"/>
              </a:rPr>
              <a:t>Образовательная программа МБОУ лицея имени генерал-майора </a:t>
            </a:r>
            <a:r>
              <a:rPr lang="ru-RU" sz="2000" dirty="0" err="1" smtClean="0">
                <a:latin typeface="Century Schoolbook" pitchFamily="18" charset="0"/>
              </a:rPr>
              <a:t>Хисматулина</a:t>
            </a:r>
            <a:r>
              <a:rPr lang="ru-RU" sz="2000" dirty="0" smtClean="0">
                <a:latin typeface="Century Schoolbook" pitchFamily="18" charset="0"/>
              </a:rPr>
              <a:t> В.И. </a:t>
            </a:r>
          </a:p>
          <a:p>
            <a:pPr algn="just"/>
            <a:r>
              <a:rPr lang="ru-RU" sz="2000" dirty="0" err="1" smtClean="0">
                <a:latin typeface="Century Schoolbook" pitchFamily="18" charset="0"/>
              </a:rPr>
              <a:t>Гин</a:t>
            </a:r>
            <a:r>
              <a:rPr lang="ru-RU" sz="2000" dirty="0" smtClean="0">
                <a:latin typeface="Century Schoolbook" pitchFamily="18" charset="0"/>
              </a:rPr>
              <a:t> А.А Приемы педагогической техники </a:t>
            </a:r>
            <a:r>
              <a:rPr lang="en-US" sz="2000" dirty="0">
                <a:latin typeface="Century Schoolbook" pitchFamily="18" charset="0"/>
              </a:rPr>
              <a:t>[</a:t>
            </a:r>
            <a:r>
              <a:rPr lang="ru-RU" sz="2000" dirty="0">
                <a:latin typeface="Century Schoolbook" pitchFamily="18" charset="0"/>
              </a:rPr>
              <a:t>Текст</a:t>
            </a:r>
            <a:r>
              <a:rPr lang="en-US" sz="2000" dirty="0">
                <a:latin typeface="Century Schoolbook" pitchFamily="18" charset="0"/>
              </a:rPr>
              <a:t>]</a:t>
            </a:r>
            <a:r>
              <a:rPr lang="ru-RU" sz="2000" dirty="0">
                <a:latin typeface="Century Schoolbook" pitchFamily="18" charset="0"/>
              </a:rPr>
              <a:t>. – М.: ВИТА-ПРЕСС</a:t>
            </a:r>
            <a:r>
              <a:rPr lang="ru-RU" sz="2000" dirty="0" smtClean="0">
                <a:latin typeface="Century Schoolbook" pitchFamily="18" charset="0"/>
              </a:rPr>
              <a:t>, 2013. – 114с.</a:t>
            </a:r>
          </a:p>
          <a:p>
            <a:pPr algn="just"/>
            <a:r>
              <a:rPr lang="ru-RU" sz="2000" dirty="0" err="1" smtClean="0">
                <a:latin typeface="Century Schoolbook" pitchFamily="18" charset="0"/>
              </a:rPr>
              <a:t>Копотева</a:t>
            </a:r>
            <a:r>
              <a:rPr lang="ru-RU" sz="2000" dirty="0" smtClean="0">
                <a:latin typeface="Century Schoolbook" pitchFamily="18" charset="0"/>
              </a:rPr>
              <a:t> Г.Л. Проектируем урок, формирующий универсальные учебные действия / Г.Л. </a:t>
            </a:r>
            <a:r>
              <a:rPr lang="ru-RU" sz="2000" dirty="0" err="1" smtClean="0">
                <a:latin typeface="Century Schoolbook" pitchFamily="18" charset="0"/>
              </a:rPr>
              <a:t>Копотева</a:t>
            </a:r>
            <a:r>
              <a:rPr lang="ru-RU" sz="2000" dirty="0" smtClean="0">
                <a:latin typeface="Century Schoolbook" pitchFamily="18" charset="0"/>
              </a:rPr>
              <a:t>, И.М. </a:t>
            </a:r>
            <a:r>
              <a:rPr lang="ru-RU" sz="2000" dirty="0" err="1" smtClean="0">
                <a:latin typeface="Century Schoolbook" pitchFamily="18" charset="0"/>
              </a:rPr>
              <a:t>Логвинова</a:t>
            </a:r>
            <a:r>
              <a:rPr lang="ru-RU" sz="2000" dirty="0">
                <a:latin typeface="Century Schoolbook" pitchFamily="18" charset="0"/>
              </a:rPr>
              <a:t> </a:t>
            </a:r>
            <a:r>
              <a:rPr lang="ru-RU" sz="2000" dirty="0" smtClean="0">
                <a:latin typeface="Century Schoolbook" pitchFamily="18" charset="0"/>
              </a:rPr>
              <a:t> </a:t>
            </a:r>
            <a:r>
              <a:rPr lang="en-US" sz="2000" dirty="0" smtClean="0">
                <a:latin typeface="Century Schoolbook" pitchFamily="18" charset="0"/>
              </a:rPr>
              <a:t>[</a:t>
            </a:r>
            <a:r>
              <a:rPr lang="ru-RU" sz="2000" dirty="0" smtClean="0">
                <a:latin typeface="Century Schoolbook" pitchFamily="18" charset="0"/>
              </a:rPr>
              <a:t>Текст</a:t>
            </a:r>
            <a:r>
              <a:rPr lang="en-US" sz="2000" dirty="0" smtClean="0">
                <a:latin typeface="Century Schoolbook" pitchFamily="18" charset="0"/>
              </a:rPr>
              <a:t>]</a:t>
            </a:r>
            <a:r>
              <a:rPr lang="ru-RU" sz="2000" dirty="0" smtClean="0">
                <a:latin typeface="Century Schoolbook" pitchFamily="18" charset="0"/>
              </a:rPr>
              <a:t>. – М.: Учитель, 2015. – 100с.</a:t>
            </a:r>
          </a:p>
          <a:p>
            <a:pPr algn="just"/>
            <a:r>
              <a:rPr lang="ru-RU" sz="2000" dirty="0" smtClean="0">
                <a:latin typeface="Century Schoolbook" pitchFamily="18" charset="0"/>
              </a:rPr>
              <a:t>Фишман И.С., </a:t>
            </a:r>
            <a:r>
              <a:rPr lang="ru-RU" sz="2000" dirty="0" err="1" smtClean="0">
                <a:latin typeface="Century Schoolbook" pitchFamily="18" charset="0"/>
              </a:rPr>
              <a:t>Голуб</a:t>
            </a:r>
            <a:r>
              <a:rPr lang="ru-RU" sz="2000" dirty="0" smtClean="0">
                <a:latin typeface="Century Schoolbook" pitchFamily="18" charset="0"/>
              </a:rPr>
              <a:t> Г.Б. Формирующая оценка образовательных результатов учащихся</a:t>
            </a:r>
            <a:r>
              <a:rPr lang="en-US" sz="2000" dirty="0">
                <a:latin typeface="Century Schoolbook" pitchFamily="18" charset="0"/>
              </a:rPr>
              <a:t> [</a:t>
            </a:r>
            <a:r>
              <a:rPr lang="ru-RU" sz="2000" dirty="0">
                <a:latin typeface="Century Schoolbook" pitchFamily="18" charset="0"/>
              </a:rPr>
              <a:t>Текст</a:t>
            </a:r>
            <a:r>
              <a:rPr lang="en-US" sz="2000" dirty="0">
                <a:latin typeface="Century Schoolbook" pitchFamily="18" charset="0"/>
              </a:rPr>
              <a:t>]</a:t>
            </a:r>
            <a:r>
              <a:rPr lang="ru-RU" sz="2000" dirty="0">
                <a:latin typeface="Century Schoolbook" pitchFamily="18" charset="0"/>
              </a:rPr>
              <a:t>. – </a:t>
            </a:r>
            <a:r>
              <a:rPr lang="ru-RU" sz="2000" dirty="0" smtClean="0">
                <a:latin typeface="Century Schoolbook" pitchFamily="18" charset="0"/>
              </a:rPr>
              <a:t>Самара: Учебная литература, 2007.- 244с.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121678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9572660" cy="4368808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Century Schoolbook" pitchFamily="18" charset="0"/>
              </a:rPr>
              <a:t>Благодарю за внимание</a:t>
            </a:r>
            <a:r>
              <a:rPr lang="ru-RU" sz="5400" b="1" dirty="0" smtClean="0">
                <a:latin typeface="Century Schoolbook" pitchFamily="18" charset="0"/>
              </a:rPr>
              <a:t>!</a:t>
            </a:r>
            <a:endParaRPr lang="ru-RU" sz="5400" b="1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entury Schoolbook" pitchFamily="18" charset="0"/>
              </a:rPr>
              <a:t>Что лежит в основе педагогической деятельности?</a:t>
            </a:r>
            <a:endParaRPr lang="ru-RU" sz="3200" b="1" dirty="0">
              <a:latin typeface="Century Schoolbook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28800"/>
            <a:ext cx="7632848" cy="480060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Century Schoolbook" pitchFamily="18" charset="0"/>
              </a:rPr>
              <a:t>Приемы педагогической техники А</a:t>
            </a:r>
            <a:r>
              <a:rPr lang="en-US" sz="2400" dirty="0" smtClean="0">
                <a:latin typeface="Century Schoolbook" pitchFamily="18" charset="0"/>
              </a:rPr>
              <a:t>.</a:t>
            </a:r>
            <a:r>
              <a:rPr lang="ru-RU" sz="2400" dirty="0" smtClean="0">
                <a:latin typeface="Century Schoolbook" pitchFamily="18" charset="0"/>
              </a:rPr>
              <a:t> </a:t>
            </a:r>
            <a:r>
              <a:rPr lang="ru-RU" sz="2400" dirty="0" err="1" smtClean="0">
                <a:latin typeface="Century Schoolbook" pitchFamily="18" charset="0"/>
              </a:rPr>
              <a:t>Гина</a:t>
            </a:r>
            <a:endParaRPr lang="ru-RU" sz="2400" dirty="0" smtClean="0">
              <a:latin typeface="Century Schoolbook" pitchFamily="18" charset="0"/>
            </a:endParaRPr>
          </a:p>
          <a:p>
            <a:pPr algn="just"/>
            <a:r>
              <a:rPr lang="ru-RU" sz="2400" dirty="0">
                <a:latin typeface="Century Schoolbook" pitchFamily="18" charset="0"/>
              </a:rPr>
              <a:t> </a:t>
            </a:r>
            <a:r>
              <a:rPr lang="ru-RU" sz="2400" dirty="0" smtClean="0">
                <a:latin typeface="Century Schoolbook" pitchFamily="18" charset="0"/>
              </a:rPr>
              <a:t>Типология уроков ФГОС ООО </a:t>
            </a:r>
          </a:p>
          <a:p>
            <a:pPr algn="just"/>
            <a:r>
              <a:rPr lang="ru-RU" sz="2400" dirty="0">
                <a:latin typeface="Century Schoolbook" pitchFamily="18" charset="0"/>
              </a:rPr>
              <a:t> </a:t>
            </a:r>
            <a:r>
              <a:rPr lang="ru-RU" sz="2400" dirty="0" smtClean="0">
                <a:latin typeface="Century Schoolbook" pitchFamily="18" charset="0"/>
              </a:rPr>
              <a:t>Принципы составления технологических карт (</a:t>
            </a:r>
            <a:r>
              <a:rPr lang="ru-RU" sz="2400" dirty="0" err="1" smtClean="0">
                <a:latin typeface="Century Schoolbook" pitchFamily="18" charset="0"/>
              </a:rPr>
              <a:t>Логвинова</a:t>
            </a:r>
            <a:r>
              <a:rPr lang="ru-RU" sz="2400" dirty="0" smtClean="0">
                <a:latin typeface="Century Schoolbook" pitchFamily="18" charset="0"/>
              </a:rPr>
              <a:t> И.М., </a:t>
            </a:r>
            <a:r>
              <a:rPr lang="ru-RU" sz="2400" dirty="0" err="1" smtClean="0">
                <a:latin typeface="Century Schoolbook" pitchFamily="18" charset="0"/>
              </a:rPr>
              <a:t>Копотева</a:t>
            </a:r>
            <a:r>
              <a:rPr lang="ru-RU" sz="2400" dirty="0" smtClean="0">
                <a:latin typeface="Century Schoolbook" pitchFamily="18" charset="0"/>
              </a:rPr>
              <a:t> Г.Л.)</a:t>
            </a:r>
          </a:p>
          <a:p>
            <a:pPr algn="just"/>
            <a:r>
              <a:rPr lang="ru-RU" sz="2400" dirty="0" smtClean="0">
                <a:latin typeface="Century Schoolbook" pitchFamily="18" charset="0"/>
              </a:rPr>
              <a:t>Мониторинг образовательных результатов (предметные, </a:t>
            </a:r>
            <a:r>
              <a:rPr lang="ru-RU" sz="2400" dirty="0" err="1" smtClean="0">
                <a:latin typeface="Century Schoolbook" pitchFamily="18" charset="0"/>
              </a:rPr>
              <a:t>метапредметные</a:t>
            </a:r>
            <a:r>
              <a:rPr lang="ru-RU" sz="2400" dirty="0" smtClean="0">
                <a:latin typeface="Century Schoolbook" pitchFamily="18" charset="0"/>
              </a:rPr>
              <a:t>, личностные)</a:t>
            </a:r>
          </a:p>
          <a:p>
            <a:pPr algn="just"/>
            <a:r>
              <a:rPr lang="ru-RU" sz="2400" dirty="0" smtClean="0">
                <a:latin typeface="Century Schoolbook" pitchFamily="18" charset="0"/>
              </a:rPr>
              <a:t>Система формирующего оценивания образовательных результатов (Фишман И.С., Голуб Г.Б.)</a:t>
            </a:r>
          </a:p>
          <a:p>
            <a:pPr marL="82296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70411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spclub72.ru/files/2018/07-09/19/34/5b43b8c2a8ada/5b43b8c2a8b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7228">
            <a:off x="5651353" y="1931795"/>
            <a:ext cx="2386985" cy="378219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Century Schoolbook" pitchFamily="18" charset="0"/>
              </a:rPr>
              <a:t>Принципы педагогической техники </a:t>
            </a:r>
            <a:br>
              <a:rPr lang="ru-RU" sz="3200" b="1" dirty="0" smtClean="0">
                <a:latin typeface="Century Schoolbook" pitchFamily="18" charset="0"/>
              </a:rPr>
            </a:br>
            <a:r>
              <a:rPr lang="ru-RU" sz="3200" b="1" dirty="0" smtClean="0">
                <a:latin typeface="Century Schoolbook" pitchFamily="18" charset="0"/>
              </a:rPr>
              <a:t>А.А. </a:t>
            </a:r>
            <a:r>
              <a:rPr lang="ru-RU" sz="3200" b="1" dirty="0" err="1" smtClean="0">
                <a:latin typeface="Century Schoolbook" pitchFamily="18" charset="0"/>
              </a:rPr>
              <a:t>Гина</a:t>
            </a:r>
            <a:endParaRPr lang="ru-RU" sz="3200" b="1" dirty="0"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428736"/>
            <a:ext cx="8001024" cy="500066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pPr algn="just">
              <a:buNone/>
            </a:pPr>
            <a:endParaRPr lang="ru-RU" dirty="0" smtClean="0">
              <a:latin typeface="Century Schoolbook" pitchFamily="18" charset="0"/>
            </a:endParaRPr>
          </a:p>
          <a:p>
            <a:pPr algn="just"/>
            <a:r>
              <a:rPr lang="ru-RU" dirty="0" smtClean="0">
                <a:latin typeface="Century Schoolbook" pitchFamily="18" charset="0"/>
              </a:rPr>
              <a:t> открытость</a:t>
            </a:r>
          </a:p>
          <a:p>
            <a:pPr algn="just"/>
            <a:r>
              <a:rPr lang="ru-RU" dirty="0" smtClean="0">
                <a:latin typeface="Century Schoolbook" pitchFamily="18" charset="0"/>
              </a:rPr>
              <a:t> деятельность</a:t>
            </a:r>
          </a:p>
          <a:p>
            <a:pPr algn="just"/>
            <a:r>
              <a:rPr lang="ru-RU" dirty="0" smtClean="0">
                <a:latin typeface="Century Schoolbook" pitchFamily="18" charset="0"/>
              </a:rPr>
              <a:t> обратная </a:t>
            </a:r>
            <a:r>
              <a:rPr lang="ru-RU" dirty="0" smtClean="0">
                <a:latin typeface="Century Schoolbook" pitchFamily="18" charset="0"/>
              </a:rPr>
              <a:t>связь</a:t>
            </a:r>
            <a:endParaRPr lang="ru-RU" dirty="0" smtClean="0"/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 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498080" cy="56207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Century Schoolbook" pitchFamily="18" charset="0"/>
              </a:rPr>
              <a:t>Конструктор урока</a:t>
            </a:r>
            <a:endParaRPr lang="ru-RU" sz="3200" b="1" dirty="0">
              <a:latin typeface="Century Schoolbook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82515930"/>
              </p:ext>
            </p:extLst>
          </p:nvPr>
        </p:nvGraphicFramePr>
        <p:xfrm>
          <a:off x="0" y="642918"/>
          <a:ext cx="9144065" cy="6244940"/>
        </p:xfrm>
        <a:graphic>
          <a:graphicData uri="http://schemas.openxmlformats.org/drawingml/2006/table">
            <a:tbl>
              <a:tblPr/>
              <a:tblGrid>
                <a:gridCol w="1331640"/>
                <a:gridCol w="1512168"/>
                <a:gridCol w="1075077"/>
                <a:gridCol w="1306295"/>
                <a:gridCol w="1306295"/>
                <a:gridCol w="1306295"/>
                <a:gridCol w="1306295"/>
              </a:tblGrid>
              <a:tr h="825474"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Этап в соответствии с технологической картой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урока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1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2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3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4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5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6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500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entury Schoolbook" pitchFamily="18" charset="0"/>
                          <a:ea typeface="Calibri"/>
                          <a:cs typeface="Times New Roman"/>
                        </a:rPr>
                        <a:t>1.Этап </a:t>
                      </a:r>
                      <a:r>
                        <a:rPr lang="ru-RU" sz="1200" b="1" dirty="0">
                          <a:latin typeface="Century Schoolbook" pitchFamily="18" charset="0"/>
                          <a:ea typeface="Calibri"/>
                          <a:cs typeface="Times New Roman"/>
                        </a:rPr>
                        <a:t>мотивации к учебной </a:t>
                      </a:r>
                      <a:r>
                        <a:rPr lang="ru-RU" sz="1200" b="1" dirty="0" smtClean="0">
                          <a:latin typeface="Century Schoolbook" pitchFamily="18" charset="0"/>
                          <a:ea typeface="Calibri"/>
                          <a:cs typeface="Times New Roman"/>
                        </a:rPr>
                        <a:t>деятельности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Интеллектуальная разминка или простой опрос 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«Да-нетка»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Удивляй! Отсроченная отгадка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Фантастическая добавка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«Светофор»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Щадящий опрос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953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entury Schoolbook" pitchFamily="18" charset="0"/>
                          <a:ea typeface="Calibri"/>
                          <a:cs typeface="Times New Roman"/>
                        </a:rPr>
                        <a:t>2.Этап построения проекта выхода из </a:t>
                      </a:r>
                      <a:r>
                        <a:rPr lang="ru-RU" sz="1200" b="1" dirty="0" smtClean="0">
                          <a:latin typeface="Century Schoolbook" pitchFamily="18" charset="0"/>
                          <a:ea typeface="Calibri"/>
                          <a:cs typeface="Times New Roman"/>
                        </a:rPr>
                        <a:t>затруднения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Привлекательная цель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Удивляй!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Фантастическая добавка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Деловая игра «Точка зрения»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Пресс-конференция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Вопрос к тексту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2356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entury Schoolbook" pitchFamily="18" charset="0"/>
                          <a:ea typeface="Calibri"/>
                          <a:cs typeface="Times New Roman"/>
                        </a:rPr>
                        <a:t>3.Этап закрепления с проговариванием во внешней </a:t>
                      </a:r>
                      <a:r>
                        <a:rPr lang="ru-RU" sz="1200" b="1" dirty="0" smtClean="0">
                          <a:latin typeface="Century Schoolbook" pitchFamily="18" charset="0"/>
                          <a:ea typeface="Calibri"/>
                          <a:cs typeface="Times New Roman"/>
                        </a:rPr>
                        <a:t>речи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Лови ошибку!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Пресс-конференция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УМШ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Игра-тренинг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Игра в случайность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«Да-нетка»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43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entury Schoolbook" pitchFamily="18" charset="0"/>
                          <a:ea typeface="Calibri"/>
                          <a:cs typeface="Times New Roman"/>
                        </a:rPr>
                        <a:t>4.Этап самостоятельной работы с проверкой по </a:t>
                      </a:r>
                      <a:r>
                        <a:rPr lang="ru-RU" sz="1200" b="1" dirty="0" smtClean="0">
                          <a:latin typeface="Century Schoolbook" pitchFamily="18" charset="0"/>
                          <a:ea typeface="Calibri"/>
                          <a:cs typeface="Times New Roman"/>
                        </a:rPr>
                        <a:t>эталону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«Светофор»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Опрос по цепочке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Тихий опрос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Программируемый опрос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Идеальный опрос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Фактологический диктант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500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entury Schoolbook" pitchFamily="18" charset="0"/>
                          <a:ea typeface="Calibri"/>
                          <a:cs typeface="Times New Roman"/>
                        </a:rPr>
                        <a:t>5.Этап включения в систему знаний и </a:t>
                      </a:r>
                      <a:r>
                        <a:rPr lang="ru-RU" sz="1200" b="1" dirty="0" smtClean="0">
                          <a:latin typeface="Century Schoolbook" pitchFamily="18" charset="0"/>
                          <a:ea typeface="Calibri"/>
                          <a:cs typeface="Times New Roman"/>
                        </a:rPr>
                        <a:t>повторения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Своя опора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Повторяем с контролем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Повторяем с расширением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Свои примеры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Опрос-итог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Деловая игра «Точка зрения»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295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entury Schoolbook" pitchFamily="18" charset="0"/>
                          <a:ea typeface="Calibri"/>
                          <a:cs typeface="Times New Roman"/>
                        </a:rPr>
                        <a:t>6.Этап рефлексивной деятельности. Домашнее </a:t>
                      </a:r>
                      <a:r>
                        <a:rPr lang="ru-RU" sz="1200" b="1" dirty="0" smtClean="0">
                          <a:latin typeface="Century Schoolbook" pitchFamily="18" charset="0"/>
                          <a:ea typeface="Calibri"/>
                          <a:cs typeface="Times New Roman"/>
                        </a:rPr>
                        <a:t>задание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Опрос-итог</a:t>
                      </a:r>
                      <a:endParaRPr lang="ru-RU" sz="120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Три уровня домашнего задания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Отсроченная отгадка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Особое задание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Роль «подводящий итоги»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Bef>
                          <a:spcPts val="825"/>
                        </a:spcBef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Century Schoolbook" pitchFamily="18" charset="0"/>
                          <a:ea typeface="Times New Roman"/>
                          <a:cs typeface="Tahoma"/>
                        </a:rPr>
                        <a:t>Творчество работает на будущее</a:t>
                      </a:r>
                      <a:endParaRPr lang="ru-RU" sz="1200" dirty="0">
                        <a:latin typeface="Century Schoolbook" pitchFamily="18" charset="0"/>
                        <a:ea typeface="Calibri"/>
                        <a:cs typeface="Times New Roman"/>
                      </a:endParaRPr>
                    </a:p>
                  </a:txBody>
                  <a:tcPr marL="20700" marR="20700" marT="8280" marB="828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9745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Century Schoolbook" pitchFamily="18" charset="0"/>
              </a:rPr>
              <a:t>Метод удивления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5357826"/>
            <a:ext cx="7560840" cy="123952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b="1" dirty="0" smtClean="0">
                <a:latin typeface="Century Schoolbook" pitchFamily="18" charset="0"/>
              </a:rPr>
              <a:t>Формула:</a:t>
            </a:r>
            <a:r>
              <a:rPr lang="ru-RU" sz="2400" dirty="0" smtClean="0">
                <a:latin typeface="Century Schoolbook" pitchFamily="18" charset="0"/>
              </a:rPr>
              <a:t> учитель находит такой угол зрения, при котором даже обыденное становится удивительным. </a:t>
            </a:r>
            <a:endParaRPr lang="ru-RU" sz="2400" dirty="0">
              <a:latin typeface="Century Schoolbook" pitchFamily="18" charset="0"/>
            </a:endParaRPr>
          </a:p>
        </p:txBody>
      </p:sp>
      <p:pic>
        <p:nvPicPr>
          <p:cNvPr id="1027" name="Picture 3" descr="C:\Users\Лия\Desktop\фото\затемненные\IMG_29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071546"/>
            <a:ext cx="6643702" cy="442954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entury Schoolbook" pitchFamily="18" charset="0"/>
              </a:rPr>
              <a:t>Отсроченная отгадка</a:t>
            </a:r>
            <a:endParaRPr lang="ru-RU" dirty="0"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988840"/>
            <a:ext cx="3714776" cy="46053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</a:t>
            </a:r>
            <a:r>
              <a:rPr lang="ru-RU" sz="2400" b="1" dirty="0" smtClean="0">
                <a:latin typeface="Century Schoolbook" pitchFamily="18" charset="0"/>
              </a:rPr>
              <a:t>Формула: </a:t>
            </a:r>
            <a:r>
              <a:rPr lang="ru-RU" sz="2400" dirty="0" smtClean="0">
                <a:latin typeface="Century Schoolbook" pitchFamily="18" charset="0"/>
              </a:rPr>
              <a:t>в начале урока учитель дает загадку, отгадка которой будет открыта при работе над новым материалом. </a:t>
            </a:r>
            <a:endParaRPr lang="ru-RU" sz="2400" dirty="0">
              <a:latin typeface="Century Schoolbook" pitchFamily="18" charset="0"/>
            </a:endParaRPr>
          </a:p>
        </p:txBody>
      </p:sp>
      <p:pic>
        <p:nvPicPr>
          <p:cNvPr id="2050" name="Picture 2" descr="C:\Users\Лия\Desktop\фото\IMG_2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857364"/>
            <a:ext cx="4929222" cy="328614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42852"/>
            <a:ext cx="7790712" cy="12747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Century Schoolbook" pitchFamily="18" charset="0"/>
              </a:rPr>
              <a:t>«Фантастическая добавка»</a:t>
            </a:r>
            <a:endParaRPr lang="ru-RU" dirty="0"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5286388"/>
            <a:ext cx="7786742" cy="1000132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b="1" dirty="0" smtClean="0">
                <a:latin typeface="Century Schoolbook" pitchFamily="18" charset="0"/>
              </a:rPr>
              <a:t>    Формула: </a:t>
            </a:r>
            <a:r>
              <a:rPr lang="ru-RU" dirty="0" smtClean="0">
                <a:latin typeface="Century Schoolbook" pitchFamily="18" charset="0"/>
              </a:rPr>
              <a:t>учитель дополняет реальную ситуацию фантастикой (несуществующая реальность, придуманный мир, космос, фантастические существа)</a:t>
            </a:r>
          </a:p>
          <a:p>
            <a:endParaRPr lang="ru-RU" dirty="0"/>
          </a:p>
        </p:txBody>
      </p:sp>
      <p:pic>
        <p:nvPicPr>
          <p:cNvPr id="3075" name="Picture 3" descr="C:\Users\Лия\Desktop\фото\IMG_3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142984"/>
            <a:ext cx="6000792" cy="400052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Century Schoolbook" pitchFamily="18" charset="0"/>
              </a:rPr>
              <a:t>«Лови ошибку!»</a:t>
            </a:r>
            <a:endParaRPr lang="ru-RU" dirty="0"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9946" y="1268760"/>
            <a:ext cx="7776864" cy="171109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Century Schoolbook" pitchFamily="18" charset="0"/>
              </a:rPr>
              <a:t>  </a:t>
            </a:r>
            <a:r>
              <a:rPr lang="ru-RU" sz="2600" b="1" dirty="0" smtClean="0">
                <a:latin typeface="Century Schoolbook" pitchFamily="18" charset="0"/>
              </a:rPr>
              <a:t>Формула: </a:t>
            </a:r>
            <a:r>
              <a:rPr lang="ru-RU" sz="2600" dirty="0" smtClean="0">
                <a:latin typeface="Century Schoolbook" pitchFamily="18" charset="0"/>
              </a:rPr>
              <a:t>объясняя материал, учитель намеренно допускает ошибку, планируя убедительность.</a:t>
            </a:r>
            <a:endParaRPr lang="ru-RU" sz="2600" dirty="0">
              <a:latin typeface="Century Schoolbook" pitchFamily="18" charset="0"/>
            </a:endParaRPr>
          </a:p>
        </p:txBody>
      </p:sp>
      <p:pic>
        <p:nvPicPr>
          <p:cNvPr id="4" name="Picture 2" descr="C:\Users\Лия\Desktop\фото\IMG_3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36912"/>
            <a:ext cx="5788726" cy="385915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088" y="0"/>
            <a:ext cx="8208912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Century Schoolbook" pitchFamily="18" charset="0"/>
              </a:rPr>
              <a:t>Формирующая оценка образовательных результатов. Специфические аналитические шкалы</a:t>
            </a:r>
            <a:endParaRPr lang="ru-RU" sz="2400" b="1" dirty="0">
              <a:latin typeface="Century Schoolbook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4546" y="1142984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entury Schoolbook" pitchFamily="18" charset="0"/>
              </a:rPr>
              <a:t>Матрица оценивания творческих проектов</a:t>
            </a:r>
            <a:endParaRPr lang="ru-RU" dirty="0">
              <a:latin typeface="Century Schoolbook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1460820"/>
              </p:ext>
            </p:extLst>
          </p:nvPr>
        </p:nvGraphicFramePr>
        <p:xfrm>
          <a:off x="1357290" y="1547876"/>
          <a:ext cx="7286676" cy="5310124"/>
        </p:xfrm>
        <a:graphic>
          <a:graphicData uri="http://schemas.openxmlformats.org/drawingml/2006/table">
            <a:tbl>
              <a:tblPr/>
              <a:tblGrid>
                <a:gridCol w="5984980"/>
                <a:gridCol w="130169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Показатели проявления компетентности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Баллы (0-2)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Предметно-информационная составляющая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3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1.Знание основных терминов и фактического материала по теме проекта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2.Знание существующих точек зрения (подходов) к проблеме и способов ее решения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3.Знание источников информации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Деятельностно-коммуникативная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 составляющая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4.Умение выделять проблему и обосновывать ее актуальность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7.Умение выявлять причинно-следственные связи, приводить аргументы и иллюстрировать примерами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9.Умение находить требуемую информацию в различных источниках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10.Владение грамотной, эмоциональной и свободной речью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Ценностно-ориентационная составляющая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11.Понимание актуальности темы и практической значимости работы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12.Выражение собственной позиции, обоснование ее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9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9237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1434</TotalTime>
  <Words>856</Words>
  <Application>Microsoft Office PowerPoint</Application>
  <PresentationFormat>Экран (4:3)</PresentationFormat>
  <Paragraphs>154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Харламова Лия Ленаровна,  учитель иностранного языка МБОУ лицея имени генерал-майора Хисматулина В.И.</vt:lpstr>
      <vt:lpstr>Что лежит в основе педагогической деятельности?</vt:lpstr>
      <vt:lpstr>Принципы педагогической техники  А.А. Гина</vt:lpstr>
      <vt:lpstr>Конструктор урока</vt:lpstr>
      <vt:lpstr>Метод удивления </vt:lpstr>
      <vt:lpstr>Отсроченная отгадка</vt:lpstr>
      <vt:lpstr>«Фантастическая добавка»</vt:lpstr>
      <vt:lpstr>«Лови ошибку!»</vt:lpstr>
      <vt:lpstr>Формирующая оценка образовательных результатов. Специфические аналитические шкалы</vt:lpstr>
      <vt:lpstr>Формирующая оценка образовательных результатов. Модельный ответ (эталон и образец)</vt:lpstr>
      <vt:lpstr>Образовательные результаты обучающихся</vt:lpstr>
      <vt:lpstr>Образовательные эффекты</vt:lpstr>
      <vt:lpstr>Список использованной литературы  и источников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Лия</dc:creator>
  <cp:lastModifiedBy>Лия</cp:lastModifiedBy>
  <cp:revision>70</cp:revision>
  <dcterms:created xsi:type="dcterms:W3CDTF">2018-10-16T17:02:21Z</dcterms:created>
  <dcterms:modified xsi:type="dcterms:W3CDTF">2018-10-21T16:49:10Z</dcterms:modified>
</cp:coreProperties>
</file>