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260" r:id="rId3"/>
    <p:sldId id="261" r:id="rId4"/>
    <p:sldId id="262" r:id="rId5"/>
    <p:sldId id="257" r:id="rId6"/>
    <p:sldId id="273" r:id="rId7"/>
    <p:sldId id="259" r:id="rId8"/>
    <p:sldId id="258" r:id="rId9"/>
    <p:sldId id="256" r:id="rId10"/>
    <p:sldId id="267" r:id="rId11"/>
    <p:sldId id="269" r:id="rId12"/>
    <p:sldId id="263" r:id="rId13"/>
    <p:sldId id="274" r:id="rId14"/>
    <p:sldId id="272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8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37BA3-0751-4A5C-A242-23BC69B3D2D0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28334-EBB3-40F5-ACE1-8CD29376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8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6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4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764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0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85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6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52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6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8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7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4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0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6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7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8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4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734A7E-658D-4153-A1C3-8A0C3D20D50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E73C-D560-4379-8A84-8041E353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87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pirls-2006" TargetMode="External"/><Relationship Id="rId2" Type="http://schemas.openxmlformats.org/officeDocument/2006/relationships/hyperlink" Target="https://fioco.ru/pirls-200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oco.ru/pirls-2016" TargetMode="External"/><Relationship Id="rId4" Type="http://schemas.openxmlformats.org/officeDocument/2006/relationships/hyperlink" Target="https://fioco.ru/pirls-201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7131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ЧИТАТЕЛЬСКАЯ ГРАМОТНОСТЬ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54954" y="2866292"/>
            <a:ext cx="5084979" cy="277102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Задачи учителя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Требования ФГОС НОО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Исследования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Мониторинг читательской грамотности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Читательская компетентность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Концепция преподавания русского языка и литературы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Проблема снижения мотивации к чтению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0269" y="844062"/>
            <a:ext cx="3938954" cy="487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001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/>
              <a:t>Результаты Российской Федерации в исследовании PIRLS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Циклы исследования PIRLS: </a:t>
            </a:r>
            <a:r>
              <a:rPr lang="ru-RU" sz="2400" b="1" dirty="0">
                <a:hlinkClick r:id="rId2"/>
              </a:rPr>
              <a:t>2001</a:t>
            </a:r>
            <a:r>
              <a:rPr lang="ru-RU" sz="2400" b="1" dirty="0"/>
              <a:t>, </a:t>
            </a:r>
            <a:r>
              <a:rPr lang="ru-RU" sz="2400" b="1" dirty="0">
                <a:hlinkClick r:id="rId3"/>
              </a:rPr>
              <a:t>2006</a:t>
            </a:r>
            <a:r>
              <a:rPr lang="ru-RU" sz="2400" b="1" dirty="0"/>
              <a:t>, </a:t>
            </a:r>
            <a:r>
              <a:rPr lang="ru-RU" sz="2400" b="1" dirty="0">
                <a:hlinkClick r:id="rId4"/>
              </a:rPr>
              <a:t>2011</a:t>
            </a:r>
            <a:r>
              <a:rPr lang="ru-RU" sz="2400" b="1" dirty="0"/>
              <a:t>, </a:t>
            </a:r>
            <a:r>
              <a:rPr lang="ru-RU" sz="2400" b="1" dirty="0">
                <a:hlinkClick r:id="rId5"/>
              </a:rPr>
              <a:t>2016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336088"/>
              </p:ext>
            </p:extLst>
          </p:nvPr>
        </p:nvGraphicFramePr>
        <p:xfrm>
          <a:off x="1213338" y="1951890"/>
          <a:ext cx="8414240" cy="3745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950">
                  <a:extLst>
                    <a:ext uri="{9D8B030D-6E8A-4147-A177-3AD203B41FA5}">
                      <a16:colId xmlns:a16="http://schemas.microsoft.com/office/drawing/2014/main" val="3251467358"/>
                    </a:ext>
                  </a:extLst>
                </a:gridCol>
                <a:gridCol w="1493764">
                  <a:extLst>
                    <a:ext uri="{9D8B030D-6E8A-4147-A177-3AD203B41FA5}">
                      <a16:colId xmlns:a16="http://schemas.microsoft.com/office/drawing/2014/main" val="1572138076"/>
                    </a:ext>
                  </a:extLst>
                </a:gridCol>
                <a:gridCol w="1769287">
                  <a:extLst>
                    <a:ext uri="{9D8B030D-6E8A-4147-A177-3AD203B41FA5}">
                      <a16:colId xmlns:a16="http://schemas.microsoft.com/office/drawing/2014/main" val="1799436883"/>
                    </a:ext>
                  </a:extLst>
                </a:gridCol>
                <a:gridCol w="2071820">
                  <a:extLst>
                    <a:ext uri="{9D8B030D-6E8A-4147-A177-3AD203B41FA5}">
                      <a16:colId xmlns:a16="http://schemas.microsoft.com/office/drawing/2014/main" val="1338875512"/>
                    </a:ext>
                  </a:extLst>
                </a:gridCol>
                <a:gridCol w="2292419">
                  <a:extLst>
                    <a:ext uri="{9D8B030D-6E8A-4147-A177-3AD203B41FA5}">
                      <a16:colId xmlns:a16="http://schemas.microsoft.com/office/drawing/2014/main" val="242869812"/>
                    </a:ext>
                  </a:extLst>
                </a:gridCol>
              </a:tblGrid>
              <a:tr h="14544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Цикл исследования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Место Российской               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Количество баллов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       (Российская                  Федерация)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Количество баллов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         (среднее значение                      шкалы PIRLS)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Количество                   участников                 исследования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891866"/>
                  </a:ext>
                </a:extLst>
              </a:tr>
              <a:tr h="572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sng">
                          <a:effectLst/>
                          <a:hlinkClick r:id="rId2"/>
                        </a:rPr>
                        <a:t>PIRLS</a:t>
                      </a:r>
                      <a:r>
                        <a:rPr lang="ru-RU" sz="1000" u="none" strike="noStrike">
                          <a:effectLst/>
                          <a:hlinkClick r:id="rId2"/>
                        </a:rPr>
                        <a:t>-2001</a:t>
                      </a: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16-е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       528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            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  35 стран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259739"/>
                  </a:ext>
                </a:extLst>
              </a:tr>
              <a:tr h="572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sng">
                          <a:effectLst/>
                          <a:hlinkClick r:id="rId3"/>
                        </a:rPr>
                        <a:t>PIRLS</a:t>
                      </a:r>
                      <a:r>
                        <a:rPr lang="ru-RU" sz="1000" u="none" strike="noStrike">
                          <a:effectLst/>
                          <a:hlinkClick r:id="rId3"/>
                        </a:rPr>
                        <a:t>-2006</a:t>
                      </a:r>
                      <a:r>
                        <a:rPr lang="ru-RU" sz="1000" u="sng">
                          <a:effectLst/>
                          <a:hlinkClick r:id="rId3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  1-е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       565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            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  40 стран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0908019"/>
                  </a:ext>
                </a:extLst>
              </a:tr>
              <a:tr h="572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 u="sng">
                          <a:effectLst/>
                          <a:hlinkClick r:id="rId4"/>
                        </a:rPr>
                        <a:t> PIRLS</a:t>
                      </a:r>
                      <a:r>
                        <a:rPr lang="ru-RU" sz="1000" u="none" strike="noStrike">
                          <a:effectLst/>
                          <a:hlinkClick r:id="rId4"/>
                        </a:rPr>
                        <a:t>-2011</a:t>
                      </a: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  2-е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       568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            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  45 стран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5557927"/>
                  </a:ext>
                </a:extLst>
              </a:tr>
              <a:tr h="572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sng">
                          <a:effectLst/>
                          <a:hlinkClick r:id="rId5"/>
                        </a:rPr>
                        <a:t>PIRLS</a:t>
                      </a:r>
                      <a:r>
                        <a:rPr lang="ru-RU" sz="1000" u="none" strike="noStrike">
                          <a:effectLst/>
                          <a:hlinkClick r:id="rId5"/>
                        </a:rPr>
                        <a:t>-2016</a:t>
                      </a:r>
                      <a:r>
                        <a:rPr lang="ru-RU" sz="1000" u="sng">
                          <a:effectLst/>
                          <a:hlinkClick r:id="rId5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  1-е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       581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                  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 50 стран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     и 11 территорий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7853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90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Результаты российских четвероклассников за четыре цикла исследования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fioco.ru/Media/Default/Pictures/%D0%A2%D0%95%D0%A1%D0%A2/%D0%A1%D0%BD%D0%B8%D0%BC%D0%BE%D0%B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70" y="1719941"/>
            <a:ext cx="7195250" cy="447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51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 eaLnBrk="0" hangingPunct="0">
              <a:spcBef>
                <a:spcPts val="0"/>
              </a:spcBef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Чтение детей – это ключ к жизни 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в информационном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обществе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Читательская компетентность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определяется:</a:t>
            </a:r>
            <a:br>
              <a:rPr lang="ru-RU" dirty="0"/>
            </a:br>
            <a:r>
              <a:rPr lang="ru-RU" dirty="0" smtClean="0"/>
              <a:t>- владением </a:t>
            </a:r>
            <a:r>
              <a:rPr lang="ru-RU" dirty="0"/>
              <a:t>техникой чтения;</a:t>
            </a:r>
            <a:br>
              <a:rPr lang="ru-RU" dirty="0"/>
            </a:br>
            <a:r>
              <a:rPr lang="ru-RU" dirty="0" smtClean="0"/>
              <a:t>- приёмами </a:t>
            </a:r>
            <a:r>
              <a:rPr lang="ru-RU" dirty="0"/>
              <a:t>понимания прочитанного и прослушанного произведения;</a:t>
            </a:r>
            <a:br>
              <a:rPr lang="ru-RU" dirty="0"/>
            </a:br>
            <a:r>
              <a:rPr lang="ru-RU" dirty="0" smtClean="0"/>
              <a:t>- знанием </a:t>
            </a:r>
            <a:r>
              <a:rPr lang="ru-RU" dirty="0"/>
              <a:t>книг и умением их самостоятельно выбирать;</a:t>
            </a:r>
            <a:br>
              <a:rPr lang="ru-RU" dirty="0"/>
            </a:br>
            <a:r>
              <a:rPr lang="ru-RU" dirty="0" smtClean="0"/>
              <a:t>- </a:t>
            </a:r>
            <a:r>
              <a:rPr lang="ru-RU" dirty="0" err="1" smtClean="0"/>
              <a:t>сформированностью</a:t>
            </a:r>
            <a:r>
              <a:rPr lang="ru-RU" dirty="0" smtClean="0"/>
              <a:t> </a:t>
            </a:r>
            <a:r>
              <a:rPr lang="ru-RU" dirty="0"/>
              <a:t>духовной потребности в </a:t>
            </a:r>
            <a:r>
              <a:rPr lang="ru-RU" dirty="0" smtClean="0"/>
              <a:t>книге </a:t>
            </a:r>
            <a:r>
              <a:rPr lang="ru-RU" dirty="0"/>
              <a:t>как </a:t>
            </a:r>
            <a:r>
              <a:rPr lang="ru-RU" dirty="0" smtClean="0"/>
              <a:t>средстве </a:t>
            </a:r>
            <a:r>
              <a:rPr lang="ru-RU" dirty="0"/>
              <a:t>познания мира и самопознания.</a:t>
            </a:r>
            <a:r>
              <a:rPr lang="ru-RU" dirty="0">
                <a:solidFill>
                  <a:srgbClr val="8064A2">
                    <a:lumMod val="75000"/>
                  </a:srgbClr>
                </a:solidFill>
              </a:rPr>
              <a:t/>
            </a:r>
            <a:br>
              <a:rPr lang="ru-RU" dirty="0">
                <a:solidFill>
                  <a:srgbClr val="8064A2">
                    <a:lumMod val="75000"/>
                  </a:srgb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866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 О Н Ц Е П Ц И Я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преподавания русского языка и литературы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в Российской Федерации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Необходимо:</a:t>
            </a:r>
          </a:p>
          <a:p>
            <a:r>
              <a:rPr lang="ru-RU" dirty="0"/>
              <a:t>усилить компонент, направленный на формирование читательских компетенций, а также способности осмысленно воспринимать художественный текст;</a:t>
            </a:r>
          </a:p>
          <a:p>
            <a:r>
              <a:rPr lang="ru-RU" dirty="0"/>
              <a:t>разработать механизмы комплексного совершенствования профессиональных компетенций педагогических работников (в том числе в дистанционном формате с использованием современных информационно-коммуникационных технологий);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36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 О Н Ц Е П Ц И Я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преподавания русского языка и </a:t>
            </a:r>
            <a:r>
              <a:rPr lang="ru-RU" sz="2400" b="1" dirty="0" smtClean="0">
                <a:solidFill>
                  <a:srgbClr val="FF0000"/>
                </a:solidFill>
              </a:rPr>
              <a:t>литературы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в Российской Федерации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настоящее время заметно снижение мотивации обучающихся к чтению. 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Причины:</a:t>
            </a:r>
          </a:p>
          <a:p>
            <a:pPr marL="0" indent="0">
              <a:buNone/>
            </a:pPr>
            <a:r>
              <a:rPr lang="ru-RU" dirty="0" smtClean="0"/>
              <a:t>- изменение </a:t>
            </a:r>
            <a:r>
              <a:rPr lang="ru-RU" dirty="0"/>
              <a:t>свойств и условий существования текстов, с которыми имеют дело дети и подростки (электронные носители </a:t>
            </a:r>
            <a:r>
              <a:rPr lang="ru-RU" dirty="0" smtClean="0"/>
              <a:t>система </a:t>
            </a:r>
            <a:r>
              <a:rPr lang="ru-RU" dirty="0"/>
              <a:t>гиперссылок, обилие коротких бытовых текстов, </a:t>
            </a:r>
            <a:r>
              <a:rPr lang="ru-RU" dirty="0" smtClean="0"/>
              <a:t>размывающих </a:t>
            </a:r>
            <a:r>
              <a:rPr lang="ru-RU" dirty="0"/>
              <a:t>представление об особом статусе печатного слова и др</a:t>
            </a:r>
            <a:r>
              <a:rPr lang="ru-RU" dirty="0" smtClean="0"/>
              <a:t>.),</a:t>
            </a:r>
          </a:p>
          <a:p>
            <a:pPr marL="0" indent="0">
              <a:buNone/>
            </a:pPr>
            <a:r>
              <a:rPr lang="ru-RU" dirty="0" smtClean="0"/>
              <a:t>- увеличение </a:t>
            </a:r>
            <a:r>
              <a:rPr lang="ru-RU" dirty="0"/>
              <a:t>общего количества текстов,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уменьшение </a:t>
            </a:r>
            <a:r>
              <a:rPr lang="ru-RU" dirty="0"/>
              <a:t>их объема и изменение структуры наряду с целым рядом социальных и </a:t>
            </a:r>
            <a:r>
              <a:rPr lang="ru-RU" dirty="0" err="1"/>
              <a:t>лингвосоциальных</a:t>
            </a:r>
            <a:r>
              <a:rPr lang="ru-RU" dirty="0"/>
              <a:t> </a:t>
            </a:r>
            <a:r>
              <a:rPr lang="ru-RU" dirty="0" smtClean="0"/>
              <a:t>проблем.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88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828800" y="736561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+mj-lt"/>
                <a:ea typeface="Times New Roman" pitchFamily="18" charset="0"/>
                <a:cs typeface="Arial" pitchFamily="34" charset="0"/>
              </a:rPr>
              <a:t>"Нет наслаждения книгой, нет чтения, нет читателя. Безучастное перелистывание страниц, холодное наблюдение за происходящим в книге — это не чтение. Любование искусством писателя и поэта, смакование слова и сочетаний слов, восторг по поводу удачного выражения, изумление перед мастерством изображения и описания, волнение, вызванное глубиной мысли, — вот чтение". 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С.Л.Соловейчик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46377" y="2734493"/>
            <a:ext cx="7546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>
                <a:solidFill>
                  <a:srgbClr val="FF0000"/>
                </a:solidFill>
                <a:latin typeface="+mj-lt"/>
              </a:rPr>
              <a:t>Возникает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проблема: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j-lt"/>
              </a:rPr>
              <a:t>Как </a:t>
            </a:r>
            <a:r>
              <a:rPr lang="ru-RU" sz="2400" dirty="0">
                <a:latin typeface="+mj-lt"/>
              </a:rPr>
              <a:t>поддержать интерес учащегося к </a:t>
            </a:r>
            <a:r>
              <a:rPr lang="ru-RU" sz="2400" dirty="0" smtClean="0">
                <a:latin typeface="+mj-lt"/>
              </a:rPr>
              <a:t>чтению?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j-lt"/>
              </a:rPr>
              <a:t>Какие </a:t>
            </a:r>
            <a:r>
              <a:rPr lang="ru-RU" sz="2400" dirty="0">
                <a:latin typeface="+mj-lt"/>
              </a:rPr>
              <a:t>приемы и средства помогут в формировании читательской компетентности младшего </a:t>
            </a:r>
            <a:r>
              <a:rPr lang="ru-RU" sz="2400" dirty="0" smtClean="0">
                <a:latin typeface="+mj-lt"/>
              </a:rPr>
              <a:t>школьника?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j-lt"/>
              </a:rPr>
              <a:t>Как </a:t>
            </a:r>
            <a:r>
              <a:rPr lang="ru-RU" sz="2400" dirty="0">
                <a:latin typeface="+mj-lt"/>
              </a:rPr>
              <a:t>создать ситуацию успеха</a:t>
            </a:r>
            <a:r>
              <a:rPr lang="ru-RU" sz="2400" dirty="0">
                <a:latin typeface="+mj-lt"/>
              </a:rPr>
              <a:t>?</a:t>
            </a:r>
          </a:p>
          <a:p>
            <a:pPr marL="1371600" lvl="2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8064A2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2050" name="Picture 2" descr="C:\Users\Ната\Desktop\картинки про школу\0_657da_d4fec14e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08" y="2244371"/>
            <a:ext cx="302200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689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Требования современного общества и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задачи учителя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722268"/>
            <a:ext cx="8946541" cy="4526132"/>
          </a:xfrm>
        </p:spPr>
        <p:txBody>
          <a:bodyPr/>
          <a:lstStyle/>
          <a:p>
            <a:r>
              <a:rPr lang="ru-RU" dirty="0"/>
              <a:t>По свидетельствам социологов в настоящее время наше общество перешло на абсолютно новую ступень своего развития. </a:t>
            </a:r>
            <a:endParaRPr lang="ru-RU" dirty="0" smtClean="0"/>
          </a:p>
          <a:p>
            <a:r>
              <a:rPr lang="ru-RU" dirty="0" smtClean="0"/>
              <a:t>Сегодняшнее </a:t>
            </a:r>
            <a:r>
              <a:rPr lang="ru-RU" dirty="0"/>
              <a:t>общество - это общество информационное. </a:t>
            </a:r>
            <a:endParaRPr lang="ru-RU" dirty="0" smtClean="0"/>
          </a:p>
          <a:p>
            <a:r>
              <a:rPr lang="ru-RU" dirty="0" smtClean="0"/>
              <a:t>Перед </a:t>
            </a:r>
            <a:r>
              <a:rPr lang="ru-RU" dirty="0"/>
              <a:t>учителем стоит задача научить ученика правильно работать с информацией и различными информационными источниками, правильно оценивать полученную информацию и находить наиболее эффективные способы её использования. Учащиеся должны уметь воспринимать новую информацию, тщательно и критично её исследовать.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54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66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ФГОС НОО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642370"/>
            <a:ext cx="8946541" cy="4606030"/>
          </a:xfrm>
        </p:spPr>
        <p:txBody>
          <a:bodyPr>
            <a:normAutofit/>
          </a:bodyPr>
          <a:lstStyle/>
          <a:p>
            <a:r>
              <a:rPr lang="ru-RU" dirty="0"/>
              <a:t>В Федеральном государственном образовательном стандарте начального образования читательская грамотность рассматривается как один из планируемых результатов обучения. </a:t>
            </a:r>
          </a:p>
          <a:p>
            <a:r>
              <a:rPr lang="ru-RU" dirty="0" smtClean="0"/>
              <a:t>В </a:t>
            </a:r>
            <a:r>
              <a:rPr lang="ru-RU" dirty="0"/>
              <a:t>результате изучения всех без исключения учебных предметов </a:t>
            </a:r>
            <a:r>
              <a:rPr lang="ru-RU" u="sng" dirty="0"/>
              <a:t>на ступени начального общего образования </a:t>
            </a:r>
            <a:r>
              <a:rPr lang="ru-RU" dirty="0"/>
              <a:t>выпускники приобретут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первичные </a:t>
            </a:r>
            <a:r>
              <a:rPr lang="ru-RU" dirty="0"/>
              <a:t>навыки работы с содержащейся в текстах информацией,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овладеют элементарными навыками чтения информации, представленной в наглядно-символической </a:t>
            </a:r>
            <a:r>
              <a:rPr lang="ru-RU" dirty="0" smtClean="0"/>
              <a:t>форме,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приобретут опыт работы с текстами, содержащими рисунки, таблицы, диаграммы, схемы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44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 выпускников будут развиты </a:t>
            </a:r>
            <a:r>
              <a:rPr lang="ru-RU" sz="2800" dirty="0" smtClean="0">
                <a:solidFill>
                  <a:srgbClr val="FF0000"/>
                </a:solidFill>
              </a:rPr>
              <a:t>такие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smtClean="0">
                <a:solidFill>
                  <a:srgbClr val="FF0000"/>
                </a:solidFill>
              </a:rPr>
              <a:t>читательские </a:t>
            </a:r>
            <a:r>
              <a:rPr lang="ru-RU" sz="2800" u="sng" dirty="0">
                <a:solidFill>
                  <a:srgbClr val="FF0000"/>
                </a:solidFill>
              </a:rPr>
              <a:t>действия, </a:t>
            </a:r>
            <a:r>
              <a:rPr lang="ru-RU" sz="2800" dirty="0">
                <a:solidFill>
                  <a:srgbClr val="FF0000"/>
                </a:solidFill>
              </a:rPr>
              <a:t>как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917578"/>
            <a:ext cx="8946541" cy="433082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поиск </a:t>
            </a:r>
            <a:r>
              <a:rPr lang="ru-RU" dirty="0"/>
              <a:t>информации, </a:t>
            </a:r>
          </a:p>
          <a:p>
            <a:pPr>
              <a:buFontTx/>
              <a:buChar char="-"/>
            </a:pPr>
            <a:r>
              <a:rPr lang="ru-RU" dirty="0"/>
              <a:t>выделение нужной для решения практической или учебной задачи информации,</a:t>
            </a:r>
          </a:p>
          <a:p>
            <a:pPr>
              <a:buFontTx/>
              <a:buChar char="-"/>
            </a:pPr>
            <a:r>
              <a:rPr lang="ru-RU" dirty="0"/>
              <a:t> систематизация, сопоставление, анализ и обобщение имеющихся в тексте идей,</a:t>
            </a:r>
          </a:p>
          <a:p>
            <a:pPr>
              <a:buFontTx/>
              <a:buChar char="-"/>
            </a:pPr>
            <a:r>
              <a:rPr lang="ru-RU" dirty="0"/>
              <a:t> интерпретация и преобразование этих  идей и информации.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5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Требования ФГОС к читательской </a:t>
            </a:r>
            <a:r>
              <a:rPr lang="ru-RU" sz="2800" dirty="0" smtClean="0">
                <a:solidFill>
                  <a:srgbClr val="FF0000"/>
                </a:solidFill>
              </a:rPr>
              <a:t>грамотности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651247"/>
            <a:ext cx="8946541" cy="4332303"/>
          </a:xfrm>
        </p:spPr>
        <p:txBody>
          <a:bodyPr>
            <a:normAutofit/>
          </a:bodyPr>
          <a:lstStyle/>
          <a:p>
            <a:r>
              <a:rPr lang="ru-RU" dirty="0" smtClean="0"/>
              <a:t>Отражены</a:t>
            </a:r>
          </a:p>
          <a:p>
            <a:pPr marL="0" indent="0">
              <a:buNone/>
            </a:pPr>
            <a:r>
              <a:rPr lang="ru-RU" dirty="0" smtClean="0"/>
              <a:t>-  в </a:t>
            </a:r>
            <a:r>
              <a:rPr lang="ru-RU" dirty="0"/>
              <a:t>обобщенных планируемых результатах освоения междисциплинарной программы </a:t>
            </a:r>
            <a:r>
              <a:rPr lang="ru-RU" b="1" dirty="0" smtClean="0"/>
              <a:t>«Чтение. Работа </a:t>
            </a:r>
            <a:r>
              <a:rPr lang="ru-RU" b="1" dirty="0"/>
              <a:t>с информацией»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в </a:t>
            </a:r>
            <a:r>
              <a:rPr lang="ru-RU" dirty="0"/>
              <a:t>обобщенных планируемых результатах освоения учебных программ по всем предметам начальной </a:t>
            </a:r>
            <a:r>
              <a:rPr lang="ru-RU" dirty="0" smtClean="0"/>
              <a:t>школы.</a:t>
            </a:r>
          </a:p>
          <a:p>
            <a:r>
              <a:rPr lang="ru-RU" dirty="0" smtClean="0"/>
              <a:t>В </a:t>
            </a:r>
            <a:r>
              <a:rPr lang="ru-RU" dirty="0"/>
              <a:t>условиях реализации ФГОС особое место среди </a:t>
            </a:r>
            <a:r>
              <a:rPr lang="ru-RU" dirty="0" err="1"/>
              <a:t>метапредметных</a:t>
            </a:r>
            <a:r>
              <a:rPr lang="ru-RU" dirty="0"/>
              <a:t> универсальных учебных действий занимает чтение и работа с информацией.</a:t>
            </a:r>
          </a:p>
          <a:p>
            <a:r>
              <a:rPr lang="ru-RU" dirty="0"/>
              <a:t> Успешное обучение в начальной и основной школе невозможно без </a:t>
            </a:r>
            <a:r>
              <a:rPr lang="ru-RU" dirty="0" err="1"/>
              <a:t>сформированности</a:t>
            </a:r>
            <a:r>
              <a:rPr lang="ru-RU" dirty="0"/>
              <a:t> у обучающихся читательской грамотности.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97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ages.myshared.ru/17/1101723/slide_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26" y="452718"/>
            <a:ext cx="8744505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6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14905"/>
            <a:ext cx="9404723" cy="100317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Читательская грамотность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 научной литературе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953087"/>
            <a:ext cx="8946541" cy="4295313"/>
          </a:xfrm>
        </p:spPr>
        <p:txBody>
          <a:bodyPr>
            <a:normAutofit/>
          </a:bodyPr>
          <a:lstStyle/>
          <a:p>
            <a:r>
              <a:rPr lang="ru-RU" dirty="0" smtClean="0"/>
              <a:t>В научной литературе </a:t>
            </a:r>
            <a:r>
              <a:rPr lang="ru-RU" dirty="0"/>
              <a:t>данная тема </a:t>
            </a:r>
            <a:r>
              <a:rPr lang="ru-RU" dirty="0" smtClean="0"/>
              <a:t>актуальна:</a:t>
            </a:r>
          </a:p>
          <a:p>
            <a:r>
              <a:rPr lang="ru-RU" dirty="0" smtClean="0"/>
              <a:t>- исследования </a:t>
            </a:r>
            <a:r>
              <a:rPr lang="ru-RU" dirty="0"/>
              <a:t>по формированию смыслового чтения </a:t>
            </a:r>
            <a:r>
              <a:rPr lang="ru-RU" dirty="0" smtClean="0"/>
              <a:t>(Апальков В.Г</a:t>
            </a:r>
            <a:r>
              <a:rPr lang="ru-RU" dirty="0"/>
              <a:t>.</a:t>
            </a:r>
            <a:r>
              <a:rPr lang="ru-RU" dirty="0" smtClean="0"/>
              <a:t>, Островерх О.С</a:t>
            </a:r>
            <a:r>
              <a:rPr lang="ru-RU" dirty="0"/>
              <a:t>. </a:t>
            </a:r>
            <a:r>
              <a:rPr lang="ru-RU" dirty="0" smtClean="0"/>
              <a:t>),</a:t>
            </a:r>
          </a:p>
          <a:p>
            <a:r>
              <a:rPr lang="ru-RU" dirty="0" smtClean="0"/>
              <a:t>- рекомендации по оценке читательской грамотности  (Ковалёва </a:t>
            </a:r>
            <a:r>
              <a:rPr lang="ru-RU" dirty="0"/>
              <a:t>Г.С., Рябинина Л.А., Чабан Т.Ю</a:t>
            </a:r>
            <a:r>
              <a:rPr lang="ru-RU" dirty="0" smtClean="0"/>
              <a:t>.),</a:t>
            </a:r>
          </a:p>
          <a:p>
            <a:r>
              <a:rPr lang="ru-RU" dirty="0" smtClean="0"/>
              <a:t>- рекомендации </a:t>
            </a:r>
            <a:r>
              <a:rPr lang="ru-RU" dirty="0"/>
              <a:t>по повышению уровня читательской компетенции  </a:t>
            </a:r>
            <a:r>
              <a:rPr lang="ru-RU" dirty="0" smtClean="0"/>
              <a:t>(Орлова Э.А</a:t>
            </a:r>
            <a:r>
              <a:rPr lang="ru-RU" dirty="0"/>
              <a:t>. 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86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0055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Мониторинг читательской грамотности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93794"/>
            <a:ext cx="8946541" cy="4854605"/>
          </a:xfrm>
        </p:spPr>
        <p:txBody>
          <a:bodyPr>
            <a:normAutofit/>
          </a:bodyPr>
          <a:lstStyle/>
          <a:p>
            <a:r>
              <a:rPr lang="ru-RU" dirty="0"/>
              <a:t>Международный мониторинг результатов образования рассматривает читательскую грамотность  в двух критических точках:</a:t>
            </a:r>
          </a:p>
          <a:p>
            <a:pPr lvl="0"/>
            <a:r>
              <a:rPr lang="ru-RU" dirty="0"/>
              <a:t>на переходе младших школьников </a:t>
            </a:r>
            <a:r>
              <a:rPr lang="ru-RU" u="sng" dirty="0"/>
              <a:t>от обучения чтению к чтению для обучения </a:t>
            </a:r>
            <a:r>
              <a:rPr lang="ru-RU" dirty="0"/>
              <a:t>(«PIRLS»). В «PIRLS» речь идет о читательской грамотности.</a:t>
            </a:r>
          </a:p>
          <a:p>
            <a:pPr lvl="0"/>
            <a:r>
              <a:rPr lang="ru-RU" dirty="0"/>
              <a:t>на переходе старших школьников </a:t>
            </a:r>
            <a:r>
              <a:rPr lang="ru-RU" u="sng" dirty="0"/>
              <a:t>от мира образования к миру труда</a:t>
            </a:r>
            <a:r>
              <a:rPr lang="ru-RU" dirty="0"/>
              <a:t> («PISA»). «PISA» рассматривает также математическую и естественно-научную грамотность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20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4291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Международные исследования читательской грамотности в начальной школе и средней школе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 результатам международного проекта </a:t>
            </a:r>
            <a:r>
              <a:rPr lang="en-US" dirty="0"/>
              <a:t>PIRLS</a:t>
            </a:r>
            <a:r>
              <a:rPr lang="ru-RU" dirty="0"/>
              <a:t>-2011 по исследованию качества чтения и понимания текста отечественное образование </a:t>
            </a:r>
            <a:r>
              <a:rPr lang="ru-RU" dirty="0" smtClean="0"/>
              <a:t>продемонстрировало </a:t>
            </a:r>
            <a:r>
              <a:rPr lang="ru-RU" dirty="0"/>
              <a:t>успешность выпускников начальной </a:t>
            </a:r>
            <a:r>
              <a:rPr lang="ru-RU" dirty="0" smtClean="0"/>
              <a:t>школы (2 место среди </a:t>
            </a:r>
            <a:r>
              <a:rPr lang="ru-RU" dirty="0"/>
              <a:t>49 </a:t>
            </a:r>
            <a:r>
              <a:rPr lang="ru-RU" dirty="0" smtClean="0"/>
              <a:t>стран).</a:t>
            </a:r>
          </a:p>
          <a:p>
            <a:r>
              <a:rPr lang="ru-RU" dirty="0" smtClean="0"/>
              <a:t>Федеральный </a:t>
            </a:r>
            <a:r>
              <a:rPr lang="ru-RU" dirty="0"/>
              <a:t>институт оценки качества образования опубликовал отчет о </a:t>
            </a:r>
            <a:r>
              <a:rPr lang="ru-RU" dirty="0" smtClean="0"/>
              <a:t>результатах</a:t>
            </a:r>
            <a:r>
              <a:rPr lang="ru-RU" dirty="0"/>
              <a:t> </a:t>
            </a:r>
            <a:r>
              <a:rPr lang="ru-RU" dirty="0" smtClean="0"/>
              <a:t>международного </a:t>
            </a:r>
            <a:r>
              <a:rPr lang="ru-RU" dirty="0"/>
              <a:t>исследования PISA-2018, согласно </a:t>
            </a:r>
            <a:r>
              <a:rPr lang="ru-RU" dirty="0" smtClean="0"/>
              <a:t>которому 15-летние </a:t>
            </a:r>
            <a:r>
              <a:rPr lang="ru-RU" dirty="0"/>
              <a:t>школьники из России показали </a:t>
            </a:r>
            <a:r>
              <a:rPr lang="ru-RU" dirty="0" smtClean="0"/>
              <a:t>значительный спад </a:t>
            </a:r>
            <a:r>
              <a:rPr lang="ru-RU" dirty="0"/>
              <a:t>читательской, математической и естественно-научной </a:t>
            </a:r>
            <a:r>
              <a:rPr lang="ru-RU" dirty="0" smtClean="0"/>
              <a:t>грамотности (43 место среди 65 стран).</a:t>
            </a:r>
          </a:p>
          <a:p>
            <a:r>
              <a:rPr lang="ru-RU" dirty="0"/>
              <a:t>И</a:t>
            </a:r>
            <a:r>
              <a:rPr lang="ru-RU" dirty="0" smtClean="0"/>
              <a:t>сследования </a:t>
            </a:r>
            <a:r>
              <a:rPr lang="ru-RU" dirty="0"/>
              <a:t>PISA, выявило, что российские школьники </a:t>
            </a:r>
            <a:r>
              <a:rPr lang="ru-RU" b="1" dirty="0" smtClean="0"/>
              <a:t>отстают</a:t>
            </a:r>
            <a:r>
              <a:rPr lang="ru-RU" dirty="0"/>
              <a:t> от своих сверстников в уровне </a:t>
            </a:r>
            <a:r>
              <a:rPr lang="ru-RU" dirty="0" err="1"/>
              <a:t>сформированности</a:t>
            </a:r>
            <a:r>
              <a:rPr lang="ru-RU" dirty="0"/>
              <a:t> читательских умений: умение найти и извлечь информацию из текста, умение интегрировать и интерпретировать сообщения текста, умение осмыслить и оценить сообщения текста. </a:t>
            </a:r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884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338</TotalTime>
  <Words>657</Words>
  <Application>Microsoft Office PowerPoint</Application>
  <PresentationFormat>Широкоэкранный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ЧИТАТЕЛЬСКАЯ ГРАМОТНОСТЬ </vt:lpstr>
      <vt:lpstr>Требования современного общества и  задачи учителя</vt:lpstr>
      <vt:lpstr>В ФГОС НОО</vt:lpstr>
      <vt:lpstr>У выпускников будут развиты такие  читательские действия, как </vt:lpstr>
      <vt:lpstr>Требования ФГОС к читательской грамотности</vt:lpstr>
      <vt:lpstr>Презентация PowerPoint</vt:lpstr>
      <vt:lpstr>Читательская грамотность  в научной литературе</vt:lpstr>
      <vt:lpstr>Мониторинг читательской грамотности</vt:lpstr>
      <vt:lpstr>Международные исследования читательской грамотности в начальной школе и средней школе</vt:lpstr>
      <vt:lpstr>Результаты Российской Федерации в исследовании PIRLS Циклы исследования PIRLS: 2001, 2006, 2011, 2016 </vt:lpstr>
      <vt:lpstr>Результаты российских четвероклассников за четыре цикла исследования </vt:lpstr>
      <vt:lpstr>Чтение детей – это ключ к жизни  в информационном обществе </vt:lpstr>
      <vt:lpstr>К О Н Ц Е П Ц И Я преподавания русского языка и литературы  в Российской Федерации </vt:lpstr>
      <vt:lpstr>К О Н Ц Е П Ц И Я преподавания русского языка и литературы  в Российской Федерации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27</cp:revision>
  <dcterms:created xsi:type="dcterms:W3CDTF">2020-11-22T14:28:26Z</dcterms:created>
  <dcterms:modified xsi:type="dcterms:W3CDTF">2020-11-22T20:06:27Z</dcterms:modified>
</cp:coreProperties>
</file>