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80" r:id="rId1"/>
  </p:sldMasterIdLst>
  <p:sldIdLst>
    <p:sldId id="270" r:id="rId2"/>
    <p:sldId id="269" r:id="rId3"/>
    <p:sldId id="258" r:id="rId4"/>
    <p:sldId id="271" r:id="rId5"/>
    <p:sldId id="272" r:id="rId6"/>
    <p:sldId id="273" r:id="rId7"/>
    <p:sldId id="268" r:id="rId8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42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9538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1448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66140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18236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47177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38910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58598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30531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4/19/2022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078172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2188446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5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7300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441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031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4249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5145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6402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0294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0019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  <p:sldLayoutId id="2147483698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drive.google.com/file/d/1w5MHTdQ2R6VR2OIMmAdU0lP9jF0xG4Jr/view?usp=sharin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iro86.ru/index.php/2015-04-23-09-26-58/1456-funktsionalnaya-gramotnost/7739-bank-zadanij-dlya-formirovaniya-funktsionalnoj-gramotnosti-2" TargetMode="Externa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4"/>
          <p:cNvSpPr txBox="1"/>
          <p:nvPr/>
        </p:nvSpPr>
        <p:spPr>
          <a:xfrm>
            <a:off x="533400" y="2209800"/>
            <a:ext cx="6705600" cy="9367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Times New Roman"/>
                <a:cs typeface="Times New Roman"/>
              </a:rPr>
              <a:t>О</a:t>
            </a:r>
            <a:r>
              <a:rPr sz="2000" b="1" spc="5" dirty="0">
                <a:latin typeface="Times New Roman"/>
                <a:cs typeface="Times New Roman"/>
              </a:rPr>
              <a:t> </a:t>
            </a:r>
            <a:r>
              <a:rPr sz="2000" b="1" spc="-20" dirty="0">
                <a:latin typeface="Times New Roman"/>
                <a:cs typeface="Times New Roman"/>
              </a:rPr>
              <a:t>результатах </a:t>
            </a:r>
            <a:r>
              <a:rPr sz="2000" b="1" spc="-5" dirty="0">
                <a:latin typeface="Times New Roman"/>
                <a:cs typeface="Times New Roman"/>
              </a:rPr>
              <a:t>мониторинга по </a:t>
            </a:r>
            <a:r>
              <a:rPr sz="2000" b="1" spc="-10" dirty="0">
                <a:latin typeface="Times New Roman"/>
                <a:cs typeface="Times New Roman"/>
              </a:rPr>
              <a:t>использованию </a:t>
            </a:r>
            <a:r>
              <a:rPr sz="2000" b="1" spc="-484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банка </a:t>
            </a:r>
            <a:r>
              <a:rPr sz="2000" b="1" dirty="0">
                <a:latin typeface="Times New Roman"/>
                <a:cs typeface="Times New Roman"/>
              </a:rPr>
              <a:t>заданий по </a:t>
            </a:r>
            <a:r>
              <a:rPr sz="2000" b="1" spc="-10" dirty="0">
                <a:latin typeface="Times New Roman"/>
                <a:cs typeface="Times New Roman"/>
              </a:rPr>
              <a:t>оценке</a:t>
            </a:r>
            <a:r>
              <a:rPr sz="2000" b="1" spc="-5" dirty="0">
                <a:latin typeface="Times New Roman"/>
                <a:cs typeface="Times New Roman"/>
              </a:rPr>
              <a:t> функциональной </a:t>
            </a:r>
            <a:r>
              <a:rPr sz="2000" b="1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грамотности </a:t>
            </a:r>
            <a:br>
              <a:rPr lang="ru-RU" sz="2000" b="1" spc="-10" dirty="0">
                <a:latin typeface="Times New Roman"/>
                <a:cs typeface="Times New Roman"/>
              </a:rPr>
            </a:br>
            <a:r>
              <a:rPr sz="2000" b="1" dirty="0">
                <a:latin typeface="Times New Roman"/>
                <a:cs typeface="Times New Roman"/>
              </a:rPr>
              <a:t>в</a:t>
            </a:r>
            <a:r>
              <a:rPr sz="2000" b="1" spc="-1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2021-2022</a:t>
            </a:r>
            <a:r>
              <a:rPr sz="2000" b="1" spc="-3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учебном</a:t>
            </a:r>
            <a:r>
              <a:rPr sz="2000" b="1" spc="-45" dirty="0">
                <a:latin typeface="Times New Roman"/>
                <a:cs typeface="Times New Roman"/>
              </a:rPr>
              <a:t> </a:t>
            </a:r>
            <a:r>
              <a:rPr sz="2000" b="1" spc="-30" dirty="0">
                <a:latin typeface="Times New Roman"/>
                <a:cs typeface="Times New Roman"/>
              </a:rPr>
              <a:t>году</a:t>
            </a:r>
            <a:r>
              <a:rPr sz="2000" b="1" spc="-5" dirty="0">
                <a:latin typeface="Times New Roman"/>
                <a:cs typeface="Times New Roman"/>
              </a:rPr>
              <a:t> </a:t>
            </a:r>
            <a:r>
              <a:rPr sz="2000" b="1" spc="-15" dirty="0">
                <a:latin typeface="Times New Roman"/>
                <a:cs typeface="Times New Roman"/>
              </a:rPr>
              <a:t>(второе полугодие)</a:t>
            </a:r>
            <a:endParaRPr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82318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67200" y="609600"/>
            <a:ext cx="3855936" cy="6003032"/>
          </a:xfrm>
        </p:spPr>
        <p:txBody>
          <a:bodyPr>
            <a:normAutofit/>
          </a:bodyPr>
          <a:lstStyle/>
          <a:p>
            <a:pPr marL="0" indent="0">
              <a:buNone/>
            </a:pPr>
            <a:br>
              <a:rPr lang="ru-RU" sz="1600" u="sng" dirty="0"/>
            </a:br>
            <a:r>
              <a:rPr lang="ru-RU" sz="1600" b="1" u="sng" spc="-5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hlinkClick r:id="rId2"/>
              </a:rPr>
              <a:t>Письмо АУ «Институт развития образования»</a:t>
            </a:r>
            <a:br>
              <a:rPr lang="ru-RU" sz="1600" b="1" u="sng" spc="-5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hlinkClick r:id="rId2"/>
              </a:rPr>
            </a:br>
            <a:r>
              <a:rPr lang="ru-RU" sz="1600" b="1" u="sng" spc="-5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hlinkClick r:id="rId2"/>
              </a:rPr>
              <a:t>от 30.03.2022 № 905</a:t>
            </a:r>
            <a:br>
              <a:rPr lang="ru-RU" sz="1600" b="1" u="sng" spc="-5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hlinkClick r:id="rId2"/>
              </a:rPr>
            </a:br>
            <a:r>
              <a:rPr lang="ru-RU" sz="1600" b="1" u="sng" spc="-5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hlinkClick r:id="rId2"/>
              </a:rPr>
              <a:t>«О направлении информации»</a:t>
            </a:r>
            <a:endParaRPr lang="ru-RU" sz="1600" b="1" spc="-5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endParaRPr lang="ru-RU" b="1" spc="-5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b="1" spc="-5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b="1" spc="-5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ru-RU" b="1" spc="-5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1600" b="1" u="sng" spc="-5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Результаты выгрузки по ссылке:</a:t>
            </a:r>
          </a:p>
          <a:p>
            <a:pPr marL="0" indent="0">
              <a:buNone/>
            </a:pPr>
            <a:r>
              <a:rPr lang="en-US" sz="1600" b="1" spc="-5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https://iro86.ru/index.php/meropriyatiya/soveshchaniya/1542-metodicheskoe-soveshchanie-formirovanie-i-otsenka-funktsionalnoj-gramotnosti-obuchayushchikhsya-01-aprelya-2022-goda/8145-materialy-uchastnikov</a:t>
            </a:r>
            <a:endParaRPr lang="ru-RU" sz="1600" b="1" spc="-50" dirty="0">
              <a:solidFill>
                <a:srgbClr val="0070C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32656"/>
            <a:ext cx="3886200" cy="6279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342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7997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10477" y="13525"/>
            <a:ext cx="9138285" cy="1094740"/>
            <a:chOff x="10477" y="13525"/>
            <a:chExt cx="9138285" cy="1094740"/>
          </a:xfrm>
        </p:grpSpPr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239" y="18288"/>
              <a:ext cx="9128760" cy="1085087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5239" y="18288"/>
              <a:ext cx="9128760" cy="1085215"/>
            </a:xfrm>
            <a:custGeom>
              <a:avLst/>
              <a:gdLst/>
              <a:ahLst/>
              <a:cxnLst/>
              <a:rect l="l" t="t" r="r" b="b"/>
              <a:pathLst>
                <a:path w="9128760" h="1085215">
                  <a:moveTo>
                    <a:pt x="0" y="1085087"/>
                  </a:moveTo>
                  <a:lnTo>
                    <a:pt x="9128760" y="1085087"/>
                  </a:lnTo>
                  <a:lnTo>
                    <a:pt x="9128760" y="0"/>
                  </a:lnTo>
                  <a:lnTo>
                    <a:pt x="0" y="0"/>
                  </a:lnTo>
                  <a:lnTo>
                    <a:pt x="0" y="1085087"/>
                  </a:lnTo>
                  <a:close/>
                </a:path>
              </a:pathLst>
            </a:custGeom>
            <a:ln w="9144">
              <a:solidFill>
                <a:srgbClr val="D589A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727707" y="69595"/>
            <a:ext cx="5758815" cy="836294"/>
          </a:xfrm>
          <a:prstGeom prst="rect">
            <a:avLst/>
          </a:prstGeom>
        </p:spPr>
        <p:txBody>
          <a:bodyPr vert="horz" wrap="square" lIns="0" tIns="143510" rIns="0" bIns="0" rtlCol="0">
            <a:spAutoFit/>
          </a:bodyPr>
          <a:lstStyle/>
          <a:p>
            <a:pPr marR="46355" algn="ctr">
              <a:lnSpc>
                <a:spcPct val="100000"/>
              </a:lnSpc>
              <a:spcBef>
                <a:spcPts val="1130"/>
              </a:spcBef>
            </a:pPr>
            <a:r>
              <a:rPr sz="1800" b="1" spc="-5" dirty="0">
                <a:latin typeface="Times New Roman"/>
                <a:cs typeface="Times New Roman"/>
              </a:rPr>
              <a:t>Портал «Электронный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банк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заданий</a:t>
            </a:r>
            <a:endParaRPr sz="18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035"/>
              </a:spcBef>
            </a:pPr>
            <a:r>
              <a:rPr sz="1800" b="1" dirty="0">
                <a:latin typeface="Times New Roman"/>
                <a:cs typeface="Times New Roman"/>
              </a:rPr>
              <a:t>для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оценки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функциональной</a:t>
            </a:r>
            <a:r>
              <a:rPr sz="1800" b="1" spc="30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грамотности»</a:t>
            </a:r>
            <a:r>
              <a:rPr sz="1800" b="1" spc="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(30.03.2022)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0" y="192023"/>
            <a:ext cx="9128760" cy="6134100"/>
            <a:chOff x="0" y="192023"/>
            <a:chExt cx="9128760" cy="6134100"/>
          </a:xfrm>
        </p:grpSpPr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192023"/>
              <a:ext cx="1078991" cy="1085088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0" y="1103376"/>
              <a:ext cx="9128759" cy="5222748"/>
            </a:xfrm>
            <a:prstGeom prst="rect">
              <a:avLst/>
            </a:prstGeom>
          </p:spPr>
        </p:pic>
      </p:grpSp>
      <p:sp>
        <p:nvSpPr>
          <p:cNvPr id="10" name="Овал 9"/>
          <p:cNvSpPr/>
          <p:nvPr/>
        </p:nvSpPr>
        <p:spPr>
          <a:xfrm>
            <a:off x="-152400" y="4876800"/>
            <a:ext cx="9331514" cy="3048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31" y="152400"/>
            <a:ext cx="9100669" cy="80210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31" y="954505"/>
            <a:ext cx="9100669" cy="5645268"/>
          </a:xfrm>
          <a:prstGeom prst="rect">
            <a:avLst/>
          </a:prstGeom>
        </p:spPr>
      </p:pic>
      <p:sp>
        <p:nvSpPr>
          <p:cNvPr id="6" name="Овал 5"/>
          <p:cNvSpPr/>
          <p:nvPr/>
        </p:nvSpPr>
        <p:spPr>
          <a:xfrm>
            <a:off x="-76201" y="3886200"/>
            <a:ext cx="9296401" cy="4572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0" y="3027948"/>
            <a:ext cx="9296401" cy="4572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-1" y="6248400"/>
            <a:ext cx="9296401" cy="4572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-76202" y="1417722"/>
            <a:ext cx="9448802" cy="4572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537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6B1AD8-6F80-44A8-9F6D-94CFEB823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виртуальной методической площадке по сопровождению развития функциональной грамотности</a:t>
            </a:r>
            <a:endParaRPr lang="ru-RU" sz="24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A3C1496-9A8A-4825-80F1-55EE9F8647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FC1D9BC-F5BC-49DA-B916-06228CD3C7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707" y="1628800"/>
            <a:ext cx="8152585" cy="3799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11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F2C993-6CB8-4AA0-98B3-D65B8C829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Банк заданий 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формирования функциональной грамотности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BE972C8-1465-4418-9D17-4B00F62B8D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536632"/>
            <a:ext cx="8520600" cy="5204735"/>
          </a:xfrm>
        </p:spPr>
        <p:txBody>
          <a:bodyPr/>
          <a:lstStyle/>
          <a:p>
            <a:pPr marL="114300" indent="0">
              <a:buNone/>
            </a:pPr>
            <a:endParaRPr lang="ru-RU" dirty="0"/>
          </a:p>
          <a:p>
            <a:pPr marL="114300" indent="0">
              <a:buNone/>
            </a:pPr>
            <a:endParaRPr lang="ru-RU" dirty="0"/>
          </a:p>
          <a:p>
            <a:pPr marL="114300" indent="0">
              <a:buNone/>
            </a:pPr>
            <a:endParaRPr lang="ru-RU" dirty="0"/>
          </a:p>
          <a:p>
            <a:pPr marL="114300" indent="0">
              <a:buNone/>
            </a:pPr>
            <a:endParaRPr lang="ru-RU" dirty="0"/>
          </a:p>
          <a:p>
            <a:pPr marL="114300" indent="0">
              <a:buNone/>
            </a:pPr>
            <a:endParaRPr lang="ru-RU" dirty="0"/>
          </a:p>
          <a:p>
            <a:pPr marL="114300" indent="0">
              <a:buNone/>
            </a:pPr>
            <a:endParaRPr lang="ru-RU" dirty="0"/>
          </a:p>
          <a:p>
            <a:pPr marL="114300" indent="0">
              <a:buNone/>
            </a:pPr>
            <a:endParaRPr lang="ru-RU" dirty="0"/>
          </a:p>
          <a:p>
            <a:pPr marL="114300" indent="0">
              <a:buNone/>
            </a:pPr>
            <a:endParaRPr lang="ru-RU" dirty="0"/>
          </a:p>
          <a:p>
            <a:pPr marL="114300" indent="0">
              <a:buNone/>
            </a:pPr>
            <a:endParaRPr lang="ru-RU" dirty="0"/>
          </a:p>
          <a:p>
            <a:pPr marL="114300" indent="0">
              <a:buNone/>
            </a:pPr>
            <a:endParaRPr lang="ru-RU" dirty="0"/>
          </a:p>
          <a:p>
            <a:pPr marL="114300" indent="0">
              <a:buNone/>
            </a:pPr>
            <a:endParaRPr lang="ru-RU" dirty="0"/>
          </a:p>
          <a:p>
            <a:pPr marL="114300" indent="0">
              <a:buNone/>
            </a:pPr>
            <a:endParaRPr lang="ru-RU" dirty="0"/>
          </a:p>
          <a:p>
            <a:pPr marL="114300" indent="0" algn="ctr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https://iro86.ru/index.php/2015-04-23-09-26-58/1456-funktsionalnaya-gramotnost/7739-bank-zadanij-dlya-formirovaniya-funktsionalnoj-gramotnosti-2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endParaRPr lang="ru-RU" sz="1200" b="0" i="0" u="none" strike="noStrike" dirty="0">
              <a:solidFill>
                <a:srgbClr val="030303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40B266A-4B4E-4E49-A047-07E0CF803C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0" y="1536632"/>
            <a:ext cx="2914799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222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88073" y="72961"/>
            <a:ext cx="8260715" cy="1028065"/>
            <a:chOff x="588073" y="72961"/>
            <a:chExt cx="8260715" cy="102806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92836" y="77723"/>
              <a:ext cx="8250935" cy="1018031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592836" y="77723"/>
              <a:ext cx="8251190" cy="1018540"/>
            </a:xfrm>
            <a:custGeom>
              <a:avLst/>
              <a:gdLst/>
              <a:ahLst/>
              <a:cxnLst/>
              <a:rect l="l" t="t" r="r" b="b"/>
              <a:pathLst>
                <a:path w="8251190" h="1018540">
                  <a:moveTo>
                    <a:pt x="0" y="1018031"/>
                  </a:moveTo>
                  <a:lnTo>
                    <a:pt x="8250935" y="1018031"/>
                  </a:lnTo>
                  <a:lnTo>
                    <a:pt x="8250935" y="0"/>
                  </a:lnTo>
                  <a:lnTo>
                    <a:pt x="0" y="0"/>
                  </a:lnTo>
                  <a:lnTo>
                    <a:pt x="0" y="1018031"/>
                  </a:lnTo>
                  <a:close/>
                </a:path>
              </a:pathLst>
            </a:custGeom>
            <a:ln w="9144">
              <a:solidFill>
                <a:srgbClr val="D589A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874902" y="318951"/>
            <a:ext cx="7816597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73300" marR="5080" indent="-1965325" algn="ctr">
              <a:lnSpc>
                <a:spcPct val="100000"/>
              </a:lnSpc>
              <a:spcBef>
                <a:spcPts val="100"/>
              </a:spcBef>
            </a:pPr>
            <a:r>
              <a:rPr sz="3200" spc="-10" dirty="0"/>
              <a:t>РЕКОМЕНДАЦИИ</a:t>
            </a:r>
            <a:endParaRPr sz="3200" dirty="0"/>
          </a:p>
        </p:txBody>
      </p:sp>
      <p:sp>
        <p:nvSpPr>
          <p:cNvPr id="6" name="object 6"/>
          <p:cNvSpPr txBox="1"/>
          <p:nvPr/>
        </p:nvSpPr>
        <p:spPr>
          <a:xfrm>
            <a:off x="474902" y="1284367"/>
            <a:ext cx="8251190" cy="1146468"/>
          </a:xfrm>
          <a:prstGeom prst="rect">
            <a:avLst/>
          </a:prstGeom>
          <a:solidFill>
            <a:srgbClr val="B0D2FA"/>
          </a:solidFill>
        </p:spPr>
        <p:txBody>
          <a:bodyPr vert="horz" wrap="square" lIns="0" tIns="38100" rIns="0" bIns="0" rtlCol="0">
            <a:spAutoFit/>
          </a:bodyPr>
          <a:lstStyle/>
          <a:p>
            <a:pPr marL="90805" marR="81280" algn="just">
              <a:lnSpc>
                <a:spcPct val="100000"/>
              </a:lnSpc>
              <a:spcBef>
                <a:spcPts val="300"/>
              </a:spcBef>
            </a:pPr>
            <a:r>
              <a:rPr sz="1800" b="1" spc="-5" dirty="0">
                <a:latin typeface="Times New Roman"/>
                <a:cs typeface="Times New Roman"/>
              </a:rPr>
              <a:t>1.Внедрять</a:t>
            </a:r>
            <a:r>
              <a:rPr sz="1800" b="1" dirty="0">
                <a:latin typeface="Times New Roman"/>
                <a:cs typeface="Times New Roman"/>
              </a:rPr>
              <a:t> в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учебный</a:t>
            </a:r>
            <a:r>
              <a:rPr sz="1800" b="1" dirty="0">
                <a:latin typeface="Times New Roman"/>
                <a:cs typeface="Times New Roman"/>
              </a:rPr>
              <a:t> процесс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банк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заданий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по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оценке</a:t>
            </a:r>
            <a:r>
              <a:rPr sz="1800" b="1" spc="-5" dirty="0">
                <a:latin typeface="Times New Roman"/>
                <a:cs typeface="Times New Roman"/>
              </a:rPr>
              <a:t> функциональной 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грамотности.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Продолжить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spc="-20" dirty="0">
                <a:latin typeface="Times New Roman"/>
                <a:cs typeface="Times New Roman"/>
              </a:rPr>
              <a:t>работу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по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организации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15" dirty="0">
                <a:latin typeface="Times New Roman"/>
                <a:cs typeface="Times New Roman"/>
              </a:rPr>
              <a:t>практикумов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и</a:t>
            </a:r>
            <a:r>
              <a:rPr sz="1800" b="1" spc="450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других 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форм </a:t>
            </a:r>
            <a:r>
              <a:rPr sz="1800" b="1" spc="-15" dirty="0">
                <a:latin typeface="Times New Roman"/>
                <a:cs typeface="Times New Roman"/>
              </a:rPr>
              <a:t>работы </a:t>
            </a:r>
            <a:r>
              <a:rPr sz="1800" b="1" dirty="0">
                <a:latin typeface="Times New Roman"/>
                <a:cs typeface="Times New Roman"/>
              </a:rPr>
              <a:t>с </a:t>
            </a:r>
            <a:r>
              <a:rPr sz="1800" b="1" spc="-10" dirty="0">
                <a:latin typeface="Times New Roman"/>
                <a:cs typeface="Times New Roman"/>
              </a:rPr>
              <a:t>обучающимися </a:t>
            </a:r>
            <a:r>
              <a:rPr sz="1800" b="1" spc="-5" dirty="0">
                <a:latin typeface="Times New Roman"/>
                <a:cs typeface="Times New Roman"/>
              </a:rPr>
              <a:t>по решению </a:t>
            </a:r>
            <a:r>
              <a:rPr sz="1800" b="1" spc="-10" dirty="0">
                <a:latin typeface="Times New Roman"/>
                <a:cs typeface="Times New Roman"/>
              </a:rPr>
              <a:t>контекстных </a:t>
            </a:r>
            <a:r>
              <a:rPr sz="1800" b="1" spc="-15" dirty="0">
                <a:latin typeface="Times New Roman"/>
                <a:cs typeface="Times New Roman"/>
              </a:rPr>
              <a:t>задач </a:t>
            </a:r>
            <a:r>
              <a:rPr sz="1800" b="1" spc="-5" dirty="0">
                <a:latin typeface="Times New Roman"/>
                <a:cs typeface="Times New Roman"/>
              </a:rPr>
              <a:t>по </a:t>
            </a:r>
            <a:r>
              <a:rPr sz="1800" b="1" spc="-10" dirty="0">
                <a:latin typeface="Times New Roman"/>
                <a:cs typeface="Times New Roman"/>
              </a:rPr>
              <a:t>учебному 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spc="-30" dirty="0" err="1">
                <a:latin typeface="Times New Roman"/>
                <a:cs typeface="Times New Roman"/>
              </a:rPr>
              <a:t>предмету</a:t>
            </a:r>
            <a:r>
              <a:rPr sz="1800" b="1" spc="-30" dirty="0">
                <a:latin typeface="Times New Roman"/>
                <a:cs typeface="Times New Roman"/>
              </a:rPr>
              <a:t>.</a:t>
            </a:r>
            <a:endParaRPr sz="1800" dirty="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440138" y="2819400"/>
            <a:ext cx="8272780" cy="1607526"/>
            <a:chOff x="423672" y="3063239"/>
            <a:chExt cx="8272780" cy="1637030"/>
          </a:xfrm>
        </p:grpSpPr>
        <p:sp>
          <p:nvSpPr>
            <p:cNvPr id="8" name="object 8"/>
            <p:cNvSpPr/>
            <p:nvPr/>
          </p:nvSpPr>
          <p:spPr>
            <a:xfrm>
              <a:off x="428244" y="3067811"/>
              <a:ext cx="8263255" cy="1628139"/>
            </a:xfrm>
            <a:custGeom>
              <a:avLst/>
              <a:gdLst/>
              <a:ahLst/>
              <a:cxnLst/>
              <a:rect l="l" t="t" r="r" b="b"/>
              <a:pathLst>
                <a:path w="8263255" h="1628139">
                  <a:moveTo>
                    <a:pt x="8263128" y="0"/>
                  </a:moveTo>
                  <a:lnTo>
                    <a:pt x="0" y="0"/>
                  </a:lnTo>
                  <a:lnTo>
                    <a:pt x="0" y="1627632"/>
                  </a:lnTo>
                  <a:lnTo>
                    <a:pt x="8263128" y="1627632"/>
                  </a:lnTo>
                  <a:lnTo>
                    <a:pt x="8263128" y="0"/>
                  </a:lnTo>
                  <a:close/>
                </a:path>
              </a:pathLst>
            </a:custGeom>
            <a:solidFill>
              <a:srgbClr val="B0D2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28244" y="3067811"/>
              <a:ext cx="8263255" cy="1628139"/>
            </a:xfrm>
            <a:custGeom>
              <a:avLst/>
              <a:gdLst/>
              <a:ahLst/>
              <a:cxnLst/>
              <a:rect l="l" t="t" r="r" b="b"/>
              <a:pathLst>
                <a:path w="8263255" h="1628139">
                  <a:moveTo>
                    <a:pt x="0" y="1627632"/>
                  </a:moveTo>
                  <a:lnTo>
                    <a:pt x="8263128" y="1627632"/>
                  </a:lnTo>
                  <a:lnTo>
                    <a:pt x="8263128" y="0"/>
                  </a:lnTo>
                  <a:lnTo>
                    <a:pt x="0" y="0"/>
                  </a:lnTo>
                  <a:lnTo>
                    <a:pt x="0" y="1627632"/>
                  </a:lnTo>
                  <a:close/>
                </a:path>
              </a:pathLst>
            </a:custGeom>
            <a:ln w="9144">
              <a:solidFill>
                <a:srgbClr val="87B7A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519074" y="3094101"/>
            <a:ext cx="80956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393065" algn="l"/>
                <a:tab pos="2334895" algn="l"/>
                <a:tab pos="3464560" algn="l"/>
                <a:tab pos="3808729" algn="l"/>
                <a:tab pos="4140835" algn="l"/>
                <a:tab pos="5297805" algn="l"/>
                <a:tab pos="6508115" algn="l"/>
                <a:tab pos="7646670" algn="l"/>
              </a:tabLst>
            </a:pPr>
            <a:r>
              <a:rPr sz="1800" b="1" dirty="0">
                <a:latin typeface="Times New Roman"/>
                <a:cs typeface="Times New Roman"/>
              </a:rPr>
              <a:t>2.	</a:t>
            </a:r>
            <a:r>
              <a:rPr sz="1800" b="1" spc="-5" dirty="0">
                <a:latin typeface="Times New Roman"/>
                <a:cs typeface="Times New Roman"/>
              </a:rPr>
              <a:t>А</a:t>
            </a:r>
            <a:r>
              <a:rPr sz="1800" b="1" spc="-10" dirty="0">
                <a:latin typeface="Times New Roman"/>
                <a:cs typeface="Times New Roman"/>
              </a:rPr>
              <a:t>кт</a:t>
            </a:r>
            <a:r>
              <a:rPr sz="1800" b="1" spc="-5" dirty="0">
                <a:latin typeface="Times New Roman"/>
                <a:cs typeface="Times New Roman"/>
              </a:rPr>
              <a:t>и</a:t>
            </a:r>
            <a:r>
              <a:rPr sz="1800" b="1" spc="5" dirty="0">
                <a:latin typeface="Times New Roman"/>
                <a:cs typeface="Times New Roman"/>
              </a:rPr>
              <a:t>в</a:t>
            </a:r>
            <a:r>
              <a:rPr sz="1800" b="1" spc="-5" dirty="0">
                <a:latin typeface="Times New Roman"/>
                <a:cs typeface="Times New Roman"/>
              </a:rPr>
              <a:t>изи</a:t>
            </a:r>
            <a:r>
              <a:rPr sz="1800" b="1" dirty="0">
                <a:latin typeface="Times New Roman"/>
                <a:cs typeface="Times New Roman"/>
              </a:rPr>
              <a:t>р</a:t>
            </a:r>
            <a:r>
              <a:rPr sz="1800" b="1" spc="-50" dirty="0">
                <a:latin typeface="Times New Roman"/>
                <a:cs typeface="Times New Roman"/>
              </a:rPr>
              <a:t>о</a:t>
            </a:r>
            <a:r>
              <a:rPr sz="1800" b="1" spc="-5" dirty="0">
                <a:latin typeface="Times New Roman"/>
                <a:cs typeface="Times New Roman"/>
              </a:rPr>
              <a:t>в</a:t>
            </a:r>
            <a:r>
              <a:rPr sz="1800" b="1" spc="-40" dirty="0">
                <a:latin typeface="Times New Roman"/>
                <a:cs typeface="Times New Roman"/>
              </a:rPr>
              <a:t>а</a:t>
            </a:r>
            <a:r>
              <a:rPr sz="1800" b="1" spc="-10" dirty="0">
                <a:latin typeface="Times New Roman"/>
                <a:cs typeface="Times New Roman"/>
              </a:rPr>
              <a:t>т</a:t>
            </a:r>
            <a:r>
              <a:rPr sz="1800" b="1" dirty="0">
                <a:latin typeface="Times New Roman"/>
                <a:cs typeface="Times New Roman"/>
              </a:rPr>
              <a:t>ь	</a:t>
            </a:r>
            <a:r>
              <a:rPr sz="1800" b="1" spc="-5" dirty="0">
                <a:latin typeface="Times New Roman"/>
                <a:cs typeface="Times New Roman"/>
              </a:rPr>
              <a:t>ра</a:t>
            </a:r>
            <a:r>
              <a:rPr sz="1800" b="1" spc="-30" dirty="0">
                <a:latin typeface="Times New Roman"/>
                <a:cs typeface="Times New Roman"/>
              </a:rPr>
              <a:t>б</a:t>
            </a:r>
            <a:r>
              <a:rPr sz="1800" b="1" spc="-25" dirty="0">
                <a:latin typeface="Times New Roman"/>
                <a:cs typeface="Times New Roman"/>
              </a:rPr>
              <a:t>о</a:t>
            </a:r>
            <a:r>
              <a:rPr sz="1800" b="1" spc="-35" dirty="0">
                <a:latin typeface="Times New Roman"/>
                <a:cs typeface="Times New Roman"/>
              </a:rPr>
              <a:t>т</a:t>
            </a:r>
            <a:r>
              <a:rPr sz="1800" b="1" dirty="0">
                <a:latin typeface="Times New Roman"/>
                <a:cs typeface="Times New Roman"/>
              </a:rPr>
              <a:t>у	в	4	ч</a:t>
            </a:r>
            <a:r>
              <a:rPr sz="1800" b="1" spc="5" dirty="0">
                <a:latin typeface="Times New Roman"/>
                <a:cs typeface="Times New Roman"/>
              </a:rPr>
              <a:t>е</a:t>
            </a:r>
            <a:r>
              <a:rPr sz="1800" b="1" spc="-10" dirty="0">
                <a:latin typeface="Times New Roman"/>
                <a:cs typeface="Times New Roman"/>
              </a:rPr>
              <a:t>т</a:t>
            </a:r>
            <a:r>
              <a:rPr sz="1800" b="1" spc="-5" dirty="0">
                <a:latin typeface="Times New Roman"/>
                <a:cs typeface="Times New Roman"/>
              </a:rPr>
              <a:t>ве</a:t>
            </a:r>
            <a:r>
              <a:rPr sz="1800" b="1" spc="-25" dirty="0">
                <a:latin typeface="Times New Roman"/>
                <a:cs typeface="Times New Roman"/>
              </a:rPr>
              <a:t>р</a:t>
            </a:r>
            <a:r>
              <a:rPr sz="1800" b="1" spc="-5" dirty="0">
                <a:latin typeface="Times New Roman"/>
                <a:cs typeface="Times New Roman"/>
              </a:rPr>
              <a:t>т</a:t>
            </a:r>
            <a:r>
              <a:rPr sz="1800" b="1" dirty="0">
                <a:latin typeface="Times New Roman"/>
                <a:cs typeface="Times New Roman"/>
              </a:rPr>
              <a:t>и	2021-2022	</a:t>
            </a:r>
            <a:r>
              <a:rPr sz="1800" b="1" spc="10" dirty="0">
                <a:latin typeface="Times New Roman"/>
                <a:cs typeface="Times New Roman"/>
              </a:rPr>
              <a:t>у</a:t>
            </a:r>
            <a:r>
              <a:rPr sz="1800" b="1" dirty="0">
                <a:latin typeface="Times New Roman"/>
                <a:cs typeface="Times New Roman"/>
              </a:rPr>
              <a:t>чебно</a:t>
            </a:r>
            <a:r>
              <a:rPr sz="1800" b="1" spc="-45" dirty="0">
                <a:latin typeface="Times New Roman"/>
                <a:cs typeface="Times New Roman"/>
              </a:rPr>
              <a:t>г</a:t>
            </a:r>
            <a:r>
              <a:rPr sz="1800" b="1" dirty="0">
                <a:latin typeface="Times New Roman"/>
                <a:cs typeface="Times New Roman"/>
              </a:rPr>
              <a:t>о	</a:t>
            </a:r>
            <a:r>
              <a:rPr sz="1800" b="1" spc="-50" dirty="0">
                <a:latin typeface="Times New Roman"/>
                <a:cs typeface="Times New Roman"/>
              </a:rPr>
              <a:t>го</a:t>
            </a:r>
            <a:r>
              <a:rPr sz="1800" b="1" dirty="0">
                <a:latin typeface="Times New Roman"/>
                <a:cs typeface="Times New Roman"/>
              </a:rPr>
              <a:t>да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19074" y="3368420"/>
            <a:ext cx="809561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>
              <a:lnSpc>
                <a:spcPct val="100000"/>
              </a:lnSpc>
              <a:spcBef>
                <a:spcPts val="100"/>
              </a:spcBef>
              <a:tabLst>
                <a:tab pos="1647189" algn="l"/>
                <a:tab pos="1699260" algn="l"/>
                <a:tab pos="2438400" algn="l"/>
                <a:tab pos="3403600" algn="l"/>
                <a:tab pos="4197350" algn="l"/>
                <a:tab pos="5099685" algn="l"/>
                <a:tab pos="5727700" algn="l"/>
                <a:tab pos="5758180" algn="l"/>
                <a:tab pos="6480810" algn="l"/>
                <a:tab pos="6833234" algn="l"/>
                <a:tab pos="7337425" algn="l"/>
              </a:tabLst>
            </a:pPr>
            <a:r>
              <a:rPr sz="1800" b="1" dirty="0">
                <a:latin typeface="Times New Roman"/>
                <a:cs typeface="Times New Roman"/>
              </a:rPr>
              <a:t>о</a:t>
            </a:r>
            <a:r>
              <a:rPr sz="1800" b="1" spc="-75" dirty="0">
                <a:latin typeface="Times New Roman"/>
                <a:cs typeface="Times New Roman"/>
              </a:rPr>
              <a:t>б</a:t>
            </a:r>
            <a:r>
              <a:rPr sz="1800" b="1" spc="10" dirty="0">
                <a:latin typeface="Times New Roman"/>
                <a:cs typeface="Times New Roman"/>
              </a:rPr>
              <a:t>у</a:t>
            </a:r>
            <a:r>
              <a:rPr sz="1800" b="1" dirty="0">
                <a:latin typeface="Times New Roman"/>
                <a:cs typeface="Times New Roman"/>
              </a:rPr>
              <a:t>ч</a:t>
            </a:r>
            <a:r>
              <a:rPr sz="1800" b="1" spc="-10" dirty="0">
                <a:latin typeface="Times New Roman"/>
                <a:cs typeface="Times New Roman"/>
              </a:rPr>
              <a:t>а</a:t>
            </a:r>
            <a:r>
              <a:rPr sz="1800" b="1" spc="-5" dirty="0">
                <a:latin typeface="Times New Roman"/>
                <a:cs typeface="Times New Roman"/>
              </a:rPr>
              <a:t>ющ</a:t>
            </a:r>
            <a:r>
              <a:rPr sz="1800" b="1" spc="-10" dirty="0">
                <a:latin typeface="Times New Roman"/>
                <a:cs typeface="Times New Roman"/>
              </a:rPr>
              <a:t>и</a:t>
            </a:r>
            <a:r>
              <a:rPr sz="1800" b="1" spc="-50" dirty="0">
                <a:latin typeface="Times New Roman"/>
                <a:cs typeface="Times New Roman"/>
              </a:rPr>
              <a:t>х</a:t>
            </a:r>
            <a:r>
              <a:rPr sz="1800" b="1" dirty="0">
                <a:latin typeface="Times New Roman"/>
                <a:cs typeface="Times New Roman"/>
              </a:rPr>
              <a:t>ся	о</a:t>
            </a:r>
            <a:r>
              <a:rPr sz="1800" b="1" spc="10" dirty="0">
                <a:latin typeface="Times New Roman"/>
                <a:cs typeface="Times New Roman"/>
              </a:rPr>
              <a:t>б</a:t>
            </a:r>
            <a:r>
              <a:rPr sz="1800" b="1" spc="-25" dirty="0">
                <a:latin typeface="Times New Roman"/>
                <a:cs typeface="Times New Roman"/>
              </a:rPr>
              <a:t>щ</a:t>
            </a:r>
            <a:r>
              <a:rPr sz="1800" b="1" dirty="0">
                <a:latin typeface="Times New Roman"/>
                <a:cs typeface="Times New Roman"/>
              </a:rPr>
              <a:t>еобраз</a:t>
            </a:r>
            <a:r>
              <a:rPr sz="1800" b="1" spc="-55" dirty="0">
                <a:latin typeface="Times New Roman"/>
                <a:cs typeface="Times New Roman"/>
              </a:rPr>
              <a:t>о</a:t>
            </a:r>
            <a:r>
              <a:rPr sz="1800" b="1" spc="10" dirty="0">
                <a:latin typeface="Times New Roman"/>
                <a:cs typeface="Times New Roman"/>
              </a:rPr>
              <a:t>в</a:t>
            </a:r>
            <a:r>
              <a:rPr sz="1800" b="1" spc="-50" dirty="0">
                <a:latin typeface="Times New Roman"/>
                <a:cs typeface="Times New Roman"/>
              </a:rPr>
              <a:t>а</a:t>
            </a:r>
            <a:r>
              <a:rPr sz="1800" b="1" spc="-10" dirty="0">
                <a:latin typeface="Times New Roman"/>
                <a:cs typeface="Times New Roman"/>
              </a:rPr>
              <a:t>т</a:t>
            </a:r>
            <a:r>
              <a:rPr sz="1800" b="1" dirty="0">
                <a:latin typeface="Times New Roman"/>
                <a:cs typeface="Times New Roman"/>
              </a:rPr>
              <a:t>ел</a:t>
            </a:r>
            <a:r>
              <a:rPr sz="1800" b="1" spc="5" dirty="0">
                <a:latin typeface="Times New Roman"/>
                <a:cs typeface="Times New Roman"/>
              </a:rPr>
              <a:t>ь</a:t>
            </a:r>
            <a:r>
              <a:rPr sz="1800" b="1" spc="-5" dirty="0">
                <a:latin typeface="Times New Roman"/>
                <a:cs typeface="Times New Roman"/>
              </a:rPr>
              <a:t>н</a:t>
            </a:r>
            <a:r>
              <a:rPr sz="1800" b="1" spc="-10" dirty="0">
                <a:latin typeface="Times New Roman"/>
                <a:cs typeface="Times New Roman"/>
              </a:rPr>
              <a:t>ы</a:t>
            </a:r>
            <a:r>
              <a:rPr sz="1800" b="1" dirty="0">
                <a:latin typeface="Times New Roman"/>
                <a:cs typeface="Times New Roman"/>
              </a:rPr>
              <a:t>х	ор</a:t>
            </a:r>
            <a:r>
              <a:rPr sz="1800" b="1" spc="-10" dirty="0">
                <a:latin typeface="Times New Roman"/>
                <a:cs typeface="Times New Roman"/>
              </a:rPr>
              <a:t>г</a:t>
            </a:r>
            <a:r>
              <a:rPr sz="1800" b="1" dirty="0">
                <a:latin typeface="Times New Roman"/>
                <a:cs typeface="Times New Roman"/>
              </a:rPr>
              <a:t>ан</a:t>
            </a:r>
            <a:r>
              <a:rPr sz="1800" b="1" spc="-10" dirty="0">
                <a:latin typeface="Times New Roman"/>
                <a:cs typeface="Times New Roman"/>
              </a:rPr>
              <a:t>и</a:t>
            </a:r>
            <a:r>
              <a:rPr sz="1800" b="1" dirty="0">
                <a:latin typeface="Times New Roman"/>
                <a:cs typeface="Times New Roman"/>
              </a:rPr>
              <a:t>заций		</a:t>
            </a:r>
            <a:r>
              <a:rPr sz="1800" b="1" spc="5" dirty="0">
                <a:latin typeface="Times New Roman"/>
                <a:cs typeface="Times New Roman"/>
              </a:rPr>
              <a:t>п</a:t>
            </a:r>
            <a:r>
              <a:rPr sz="1800" b="1" dirty="0">
                <a:latin typeface="Times New Roman"/>
                <a:cs typeface="Times New Roman"/>
              </a:rPr>
              <a:t>о	</a:t>
            </a:r>
            <a:r>
              <a:rPr sz="1800" b="1" spc="-5" dirty="0">
                <a:latin typeface="Times New Roman"/>
                <a:cs typeface="Times New Roman"/>
              </a:rPr>
              <a:t>исп</a:t>
            </a:r>
            <a:r>
              <a:rPr sz="1800" b="1" spc="-25" dirty="0">
                <a:latin typeface="Times New Roman"/>
                <a:cs typeface="Times New Roman"/>
              </a:rPr>
              <a:t>о</a:t>
            </a:r>
            <a:r>
              <a:rPr sz="1800" b="1" spc="-5" dirty="0">
                <a:latin typeface="Times New Roman"/>
                <a:cs typeface="Times New Roman"/>
              </a:rPr>
              <a:t>л</a:t>
            </a:r>
            <a:r>
              <a:rPr sz="1800" b="1" spc="5" dirty="0">
                <a:latin typeface="Times New Roman"/>
                <a:cs typeface="Times New Roman"/>
              </a:rPr>
              <a:t>ь</a:t>
            </a:r>
            <a:r>
              <a:rPr sz="1800" b="1" spc="-15" dirty="0">
                <a:latin typeface="Times New Roman"/>
                <a:cs typeface="Times New Roman"/>
              </a:rPr>
              <a:t>з</a:t>
            </a:r>
            <a:r>
              <a:rPr sz="1800" b="1" spc="-45" dirty="0">
                <a:latin typeface="Times New Roman"/>
                <a:cs typeface="Times New Roman"/>
              </a:rPr>
              <a:t>о</a:t>
            </a:r>
            <a:r>
              <a:rPr sz="1800" b="1" spc="-5" dirty="0">
                <a:latin typeface="Times New Roman"/>
                <a:cs typeface="Times New Roman"/>
              </a:rPr>
              <a:t>ванию  </a:t>
            </a:r>
            <a:r>
              <a:rPr sz="1800" b="1" spc="-10" dirty="0">
                <a:latin typeface="Times New Roman"/>
                <a:cs typeface="Times New Roman"/>
              </a:rPr>
              <a:t>ф</a:t>
            </a:r>
            <a:r>
              <a:rPr sz="1800" b="1" spc="-20" dirty="0">
                <a:latin typeface="Times New Roman"/>
                <a:cs typeface="Times New Roman"/>
              </a:rPr>
              <a:t>е</a:t>
            </a:r>
            <a:r>
              <a:rPr sz="1800" b="1" dirty="0">
                <a:latin typeface="Times New Roman"/>
                <a:cs typeface="Times New Roman"/>
              </a:rPr>
              <a:t>де</a:t>
            </a:r>
            <a:r>
              <a:rPr sz="1800" b="1" spc="-5" dirty="0">
                <a:latin typeface="Times New Roman"/>
                <a:cs typeface="Times New Roman"/>
              </a:rPr>
              <a:t>р</a:t>
            </a:r>
            <a:r>
              <a:rPr sz="1800" b="1" spc="15" dirty="0">
                <a:latin typeface="Times New Roman"/>
                <a:cs typeface="Times New Roman"/>
              </a:rPr>
              <a:t>а</a:t>
            </a:r>
            <a:r>
              <a:rPr sz="1800" b="1" spc="-5" dirty="0">
                <a:latin typeface="Times New Roman"/>
                <a:cs typeface="Times New Roman"/>
              </a:rPr>
              <a:t>л</a:t>
            </a:r>
            <a:r>
              <a:rPr sz="1800" b="1" dirty="0">
                <a:latin typeface="Times New Roman"/>
                <a:cs typeface="Times New Roman"/>
              </a:rPr>
              <a:t>ь</a:t>
            </a:r>
            <a:r>
              <a:rPr sz="1800" b="1" spc="-5" dirty="0">
                <a:latin typeface="Times New Roman"/>
                <a:cs typeface="Times New Roman"/>
              </a:rPr>
              <a:t>но</a:t>
            </a:r>
            <a:r>
              <a:rPr sz="1800" b="1" spc="-55" dirty="0">
                <a:latin typeface="Times New Roman"/>
                <a:cs typeface="Times New Roman"/>
              </a:rPr>
              <a:t>г</a:t>
            </a:r>
            <a:r>
              <a:rPr sz="1800" b="1" dirty="0">
                <a:latin typeface="Times New Roman"/>
                <a:cs typeface="Times New Roman"/>
              </a:rPr>
              <a:t>о		бан</a:t>
            </a:r>
            <a:r>
              <a:rPr sz="1800" b="1" spc="-35" dirty="0">
                <a:latin typeface="Times New Roman"/>
                <a:cs typeface="Times New Roman"/>
              </a:rPr>
              <a:t>к</a:t>
            </a:r>
            <a:r>
              <a:rPr sz="1800" b="1" dirty="0">
                <a:latin typeface="Times New Roman"/>
                <a:cs typeface="Times New Roman"/>
              </a:rPr>
              <a:t>а	зад</a:t>
            </a:r>
            <a:r>
              <a:rPr sz="1800" b="1" spc="-15" dirty="0">
                <a:latin typeface="Times New Roman"/>
                <a:cs typeface="Times New Roman"/>
              </a:rPr>
              <a:t>а</a:t>
            </a:r>
            <a:r>
              <a:rPr sz="1800" b="1" spc="-5" dirty="0">
                <a:latin typeface="Times New Roman"/>
                <a:cs typeface="Times New Roman"/>
              </a:rPr>
              <a:t>н</a:t>
            </a:r>
            <a:r>
              <a:rPr sz="1800" b="1" spc="-10" dirty="0">
                <a:latin typeface="Times New Roman"/>
                <a:cs typeface="Times New Roman"/>
              </a:rPr>
              <a:t>и</a:t>
            </a:r>
            <a:r>
              <a:rPr sz="1800" b="1" dirty="0">
                <a:latin typeface="Times New Roman"/>
                <a:cs typeface="Times New Roman"/>
              </a:rPr>
              <a:t>й	«</a:t>
            </a:r>
            <a:r>
              <a:rPr sz="1800" b="1" spc="-20" dirty="0">
                <a:latin typeface="Times New Roman"/>
                <a:cs typeface="Times New Roman"/>
              </a:rPr>
              <a:t>Э</a:t>
            </a:r>
            <a:r>
              <a:rPr sz="1800" b="1" spc="-5" dirty="0">
                <a:latin typeface="Times New Roman"/>
                <a:cs typeface="Times New Roman"/>
              </a:rPr>
              <a:t>ле</a:t>
            </a:r>
            <a:r>
              <a:rPr sz="1800" b="1" spc="5" dirty="0">
                <a:latin typeface="Times New Roman"/>
                <a:cs typeface="Times New Roman"/>
              </a:rPr>
              <a:t>к</a:t>
            </a:r>
            <a:r>
              <a:rPr sz="1800" b="1" spc="25" dirty="0">
                <a:latin typeface="Times New Roman"/>
                <a:cs typeface="Times New Roman"/>
              </a:rPr>
              <a:t>т</a:t>
            </a:r>
            <a:r>
              <a:rPr sz="1800" b="1" spc="-5" dirty="0">
                <a:latin typeface="Times New Roman"/>
                <a:cs typeface="Times New Roman"/>
              </a:rPr>
              <a:t>р</a:t>
            </a:r>
            <a:r>
              <a:rPr sz="1800" b="1" spc="5" dirty="0">
                <a:latin typeface="Times New Roman"/>
                <a:cs typeface="Times New Roman"/>
              </a:rPr>
              <a:t>о</a:t>
            </a:r>
            <a:r>
              <a:rPr sz="1800" b="1" spc="-5" dirty="0">
                <a:latin typeface="Times New Roman"/>
                <a:cs typeface="Times New Roman"/>
              </a:rPr>
              <a:t>н</a:t>
            </a:r>
            <a:r>
              <a:rPr sz="1800" b="1" spc="-10" dirty="0">
                <a:latin typeface="Times New Roman"/>
                <a:cs typeface="Times New Roman"/>
              </a:rPr>
              <a:t>н</a:t>
            </a:r>
            <a:r>
              <a:rPr sz="1800" b="1" dirty="0">
                <a:latin typeface="Times New Roman"/>
                <a:cs typeface="Times New Roman"/>
              </a:rPr>
              <a:t>ый	банк	з</a:t>
            </a:r>
            <a:r>
              <a:rPr sz="1800" b="1" spc="5" dirty="0">
                <a:latin typeface="Times New Roman"/>
                <a:cs typeface="Times New Roman"/>
              </a:rPr>
              <a:t>а</a:t>
            </a:r>
            <a:r>
              <a:rPr sz="1800" b="1" dirty="0">
                <a:latin typeface="Times New Roman"/>
                <a:cs typeface="Times New Roman"/>
              </a:rPr>
              <a:t>дан</a:t>
            </a:r>
            <a:r>
              <a:rPr sz="1800" b="1" spc="-10" dirty="0">
                <a:latin typeface="Times New Roman"/>
                <a:cs typeface="Times New Roman"/>
              </a:rPr>
              <a:t>и</a:t>
            </a:r>
            <a:r>
              <a:rPr sz="1800" b="1" dirty="0">
                <a:latin typeface="Times New Roman"/>
                <a:cs typeface="Times New Roman"/>
              </a:rPr>
              <a:t>й	для	оценки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19074" y="3785196"/>
            <a:ext cx="3335020" cy="422552"/>
          </a:xfrm>
          <a:prstGeom prst="rect">
            <a:avLst/>
          </a:prstGeom>
        </p:spPr>
        <p:txBody>
          <a:bodyPr vert="horz" wrap="square" lIns="0" tIns="144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35"/>
              </a:spcBef>
            </a:pPr>
            <a:r>
              <a:rPr sz="1800" b="1" spc="-10" dirty="0">
                <a:latin typeface="Times New Roman"/>
                <a:cs typeface="Times New Roman"/>
              </a:rPr>
              <a:t>функциональной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10" dirty="0" err="1">
                <a:latin typeface="Times New Roman"/>
                <a:cs typeface="Times New Roman"/>
              </a:rPr>
              <a:t>грамотности</a:t>
            </a:r>
            <a:r>
              <a:rPr sz="1800" b="1" spc="-10" dirty="0">
                <a:latin typeface="Times New Roman"/>
                <a:cs typeface="Times New Roman"/>
              </a:rPr>
              <a:t>».</a:t>
            </a:r>
            <a:endParaRPr sz="1800" dirty="0">
              <a:latin typeface="Times New Roman"/>
              <a:cs typeface="Times New Roman"/>
            </a:endParaRPr>
          </a:p>
        </p:txBody>
      </p:sp>
      <p:pic>
        <p:nvPicPr>
          <p:cNvPr id="13" name="object 1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77723"/>
            <a:ext cx="1005839" cy="1086612"/>
          </a:xfrm>
          <a:prstGeom prst="rect">
            <a:avLst/>
          </a:prstGeom>
        </p:spPr>
      </p:pic>
      <p:grpSp>
        <p:nvGrpSpPr>
          <p:cNvPr id="14" name="object 14"/>
          <p:cNvGrpSpPr/>
          <p:nvPr/>
        </p:nvGrpSpPr>
        <p:grpSpPr>
          <a:xfrm>
            <a:off x="425764" y="4813982"/>
            <a:ext cx="8249920" cy="1356360"/>
            <a:chOff x="423672" y="4858511"/>
            <a:chExt cx="8249920" cy="1356360"/>
          </a:xfrm>
        </p:grpSpPr>
        <p:sp>
          <p:nvSpPr>
            <p:cNvPr id="15" name="object 15"/>
            <p:cNvSpPr/>
            <p:nvPr/>
          </p:nvSpPr>
          <p:spPr>
            <a:xfrm>
              <a:off x="428244" y="4863083"/>
              <a:ext cx="8240395" cy="1347470"/>
            </a:xfrm>
            <a:custGeom>
              <a:avLst/>
              <a:gdLst/>
              <a:ahLst/>
              <a:cxnLst/>
              <a:rect l="l" t="t" r="r" b="b"/>
              <a:pathLst>
                <a:path w="8240395" h="1347470">
                  <a:moveTo>
                    <a:pt x="8240268" y="0"/>
                  </a:moveTo>
                  <a:lnTo>
                    <a:pt x="0" y="0"/>
                  </a:lnTo>
                  <a:lnTo>
                    <a:pt x="0" y="1347215"/>
                  </a:lnTo>
                  <a:lnTo>
                    <a:pt x="8240268" y="1347215"/>
                  </a:lnTo>
                  <a:lnTo>
                    <a:pt x="8240268" y="0"/>
                  </a:lnTo>
                  <a:close/>
                </a:path>
              </a:pathLst>
            </a:custGeom>
            <a:solidFill>
              <a:srgbClr val="B0D2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28244" y="4863083"/>
              <a:ext cx="8240395" cy="1347470"/>
            </a:xfrm>
            <a:custGeom>
              <a:avLst/>
              <a:gdLst/>
              <a:ahLst/>
              <a:cxnLst/>
              <a:rect l="l" t="t" r="r" b="b"/>
              <a:pathLst>
                <a:path w="8240395" h="1347470">
                  <a:moveTo>
                    <a:pt x="0" y="1347215"/>
                  </a:moveTo>
                  <a:lnTo>
                    <a:pt x="8240268" y="1347215"/>
                  </a:lnTo>
                  <a:lnTo>
                    <a:pt x="8240268" y="0"/>
                  </a:lnTo>
                  <a:lnTo>
                    <a:pt x="0" y="0"/>
                  </a:lnTo>
                  <a:lnTo>
                    <a:pt x="0" y="1347215"/>
                  </a:lnTo>
                  <a:close/>
                </a:path>
              </a:pathLst>
            </a:custGeom>
            <a:ln w="9144">
              <a:solidFill>
                <a:srgbClr val="87B7A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519074" y="4890261"/>
            <a:ext cx="8071484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just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Times New Roman"/>
                <a:cs typeface="Times New Roman"/>
              </a:rPr>
              <a:t>3.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Провести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15" dirty="0">
                <a:latin typeface="Times New Roman"/>
                <a:cs typeface="Times New Roman"/>
              </a:rPr>
              <a:t>проверку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15" dirty="0">
                <a:latin typeface="Times New Roman"/>
                <a:cs typeface="Times New Roman"/>
              </a:rPr>
              <a:t>работ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15" dirty="0">
                <a:latin typeface="Times New Roman"/>
                <a:cs typeface="Times New Roman"/>
              </a:rPr>
              <a:t>обучающихся,</a:t>
            </a:r>
            <a:r>
              <a:rPr sz="1800" b="1" spc="42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прошедших</a:t>
            </a:r>
            <a:r>
              <a:rPr sz="1800" b="1" spc="434" dirty="0">
                <a:latin typeface="Times New Roman"/>
                <a:cs typeface="Times New Roman"/>
              </a:rPr>
              <a:t> </a:t>
            </a:r>
            <a:r>
              <a:rPr sz="1800" b="1" spc="-15" dirty="0">
                <a:latin typeface="Times New Roman"/>
                <a:cs typeface="Times New Roman"/>
              </a:rPr>
              <a:t>работу</a:t>
            </a:r>
            <a:r>
              <a:rPr sz="1800" b="1" spc="4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в 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федеральном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spc="-15" dirty="0">
                <a:latin typeface="Times New Roman"/>
                <a:cs typeface="Times New Roman"/>
              </a:rPr>
              <a:t>банке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заданий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«Электронный</a:t>
            </a:r>
            <a:r>
              <a:rPr sz="1800" b="1" dirty="0">
                <a:latin typeface="Times New Roman"/>
                <a:cs typeface="Times New Roman"/>
              </a:rPr>
              <a:t> банк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заданий</a:t>
            </a:r>
            <a:r>
              <a:rPr sz="1800" b="1" dirty="0">
                <a:latin typeface="Times New Roman"/>
                <a:cs typeface="Times New Roman"/>
              </a:rPr>
              <a:t> для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оценки 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функциональной</a:t>
            </a:r>
            <a:r>
              <a:rPr sz="1800" b="1" spc="30" dirty="0">
                <a:latin typeface="Times New Roman"/>
                <a:cs typeface="Times New Roman"/>
              </a:rPr>
              <a:t> </a:t>
            </a:r>
            <a:r>
              <a:rPr sz="1800" b="1" spc="-10" dirty="0" err="1">
                <a:latin typeface="Times New Roman"/>
                <a:cs typeface="Times New Roman"/>
              </a:rPr>
              <a:t>грамотности</a:t>
            </a:r>
            <a:r>
              <a:rPr sz="1800" b="1" spc="-10" dirty="0">
                <a:latin typeface="Times New Roman"/>
                <a:cs typeface="Times New Roman"/>
              </a:rPr>
              <a:t>».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Оранжевый и красный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</TotalTime>
  <Words>207</Words>
  <Application>Microsoft Office PowerPoint</Application>
  <PresentationFormat>Экран (4:3)</PresentationFormat>
  <Paragraphs>30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Roboto</vt:lpstr>
      <vt:lpstr>Times New Roman</vt:lpstr>
      <vt:lpstr>Trebuchet MS</vt:lpstr>
      <vt:lpstr>Wingdings 3</vt:lpstr>
      <vt:lpstr>Грань</vt:lpstr>
      <vt:lpstr>Презентация PowerPoint</vt:lpstr>
      <vt:lpstr>Презентация PowerPoint</vt:lpstr>
      <vt:lpstr>Презентация PowerPoint</vt:lpstr>
      <vt:lpstr>Презентация PowerPoint</vt:lpstr>
      <vt:lpstr>О виртуальной методической площадке по сопровождению развития функциональной грамотности</vt:lpstr>
      <vt:lpstr>Банк заданий  для формирования функциональной грамотности</vt:lpstr>
      <vt:lpstr>РЕКОМЕНДАЦИИ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Петр Васильевич Кулев</dc:creator>
  <cp:lastModifiedBy>Светлана Афанасьевна Зайцева</cp:lastModifiedBy>
  <cp:revision>5</cp:revision>
  <dcterms:created xsi:type="dcterms:W3CDTF">2022-04-15T05:42:09Z</dcterms:created>
  <dcterms:modified xsi:type="dcterms:W3CDTF">2022-04-19T04:20:23Z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2022-04-04T00:00:00Z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2022-04-15T00:00:00Z</vt:filetime>
  </property>
</Properties>
</file>