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1" r:id="rId8"/>
    <p:sldId id="270" r:id="rId9"/>
    <p:sldId id="264" r:id="rId10"/>
    <p:sldId id="266" r:id="rId11"/>
    <p:sldId id="268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86" autoAdjust="0"/>
    <p:restoredTop sz="86416" autoAdjust="0"/>
  </p:normalViewPr>
  <p:slideViewPr>
    <p:cSldViewPr snapToGrid="0">
      <p:cViewPr varScale="1">
        <p:scale>
          <a:sx n="62" d="100"/>
          <a:sy n="62" d="100"/>
        </p:scale>
        <p:origin x="86" y="821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1/15/2024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1/15/2024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1/15/2024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1/15/2024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1/15/2024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1/15/2024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1/15/2024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1/15/2024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DC18C28-C812-48E3-84FB-2F0C1066A3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07067" y="1371600"/>
            <a:ext cx="7766936" cy="2057400"/>
          </a:xfrm>
        </p:spPr>
        <p:txBody>
          <a:bodyPr anchor="t" anchorCtr="0"/>
          <a:lstStyle/>
          <a:p>
            <a:pPr algn="ctr"/>
            <a:r>
              <a:rPr lang="ru-RU" sz="28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Итоги </a:t>
            </a:r>
            <a:r>
              <a:rPr lang="ru-RU" sz="28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ВсОШ</a:t>
            </a:r>
            <a:r>
              <a:rPr lang="ru-RU" sz="28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br>
              <a:rPr lang="ru-RU" sz="28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</a:br>
            <a:r>
              <a:rPr lang="ru-RU" sz="28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(школьный и муниципальный этап) по биологии и экологии: анализ решаемости заданий, победители и призеры</a:t>
            </a:r>
            <a:endParaRPr lang="ru-RU" sz="2800" b="1" dirty="0">
              <a:solidFill>
                <a:srgbClr val="FF0000"/>
              </a:solidFill>
            </a:endParaRP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A0BF9360-075F-4040-9E1C-EBDCC2A6326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Химикова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Ольга </a:t>
            </a:r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Измайловна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руководитель ГМО учителей биологии</a:t>
            </a:r>
          </a:p>
        </p:txBody>
      </p:sp>
    </p:spTree>
    <p:extLst>
      <p:ext uri="{BB962C8B-B14F-4D97-AF65-F5344CB8AC3E}">
        <p14:creationId xmlns:p14="http://schemas.microsoft.com/office/powerpoint/2010/main" val="401961305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1DEFF9D-427A-402D-A2DE-16586786B4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3" y="609600"/>
            <a:ext cx="10048331" cy="1219200"/>
          </a:xfrm>
        </p:spPr>
        <p:txBody>
          <a:bodyPr/>
          <a:lstStyle/>
          <a:p>
            <a:pPr algn="ctr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Анализ качества выполнения заданий олимпиады по экологии</a:t>
            </a:r>
            <a:endParaRPr lang="ru-RU" dirty="0"/>
          </a:p>
        </p:txBody>
      </p:sp>
      <p:graphicFrame>
        <p:nvGraphicFramePr>
          <p:cNvPr id="4" name="Таблица 4">
            <a:extLst>
              <a:ext uri="{FF2B5EF4-FFF2-40B4-BE49-F238E27FC236}">
                <a16:creationId xmlns:a16="http://schemas.microsoft.com/office/drawing/2014/main" id="{99DED600-5515-4881-AAF9-6798AA707FF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23633453"/>
              </p:ext>
            </p:extLst>
          </p:nvPr>
        </p:nvGraphicFramePr>
        <p:xfrm>
          <a:off x="506627" y="2160587"/>
          <a:ext cx="9638270" cy="286861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66267">
                  <a:extLst>
                    <a:ext uri="{9D8B030D-6E8A-4147-A177-3AD203B41FA5}">
                      <a16:colId xmlns:a16="http://schemas.microsoft.com/office/drawing/2014/main" val="370242247"/>
                    </a:ext>
                  </a:extLst>
                </a:gridCol>
                <a:gridCol w="2424001">
                  <a:extLst>
                    <a:ext uri="{9D8B030D-6E8A-4147-A177-3AD203B41FA5}">
                      <a16:colId xmlns:a16="http://schemas.microsoft.com/office/drawing/2014/main" val="1803472786"/>
                    </a:ext>
                  </a:extLst>
                </a:gridCol>
                <a:gridCol w="2424001">
                  <a:extLst>
                    <a:ext uri="{9D8B030D-6E8A-4147-A177-3AD203B41FA5}">
                      <a16:colId xmlns:a16="http://schemas.microsoft.com/office/drawing/2014/main" val="805809364"/>
                    </a:ext>
                  </a:extLst>
                </a:gridCol>
                <a:gridCol w="2424001">
                  <a:extLst>
                    <a:ext uri="{9D8B030D-6E8A-4147-A177-3AD203B41FA5}">
                      <a16:colId xmlns:a16="http://schemas.microsoft.com/office/drawing/2014/main" val="3099538885"/>
                    </a:ext>
                  </a:extLst>
                </a:gridCol>
              </a:tblGrid>
              <a:tr h="1294111"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класс обучения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максимально возможное количество баллов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/>
                        <a:t>Максимальное количество баллов по работам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/>
                        <a:t>средний % выполнения</a:t>
                      </a:r>
                    </a:p>
                    <a:p>
                      <a:pPr algn="ctr"/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36367915"/>
                  </a:ext>
                </a:extLst>
              </a:tr>
              <a:tr h="524834"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24,8 (82,6 %)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24,3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50063397"/>
                  </a:ext>
                </a:extLst>
              </a:tr>
              <a:tr h="524834"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35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28,8 (86,8 %)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25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689915"/>
                  </a:ext>
                </a:extLst>
              </a:tr>
              <a:tr h="524834"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34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29,58 (87%)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24,32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4608599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6214380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93D9C42-E6BE-4435-B53B-2EC84EA004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0"/>
            <a:ext cx="8596668" cy="816638"/>
          </a:xfrm>
        </p:spPr>
        <p:txBody>
          <a:bodyPr/>
          <a:lstStyle/>
          <a:p>
            <a:pPr algn="ctr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Выводы: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A0B53ED-AE4F-4A23-B023-FC0B9C3D23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3" y="1136822"/>
            <a:ext cx="8960937" cy="5585253"/>
          </a:xfrm>
        </p:spPr>
        <p:txBody>
          <a:bodyPr>
            <a:normAutofit/>
          </a:bodyPr>
          <a:lstStyle/>
          <a:p>
            <a:pPr indent="270510" algn="just">
              <a:lnSpc>
                <a:spcPct val="115000"/>
              </a:lnSpc>
              <a:spcAft>
                <a:spcPts val="1000"/>
              </a:spcAft>
            </a:pPr>
            <a:r>
              <a:rPr lang="ru-RU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муниципальный этап всероссийской олимпиады школьников был организован и проведен в соответствии с требованиями порядка проведения всероссийской олимпиады школьников;</a:t>
            </a:r>
            <a:endParaRPr lang="ru-RU" sz="2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270510" algn="just">
              <a:lnSpc>
                <a:spcPct val="115000"/>
              </a:lnSpc>
              <a:spcAft>
                <a:spcPts val="1000"/>
              </a:spcAft>
            </a:pPr>
            <a:r>
              <a:rPr lang="ru-RU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олимпиадные задания разработаны не в соответствии с методическими рекомендациями по разработке заданий и требований к проведению муниципального этапа всероссийской олимпиады школьников в 2023-2024 учебном году по экологии, без учёта возрастных особенностей участников;</a:t>
            </a:r>
            <a:endParaRPr lang="ru-RU" sz="2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270510" algn="just">
              <a:lnSpc>
                <a:spcPct val="115000"/>
              </a:lnSpc>
              <a:spcAft>
                <a:spcPts val="1000"/>
              </a:spcAft>
            </a:pPr>
            <a:r>
              <a:rPr lang="ru-RU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 олимпиаде приняли участие 80 учащихся, из них победителей – </a:t>
            </a:r>
            <a:r>
              <a:rPr lang="ru-RU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человек, призёров </a:t>
            </a:r>
            <a:r>
              <a:rPr lang="ru-RU" sz="24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– 9.</a:t>
            </a:r>
            <a:endParaRPr lang="ru-RU" sz="2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062636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EF8EE0A-147F-4BD1-AC95-95A0FBD1A7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Результаты школьного этапа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ВсОШ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 биологии в г. Сургуте</a:t>
            </a:r>
          </a:p>
        </p:txBody>
      </p:sp>
      <p:graphicFrame>
        <p:nvGraphicFramePr>
          <p:cNvPr id="4" name="Таблица 4">
            <a:extLst>
              <a:ext uri="{FF2B5EF4-FFF2-40B4-BE49-F238E27FC236}">
                <a16:creationId xmlns:a16="http://schemas.microsoft.com/office/drawing/2014/main" id="{11F9854D-C754-4755-B2AD-D8239C4509C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89670173"/>
              </p:ext>
            </p:extLst>
          </p:nvPr>
        </p:nvGraphicFramePr>
        <p:xfrm>
          <a:off x="729049" y="2160588"/>
          <a:ext cx="8545125" cy="2966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14251">
                  <a:extLst>
                    <a:ext uri="{9D8B030D-6E8A-4147-A177-3AD203B41FA5}">
                      <a16:colId xmlns:a16="http://schemas.microsoft.com/office/drawing/2014/main" val="58741570"/>
                    </a:ext>
                  </a:extLst>
                </a:gridCol>
                <a:gridCol w="2865437">
                  <a:extLst>
                    <a:ext uri="{9D8B030D-6E8A-4147-A177-3AD203B41FA5}">
                      <a16:colId xmlns:a16="http://schemas.microsoft.com/office/drawing/2014/main" val="4037070946"/>
                    </a:ext>
                  </a:extLst>
                </a:gridCol>
                <a:gridCol w="2865437">
                  <a:extLst>
                    <a:ext uri="{9D8B030D-6E8A-4147-A177-3AD203B41FA5}">
                      <a16:colId xmlns:a16="http://schemas.microsoft.com/office/drawing/2014/main" val="347530751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класс обучения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победители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призёры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838295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19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65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9444186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18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76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1605846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61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2047777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66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7824028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94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1638878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19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66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5140475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22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70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6132366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901705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2311CEE-98A6-4518-BAC8-CD5A0896E1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Количество участников муниципального этапа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ВсОШ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 биологии в г. Сургуте</a:t>
            </a:r>
          </a:p>
        </p:txBody>
      </p:sp>
      <p:graphicFrame>
        <p:nvGraphicFramePr>
          <p:cNvPr id="4" name="Таблица 4">
            <a:extLst>
              <a:ext uri="{FF2B5EF4-FFF2-40B4-BE49-F238E27FC236}">
                <a16:creationId xmlns:a16="http://schemas.microsoft.com/office/drawing/2014/main" id="{7439D0B1-E9B9-40D0-966A-89FBD728045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42283988"/>
              </p:ext>
            </p:extLst>
          </p:nvPr>
        </p:nvGraphicFramePr>
        <p:xfrm>
          <a:off x="677334" y="2160588"/>
          <a:ext cx="9689988" cy="203096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31183">
                  <a:extLst>
                    <a:ext uri="{9D8B030D-6E8A-4147-A177-3AD203B41FA5}">
                      <a16:colId xmlns:a16="http://schemas.microsoft.com/office/drawing/2014/main" val="1152942378"/>
                    </a:ext>
                  </a:extLst>
                </a:gridCol>
                <a:gridCol w="1591761">
                  <a:extLst>
                    <a:ext uri="{9D8B030D-6E8A-4147-A177-3AD203B41FA5}">
                      <a16:colId xmlns:a16="http://schemas.microsoft.com/office/drawing/2014/main" val="544539721"/>
                    </a:ext>
                  </a:extLst>
                </a:gridCol>
                <a:gridCol w="1591761">
                  <a:extLst>
                    <a:ext uri="{9D8B030D-6E8A-4147-A177-3AD203B41FA5}">
                      <a16:colId xmlns:a16="http://schemas.microsoft.com/office/drawing/2014/main" val="2494289385"/>
                    </a:ext>
                  </a:extLst>
                </a:gridCol>
                <a:gridCol w="1591761">
                  <a:extLst>
                    <a:ext uri="{9D8B030D-6E8A-4147-A177-3AD203B41FA5}">
                      <a16:colId xmlns:a16="http://schemas.microsoft.com/office/drawing/2014/main" val="4164538895"/>
                    </a:ext>
                  </a:extLst>
                </a:gridCol>
                <a:gridCol w="1591761">
                  <a:extLst>
                    <a:ext uri="{9D8B030D-6E8A-4147-A177-3AD203B41FA5}">
                      <a16:colId xmlns:a16="http://schemas.microsoft.com/office/drawing/2014/main" val="3290840862"/>
                    </a:ext>
                  </a:extLst>
                </a:gridCol>
                <a:gridCol w="1591761">
                  <a:extLst>
                    <a:ext uri="{9D8B030D-6E8A-4147-A177-3AD203B41FA5}">
                      <a16:colId xmlns:a16="http://schemas.microsoft.com/office/drawing/2014/main" val="108096495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ru-RU" dirty="0"/>
                        <a:t>класс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11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99942180"/>
                  </a:ext>
                </a:extLst>
              </a:tr>
              <a:tr h="1660121">
                <a:tc>
                  <a:txBody>
                    <a:bodyPr/>
                    <a:lstStyle/>
                    <a:p>
                      <a:r>
                        <a:rPr lang="ru-RU" dirty="0"/>
                        <a:t>Количество участников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21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37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31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31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36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96444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876789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0E12073-3F1C-4FA4-9AC9-485F63E7E6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0"/>
            <a:ext cx="8596668" cy="840259"/>
          </a:xfrm>
        </p:spPr>
        <p:txBody>
          <a:bodyPr/>
          <a:lstStyle/>
          <a:p>
            <a:pPr algn="ctr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Анализ коэффициента сложности</a:t>
            </a:r>
          </a:p>
        </p:txBody>
      </p:sp>
      <p:graphicFrame>
        <p:nvGraphicFramePr>
          <p:cNvPr id="4" name="Таблица 4">
            <a:extLst>
              <a:ext uri="{FF2B5EF4-FFF2-40B4-BE49-F238E27FC236}">
                <a16:creationId xmlns:a16="http://schemas.microsoft.com/office/drawing/2014/main" id="{299F8940-9018-45C8-AE0F-BA5B1CB5690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84520991"/>
              </p:ext>
            </p:extLst>
          </p:nvPr>
        </p:nvGraphicFramePr>
        <p:xfrm>
          <a:off x="481913" y="840257"/>
          <a:ext cx="10614455" cy="53504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76266">
                  <a:extLst>
                    <a:ext uri="{9D8B030D-6E8A-4147-A177-3AD203B41FA5}">
                      <a16:colId xmlns:a16="http://schemas.microsoft.com/office/drawing/2014/main" val="415931087"/>
                    </a:ext>
                  </a:extLst>
                </a:gridCol>
                <a:gridCol w="9538189">
                  <a:extLst>
                    <a:ext uri="{9D8B030D-6E8A-4147-A177-3AD203B41FA5}">
                      <a16:colId xmlns:a16="http://schemas.microsoft.com/office/drawing/2014/main" val="4038020636"/>
                    </a:ext>
                  </a:extLst>
                </a:gridCol>
              </a:tblGrid>
              <a:tr h="546543"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класс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коэффициент сложности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67190314"/>
                  </a:ext>
                </a:extLst>
              </a:tr>
              <a:tr h="911695"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270510"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3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Олимпиадная работа включала в себя задания двух разделов биологии: «Ботаника. Бактерии. Грибы» и «Животные». Раздел «Животные» по концентрической линии биологии изучается только в 7 классе, поэтому 43,4 % работ содержали вопросы опережающего характера, то есть на момент написания олимпиады в рамках уроков они не были изучены. 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547240291"/>
                  </a:ext>
                </a:extLst>
              </a:tr>
              <a:tr h="896716"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270510"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3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Олимпиадная работа включала в себя задания трех разделов биологии: «Ботаника. Бактерии. Грибы», «Животные» и «Человек». В заданиях были темы опережающего характера из курса «Человек», а также были включены вопросы повышенного уровня сложности. 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47969803"/>
                  </a:ext>
                </a:extLst>
              </a:tr>
              <a:tr h="1202090"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270510"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3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Олимпиадная работа включала в себя задания четырех разделов биологии: «Ботаника. Бактерии. Грибы», «Животные», «Человек» и «Общая биология». В работу были включены задания опережающего характера, то есть на момент написания олимпиады в рамках уроков они не были изучены, а также вопросы повышенного уровня сложности. Олимпиадные задания по биологии на параллели 9 классов были достаточного уровня сложности.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590858717"/>
                  </a:ext>
                </a:extLst>
              </a:tr>
              <a:tr h="896716"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270510"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3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Олимпиадная работа включала в себя задания четырех разделов биологии: «Ботаника. Бактерии. Грибы», «Животные», «Человек» и «Общая биология». Олимпиадные задания по биологии на параллели 10 классов были недостаточно высокого уровня сложности.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93355714"/>
                  </a:ext>
                </a:extLst>
              </a:tr>
              <a:tr h="896716"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270510"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3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Олимпиадная работа включала в себя задания четырех разделов биологии: «Ботаника. Бактерии. Грибы», «Животные», «Человек» и «Общая биология». Заданий опережающего характера не было, не достаточно заданий повышенного уровня сложности, высокого уровня сложности не было. 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73825595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904832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1DEFF9D-427A-402D-A2DE-16586786B4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3" y="609600"/>
            <a:ext cx="10048331" cy="1219200"/>
          </a:xfrm>
        </p:spPr>
        <p:txBody>
          <a:bodyPr/>
          <a:lstStyle/>
          <a:p>
            <a:pPr algn="ctr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Анализ качества выполнения заданий олимпиады</a:t>
            </a:r>
            <a:endParaRPr lang="ru-RU" dirty="0"/>
          </a:p>
        </p:txBody>
      </p:sp>
      <p:graphicFrame>
        <p:nvGraphicFramePr>
          <p:cNvPr id="4" name="Таблица 4">
            <a:extLst>
              <a:ext uri="{FF2B5EF4-FFF2-40B4-BE49-F238E27FC236}">
                <a16:creationId xmlns:a16="http://schemas.microsoft.com/office/drawing/2014/main" id="{99DED600-5515-4881-AAF9-6798AA707FF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58421856"/>
              </p:ext>
            </p:extLst>
          </p:nvPr>
        </p:nvGraphicFramePr>
        <p:xfrm>
          <a:off x="506627" y="2160588"/>
          <a:ext cx="9551772" cy="2768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45031">
                  <a:extLst>
                    <a:ext uri="{9D8B030D-6E8A-4147-A177-3AD203B41FA5}">
                      <a16:colId xmlns:a16="http://schemas.microsoft.com/office/drawing/2014/main" val="370242247"/>
                    </a:ext>
                  </a:extLst>
                </a:gridCol>
                <a:gridCol w="2402247">
                  <a:extLst>
                    <a:ext uri="{9D8B030D-6E8A-4147-A177-3AD203B41FA5}">
                      <a16:colId xmlns:a16="http://schemas.microsoft.com/office/drawing/2014/main" val="1803472786"/>
                    </a:ext>
                  </a:extLst>
                </a:gridCol>
                <a:gridCol w="2402247">
                  <a:extLst>
                    <a:ext uri="{9D8B030D-6E8A-4147-A177-3AD203B41FA5}">
                      <a16:colId xmlns:a16="http://schemas.microsoft.com/office/drawing/2014/main" val="805809364"/>
                    </a:ext>
                  </a:extLst>
                </a:gridCol>
                <a:gridCol w="2402247">
                  <a:extLst>
                    <a:ext uri="{9D8B030D-6E8A-4147-A177-3AD203B41FA5}">
                      <a16:colId xmlns:a16="http://schemas.microsoft.com/office/drawing/2014/main" val="3099538885"/>
                    </a:ext>
                  </a:extLst>
                </a:gridCol>
              </a:tblGrid>
              <a:tr h="385041"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класс обучения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максимальный % выполнения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/>
                        <a:t>минимальный % выполнения</a:t>
                      </a:r>
                    </a:p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/>
                        <a:t>средний % выполнения</a:t>
                      </a:r>
                    </a:p>
                    <a:p>
                      <a:pPr algn="ctr"/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3636791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59,3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44,7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51522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73,7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46,8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009791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84,2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32,6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55,5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5006339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91,3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35,2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59,9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68991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91,9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41,5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70,8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4608599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190908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E0148C1C-173C-4CCF-A5DF-A6D3C836C61F}"/>
              </a:ext>
            </a:extLst>
          </p:cNvPr>
          <p:cNvSpPr txBox="1"/>
          <p:nvPr/>
        </p:nvSpPr>
        <p:spPr>
          <a:xfrm>
            <a:off x="864973" y="679622"/>
            <a:ext cx="8291384" cy="30469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ru-RU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Установлено, что олимпиадные задания в 9-11 классах были гораздо легче, чем на школьном этапе и содержали в основном задания школьного уровня. Недостаточно было заданий повышенного уровня сложности, не было заданий высокого уровня сложности, как требуют того методические рекомендации, позволяющие учащимся сформировать представления о заданиях регионального этапа олимпиады.</a:t>
            </a:r>
            <a:endParaRPr lang="ru-RU" sz="24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B9EB9AB-49C1-4DAA-A4F9-7EFBE71A386A}"/>
              </a:ext>
            </a:extLst>
          </p:cNvPr>
          <p:cNvSpPr txBox="1"/>
          <p:nvPr/>
        </p:nvSpPr>
        <p:spPr>
          <a:xfrm rot="10800000" flipV="1">
            <a:off x="864972" y="3904067"/>
            <a:ext cx="8143103" cy="176439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 algn="just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Ø"/>
            </a:pPr>
            <a:r>
              <a:rPr lang="ru-RU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Качественное оценивание знаний учащихся и выявление сильнейших не предоставлялось возможным, по причине отсутствия заданий повышенной и высокой сложности и заданий с развернутым ответом.</a:t>
            </a:r>
            <a:endParaRPr lang="ru-RU" sz="2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549656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93D9C42-E6BE-4435-B53B-2EC84EA004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0"/>
            <a:ext cx="8596668" cy="816638"/>
          </a:xfrm>
        </p:spPr>
        <p:txBody>
          <a:bodyPr/>
          <a:lstStyle/>
          <a:p>
            <a:pPr algn="ctr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Выводы: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A0B53ED-AE4F-4A23-B023-FC0B9C3D23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3" y="1136822"/>
            <a:ext cx="8960937" cy="5585253"/>
          </a:xfrm>
        </p:spPr>
        <p:txBody>
          <a:bodyPr>
            <a:normAutofit/>
          </a:bodyPr>
          <a:lstStyle/>
          <a:p>
            <a:pPr indent="270510" algn="just">
              <a:lnSpc>
                <a:spcPct val="115000"/>
              </a:lnSpc>
              <a:spcAft>
                <a:spcPts val="1000"/>
              </a:spcAft>
            </a:pPr>
            <a:r>
              <a:rPr lang="ru-RU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муниципальный этап всероссийской олимпиады школьников был организован и проведен в соответствии с требованиями порядка проведения всероссийской олимпиады школьников;</a:t>
            </a:r>
            <a:endParaRPr lang="ru-RU" sz="2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270510" algn="just">
              <a:lnSpc>
                <a:spcPct val="115000"/>
              </a:lnSpc>
              <a:spcAft>
                <a:spcPts val="1000"/>
              </a:spcAft>
            </a:pPr>
            <a:r>
              <a:rPr lang="ru-RU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олимпиадные задания разработаны не в соответствии с методическими рекомендациями по разработке заданий и требований к проведению муниципального этапа всероссийской олимпиады школьников в 2023-2024 учебном году по биологии, без учёта возрастных особенностей участников;</a:t>
            </a:r>
            <a:endParaRPr lang="ru-RU" sz="2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270510" algn="just">
              <a:lnSpc>
                <a:spcPct val="115000"/>
              </a:lnSpc>
              <a:spcAft>
                <a:spcPts val="1000"/>
              </a:spcAft>
            </a:pPr>
            <a:r>
              <a:rPr lang="ru-RU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 олимпиаде приняли участие 150 учащихся, из них победителей – 6 человек, призёров – 10.</a:t>
            </a:r>
            <a:endParaRPr lang="ru-RU" sz="2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0107728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EF8EE0A-147F-4BD1-AC95-95A0FBD1A7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Результаты школьного этапа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ВсОШ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 экологии в г. Сургуте</a:t>
            </a:r>
          </a:p>
        </p:txBody>
      </p:sp>
      <p:graphicFrame>
        <p:nvGraphicFramePr>
          <p:cNvPr id="4" name="Таблица 4">
            <a:extLst>
              <a:ext uri="{FF2B5EF4-FFF2-40B4-BE49-F238E27FC236}">
                <a16:creationId xmlns:a16="http://schemas.microsoft.com/office/drawing/2014/main" id="{11F9854D-C754-4755-B2AD-D8239C4509C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70121236"/>
              </p:ext>
            </p:extLst>
          </p:nvPr>
        </p:nvGraphicFramePr>
        <p:xfrm>
          <a:off x="729049" y="2160586"/>
          <a:ext cx="9354065" cy="37212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84945">
                  <a:extLst>
                    <a:ext uri="{9D8B030D-6E8A-4147-A177-3AD203B41FA5}">
                      <a16:colId xmlns:a16="http://schemas.microsoft.com/office/drawing/2014/main" val="58741570"/>
                    </a:ext>
                  </a:extLst>
                </a:gridCol>
                <a:gridCol w="3141055">
                  <a:extLst>
                    <a:ext uri="{9D8B030D-6E8A-4147-A177-3AD203B41FA5}">
                      <a16:colId xmlns:a16="http://schemas.microsoft.com/office/drawing/2014/main" val="4037070946"/>
                    </a:ext>
                  </a:extLst>
                </a:gridCol>
                <a:gridCol w="3128065">
                  <a:extLst>
                    <a:ext uri="{9D8B030D-6E8A-4147-A177-3AD203B41FA5}">
                      <a16:colId xmlns:a16="http://schemas.microsoft.com/office/drawing/2014/main" val="3475307518"/>
                    </a:ext>
                  </a:extLst>
                </a:gridCol>
              </a:tblGrid>
              <a:tr h="620205"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класс обучения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победители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призёры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8382952"/>
                  </a:ext>
                </a:extLst>
              </a:tr>
              <a:tr h="620205"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5 - 6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36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94441860"/>
                  </a:ext>
                </a:extLst>
              </a:tr>
              <a:tr h="620205"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7 - 8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20477772"/>
                  </a:ext>
                </a:extLst>
              </a:tr>
              <a:tr h="620205"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19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16388789"/>
                  </a:ext>
                </a:extLst>
              </a:tr>
              <a:tr h="620205"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14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51404756"/>
                  </a:ext>
                </a:extLst>
              </a:tr>
              <a:tr h="620205"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15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6132366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3241992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2311CEE-98A6-4518-BAC8-CD5A0896E1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Количество участников муниципального этапа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ВсОШ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 экологии в г. Сургуте</a:t>
            </a:r>
          </a:p>
        </p:txBody>
      </p:sp>
      <p:graphicFrame>
        <p:nvGraphicFramePr>
          <p:cNvPr id="4" name="Таблица 4">
            <a:extLst>
              <a:ext uri="{FF2B5EF4-FFF2-40B4-BE49-F238E27FC236}">
                <a16:creationId xmlns:a16="http://schemas.microsoft.com/office/drawing/2014/main" id="{7439D0B1-E9B9-40D0-966A-89FBD728045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11457226"/>
              </p:ext>
            </p:extLst>
          </p:nvPr>
        </p:nvGraphicFramePr>
        <p:xfrm>
          <a:off x="654908" y="2160588"/>
          <a:ext cx="9242855" cy="203096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75716">
                  <a:extLst>
                    <a:ext uri="{9D8B030D-6E8A-4147-A177-3AD203B41FA5}">
                      <a16:colId xmlns:a16="http://schemas.microsoft.com/office/drawing/2014/main" val="1152942378"/>
                    </a:ext>
                  </a:extLst>
                </a:gridCol>
                <a:gridCol w="2255713">
                  <a:extLst>
                    <a:ext uri="{9D8B030D-6E8A-4147-A177-3AD203B41FA5}">
                      <a16:colId xmlns:a16="http://schemas.microsoft.com/office/drawing/2014/main" val="4164538895"/>
                    </a:ext>
                  </a:extLst>
                </a:gridCol>
                <a:gridCol w="2255713">
                  <a:extLst>
                    <a:ext uri="{9D8B030D-6E8A-4147-A177-3AD203B41FA5}">
                      <a16:colId xmlns:a16="http://schemas.microsoft.com/office/drawing/2014/main" val="3290840862"/>
                    </a:ext>
                  </a:extLst>
                </a:gridCol>
                <a:gridCol w="2255713">
                  <a:extLst>
                    <a:ext uri="{9D8B030D-6E8A-4147-A177-3AD203B41FA5}">
                      <a16:colId xmlns:a16="http://schemas.microsoft.com/office/drawing/2014/main" val="108096495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класс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11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99942180"/>
                  </a:ext>
                </a:extLst>
              </a:tr>
              <a:tr h="1660121"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Количество участников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32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21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27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96444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64240895"/>
      </p:ext>
    </p:extLst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92</TotalTime>
  <Words>720</Words>
  <Application>Microsoft Office PowerPoint</Application>
  <PresentationFormat>Широкоэкранный</PresentationFormat>
  <Paragraphs>134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8" baseType="lpstr">
      <vt:lpstr>Arial</vt:lpstr>
      <vt:lpstr>Calibri</vt:lpstr>
      <vt:lpstr>Times New Roman</vt:lpstr>
      <vt:lpstr>Trebuchet MS</vt:lpstr>
      <vt:lpstr>Wingdings</vt:lpstr>
      <vt:lpstr>Wingdings 3</vt:lpstr>
      <vt:lpstr>Аспект</vt:lpstr>
      <vt:lpstr>Итоги ВсОШ  (школьный и муниципальный этап) по биологии и экологии: анализ решаемости заданий, победители и призеры</vt:lpstr>
      <vt:lpstr>Результаты школьного этапа ВсОШ по биологии в г. Сургуте</vt:lpstr>
      <vt:lpstr>Количество участников муниципального этапа ВсОШ по биологии в г. Сургуте</vt:lpstr>
      <vt:lpstr>Анализ коэффициента сложности</vt:lpstr>
      <vt:lpstr>Анализ качества выполнения заданий олимпиады</vt:lpstr>
      <vt:lpstr>Презентация PowerPoint</vt:lpstr>
      <vt:lpstr>Выводы:</vt:lpstr>
      <vt:lpstr>Результаты школьного этапа ВсОШ по экологии в г. Сургуте</vt:lpstr>
      <vt:lpstr>Количество участников муниципального этапа ВсОШ по экологии в г. Сургуте</vt:lpstr>
      <vt:lpstr>Анализ качества выполнения заданий олимпиады по экологии</vt:lpstr>
      <vt:lpstr>Выводы: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Итоги ВсОШ (школьный и муниципальный этап) по биологии и экологии: анализ решаемости заданий, победители и призеры</dc:title>
  <dc:creator>user</dc:creator>
  <cp:lastModifiedBy>user</cp:lastModifiedBy>
  <cp:revision>16</cp:revision>
  <dcterms:created xsi:type="dcterms:W3CDTF">2024-01-15T03:40:14Z</dcterms:created>
  <dcterms:modified xsi:type="dcterms:W3CDTF">2024-01-15T08:20:00Z</dcterms:modified>
</cp:coreProperties>
</file>