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309" r:id="rId3"/>
    <p:sldId id="310" r:id="rId4"/>
    <p:sldId id="313" r:id="rId5"/>
    <p:sldId id="304" r:id="rId6"/>
    <p:sldId id="321" r:id="rId7"/>
    <p:sldId id="323" r:id="rId8"/>
    <p:sldId id="322" r:id="rId9"/>
    <p:sldId id="324" r:id="rId10"/>
    <p:sldId id="325" r:id="rId11"/>
    <p:sldId id="327" r:id="rId12"/>
    <p:sldId id="326" r:id="rId13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10F13"/>
    <a:srgbClr val="0033CC"/>
    <a:srgbClr val="FF5050"/>
    <a:srgbClr val="FF6600"/>
    <a:srgbClr val="761704"/>
    <a:srgbClr val="5D200F"/>
    <a:srgbClr val="70200A"/>
    <a:srgbClr val="4F342B"/>
    <a:srgbClr val="4C372E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-516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Лист1!$A$2:$A$5</c:f>
              <c:strCache>
                <c:ptCount val="2"/>
                <c:pt idx="0">
                  <c:v>бесплатно, по сертификату ДО</c:v>
                </c:pt>
                <c:pt idx="1">
                  <c:v>за счет внебюждетных средств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48344</c:v>
                </c:pt>
                <c:pt idx="1">
                  <c:v>37702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9141854677847883"/>
          <c:y val="0.12405108415919726"/>
          <c:w val="0.40330219610860557"/>
          <c:h val="0.5884977482714677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422D3DEE-85D5-4920-B6F8-2BF788D6880C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22A56C2D-6F2E-49EB-B866-47F19F5B3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66438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D3DEE-85D5-4920-B6F8-2BF788D6880C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56C2D-6F2E-49EB-B866-47F19F5B3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26440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422D3DEE-85D5-4920-B6F8-2BF788D6880C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22A56C2D-6F2E-49EB-B866-47F19F5B3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3320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D3DEE-85D5-4920-B6F8-2BF788D6880C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22A56C2D-6F2E-49EB-B866-47F19F5B3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526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422D3DEE-85D5-4920-B6F8-2BF788D6880C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22A56C2D-6F2E-49EB-B866-47F19F5B3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3135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D3DEE-85D5-4920-B6F8-2BF788D6880C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56C2D-6F2E-49EB-B866-47F19F5B3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2297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D3DEE-85D5-4920-B6F8-2BF788D6880C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56C2D-6F2E-49EB-B866-47F19F5B3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3237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D3DEE-85D5-4920-B6F8-2BF788D6880C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56C2D-6F2E-49EB-B866-47F19F5B32E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25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D3DEE-85D5-4920-B6F8-2BF788D6880C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56C2D-6F2E-49EB-B866-47F19F5B3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6300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422D3DEE-85D5-4920-B6F8-2BF788D6880C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22A56C2D-6F2E-49EB-B866-47F19F5B3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25067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D3DEE-85D5-4920-B6F8-2BF788D6880C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56C2D-6F2E-49EB-B866-47F19F5B3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3956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422D3DEE-85D5-4920-B6F8-2BF788D6880C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22A56C2D-6F2E-49EB-B866-47F19F5B32E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28606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8197" y="5976465"/>
            <a:ext cx="2347163" cy="48772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98629" y="5741172"/>
            <a:ext cx="2386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Сургут, 2020 год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7" name="Рисунок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78" r="77464" b="11789"/>
          <a:stretch>
            <a:fillRect/>
          </a:stretch>
        </p:blipFill>
        <p:spPr bwMode="auto">
          <a:xfrm>
            <a:off x="479007" y="677343"/>
            <a:ext cx="2241583" cy="2101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629391" y="3371293"/>
            <a:ext cx="1103217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Система </a:t>
            </a:r>
            <a:r>
              <a:rPr lang="ru-RU" sz="32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дополнительного образования </a:t>
            </a:r>
          </a:p>
          <a:p>
            <a:pPr algn="ctr"/>
            <a:r>
              <a:rPr lang="ru-RU" sz="32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в образовательных организациях, подведомственных департаменту образования Администрации города, </a:t>
            </a:r>
            <a:endParaRPr lang="ru-RU" sz="3200" b="1" dirty="0" smtClean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в 2019-2020 </a:t>
            </a:r>
            <a:r>
              <a:rPr lang="ru-RU" sz="32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учебном году</a:t>
            </a:r>
          </a:p>
          <a:p>
            <a:pPr algn="ctr"/>
            <a:endParaRPr lang="ru-RU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638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959" y="632883"/>
            <a:ext cx="11029616" cy="91882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Нормативно-правовое обеспечение сферы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дополнительного </a:t>
            </a:r>
            <a:r>
              <a:rPr lang="ru-RU" dirty="0"/>
              <a:t>образования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02" t="30582" r="20595" b="24730"/>
          <a:stretch/>
        </p:blipFill>
        <p:spPr>
          <a:xfrm>
            <a:off x="159967" y="1874922"/>
            <a:ext cx="609217" cy="639678"/>
          </a:xfrm>
          <a:prstGeom prst="rect">
            <a:avLst/>
          </a:prstGeom>
        </p:spPr>
      </p:pic>
      <p:sp>
        <p:nvSpPr>
          <p:cNvPr id="7" name="Объект 2"/>
          <p:cNvSpPr txBox="1">
            <a:spLocks/>
          </p:cNvSpPr>
          <p:nvPr/>
        </p:nvSpPr>
        <p:spPr>
          <a:xfrm>
            <a:off x="935439" y="1874922"/>
            <a:ext cx="10549979" cy="41925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ts val="0"/>
              </a:spcBef>
              <a:spcAft>
                <a:spcPts val="0"/>
              </a:spcAft>
              <a:buFont typeface="Wingdings 2" panose="05020102010507070707" pitchFamily="18" charset="2"/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уровень: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Закон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ХМАО-Югры от 01.07.2013 № 68 «Об образовании в Ханты-Мансийском автономном округе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Югре»;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Приказ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Департамента образования и молодежной политики ХМАО-Югры от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06.03.2014       № 229 «Об утверждении  Концепции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дополнительного образования детей в Ханты-Мансийском автономном округе – Югре до 2020 года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Приказ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Департамента образования и молодежной политики ХМАО – Югры от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20.05.2013   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437 «Об утверждении Концепции организации инклюзивного образования детей-инвалидов и детей с ОВЗ в ХМАО – Югре». </a:t>
            </a: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935439" y="3380509"/>
            <a:ext cx="10813216" cy="32419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4000"/>
              </a:lnSpc>
              <a:spcBef>
                <a:spcPts val="0"/>
              </a:spcBef>
              <a:spcAft>
                <a:spcPts val="0"/>
              </a:spcAft>
              <a:buFont typeface="Wingdings 2" panose="05020102010507070707" pitchFamily="18" charset="2"/>
              <a:buNone/>
            </a:pPr>
            <a:endParaRPr lang="ru-RU" sz="2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43260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959" y="632883"/>
            <a:ext cx="11029616" cy="91882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Нормативно-правовое обеспечение сферы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дополнительного </a:t>
            </a:r>
            <a:r>
              <a:rPr lang="ru-RU" dirty="0"/>
              <a:t>образования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02" t="30582" r="20595" b="24730"/>
          <a:stretch/>
        </p:blipFill>
        <p:spPr>
          <a:xfrm>
            <a:off x="159967" y="1874922"/>
            <a:ext cx="609217" cy="639678"/>
          </a:xfrm>
          <a:prstGeom prst="rect">
            <a:avLst/>
          </a:prstGeom>
        </p:spPr>
      </p:pic>
      <p:sp>
        <p:nvSpPr>
          <p:cNvPr id="8" name="Объект 2"/>
          <p:cNvSpPr txBox="1">
            <a:spLocks/>
          </p:cNvSpPr>
          <p:nvPr/>
        </p:nvSpPr>
        <p:spPr>
          <a:xfrm>
            <a:off x="935439" y="1874923"/>
            <a:ext cx="10813216" cy="4747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4000"/>
              </a:lnSpc>
              <a:spcBef>
                <a:spcPts val="0"/>
              </a:spcBef>
              <a:spcAft>
                <a:spcPts val="0"/>
              </a:spcAft>
              <a:buFont typeface="Wingdings 2" panose="05020102010507070707" pitchFamily="18" charset="2"/>
              <a:buNone/>
            </a:pPr>
            <a:r>
              <a:rPr lang="ru-RU" dirty="0" smtClean="0"/>
              <a:t>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уровень.</a:t>
            </a:r>
          </a:p>
          <a:p>
            <a:pPr marL="0" indent="0" algn="just">
              <a:lnSpc>
                <a:spcPct val="13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Постановление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Администрации города от 13.12.2013 № 8993 «Об утверждении муниципальной программы «Развитие образования города Сургута на 2014-2020 годы» (с изменениями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 algn="just">
              <a:lnSpc>
                <a:spcPct val="13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Приказ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департамента образования Администрации города от 30.12.2014 №02-11-884/14 «О порядке комплектования обучающимися центров дополнительного образования (специализированных структурных подразделений), созданных в муниципальных образовательных учреждениях, в целях выявления лиц, добившихся успехов в учебной и исследовательской деятельности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</a:p>
          <a:p>
            <a:pPr marL="0" indent="0" algn="just">
              <a:lnSpc>
                <a:spcPct val="13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Приказ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департамента образования Администрации города от 30.10.2017 № 02-27-886/17 «Об утверждении плана мероприятий («дорожной карты») по обеспечению реализации дополнительных общеобразовательных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программ, дополнительных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общеразвивающих программ в муниципальных образовательных учреждениях, реализующих образовательную программу дошкольного образования, на 2018-2020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годы»;</a:t>
            </a:r>
          </a:p>
          <a:p>
            <a:pPr marL="0" indent="0" algn="just">
              <a:lnSpc>
                <a:spcPct val="13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Приказ департамента образования Администрации города от 02.10.2015 №12-27-646/15 «Об утверждении плана мероприятий по развитию научно-технического, физико-математического, естественно-научного и технологического образования обучающихся образовательных организаций, подведомственных департаменту образования».</a:t>
            </a:r>
          </a:p>
        </p:txBody>
      </p:sp>
    </p:spTree>
    <p:extLst>
      <p:ext uri="{BB962C8B-B14F-4D97-AF65-F5344CB8AC3E}">
        <p14:creationId xmlns:p14="http://schemas.microsoft.com/office/powerpoint/2010/main" val="28398840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8197" y="5976465"/>
            <a:ext cx="2347163" cy="48772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98629" y="5741172"/>
            <a:ext cx="2386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Сургут, 2020 год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7" name="Рисунок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78" r="77464" b="11789"/>
          <a:stretch>
            <a:fillRect/>
          </a:stretch>
        </p:blipFill>
        <p:spPr bwMode="auto">
          <a:xfrm>
            <a:off x="479007" y="677343"/>
            <a:ext cx="2241583" cy="2101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629391" y="3371293"/>
            <a:ext cx="1103217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Система </a:t>
            </a:r>
            <a:r>
              <a:rPr lang="ru-RU" sz="32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дополнительного образования </a:t>
            </a:r>
          </a:p>
          <a:p>
            <a:pPr algn="ctr"/>
            <a:r>
              <a:rPr lang="ru-RU" sz="32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в образовательных организациях, подведомственных департаменту образования Администрации города, </a:t>
            </a:r>
            <a:endParaRPr lang="ru-RU" sz="3200" b="1" dirty="0" smtClean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в 2019-2020 </a:t>
            </a:r>
            <a:r>
              <a:rPr lang="ru-RU" sz="32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учебном году</a:t>
            </a:r>
          </a:p>
          <a:p>
            <a:pPr algn="ctr"/>
            <a:endParaRPr lang="ru-RU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666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Инфраструктура дополнительного образования</a:t>
            </a:r>
            <a:endParaRPr lang="ru-RU" dirty="0"/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448440260"/>
              </p:ext>
            </p:extLst>
          </p:nvPr>
        </p:nvGraphicFramePr>
        <p:xfrm>
          <a:off x="462272" y="2334140"/>
          <a:ext cx="5422900" cy="3971657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5422900">
                  <a:extLst>
                    <a:ext uri="{9D8B030D-6E8A-4147-A177-3AD203B41FA5}">
                      <a16:colId xmlns="" xmlns:a16="http://schemas.microsoft.com/office/drawing/2014/main" val="2316808846"/>
                    </a:ext>
                  </a:extLst>
                </a:gridCol>
              </a:tblGrid>
              <a:tr h="116142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Дополнительные общеобразовательные программы на бюджетной основе для детей </a:t>
                      </a:r>
                    </a:p>
                    <a:p>
                      <a:pPr algn="ctr"/>
                      <a:r>
                        <a:rPr lang="ru-RU" dirty="0" smtClean="0"/>
                        <a:t>от 5 до 18 лет реализуются: 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995165404"/>
                  </a:ext>
                </a:extLst>
              </a:tr>
              <a:tr h="936744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В 37 общеобразовательных организациях </a:t>
                      </a:r>
                    </a:p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(лицеи, гимназии, школы)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374886155"/>
                  </a:ext>
                </a:extLst>
              </a:tr>
              <a:tr h="936744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В 45 дошкольных образовательных организациях (детские сады)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348730049"/>
                  </a:ext>
                </a:extLst>
              </a:tr>
              <a:tr h="936744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В 4 учреждениях дополнительного образования 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35592678"/>
                  </a:ext>
                </a:extLst>
              </a:tr>
            </a:tbl>
          </a:graphicData>
        </a:graphic>
      </p:graphicFrame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6317672" y="2243784"/>
            <a:ext cx="562494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Занятость обучающихся в </a:t>
            </a:r>
            <a:r>
              <a:rPr lang="ru-RU" alt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дополнительном образовании в 2019/20 учебном году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4158468458"/>
              </p:ext>
            </p:extLst>
          </p:nvPr>
        </p:nvGraphicFramePr>
        <p:xfrm>
          <a:off x="6879363" y="2951670"/>
          <a:ext cx="4811283" cy="3186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9942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Инфраструктура дополнительного образования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84561" y="2269909"/>
            <a:ext cx="11222880" cy="1692771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600" dirty="0" smtClean="0">
                <a:solidFill>
                  <a:srgbClr val="002060"/>
                </a:solidFill>
              </a:rPr>
              <a:t>В общеобразовательных учреждениях 36 </a:t>
            </a:r>
            <a:r>
              <a:rPr lang="ru-RU" sz="2600" dirty="0" smtClean="0">
                <a:solidFill>
                  <a:srgbClr val="002060"/>
                </a:solidFill>
              </a:rPr>
              <a:t>716 детей осваивают дополнительные общеобразовательные программы по технической</a:t>
            </a:r>
            <a:r>
              <a:rPr lang="ru-RU" sz="2600" dirty="0">
                <a:solidFill>
                  <a:srgbClr val="002060"/>
                </a:solidFill>
              </a:rPr>
              <a:t>, социально-педагогической</a:t>
            </a:r>
            <a:r>
              <a:rPr lang="ru-RU" sz="2600" dirty="0" smtClean="0">
                <a:solidFill>
                  <a:srgbClr val="002060"/>
                </a:solidFill>
              </a:rPr>
              <a:t>, художественной</a:t>
            </a:r>
            <a:r>
              <a:rPr lang="ru-RU" sz="2600" dirty="0">
                <a:solidFill>
                  <a:srgbClr val="002060"/>
                </a:solidFill>
              </a:rPr>
              <a:t>, естественнонаучной, </a:t>
            </a:r>
            <a:r>
              <a:rPr lang="ru-RU" sz="2600" dirty="0" smtClean="0">
                <a:solidFill>
                  <a:srgbClr val="002060"/>
                </a:solidFill>
              </a:rPr>
              <a:t>физкультурно-спортивной и туристско-краеведческой направленностям</a:t>
            </a:r>
            <a:endParaRPr lang="ru-RU" sz="2600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4561" y="4397833"/>
            <a:ext cx="11222880" cy="1569660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</a:rPr>
              <a:t>В учреждениях дошкольного образования 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ru-RU" sz="2400" dirty="0">
                <a:solidFill>
                  <a:srgbClr val="002060"/>
                </a:solidFill>
              </a:rPr>
              <a:t>бесплатное дополнительное образование </a:t>
            </a:r>
            <a:r>
              <a:rPr lang="ru-RU" sz="2400" dirty="0" smtClean="0">
                <a:solidFill>
                  <a:srgbClr val="002060"/>
                </a:solidFill>
              </a:rPr>
              <a:t>получают 14771 детей. Из 169 </a:t>
            </a:r>
            <a:r>
              <a:rPr lang="ru-RU" sz="2400" dirty="0">
                <a:solidFill>
                  <a:srgbClr val="002060"/>
                </a:solidFill>
              </a:rPr>
              <a:t>реализуемых программ лидирующую тройку занимают программы </a:t>
            </a:r>
            <a:r>
              <a:rPr lang="ru-RU" sz="2400" dirty="0" smtClean="0">
                <a:solidFill>
                  <a:srgbClr val="002060"/>
                </a:solidFill>
              </a:rPr>
              <a:t>технической, физкультурно-спортивной и художественной направленностей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319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Дополнительное образование в учреждениях дополнительного образования</a:t>
            </a:r>
            <a:endParaRPr lang="ru-RU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9" t="29641" b="11507"/>
          <a:stretch/>
        </p:blipFill>
        <p:spPr bwMode="auto">
          <a:xfrm>
            <a:off x="487109" y="2339881"/>
            <a:ext cx="5325436" cy="1811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3"/>
          <p:cNvSpPr txBox="1">
            <a:spLocks/>
          </p:cNvSpPr>
          <p:nvPr/>
        </p:nvSpPr>
        <p:spPr>
          <a:xfrm>
            <a:off x="487109" y="1695500"/>
            <a:ext cx="4990743" cy="56673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2060"/>
                </a:solidFill>
              </a:rPr>
              <a:t>МАОУ ДО «ЦЕНТР ДЕТСКОГО ТВОРЧЕСТВА»</a:t>
            </a:r>
            <a:endParaRPr lang="ru-RU" sz="1800" b="1" dirty="0">
              <a:solidFill>
                <a:srgbClr val="002060"/>
              </a:solidFill>
            </a:endParaRPr>
          </a:p>
        </p:txBody>
      </p:sp>
      <p:sp>
        <p:nvSpPr>
          <p:cNvPr id="9" name="Заголовок 3"/>
          <p:cNvSpPr txBox="1">
            <a:spLocks/>
          </p:cNvSpPr>
          <p:nvPr/>
        </p:nvSpPr>
        <p:spPr>
          <a:xfrm>
            <a:off x="6922092" y="1652378"/>
            <a:ext cx="4321705" cy="56673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2060"/>
                </a:solidFill>
              </a:rPr>
              <a:t>МАОУ ДО «Технополис»</a:t>
            </a:r>
            <a:endParaRPr lang="ru-RU" sz="1800" b="1" dirty="0">
              <a:solidFill>
                <a:srgbClr val="00206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l="10364"/>
          <a:stretch/>
        </p:blipFill>
        <p:spPr>
          <a:xfrm>
            <a:off x="6335022" y="2323376"/>
            <a:ext cx="5247502" cy="184471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/>
          <a:srcRect t="18352" b="15607"/>
          <a:stretch/>
        </p:blipFill>
        <p:spPr>
          <a:xfrm>
            <a:off x="491412" y="4629425"/>
            <a:ext cx="5321133" cy="1942289"/>
          </a:xfrm>
          <a:prstGeom prst="rect">
            <a:avLst/>
          </a:prstGeom>
        </p:spPr>
      </p:pic>
      <p:sp>
        <p:nvSpPr>
          <p:cNvPr id="14" name="Заголовок 3"/>
          <p:cNvSpPr txBox="1">
            <a:spLocks/>
          </p:cNvSpPr>
          <p:nvPr/>
        </p:nvSpPr>
        <p:spPr>
          <a:xfrm>
            <a:off x="6408149" y="3992726"/>
            <a:ext cx="5349589" cy="56673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2060"/>
                </a:solidFill>
              </a:rPr>
              <a:t>МАОУ ДО «Центр плавания «дельфин»</a:t>
            </a:r>
            <a:endParaRPr lang="ru-RU" sz="1800" b="1" dirty="0">
              <a:solidFill>
                <a:srgbClr val="002060"/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35022" y="4637972"/>
            <a:ext cx="5355231" cy="1933743"/>
          </a:xfrm>
          <a:prstGeom prst="rect">
            <a:avLst/>
          </a:prstGeom>
        </p:spPr>
      </p:pic>
      <p:sp>
        <p:nvSpPr>
          <p:cNvPr id="16" name="Заголовок 3"/>
          <p:cNvSpPr txBox="1">
            <a:spLocks/>
          </p:cNvSpPr>
          <p:nvPr/>
        </p:nvSpPr>
        <p:spPr>
          <a:xfrm>
            <a:off x="175187" y="3928915"/>
            <a:ext cx="6093150" cy="63238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2060"/>
                </a:solidFill>
              </a:rPr>
              <a:t>МАОУ ДО «эколого-биологический центр» </a:t>
            </a:r>
          </a:p>
        </p:txBody>
      </p:sp>
    </p:spTree>
    <p:extLst>
      <p:ext uri="{BB962C8B-B14F-4D97-AF65-F5344CB8AC3E}">
        <p14:creationId xmlns:p14="http://schemas.microsoft.com/office/powerpoint/2010/main" val="3417187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78" r="77464" b="11789"/>
          <a:stretch>
            <a:fillRect/>
          </a:stretch>
        </p:blipFill>
        <p:spPr bwMode="auto">
          <a:xfrm>
            <a:off x="495301" y="659132"/>
            <a:ext cx="114300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304006" y="1010247"/>
            <a:ext cx="87650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prstClr val="white"/>
                </a:solidFill>
              </a:rPr>
              <a:t>СЕРТИФИКАТ ДОПОЛНИТЕЛЬНОГО ОБРАЗОВАНИЯ</a:t>
            </a:r>
            <a:endParaRPr lang="ru-RU" b="1" dirty="0">
              <a:solidFill>
                <a:prstClr val="white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83025" y="2337795"/>
            <a:ext cx="5837301" cy="3450175"/>
          </a:xfrm>
          <a:prstGeom prst="rect">
            <a:avLst/>
          </a:prstGeom>
          <a:solidFill>
            <a:srgbClr val="0070C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 defTabSz="457200">
              <a:spcBef>
                <a:spcPct val="20000"/>
              </a:spcBef>
              <a:spcAft>
                <a:spcPts val="600"/>
              </a:spcAft>
              <a:buClr>
                <a:srgbClr val="4590B8"/>
              </a:buClr>
              <a:buSzPct val="92000"/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bg1"/>
                </a:solidFill>
              </a:rPr>
              <a:t>Сертификат</a:t>
            </a:r>
            <a:r>
              <a:rPr lang="ru-RU" sz="1600" dirty="0" smtClean="0">
                <a:solidFill>
                  <a:schemeClr val="bg1"/>
                </a:solidFill>
              </a:rPr>
              <a:t> – это </a:t>
            </a:r>
            <a:r>
              <a:rPr lang="ru-RU" sz="1600" dirty="0">
                <a:solidFill>
                  <a:schemeClr val="bg1"/>
                </a:solidFill>
              </a:rPr>
              <a:t>именной документ, предоставляемый ребенку, подтверждающий право родителей (законных представителей) ребенка на оплату услуг дополнительного образования. </a:t>
            </a:r>
            <a:endParaRPr lang="ru-RU" sz="1600" dirty="0" smtClean="0">
              <a:solidFill>
                <a:schemeClr val="bg1"/>
              </a:solidFill>
            </a:endParaRPr>
          </a:p>
          <a:p>
            <a:pPr marL="285750" indent="-285750" defTabSz="457200">
              <a:spcBef>
                <a:spcPct val="20000"/>
              </a:spcBef>
              <a:spcAft>
                <a:spcPts val="600"/>
              </a:spcAft>
              <a:buClr>
                <a:srgbClr val="4590B8"/>
              </a:buClr>
              <a:buSzPct val="92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bg1"/>
                </a:solidFill>
              </a:rPr>
              <a:t>Сертификат </a:t>
            </a:r>
            <a:r>
              <a:rPr lang="ru-RU" sz="1600" dirty="0">
                <a:solidFill>
                  <a:schemeClr val="bg1"/>
                </a:solidFill>
              </a:rPr>
              <a:t>выдается детям в возрасте от 5 лет и действует до 18 лет. За счет средств, которыми обеспечен сертификат, осуществляется оплата </a:t>
            </a:r>
            <a:r>
              <a:rPr lang="ru-RU" sz="1600" dirty="0" smtClean="0">
                <a:solidFill>
                  <a:schemeClr val="bg1"/>
                </a:solidFill>
              </a:rPr>
              <a:t>за </a:t>
            </a:r>
            <a:r>
              <a:rPr lang="ru-RU" sz="1600" dirty="0">
                <a:solidFill>
                  <a:schemeClr val="bg1"/>
                </a:solidFill>
              </a:rPr>
              <a:t>обучение по дополнительной общеобразовательной (общеразвивающей) программе из числа сертифицированных программ, реализуемых </a:t>
            </a:r>
            <a:r>
              <a:rPr lang="ru-RU" sz="1600" dirty="0" smtClean="0">
                <a:solidFill>
                  <a:schemeClr val="bg1"/>
                </a:solidFill>
              </a:rPr>
              <a:t>муниципальными учреждениями </a:t>
            </a:r>
            <a:r>
              <a:rPr lang="ru-RU" sz="1600" dirty="0">
                <a:solidFill>
                  <a:schemeClr val="bg1"/>
                </a:solidFill>
              </a:rPr>
              <a:t>дополнительного образования, индивидуальными </a:t>
            </a:r>
            <a:r>
              <a:rPr lang="ru-RU" sz="1600" dirty="0" smtClean="0">
                <a:solidFill>
                  <a:schemeClr val="bg1"/>
                </a:solidFill>
              </a:rPr>
              <a:t>предпринимателями и иными организациями, имеющими </a:t>
            </a:r>
            <a:r>
              <a:rPr lang="ru-RU" sz="1600" dirty="0">
                <a:solidFill>
                  <a:schemeClr val="bg1"/>
                </a:solidFill>
              </a:rPr>
              <a:t>лицензию на </a:t>
            </a:r>
            <a:r>
              <a:rPr lang="ru-RU" sz="1600">
                <a:solidFill>
                  <a:schemeClr val="bg1"/>
                </a:solidFill>
              </a:rPr>
              <a:t>образовательную </a:t>
            </a:r>
            <a:r>
              <a:rPr lang="ru-RU" sz="1600" smtClean="0">
                <a:solidFill>
                  <a:schemeClr val="bg1"/>
                </a:solidFill>
              </a:rPr>
              <a:t>деятельность.</a:t>
            </a:r>
            <a:endParaRPr lang="ru-RU" sz="1600" dirty="0" smtClean="0">
              <a:solidFill>
                <a:schemeClr val="bg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686528" y="3309544"/>
            <a:ext cx="4469966" cy="230832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СХЕМА ФИНАНСИРОВАНИЯ ПРИЗВАНА: </a:t>
            </a:r>
            <a:endParaRPr lang="ru-RU" sz="1400" b="1" dirty="0">
              <a:solidFill>
                <a:schemeClr val="bg1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2060"/>
                </a:solidFill>
              </a:rPr>
              <a:t>вести реальный учет услуг, которые получают дети;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2060"/>
                </a:solidFill>
              </a:rPr>
              <a:t>внедрить рейтинги учреждений и образовательных программ;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2060"/>
                </a:solidFill>
              </a:rPr>
              <a:t>легализовать </a:t>
            </a:r>
            <a:r>
              <a:rPr lang="ru-RU" sz="1400" dirty="0" err="1">
                <a:solidFill>
                  <a:srgbClr val="002060"/>
                </a:solidFill>
              </a:rPr>
              <a:t>софинансирование</a:t>
            </a:r>
            <a:r>
              <a:rPr lang="ru-RU" sz="1400" dirty="0">
                <a:solidFill>
                  <a:srgbClr val="002060"/>
                </a:solidFill>
              </a:rPr>
              <a:t> кружков со стороны родителей;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2060"/>
                </a:solidFill>
              </a:rPr>
              <a:t>повысить самостоятельность образовательных учреждений;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2060"/>
                </a:solidFill>
              </a:rPr>
              <a:t>увеличить охват и качество дополнительного образования в регионе</a:t>
            </a:r>
            <a:r>
              <a:rPr lang="ru-RU" sz="1400" dirty="0" smtClean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1027" name="Picture 3" descr="C:\Users\KOV\Downloads\persofinits-1-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03" b="25819"/>
          <a:stretch/>
        </p:blipFill>
        <p:spPr bwMode="auto">
          <a:xfrm>
            <a:off x="6635252" y="2155862"/>
            <a:ext cx="4562027" cy="11536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9050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8197" y="5976465"/>
            <a:ext cx="2347163" cy="48772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98629" y="5741172"/>
            <a:ext cx="2386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Сургут, 2020 год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7" name="Рисунок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78" r="77464" b="11789"/>
          <a:stretch>
            <a:fillRect/>
          </a:stretch>
        </p:blipFill>
        <p:spPr bwMode="auto">
          <a:xfrm>
            <a:off x="479007" y="677343"/>
            <a:ext cx="2241583" cy="2101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629391" y="3956068"/>
            <a:ext cx="1103217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Муниципальная кадровая школа</a:t>
            </a:r>
            <a:endParaRPr lang="ru-RU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989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977287" y="729658"/>
            <a:ext cx="9633522" cy="683506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Цели </a:t>
            </a:r>
            <a:r>
              <a:rPr lang="ru-RU" dirty="0" smtClean="0"/>
              <a:t>Муниципальной </a:t>
            </a:r>
            <a:r>
              <a:rPr lang="ru-RU" dirty="0"/>
              <a:t>кадровой школы</a:t>
            </a:r>
          </a:p>
        </p:txBody>
      </p:sp>
      <p:pic>
        <p:nvPicPr>
          <p:cNvPr id="24" name="Рисунок 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78" r="77464" b="11789"/>
          <a:stretch>
            <a:fillRect/>
          </a:stretch>
        </p:blipFill>
        <p:spPr bwMode="auto">
          <a:xfrm>
            <a:off x="495301" y="659132"/>
            <a:ext cx="114300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33592" y="1999053"/>
            <a:ext cx="10834953" cy="3410797"/>
          </a:xfrm>
        </p:spPr>
        <p:txBody>
          <a:bodyPr/>
          <a:lstStyle/>
          <a:p>
            <a:pPr indent="0" algn="just">
              <a:spcAft>
                <a:spcPts val="0"/>
              </a:spcAft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/>
                <a:ea typeface="Times New Roman"/>
              </a:rPr>
              <a:t>Формирование </a:t>
            </a: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педагогических команд по разработке дополнительных общеразвивающих программ технической, социально-педагогической, естественнонаучной </a:t>
            </a:r>
            <a:r>
              <a:rPr lang="ru-RU" sz="2000" dirty="0" smtClean="0">
                <a:solidFill>
                  <a:schemeClr val="tx1"/>
                </a:solidFill>
                <a:latin typeface="Times New Roman"/>
                <a:ea typeface="Times New Roman"/>
              </a:rPr>
              <a:t>направленностей, </a:t>
            </a: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адаптированных дополнительных общеобразовательных </a:t>
            </a:r>
            <a:r>
              <a:rPr lang="ru-RU" sz="20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программ для детей с различными нозологиями</a:t>
            </a: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 и </a:t>
            </a:r>
            <a:r>
              <a:rPr lang="ru-RU" sz="2000" dirty="0" smtClean="0">
                <a:solidFill>
                  <a:schemeClr val="tx1"/>
                </a:solidFill>
                <a:latin typeface="Times New Roman"/>
                <a:ea typeface="Times New Roman"/>
              </a:rPr>
              <a:t>программ </a:t>
            </a: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каникулярного отдыха, соответствующих принципам открытого </a:t>
            </a:r>
            <a:r>
              <a:rPr lang="ru-RU" sz="2000" dirty="0" err="1">
                <a:solidFill>
                  <a:schemeClr val="tx1"/>
                </a:solidFill>
                <a:latin typeface="Times New Roman"/>
                <a:ea typeface="Times New Roman"/>
              </a:rPr>
              <a:t>компетентностного</a:t>
            </a: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Times New Roman"/>
                <a:ea typeface="Times New Roman"/>
              </a:rPr>
              <a:t>образования </a:t>
            </a: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детей и </a:t>
            </a:r>
            <a:r>
              <a:rPr lang="ru-RU" sz="2000" dirty="0" smtClean="0">
                <a:solidFill>
                  <a:schemeClr val="tx1"/>
                </a:solidFill>
                <a:latin typeface="Times New Roman"/>
                <a:ea typeface="Times New Roman"/>
              </a:rPr>
              <a:t>подростков, </a:t>
            </a: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с возможностью их погружения </a:t>
            </a:r>
            <a:r>
              <a:rPr lang="ru-RU" sz="2000" dirty="0" smtClean="0">
                <a:solidFill>
                  <a:schemeClr val="tx1"/>
                </a:solidFill>
                <a:latin typeface="Times New Roman"/>
                <a:ea typeface="Times New Roman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Times New Roman"/>
                <a:ea typeface="Times New Roman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/>
                <a:ea typeface="Times New Roman"/>
              </a:rPr>
              <a:t>в </a:t>
            </a: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современные технологические практики для дальнейшего профессионального самоопределения</a:t>
            </a:r>
            <a:r>
              <a:rPr lang="ru-RU" dirty="0" smtClean="0">
                <a:latin typeface="Times New Roman"/>
                <a:ea typeface="Times New Roman"/>
              </a:rPr>
              <a:t>.</a:t>
            </a:r>
          </a:p>
          <a:p>
            <a:pPr indent="228600" algn="just">
              <a:spcAft>
                <a:spcPts val="0"/>
              </a:spcAft>
            </a:pPr>
            <a:endParaRPr lang="ru-RU" dirty="0">
              <a:latin typeface="Times New Roman"/>
              <a:ea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0664" y="4319463"/>
            <a:ext cx="2826716" cy="2180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77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задачи Муниципальной </a:t>
            </a:r>
            <a:r>
              <a:rPr lang="ru-RU" dirty="0"/>
              <a:t>кадровой школы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216728" y="2219622"/>
            <a:ext cx="9394080" cy="4011987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знакомство </a:t>
            </a:r>
            <a:r>
              <a:rPr lang="ru-RU" dirty="0"/>
              <a:t>с современными подходами и принципами конструирования, моделирования, техническим воплощением идей при разработке дополнительных общеразвивающих программ, направленных на достижение </a:t>
            </a:r>
            <a:r>
              <a:rPr lang="ru-RU" dirty="0" err="1"/>
              <a:t>компетентностных</a:t>
            </a:r>
            <a:r>
              <a:rPr lang="ru-RU" dirty="0"/>
              <a:t> образовательных результатов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у </a:t>
            </a:r>
            <a:r>
              <a:rPr lang="ru-RU" dirty="0"/>
              <a:t>обучающихся</a:t>
            </a:r>
            <a:r>
              <a:rPr lang="ru-RU" dirty="0" smtClean="0"/>
              <a:t>;</a:t>
            </a:r>
          </a:p>
          <a:p>
            <a:pPr marL="0" indent="0">
              <a:buNone/>
            </a:pPr>
            <a:r>
              <a:rPr lang="ru-RU" dirty="0" smtClean="0"/>
              <a:t>разработка дополнительной общеобразовательной (общеразвивающей) </a:t>
            </a:r>
            <a:r>
              <a:rPr lang="ru-RU" dirty="0"/>
              <a:t>программы по </a:t>
            </a:r>
            <a:r>
              <a:rPr lang="ru-RU" dirty="0" smtClean="0"/>
              <a:t>одной из направленностей: технической, естественнонаучной, социально-педагогической, туристско-краеведческой, физкультурно-спортивной, художественной;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представление </a:t>
            </a:r>
            <a:r>
              <a:rPr lang="ru-RU" dirty="0"/>
              <a:t>дополнительной </a:t>
            </a:r>
            <a:r>
              <a:rPr lang="ru-RU" dirty="0" smtClean="0"/>
              <a:t>общеобразовательной </a:t>
            </a:r>
            <a:r>
              <a:rPr lang="ru-RU" dirty="0"/>
              <a:t>программы на </a:t>
            </a:r>
            <a:r>
              <a:rPr lang="ru-RU" dirty="0" smtClean="0"/>
              <a:t>муниципальный конкурс </a:t>
            </a:r>
            <a:r>
              <a:rPr lang="ru-RU" dirty="0"/>
              <a:t>открытых </a:t>
            </a:r>
            <a:r>
              <a:rPr lang="ru-RU" dirty="0" smtClean="0"/>
              <a:t>общеобразовательных программ </a:t>
            </a:r>
            <a:r>
              <a:rPr lang="ru-RU" dirty="0"/>
              <a:t>и дальнейшая реализация в </a:t>
            </a:r>
            <a:r>
              <a:rPr lang="ru-RU" dirty="0" smtClean="0"/>
              <a:t>образовательных учреждениях города.</a:t>
            </a:r>
            <a:endParaRPr lang="ru-RU" dirty="0"/>
          </a:p>
          <a:p>
            <a:endParaRPr lang="ru-RU" dirty="0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gray">
          <a:xfrm rot="3190320" flipV="1">
            <a:off x="1246064" y="2858372"/>
            <a:ext cx="481851" cy="442932"/>
          </a:xfrm>
          <a:prstGeom prst="rect">
            <a:avLst/>
          </a:prstGeom>
          <a:gradFill rotWithShape="1">
            <a:gsLst>
              <a:gs pos="0">
                <a:srgbClr val="99CC00"/>
              </a:gs>
              <a:gs pos="100000">
                <a:srgbClr val="99CC0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gray">
          <a:xfrm rot="3419336">
            <a:off x="1246062" y="3832579"/>
            <a:ext cx="488287" cy="412040"/>
          </a:xfrm>
          <a:prstGeom prst="rect">
            <a:avLst/>
          </a:prstGeom>
          <a:gradFill rotWithShape="1">
            <a:gsLst>
              <a:gs pos="0">
                <a:srgbClr val="006699"/>
              </a:gs>
              <a:gs pos="100000">
                <a:srgbClr val="006699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006699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5" name="Rectangle 24"/>
          <p:cNvSpPr>
            <a:spLocks noChangeArrowheads="1"/>
          </p:cNvSpPr>
          <p:nvPr/>
        </p:nvSpPr>
        <p:spPr bwMode="gray">
          <a:xfrm rot="3419336">
            <a:off x="1305341" y="4982010"/>
            <a:ext cx="482527" cy="505948"/>
          </a:xfrm>
          <a:prstGeom prst="rect">
            <a:avLst/>
          </a:prstGeom>
          <a:gradFill rotWithShape="1">
            <a:gsLst>
              <a:gs pos="0">
                <a:srgbClr val="990099"/>
              </a:gs>
              <a:gs pos="100000">
                <a:srgbClr val="990099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990099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723063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Нормативно-правовое обеспечение сферы дополнительного образования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68777" y="1956987"/>
            <a:ext cx="10176591" cy="46318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уровень: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Федерации от 29.12.2012 № 273-ФЗ «Об образовании в Российской Федерации» (с изменениями);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Распоряжение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Правительства Российской Федерации от 04.09.2014 № 1726-р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Концепция развития дополнительного образования детей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Распоряжение Правительства Российской Федерации от 24.04.2015 № 729-р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 плане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мероприятий на 2015-2020 по реализации Концепции развития дополнительного образования детей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Министерства просвещения РФ от 9 ноября 2018 г. N 196 “Об утверждении Порядка организации и осуществления образовательной деятельности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дополнительным общеобразовательным программам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Минобрнауки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России № 09-3242 от 18.11.2015 «О направлении информации» (вместе с «Методическими рекомендациями по проектированию дополнительных общеразвивающих программ (включая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разноуровневые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программы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)».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Министерства просвещения РФ от 3 сентября 2019 г. № 467 «Об утверждении Целевой модели развития систем дополнительного образования детей».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02" t="30582" r="20595" b="24730"/>
          <a:stretch/>
        </p:blipFill>
        <p:spPr>
          <a:xfrm>
            <a:off x="655587" y="3044446"/>
            <a:ext cx="609217" cy="63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433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Дивиденд">
  <a:themeElements>
    <a:clrScheme name="Дивиденд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1A3260"/>
      </a:accent1>
      <a:accent2>
        <a:srgbClr val="4590B8"/>
      </a:accent2>
      <a:accent3>
        <a:srgbClr val="45CBE8"/>
      </a:accent3>
      <a:accent4>
        <a:srgbClr val="969FA7"/>
      </a:accent4>
      <a:accent5>
        <a:srgbClr val="A2C777"/>
      </a:accent5>
      <a:accent6>
        <a:srgbClr val="42955F"/>
      </a:accent6>
      <a:hlink>
        <a:srgbClr val="828282"/>
      </a:hlink>
      <a:folHlink>
        <a:srgbClr val="A5A5A5"/>
      </a:folHlink>
    </a:clrScheme>
    <a:fontScheme name="Дивиденд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Дивиденд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ividend" id="{9697A71B-4AB7-4A1A-BD5B-BB2D22835B57}" vid="{66F1C100-1D2B-4BEA-AD01-C4F230B3B96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TM03457464[[fn=Дивиденд]]</Template>
  <TotalTime>1903</TotalTime>
  <Words>632</Words>
  <Application>Microsoft Office PowerPoint</Application>
  <PresentationFormat>Произвольный</PresentationFormat>
  <Paragraphs>60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Дивиденд</vt:lpstr>
      <vt:lpstr>Презентация PowerPoint</vt:lpstr>
      <vt:lpstr>Инфраструктура дополнительного образования</vt:lpstr>
      <vt:lpstr>Инфраструктура дополнительного образования</vt:lpstr>
      <vt:lpstr>Дополнительное образование в учреждениях дополнительного образования</vt:lpstr>
      <vt:lpstr>Презентация PowerPoint</vt:lpstr>
      <vt:lpstr>Презентация PowerPoint</vt:lpstr>
      <vt:lpstr>Цели Муниципальной кадровой школы</vt:lpstr>
      <vt:lpstr>задачи Муниципальной кадровой школы</vt:lpstr>
      <vt:lpstr>Нормативно-правовое обеспечение сферы дополнительного образования</vt:lpstr>
      <vt:lpstr>Нормативно-правовое обеспечение сферы  дополнительного образования</vt:lpstr>
      <vt:lpstr>Нормативно-правовое обеспечение сферы  дополнительного образования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результатах, проблемах и их решении при апробации персонифицированной системы финансирования дополнительного образования детей в городе Сургуте</dc:title>
  <dc:creator>Коркунова Елена Владимировна</dc:creator>
  <cp:lastModifiedBy>Ольга Васильевна Кременецкая</cp:lastModifiedBy>
  <cp:revision>160</cp:revision>
  <cp:lastPrinted>2016-12-26T15:19:28Z</cp:lastPrinted>
  <dcterms:created xsi:type="dcterms:W3CDTF">2016-12-26T12:33:36Z</dcterms:created>
  <dcterms:modified xsi:type="dcterms:W3CDTF">2020-02-18T06:20:51Z</dcterms:modified>
</cp:coreProperties>
</file>